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03" r:id="rId4"/>
    <p:sldId id="310" r:id="rId5"/>
    <p:sldId id="304" r:id="rId6"/>
    <p:sldId id="258" r:id="rId7"/>
    <p:sldId id="283" r:id="rId8"/>
    <p:sldId id="282" r:id="rId9"/>
    <p:sldId id="302" r:id="rId10"/>
    <p:sldId id="276" r:id="rId11"/>
    <p:sldId id="284" r:id="rId12"/>
    <p:sldId id="286" r:id="rId13"/>
    <p:sldId id="288" r:id="rId14"/>
    <p:sldId id="287" r:id="rId15"/>
    <p:sldId id="309" r:id="rId16"/>
    <p:sldId id="277" r:id="rId17"/>
    <p:sldId id="311" r:id="rId18"/>
    <p:sldId id="298" r:id="rId19"/>
    <p:sldId id="291" r:id="rId20"/>
    <p:sldId id="278" r:id="rId21"/>
    <p:sldId id="273" r:id="rId22"/>
    <p:sldId id="259" r:id="rId23"/>
  </p:sldIdLst>
  <p:sldSz cx="9144000" cy="6858000" type="screen4x3"/>
  <p:notesSz cx="679450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ud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4F81BD"/>
    <a:srgbClr val="00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951" autoAdjust="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50" y="-12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17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6" y="0"/>
            <a:ext cx="2944283" cy="49617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6F9C6CEB-0610-40FB-A5B6-CBC2B2172935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5569"/>
            <a:ext cx="2944283" cy="49617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6" y="9425569"/>
            <a:ext cx="2944283" cy="49617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4197F425-4C29-4CDE-8539-AEF23153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1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3645"/>
            <a:ext cx="5435600" cy="4465559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56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9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9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1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46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85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32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839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60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52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021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9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738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846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12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36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83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39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61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25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32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118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01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st.f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Improving Recommendation based on Implicit Trust Relationships from Tags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Hyunwoo</a:t>
            </a:r>
            <a:r>
              <a:rPr lang="en-US" altLang="ko-KR" dirty="0" smtClean="0"/>
              <a:t> Kim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Seoul National University, Korea</a:t>
            </a:r>
          </a:p>
          <a:p>
            <a:pPr algn="r"/>
            <a:r>
              <a:rPr lang="en-US" altLang="ko-KR" dirty="0" smtClean="0"/>
              <a:t>CNSI 2012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55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Our Approach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2958" y="4149080"/>
                <a:ext cx="341343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𝑇𝑟𝑢𝑠𝑡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8" y="4149080"/>
                <a:ext cx="3413435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Naïve approach</a:t>
            </a:r>
          </a:p>
          <a:p>
            <a:pPr lvl="1"/>
            <a:r>
              <a:rPr lang="en-US" altLang="ko-KR" dirty="0" smtClean="0"/>
              <a:t>A distinction between </a:t>
            </a:r>
            <a:r>
              <a:rPr lang="en-US" altLang="ko-KR" b="1" dirty="0" smtClean="0"/>
              <a:t>symmetric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asymmetric</a:t>
            </a:r>
            <a:r>
              <a:rPr lang="en-US" altLang="ko-KR" dirty="0" smtClean="0"/>
              <a:t> relationships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Conditional </a:t>
            </a:r>
            <a:r>
              <a:rPr lang="en-US" altLang="ko-KR" dirty="0"/>
              <a:t>probability between two users</a:t>
            </a:r>
          </a:p>
          <a:p>
            <a:pPr lvl="1"/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88" y="2319392"/>
            <a:ext cx="720000" cy="7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0" y="2319392"/>
            <a:ext cx="720000" cy="72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67744" y="3183488"/>
            <a:ext cx="3600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3183488"/>
            <a:ext cx="3600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itchFamily="34" charset="0"/>
                <a:cs typeface="Calibri" pitchFamily="34" charset="0"/>
              </a:rPr>
              <a:t>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3183488"/>
            <a:ext cx="3600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3888" y="3183488"/>
            <a:ext cx="3600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4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4088" y="3183488"/>
            <a:ext cx="3600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itchFamily="34" charset="0"/>
                <a:cs typeface="Calibri" pitchFamily="34" charset="0"/>
              </a:rPr>
              <a:t>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136" y="3183488"/>
            <a:ext cx="3600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64135" y="4077072"/>
                <a:ext cx="6415731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latin typeface="Calibri" pitchFamily="34" charset="0"/>
                    <a:cs typeface="Calibri" pitchFamily="34" charset="0"/>
                  </a:rPr>
                  <a:t>Jaccrad</a:t>
                </a:r>
                <a:r>
                  <a:rPr lang="en-US" altLang="ko-KR" sz="2400" dirty="0" smtClean="0">
                    <a:latin typeface="Calibri" pitchFamily="34" charset="0"/>
                    <a:cs typeface="Calibri" pitchFamily="34" charset="0"/>
                  </a:rPr>
                  <a:t> similarity coefficient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∩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𝐵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∪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𝐵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)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4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cs typeface="Calibri" pitchFamily="34" charset="0"/>
                      </a:rPr>
                      <m:t>=0.5</m:t>
                    </m:r>
                  </m:oMath>
                </a14:m>
                <a:r>
                  <a:rPr lang="en-US" altLang="ko-KR" sz="2400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:endParaRPr lang="ko-KR" altLang="en-US" sz="2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35" y="4077072"/>
                <a:ext cx="6415731" cy="680699"/>
              </a:xfrm>
              <a:prstGeom prst="rect">
                <a:avLst/>
              </a:prstGeom>
              <a:blipFill rotWithShape="1">
                <a:blip r:embed="rId6"/>
                <a:stretch>
                  <a:fillRect l="-1521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15816" y="19593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A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9149" y="19593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직선 연결선 16"/>
          <p:cNvCxnSpPr>
            <a:stCxn id="5" idx="3"/>
            <a:endCxn id="6" idx="1"/>
          </p:cNvCxnSpPr>
          <p:nvPr/>
        </p:nvCxnSpPr>
        <p:spPr>
          <a:xfrm>
            <a:off x="3442288" y="2679392"/>
            <a:ext cx="15960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6" idx="1"/>
          </p:cNvCxnSpPr>
          <p:nvPr/>
        </p:nvCxnSpPr>
        <p:spPr>
          <a:xfrm>
            <a:off x="3442288" y="2679392"/>
            <a:ext cx="15960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1"/>
            <a:endCxn id="5" idx="3"/>
          </p:cNvCxnSpPr>
          <p:nvPr/>
        </p:nvCxnSpPr>
        <p:spPr>
          <a:xfrm flipH="1">
            <a:off x="3442288" y="2679392"/>
            <a:ext cx="15960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62812" y="31016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Calibri" pitchFamily="34" charset="0"/>
                <a:cs typeface="Calibri" pitchFamily="34" charset="0"/>
              </a:rPr>
              <a:t>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14339" y="4149080"/>
                <a:ext cx="353006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𝑇𝑟𝑢𝑠𝑡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39" y="4149080"/>
                <a:ext cx="3530069" cy="6690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23070" y="4982118"/>
                <a:ext cx="3921138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latin typeface="Calibri" pitchFamily="34" charset="0"/>
                    <a:cs typeface="Calibri" pitchFamily="34" charset="0"/>
                  </a:rPr>
                  <a:t>Trust</a:t>
                </a:r>
                <a:r>
                  <a:rPr lang="en-US" altLang="ko-KR" sz="2400" baseline="-25000" dirty="0" err="1" smtClean="0">
                    <a:latin typeface="Calibri" pitchFamily="34" charset="0"/>
                    <a:cs typeface="Calibri" pitchFamily="34" charset="0"/>
                  </a:rPr>
                  <a:t>A→B</a:t>
                </a:r>
                <a:r>
                  <a:rPr lang="en-US" altLang="ko-KR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∩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𝐵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)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4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cs typeface="Calibri" pitchFamily="34" charset="0"/>
                      </a:rPr>
                      <m:t>=0.5</m:t>
                    </m:r>
                  </m:oMath>
                </a14:m>
                <a:r>
                  <a:rPr lang="en-US" altLang="ko-KR" sz="2400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:endParaRPr lang="ko-KR" altLang="en-US" sz="2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70" y="4982118"/>
                <a:ext cx="3921138" cy="680699"/>
              </a:xfrm>
              <a:prstGeom prst="rect">
                <a:avLst/>
              </a:prstGeom>
              <a:blipFill rotWithShape="1">
                <a:blip r:embed="rId8"/>
                <a:stretch>
                  <a:fillRect l="-2488" b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27408" y="5844645"/>
                <a:ext cx="3802516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latin typeface="Calibri" pitchFamily="34" charset="0"/>
                    <a:cs typeface="Calibri" pitchFamily="34" charset="0"/>
                  </a:rPr>
                  <a:t>Trust</a:t>
                </a:r>
                <a:r>
                  <a:rPr lang="en-US" altLang="ko-KR" sz="2400" baseline="-25000" dirty="0" err="1" smtClean="0">
                    <a:latin typeface="Calibri" pitchFamily="34" charset="0"/>
                    <a:cs typeface="Calibri" pitchFamily="34" charset="0"/>
                  </a:rPr>
                  <a:t>B→A</a:t>
                </a:r>
                <a:r>
                  <a:rPr lang="en-US" altLang="ko-KR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∩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𝐵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𝐵</m:t>
                        </m:r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)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cs typeface="Calibri" pitchFamily="34" charset="0"/>
                      </a:rPr>
                      <m:t>=1</m:t>
                    </m:r>
                  </m:oMath>
                </a14:m>
                <a:r>
                  <a:rPr lang="en-US" altLang="ko-KR" sz="2400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:endParaRPr lang="ko-KR" altLang="en-US" sz="2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08" y="5844645"/>
                <a:ext cx="3802516" cy="680699"/>
              </a:xfrm>
              <a:prstGeom prst="rect">
                <a:avLst/>
              </a:prstGeom>
              <a:blipFill rotWithShape="1">
                <a:blip r:embed="rId9"/>
                <a:stretch>
                  <a:fillRect l="-2568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4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 uiExpand="1" build="p"/>
      <p:bldP spid="13" grpId="0"/>
      <p:bldP spid="13" grpId="1"/>
      <p:bldP spid="29" grpId="0"/>
      <p:bldP spid="23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856984" cy="5462067"/>
          </a:xfrm>
        </p:spPr>
        <p:txBody>
          <a:bodyPr/>
          <a:lstStyle/>
          <a:p>
            <a:r>
              <a:rPr lang="en-US" altLang="ko-KR" dirty="0" err="1" smtClean="0"/>
              <a:t>Kullback-Leibler</a:t>
            </a:r>
            <a:r>
              <a:rPr lang="en-US" altLang="ko-KR" dirty="0" smtClean="0"/>
              <a:t> divergence</a:t>
            </a:r>
            <a:r>
              <a:rPr lang="en-US" altLang="ko-KR" baseline="30000" dirty="0" smtClean="0"/>
              <a:t>*</a:t>
            </a:r>
          </a:p>
          <a:p>
            <a:pPr lvl="1"/>
            <a:r>
              <a:rPr lang="en-US" altLang="ko-KR" dirty="0" smtClean="0"/>
              <a:t>Asymmetric measure of the difference between two probability distributions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392361"/>
            <a:ext cx="629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Kullback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Leibler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, “On Information and Sufficiency”, Annals of Mathematical Statistics 1951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4"/>
          <a:stretch/>
        </p:blipFill>
        <p:spPr>
          <a:xfrm>
            <a:off x="762000" y="2060848"/>
            <a:ext cx="7620000" cy="25736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5012407"/>
            <a:ext cx="2447925" cy="5048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856984" cy="5462067"/>
          </a:xfrm>
        </p:spPr>
        <p:txBody>
          <a:bodyPr/>
          <a:lstStyle/>
          <a:p>
            <a:r>
              <a:rPr lang="en-US" altLang="ko-KR" dirty="0" err="1" smtClean="0"/>
              <a:t>Kullback-Leibler</a:t>
            </a:r>
            <a:r>
              <a:rPr lang="en-US" altLang="ko-KR" dirty="0" smtClean="0"/>
              <a:t> </a:t>
            </a:r>
            <a:r>
              <a:rPr lang="en-US" altLang="ko-KR" dirty="0"/>
              <a:t>divergence based </a:t>
            </a:r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/>
              <a:t>KL divergence of </a:t>
            </a:r>
            <a:r>
              <a:rPr lang="en-US" altLang="ko-KR" b="1" dirty="0"/>
              <a:t>tagged items</a:t>
            </a:r>
            <a:r>
              <a:rPr lang="en-US" altLang="ko-KR" dirty="0"/>
              <a:t> and </a:t>
            </a:r>
            <a:r>
              <a:rPr lang="en-US" altLang="ko-KR" b="1" dirty="0"/>
              <a:t>tags</a:t>
            </a:r>
          </a:p>
          <a:p>
            <a:pPr lvl="1"/>
            <a:r>
              <a:rPr lang="en-US" altLang="ko-KR" dirty="0"/>
              <a:t>Considering the </a:t>
            </a:r>
            <a:r>
              <a:rPr lang="en-US" altLang="ko-KR" b="1" dirty="0"/>
              <a:t>weight</a:t>
            </a:r>
            <a:r>
              <a:rPr lang="en-US" altLang="ko-KR" dirty="0"/>
              <a:t> of tagged items and tags</a:t>
            </a:r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86290" y="5301208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Normalization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4975318" y="5094476"/>
            <a:ext cx="610972" cy="3913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151153" y="5598532"/>
            <a:ext cx="428959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3861048"/>
            <a:ext cx="488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altLang="ko-KR" i="1" baseline="-25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altLang="ko-KR" i="1" baseline="-25000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k)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altLang="ko-KR" i="1" baseline="-25000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altLang="ko-KR" i="1" baseline="-25000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s)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are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probability mass function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2122" y="2636912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2" y="2636912"/>
                <a:ext cx="122413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2122" y="3088124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2" y="3088124"/>
                <a:ext cx="122413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744901" y="2698467"/>
            <a:ext cx="4195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en-US" altLang="ko-KR" sz="2000" i="1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altLang="ko-KR" sz="2000" i="1" baseline="-25000" dirty="0" err="1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’s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distribution of tagged item </a:t>
            </a:r>
            <a:r>
              <a:rPr lang="en-US" altLang="ko-KR" sz="2000" i="1" dirty="0" smtClean="0">
                <a:latin typeface="Calibri" pitchFamily="34" charset="0"/>
                <a:cs typeface="Calibri" pitchFamily="34" charset="0"/>
              </a:rPr>
              <a:t>l</a:t>
            </a:r>
            <a:endParaRPr lang="ko-KR" altLang="en-US" sz="20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8182" y="3120062"/>
            <a:ext cx="334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en-US" altLang="ko-KR" sz="2000" i="1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altLang="ko-KR" sz="2000" i="1" baseline="-25000" dirty="0" err="1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’s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distribution of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tag </a:t>
            </a:r>
            <a:r>
              <a:rPr lang="en-US" altLang="ko-KR" sz="2000" i="1" dirty="0" smtClean="0">
                <a:latin typeface="Calibri" pitchFamily="34" charset="0"/>
                <a:cs typeface="Calibri" pitchFamily="34" charset="0"/>
              </a:rPr>
              <a:t>r</a:t>
            </a:r>
            <a:endParaRPr lang="ko-KR" altLang="en-US" sz="2000" i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39552" y="4302388"/>
                <a:ext cx="4435766" cy="1069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02388"/>
                <a:ext cx="4435766" cy="10696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39552" y="5392976"/>
                <a:ext cx="4599272" cy="1069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392976"/>
                <a:ext cx="4599272" cy="10696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6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856984" cy="5462067"/>
          </a:xfrm>
        </p:spPr>
        <p:txBody>
          <a:bodyPr/>
          <a:lstStyle/>
          <a:p>
            <a:r>
              <a:rPr lang="en-US" altLang="ko-KR" dirty="0" err="1" smtClean="0"/>
              <a:t>Kullback-Leibler</a:t>
            </a:r>
            <a:r>
              <a:rPr lang="en-US" altLang="ko-KR" dirty="0" smtClean="0"/>
              <a:t> divergence based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746421"/>
            <a:ext cx="571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Trust relationship from user a to user b over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tagged items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864" y="3577721"/>
            <a:ext cx="477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Trust relationship from user a to user b over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tags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01333" y="2240765"/>
                <a:ext cx="6754157" cy="1224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𝐾𝐿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altLang="ko-KR" sz="28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∈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func>
                            <m:func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3" y="2240765"/>
                <a:ext cx="6754157" cy="1224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97005" y="4019061"/>
                <a:ext cx="6762813" cy="1210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𝐾𝐿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sz="28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∈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5" y="4019061"/>
                <a:ext cx="6762813" cy="12101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1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Recommender System</a:t>
            </a:r>
          </a:p>
          <a:p>
            <a:pPr lvl="1"/>
            <a:r>
              <a:rPr lang="en-US" altLang="ko-KR" dirty="0" smtClean="0"/>
              <a:t>Trust based approach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6" idx="2"/>
            <a:endCxn id="8" idx="0"/>
          </p:cNvCxnSpPr>
          <p:nvPr/>
        </p:nvCxnSpPr>
        <p:spPr>
          <a:xfrm flipH="1">
            <a:off x="3113152" y="3004652"/>
            <a:ext cx="1039882" cy="7585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34" y="2284652"/>
            <a:ext cx="720000" cy="7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68" y="3763204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52" y="3763204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84" y="3763204"/>
            <a:ext cx="720000" cy="72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>
            <a:off x="4153034" y="3004652"/>
            <a:ext cx="4234" cy="7585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>
            <a:off x="4153034" y="3004652"/>
            <a:ext cx="1048350" cy="7585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555776" y="458112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2804" y="458112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4290" y="458112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9032" y="3140968"/>
            <a:ext cx="63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trust</a:t>
            </a:r>
            <a:endParaRPr lang="ko-KR" altLang="en-US" b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9939" y="3347700"/>
            <a:ext cx="63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trust</a:t>
            </a:r>
            <a:endParaRPr lang="ko-KR" altLang="en-US" b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8896" y="3140968"/>
            <a:ext cx="63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trust</a:t>
            </a:r>
            <a:endParaRPr lang="ko-KR" altLang="en-US" b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57408" y="2356660"/>
            <a:ext cx="1890856" cy="2559418"/>
            <a:chOff x="4625360" y="2093718"/>
            <a:chExt cx="1890856" cy="2559418"/>
          </a:xfrm>
        </p:grpSpPr>
        <p:sp>
          <p:nvSpPr>
            <p:cNvPr id="32" name="위로 굽은 화살표 31"/>
            <p:cNvSpPr/>
            <p:nvPr/>
          </p:nvSpPr>
          <p:spPr>
            <a:xfrm rot="16200000">
              <a:off x="4435095" y="2283983"/>
              <a:ext cx="2271386" cy="1890856"/>
            </a:xfrm>
            <a:prstGeom prst="bentUpArrow">
              <a:avLst>
                <a:gd name="adj1" fmla="val 15731"/>
                <a:gd name="adj2" fmla="val 15328"/>
                <a:gd name="adj3" fmla="val 19358"/>
              </a:avLst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52120" y="4365104"/>
              <a:ext cx="864096" cy="288032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51873" y="343678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Recommendation</a:t>
            </a:r>
            <a:endParaRPr lang="ko-KR" altLang="en-US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3888" y="192461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User input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9592" y="3931544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Trustful users</a:t>
            </a:r>
            <a:endParaRPr lang="ko-KR" altLang="en-US" b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6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9" grpId="0"/>
      <p:bldP spid="30" grpId="0"/>
      <p:bldP spid="31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b="1" u="sng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smtClean="0"/>
              <a:t>Last.fm (</a:t>
            </a:r>
            <a:r>
              <a:rPr lang="en-US" altLang="ko-KR" dirty="0" smtClean="0">
                <a:hlinkClick r:id="rId3"/>
              </a:rPr>
              <a:t>www.last.fm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Music website</a:t>
            </a:r>
          </a:p>
          <a:p>
            <a:pPr lvl="1"/>
            <a:r>
              <a:rPr lang="en-US" altLang="ko-KR" dirty="0" smtClean="0"/>
              <a:t>Tagging information</a:t>
            </a:r>
          </a:p>
          <a:p>
            <a:pPr lvl="2"/>
            <a:r>
              <a:rPr lang="en-US" altLang="ko-KR" dirty="0" smtClean="0"/>
              <a:t>User-Artist-Tag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Evaluation measures</a:t>
            </a:r>
          </a:p>
          <a:p>
            <a:pPr lvl="1"/>
            <a:r>
              <a:rPr lang="en-US" altLang="ko-KR" dirty="0" smtClean="0"/>
              <a:t>Precision, recall, and F-measure</a:t>
            </a:r>
          </a:p>
          <a:p>
            <a:pPr lvl="1"/>
            <a:r>
              <a:rPr lang="en-US" altLang="ko-KR" dirty="0" smtClean="0"/>
              <a:t>Naïve approach vs. proposed approach</a:t>
            </a:r>
            <a:endParaRPr lang="en-US" altLang="ko-KR" dirty="0"/>
          </a:p>
          <a:p>
            <a:pPr lvl="1"/>
            <a:r>
              <a:rPr lang="en-US" altLang="ko-KR" dirty="0" smtClean="0"/>
              <a:t>Collaborative filtering vs. proposed approach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9" y="1511072"/>
            <a:ext cx="895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Extracting trust relationships</a:t>
            </a:r>
          </a:p>
          <a:p>
            <a:pPr lvl="1"/>
            <a:r>
              <a:rPr lang="en-US" altLang="ko-KR" dirty="0" smtClean="0"/>
              <a:t>Naïve approach: conditional probability</a:t>
            </a:r>
          </a:p>
          <a:p>
            <a:pPr lvl="1"/>
            <a:r>
              <a:rPr lang="en-US" altLang="ko-KR" dirty="0" smtClean="0"/>
              <a:t>Proposed approach: KL divergence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KL-divergence-based recommender system outperforms naïve approach</a:t>
            </a:r>
          </a:p>
          <a:p>
            <a:pPr lvl="1"/>
            <a:r>
              <a:rPr lang="en-US" altLang="ko-KR" dirty="0" smtClean="0"/>
              <a:t>Tagged item-based recommender system outperforms tag-based one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9592" y="2348880"/>
            <a:ext cx="7344816" cy="2880320"/>
            <a:chOff x="899592" y="2348880"/>
            <a:chExt cx="7344816" cy="288032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348880"/>
              <a:ext cx="3612323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085" y="2349200"/>
              <a:ext cx="3612323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2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Compared to traditional collaborative filtering</a:t>
            </a:r>
          </a:p>
          <a:p>
            <a:pPr lvl="1"/>
            <a:r>
              <a:rPr lang="en-US" altLang="ko-KR" dirty="0" smtClean="0"/>
              <a:t>Improvement of CF + tagged item</a:t>
            </a:r>
          </a:p>
          <a:p>
            <a:pPr lvl="1"/>
            <a:r>
              <a:rPr lang="en-US" altLang="ko-KR" dirty="0" smtClean="0"/>
              <a:t>Improvement of CF + tagged item  + tag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Trust relationships from tagged items and tags improve recommendation performance</a:t>
            </a:r>
          </a:p>
          <a:p>
            <a:pPr lvl="1"/>
            <a:r>
              <a:rPr lang="en-US" altLang="ko-KR" dirty="0" smtClean="0"/>
              <a:t>Trust relationships alleviate sparsity problem effectively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05" y="2277192"/>
            <a:ext cx="476279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2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1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b="1" u="sng" dirty="0" smtClean="0"/>
              <a:t>Conclusion</a:t>
            </a:r>
            <a:endParaRPr lang="ko-KR" altLang="en-US" b="1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propose a recommender system based on implicit trust relationships from tags</a:t>
            </a:r>
          </a:p>
          <a:p>
            <a:r>
              <a:rPr lang="en-US" altLang="ko-KR" dirty="0" smtClean="0"/>
              <a:t>Implicit trust relationships improve recommendation performance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A hybrid approach</a:t>
            </a:r>
          </a:p>
          <a:p>
            <a:pPr lvl="1"/>
            <a:r>
              <a:rPr lang="en-US" altLang="ko-KR" smtClean="0"/>
              <a:t>Tag abstraction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5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5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Recommender systems</a:t>
            </a:r>
          </a:p>
          <a:p>
            <a:pPr lvl="1"/>
            <a:r>
              <a:rPr lang="en-US" altLang="ko-KR" dirty="0"/>
              <a:t>Collaborative </a:t>
            </a:r>
            <a:r>
              <a:rPr lang="en-US" altLang="ko-KR" dirty="0" smtClean="0"/>
              <a:t>filtering</a:t>
            </a:r>
          </a:p>
        </p:txBody>
      </p:sp>
      <p:cxnSp>
        <p:nvCxnSpPr>
          <p:cNvPr id="5" name="직선 화살표 연결선 4"/>
          <p:cNvCxnSpPr>
            <a:stCxn id="6" idx="2"/>
            <a:endCxn id="8" idx="0"/>
          </p:cNvCxnSpPr>
          <p:nvPr/>
        </p:nvCxnSpPr>
        <p:spPr>
          <a:xfrm flipH="1">
            <a:off x="3113152" y="3364692"/>
            <a:ext cx="1039882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34" y="2644692"/>
            <a:ext cx="720000" cy="7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68" y="4123244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52" y="4123244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84" y="4123244"/>
            <a:ext cx="720000" cy="72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>
            <a:off x="4153034" y="3364692"/>
            <a:ext cx="4234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>
            <a:off x="4153034" y="3364692"/>
            <a:ext cx="1048350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555776" y="494116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2804" y="494116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4290" y="494116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57408" y="2716700"/>
            <a:ext cx="1890856" cy="2559418"/>
            <a:chOff x="4625360" y="2093718"/>
            <a:chExt cx="1890856" cy="2559418"/>
          </a:xfrm>
        </p:grpSpPr>
        <p:sp>
          <p:nvSpPr>
            <p:cNvPr id="32" name="위로 굽은 화살표 31"/>
            <p:cNvSpPr/>
            <p:nvPr/>
          </p:nvSpPr>
          <p:spPr>
            <a:xfrm rot="16200000">
              <a:off x="4435095" y="2283983"/>
              <a:ext cx="2271386" cy="1890856"/>
            </a:xfrm>
            <a:prstGeom prst="bentUpArrow">
              <a:avLst>
                <a:gd name="adj1" fmla="val 15731"/>
                <a:gd name="adj2" fmla="val 15328"/>
                <a:gd name="adj3" fmla="val 19358"/>
              </a:avLst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52120" y="4365104"/>
              <a:ext cx="864096" cy="288032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51873" y="379682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Recommendation</a:t>
            </a:r>
            <a:endParaRPr lang="ko-KR" altLang="en-US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3888" y="22846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User input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7252" y="4291584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Similar users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2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similarity in collaborative filtering</a:t>
            </a:r>
          </a:p>
          <a:p>
            <a:pPr lvl="1"/>
            <a:r>
              <a:rPr lang="en-US" altLang="ko-KR" dirty="0" smtClean="0"/>
              <a:t>User-item rating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Similarity measures</a:t>
            </a:r>
          </a:p>
          <a:p>
            <a:pPr lvl="1"/>
            <a:r>
              <a:rPr lang="en-US" altLang="ko-KR" dirty="0" err="1" smtClean="0"/>
              <a:t>Jaccard</a:t>
            </a:r>
            <a:r>
              <a:rPr lang="en-US" altLang="ko-KR" dirty="0" smtClean="0"/>
              <a:t> similarity coefficient</a:t>
            </a:r>
          </a:p>
          <a:p>
            <a:pPr lvl="1"/>
            <a:r>
              <a:rPr lang="en-US" altLang="ko-KR" dirty="0" smtClean="0"/>
              <a:t>Cosine similarity</a:t>
            </a:r>
          </a:p>
          <a:p>
            <a:pPr lvl="1"/>
            <a:r>
              <a:rPr lang="en-US" altLang="ko-KR" dirty="0" smtClean="0"/>
              <a:t>Pearson correlation coefficient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44007"/>
              </p:ext>
            </p:extLst>
          </p:nvPr>
        </p:nvGraphicFramePr>
        <p:xfrm>
          <a:off x="2944868" y="2600007"/>
          <a:ext cx="360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1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2296" y="196909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Items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2590715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 1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2976642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 2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3363058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 3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9881" y="376929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Rating matrix</a:t>
            </a:r>
            <a:endParaRPr lang="ko-KR" altLang="en-US" sz="1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981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985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2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989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993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97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5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01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005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7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009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8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0138" y="2257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9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22571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latin typeface="Calibri" pitchFamily="34" charset="0"/>
                <a:cs typeface="Calibri" pitchFamily="34" charset="0"/>
              </a:rPr>
              <a:t>10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Sparsity </a:t>
            </a:r>
            <a:r>
              <a:rPr lang="en-US" altLang="ko-KR" dirty="0"/>
              <a:t>problem of </a:t>
            </a:r>
            <a:r>
              <a:rPr lang="en-US" altLang="ko-KR" dirty="0" smtClean="0"/>
              <a:t>collaborative filtering</a:t>
            </a:r>
            <a:endParaRPr lang="ko-KR" altLang="en-US" baseline="300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High sparsity, no </a:t>
            </a:r>
            <a:r>
              <a:rPr lang="en-US" altLang="ko-KR" dirty="0" smtClean="0"/>
              <a:t>overlap</a:t>
            </a:r>
            <a:r>
              <a:rPr lang="en-US" altLang="ko-KR" baseline="30000" dirty="0" smtClean="0"/>
              <a:t>*</a:t>
            </a:r>
            <a:endParaRPr lang="en-US" altLang="ko-KR" baseline="30000" dirty="0"/>
          </a:p>
          <a:p>
            <a:pPr lvl="1"/>
            <a:r>
              <a:rPr lang="en-US" altLang="ko-KR" dirty="0"/>
              <a:t>Serious weakness of collaborative </a:t>
            </a:r>
            <a:r>
              <a:rPr lang="en-US" altLang="ko-KR" dirty="0" smtClean="0"/>
              <a:t>filtering</a:t>
            </a:r>
            <a:r>
              <a:rPr lang="en-US" altLang="ko-KR" baseline="30000" dirty="0" smtClean="0"/>
              <a:t>**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Trust</a:t>
            </a:r>
            <a:r>
              <a:rPr lang="en-US" altLang="ko-KR" dirty="0" smtClean="0"/>
              <a:t> </a:t>
            </a:r>
            <a:r>
              <a:rPr lang="en-US" altLang="ko-KR" dirty="0"/>
              <a:t>data </a:t>
            </a:r>
            <a:r>
              <a:rPr lang="en-US" altLang="ko-KR" dirty="0" smtClean="0"/>
              <a:t>relieve the sparsity problem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6237312"/>
            <a:ext cx="805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Massa and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Avesani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, “Trust-aware Recommender Systems”,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RecSys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2007</a:t>
            </a:r>
          </a:p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Bhuiyan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et al., “Developing Trust Networks based on User Tagging Information for Recommendation Making”, WISE 2010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26822"/>
              </p:ext>
            </p:extLst>
          </p:nvPr>
        </p:nvGraphicFramePr>
        <p:xfrm>
          <a:off x="2081484" y="1926124"/>
          <a:ext cx="360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8912" y="1556792"/>
            <a:ext cx="60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Items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0680" y="2358171"/>
            <a:ext cx="59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Users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39152" y="184482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… … … …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39152" y="219557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… … … …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9152" y="255561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… … … …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8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 of trust</a:t>
            </a:r>
            <a:r>
              <a:rPr lang="en-US" altLang="ko-KR" baseline="30000" dirty="0" smtClean="0"/>
              <a:t>*</a:t>
            </a:r>
          </a:p>
          <a:p>
            <a:pPr lvl="1"/>
            <a:r>
              <a:rPr lang="en-US" altLang="ko-KR" dirty="0"/>
              <a:t>“A </a:t>
            </a:r>
            <a:r>
              <a:rPr lang="en-US" altLang="ko-KR" b="1" dirty="0"/>
              <a:t>subjective expectation</a:t>
            </a:r>
            <a:r>
              <a:rPr lang="en-US" altLang="ko-KR" dirty="0"/>
              <a:t> an agent has about another’s </a:t>
            </a:r>
            <a:r>
              <a:rPr lang="en-US" altLang="ko-KR" b="1" dirty="0"/>
              <a:t>future behavior</a:t>
            </a:r>
            <a:r>
              <a:rPr lang="en-US" altLang="ko-KR" dirty="0"/>
              <a:t> based on the history of their encounters”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Trust</a:t>
            </a:r>
          </a:p>
          <a:p>
            <a:pPr lvl="1"/>
            <a:r>
              <a:rPr lang="en-US" altLang="ko-KR" dirty="0"/>
              <a:t>Subjective and personal</a:t>
            </a:r>
          </a:p>
          <a:p>
            <a:pPr lvl="1"/>
            <a:r>
              <a:rPr lang="en-US" altLang="ko-KR" dirty="0" smtClean="0"/>
              <a:t>Asymmetric</a:t>
            </a:r>
            <a:endParaRPr lang="en-US" altLang="ko-KR" dirty="0"/>
          </a:p>
          <a:p>
            <a:pPr lvl="1"/>
            <a:r>
              <a:rPr lang="en-US" altLang="ko-KR" dirty="0" smtClean="0"/>
              <a:t>Propagation</a:t>
            </a:r>
          </a:p>
          <a:p>
            <a:pPr lvl="1"/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6320353"/>
            <a:ext cx="474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Mui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“A 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computational model of trust and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reputation” HICSS 2002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98344" y="3356264"/>
            <a:ext cx="1885744" cy="1090060"/>
            <a:chOff x="4198344" y="3356264"/>
            <a:chExt cx="1885744" cy="1090060"/>
          </a:xfrm>
        </p:grpSpPr>
        <p:pic>
          <p:nvPicPr>
            <p:cNvPr id="7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344" y="3356992"/>
              <a:ext cx="720000" cy="72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3356264"/>
              <a:ext cx="720000" cy="720000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 flipV="1">
              <a:off x="4918344" y="3572168"/>
              <a:ext cx="445744" cy="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>
              <a:off x="4892880" y="3788192"/>
              <a:ext cx="44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곱셈 기호 10"/>
            <p:cNvSpPr/>
            <p:nvPr/>
          </p:nvSpPr>
          <p:spPr>
            <a:xfrm>
              <a:off x="5031374" y="3696678"/>
              <a:ext cx="197736" cy="187520"/>
            </a:xfrm>
            <a:prstGeom prst="mathMultiply">
              <a:avLst>
                <a:gd name="adj1" fmla="val 8878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9486" y="407626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024" y="407699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ko-KR" altLang="en-US" b="1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9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>
          <a:xfrm flipV="1">
            <a:off x="1534048" y="2708960"/>
            <a:ext cx="589760" cy="8364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Difference between </a:t>
            </a:r>
            <a:r>
              <a:rPr lang="en-US" altLang="ko-KR" b="1" dirty="0" smtClean="0"/>
              <a:t>user similarity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trust relationship</a:t>
            </a:r>
            <a:endParaRPr lang="ko-KR" altLang="en-US" b="1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8" y="3185400"/>
            <a:ext cx="720000" cy="7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08" y="3184672"/>
            <a:ext cx="720000" cy="7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08" y="2348960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08" y="4005144"/>
            <a:ext cx="720000" cy="72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 flipV="1">
            <a:off x="1534048" y="3544672"/>
            <a:ext cx="589760" cy="7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8" idx="1"/>
          </p:cNvCxnSpPr>
          <p:nvPr/>
        </p:nvCxnSpPr>
        <p:spPr>
          <a:xfrm>
            <a:off x="1534048" y="3545400"/>
            <a:ext cx="589760" cy="8197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8916" y="5302949"/>
            <a:ext cx="247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USER SIMILARITY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 direction, symmetric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72" y="3645672"/>
            <a:ext cx="720000" cy="72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16" y="3644944"/>
            <a:ext cx="720000" cy="72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76" y="2924944"/>
            <a:ext cx="720000" cy="72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76" y="4365184"/>
            <a:ext cx="720000" cy="720000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24" idx="3"/>
            <a:endCxn id="25" idx="1"/>
          </p:cNvCxnSpPr>
          <p:nvPr/>
        </p:nvCxnSpPr>
        <p:spPr>
          <a:xfrm flipV="1">
            <a:off x="6516216" y="3284944"/>
            <a:ext cx="720160" cy="72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  <a:endCxn id="24" idx="1"/>
          </p:cNvCxnSpPr>
          <p:nvPr/>
        </p:nvCxnSpPr>
        <p:spPr>
          <a:xfrm flipV="1">
            <a:off x="5350472" y="4004944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3"/>
            <a:endCxn id="26" idx="1"/>
          </p:cNvCxnSpPr>
          <p:nvPr/>
        </p:nvCxnSpPr>
        <p:spPr>
          <a:xfrm>
            <a:off x="6516216" y="4004944"/>
            <a:ext cx="720160" cy="72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5" idx="1"/>
          </p:cNvCxnSpPr>
          <p:nvPr/>
        </p:nvCxnSpPr>
        <p:spPr>
          <a:xfrm flipV="1">
            <a:off x="5350472" y="3284944"/>
            <a:ext cx="1885904" cy="33177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26" idx="1"/>
          </p:cNvCxnSpPr>
          <p:nvPr/>
        </p:nvCxnSpPr>
        <p:spPr>
          <a:xfrm>
            <a:off x="5436096" y="4437192"/>
            <a:ext cx="1800280" cy="2879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20072" y="5291916"/>
            <a:ext cx="22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TRUST RELATIONSHIP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9992" y="5579948"/>
            <a:ext cx="379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Asymmetric relationship, propagation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72" y="1916832"/>
            <a:ext cx="720000" cy="72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16104"/>
            <a:ext cx="720000" cy="720000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V="1">
            <a:off x="6070472" y="2132008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6045008" y="2348032"/>
            <a:ext cx="44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곱셈 기호 33"/>
          <p:cNvSpPr/>
          <p:nvPr/>
        </p:nvSpPr>
        <p:spPr>
          <a:xfrm>
            <a:off x="6183502" y="2256518"/>
            <a:ext cx="197736" cy="187520"/>
          </a:xfrm>
          <a:prstGeom prst="mathMultiply">
            <a:avLst>
              <a:gd name="adj1" fmla="val 8878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3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explicit trust relationship in recommender systems</a:t>
            </a:r>
          </a:p>
          <a:p>
            <a:r>
              <a:rPr lang="en-US" altLang="ko-KR" dirty="0"/>
              <a:t>Extracting </a:t>
            </a:r>
            <a:r>
              <a:rPr lang="en-US" altLang="ko-KR" b="1" dirty="0"/>
              <a:t>trust </a:t>
            </a:r>
            <a:r>
              <a:rPr lang="en-US" altLang="ko-KR" b="1" dirty="0" smtClean="0"/>
              <a:t>relationships</a:t>
            </a:r>
            <a:r>
              <a:rPr lang="en-US" altLang="ko-KR" dirty="0" smtClean="0"/>
              <a:t> </a:t>
            </a:r>
            <a:r>
              <a:rPr lang="en-US" altLang="ko-KR" dirty="0"/>
              <a:t>from </a:t>
            </a:r>
            <a:r>
              <a:rPr lang="en-US" altLang="ko-KR" b="1" dirty="0" smtClean="0"/>
              <a:t>tagged items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tags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15153"/>
            <a:ext cx="2854192" cy="1947391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450832" y="2555612"/>
            <a:ext cx="2078848" cy="1811520"/>
            <a:chOff x="4902892" y="2383276"/>
            <a:chExt cx="2078848" cy="1811520"/>
          </a:xfrm>
        </p:grpSpPr>
        <p:sp>
          <p:nvSpPr>
            <p:cNvPr id="5" name="타원 4"/>
            <p:cNvSpPr/>
            <p:nvPr/>
          </p:nvSpPr>
          <p:spPr>
            <a:xfrm>
              <a:off x="5861092" y="3104864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902892" y="2744824"/>
              <a:ext cx="360040" cy="360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861092" y="2418812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724128" y="3824844"/>
              <a:ext cx="360040" cy="3600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621700" y="2383276"/>
              <a:ext cx="360040" cy="36004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902892" y="3475480"/>
              <a:ext cx="360040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621700" y="3834756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6" idx="7"/>
              <a:endCxn id="7" idx="2"/>
            </p:cNvCxnSpPr>
            <p:nvPr/>
          </p:nvCxnSpPr>
          <p:spPr>
            <a:xfrm flipV="1">
              <a:off x="5210205" y="2598832"/>
              <a:ext cx="650887" cy="1987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5" idx="1"/>
            </p:cNvCxnSpPr>
            <p:nvPr/>
          </p:nvCxnSpPr>
          <p:spPr>
            <a:xfrm>
              <a:off x="5262932" y="2941858"/>
              <a:ext cx="650887" cy="21573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7" idx="4"/>
              <a:endCxn id="5" idx="0"/>
            </p:cNvCxnSpPr>
            <p:nvPr/>
          </p:nvCxnSpPr>
          <p:spPr>
            <a:xfrm>
              <a:off x="6041112" y="2778852"/>
              <a:ext cx="0" cy="326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6"/>
              <a:endCxn id="5" idx="2"/>
            </p:cNvCxnSpPr>
            <p:nvPr/>
          </p:nvCxnSpPr>
          <p:spPr>
            <a:xfrm flipV="1">
              <a:off x="5262932" y="3284884"/>
              <a:ext cx="598160" cy="3706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0"/>
              <a:endCxn id="9" idx="4"/>
            </p:cNvCxnSpPr>
            <p:nvPr/>
          </p:nvCxnSpPr>
          <p:spPr>
            <a:xfrm flipV="1">
              <a:off x="6801720" y="2743316"/>
              <a:ext cx="0" cy="109144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2"/>
              <a:endCxn id="8" idx="6"/>
            </p:cNvCxnSpPr>
            <p:nvPr/>
          </p:nvCxnSpPr>
          <p:spPr>
            <a:xfrm flipH="1" flipV="1">
              <a:off x="6084168" y="4004864"/>
              <a:ext cx="537532" cy="99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654267" y="4571836"/>
            <a:ext cx="22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Tagging information</a:t>
            </a:r>
            <a:endParaRPr lang="ko-KR" alt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9208" y="4571836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Trust relationships</a:t>
            </a:r>
            <a:endParaRPr lang="ko-KR" alt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355976" y="3464651"/>
            <a:ext cx="720080" cy="3178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7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Tagging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b="1" dirty="0" smtClean="0"/>
              <a:t>user</a:t>
            </a:r>
            <a:r>
              <a:rPr lang="en-US" altLang="ko-KR" dirty="0" smtClean="0"/>
              <a:t> annotates an </a:t>
            </a:r>
            <a:r>
              <a:rPr lang="en-US" altLang="ko-KR" b="1" dirty="0" smtClean="0"/>
              <a:t>item</a:t>
            </a:r>
            <a:r>
              <a:rPr lang="en-US" altLang="ko-KR" dirty="0" smtClean="0"/>
              <a:t> with </a:t>
            </a:r>
            <a:r>
              <a:rPr lang="en-US" altLang="ko-KR" b="1" dirty="0" smtClean="0"/>
              <a:t>tags</a:t>
            </a:r>
          </a:p>
          <a:p>
            <a:pPr lvl="1"/>
            <a:r>
              <a:rPr lang="en-US" altLang="ko-KR" dirty="0" smtClean="0"/>
              <a:t>Basic building block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&lt;user, item, tag&gt;</a:t>
            </a:r>
          </a:p>
          <a:p>
            <a:pPr lvl="1"/>
            <a:endParaRPr lang="en-US" altLang="ko-KR" i="1" dirty="0"/>
          </a:p>
          <a:p>
            <a:r>
              <a:rPr lang="en-US" altLang="ko-KR" dirty="0" smtClean="0"/>
              <a:t>Tagged items</a:t>
            </a:r>
          </a:p>
          <a:p>
            <a:pPr lvl="1"/>
            <a:r>
              <a:rPr lang="en-US" altLang="ko-KR" dirty="0" smtClean="0"/>
              <a:t>Similar preferences and interests</a:t>
            </a:r>
          </a:p>
          <a:p>
            <a:r>
              <a:rPr lang="en-US" altLang="ko-KR" dirty="0" smtClean="0"/>
              <a:t>Tags</a:t>
            </a:r>
          </a:p>
          <a:p>
            <a:pPr lvl="1"/>
            <a:r>
              <a:rPr lang="en-US" altLang="ko-KR" dirty="0" smtClean="0"/>
              <a:t>Similar point of view on items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Eliciting implicit trust relationships using </a:t>
            </a:r>
            <a:r>
              <a:rPr lang="en-US" altLang="ko-KR" dirty="0" err="1" smtClean="0"/>
              <a:t>Kullback-Liebler</a:t>
            </a:r>
            <a:r>
              <a:rPr lang="en-US" altLang="ko-KR" dirty="0" smtClean="0"/>
              <a:t> divergence</a:t>
            </a:r>
            <a:r>
              <a:rPr lang="en-US" altLang="ko-KR" baseline="30000" dirty="0" smtClean="0"/>
              <a:t>*</a:t>
            </a:r>
            <a:endParaRPr lang="ko-KR" altLang="en-US" baseline="30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392361"/>
            <a:ext cx="651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Kullback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Leibler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, “On Information and Sufficiency”, The Annals of Mathematical Statistics 1951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20072" y="1835532"/>
            <a:ext cx="3888432" cy="2601580"/>
            <a:chOff x="5220072" y="1916832"/>
            <a:chExt cx="3888432" cy="26015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0" t="8952" r="13557" b="8170"/>
            <a:stretch/>
          </p:blipFill>
          <p:spPr>
            <a:xfrm>
              <a:off x="5220072" y="1916832"/>
              <a:ext cx="3888432" cy="22041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67473" y="4149080"/>
              <a:ext cx="31936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  <a:latin typeface="Calibri" pitchFamily="34" charset="0"/>
                  <a:cs typeface="Calibri" pitchFamily="34" charset="0"/>
                </a:rPr>
                <a:t>Tags:</a:t>
              </a:r>
              <a:r>
                <a:rPr lang="en-US" altLang="ko-KR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MacBook Air, Apple, Cool</a:t>
              </a:r>
              <a:endParaRPr lang="ko-KR" alt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7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5173</TotalTime>
  <Words>982</Words>
  <Application>Microsoft Office PowerPoint</Application>
  <PresentationFormat>화면 슬라이드 쇼(4:3)</PresentationFormat>
  <Paragraphs>260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Improving Recommendation based on Implicit Trust Relationships from Tags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Outline</vt:lpstr>
      <vt:lpstr>Our Approach</vt:lpstr>
      <vt:lpstr>Our Approach</vt:lpstr>
      <vt:lpstr>Our Approach</vt:lpstr>
      <vt:lpstr>Our Approach</vt:lpstr>
      <vt:lpstr>Introduction</vt:lpstr>
      <vt:lpstr>Outline</vt:lpstr>
      <vt:lpstr>Evaluation</vt:lpstr>
      <vt:lpstr>Evaluation</vt:lpstr>
      <vt:lpstr>Evaluation</vt:lpstr>
      <vt:lpstr>Outline</vt:lpstr>
      <vt:lpstr>Conclusion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Recommendation based on Implicit Trust Relationships from Tags</dc:title>
  <dc:creator>Microsoft Corporation</dc:creator>
  <cp:lastModifiedBy>Ruud</cp:lastModifiedBy>
  <cp:revision>293</cp:revision>
  <cp:lastPrinted>2012-07-13T01:10:34Z</cp:lastPrinted>
  <dcterms:created xsi:type="dcterms:W3CDTF">2006-10-05T04:04:58Z</dcterms:created>
  <dcterms:modified xsi:type="dcterms:W3CDTF">2012-07-18T07:13:50Z</dcterms:modified>
</cp:coreProperties>
</file>