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handoutMasterIdLst>
    <p:handoutMasterId r:id="rId39"/>
  </p:handoutMasterIdLst>
  <p:sldIdLst>
    <p:sldId id="276" r:id="rId2"/>
    <p:sldId id="340" r:id="rId3"/>
    <p:sldId id="341" r:id="rId4"/>
    <p:sldId id="342" r:id="rId5"/>
    <p:sldId id="343" r:id="rId6"/>
    <p:sldId id="344" r:id="rId7"/>
    <p:sldId id="388" r:id="rId8"/>
    <p:sldId id="389" r:id="rId9"/>
    <p:sldId id="347" r:id="rId10"/>
    <p:sldId id="350" r:id="rId11"/>
    <p:sldId id="348" r:id="rId12"/>
    <p:sldId id="351" r:id="rId13"/>
    <p:sldId id="360" r:id="rId14"/>
    <p:sldId id="361" r:id="rId15"/>
    <p:sldId id="352" r:id="rId16"/>
    <p:sldId id="362" r:id="rId17"/>
    <p:sldId id="363" r:id="rId18"/>
    <p:sldId id="364" r:id="rId19"/>
    <p:sldId id="366" r:id="rId20"/>
    <p:sldId id="367" r:id="rId21"/>
    <p:sldId id="368" r:id="rId22"/>
    <p:sldId id="353" r:id="rId23"/>
    <p:sldId id="369" r:id="rId24"/>
    <p:sldId id="373" r:id="rId25"/>
    <p:sldId id="371" r:id="rId26"/>
    <p:sldId id="377" r:id="rId27"/>
    <p:sldId id="374" r:id="rId28"/>
    <p:sldId id="376" r:id="rId29"/>
    <p:sldId id="378" r:id="rId30"/>
    <p:sldId id="379" r:id="rId31"/>
    <p:sldId id="381" r:id="rId32"/>
    <p:sldId id="380" r:id="rId33"/>
    <p:sldId id="382" r:id="rId34"/>
    <p:sldId id="383" r:id="rId35"/>
    <p:sldId id="354" r:id="rId36"/>
    <p:sldId id="390" r:id="rId37"/>
  </p:sldIdLst>
  <p:sldSz cx="9144000" cy="6858000" type="screen4x3"/>
  <p:notesSz cx="6985000" cy="101219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E4D2F2"/>
    <a:srgbClr val="FFCC00"/>
    <a:srgbClr val="99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77121" autoAdjust="0"/>
  </p:normalViewPr>
  <p:slideViewPr>
    <p:cSldViewPr>
      <p:cViewPr>
        <p:scale>
          <a:sx n="75" d="100"/>
          <a:sy n="75" d="100"/>
        </p:scale>
        <p:origin x="-266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738" y="-96"/>
      </p:cViewPr>
      <p:guideLst>
        <p:guide orient="horz" pos="3189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Snowball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81</c:v>
                </c:pt>
                <c:pt idx="2">
                  <c:v>83</c:v>
                </c:pt>
                <c:pt idx="3">
                  <c:v>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DIPRE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42</c:v>
                </c:pt>
                <c:pt idx="2">
                  <c:v>39</c:v>
                </c:pt>
                <c:pt idx="3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511168"/>
        <c:axId val="103512704"/>
      </c:lineChart>
      <c:catAx>
        <c:axId val="1035111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03512704"/>
        <c:crosses val="autoZero"/>
        <c:auto val="1"/>
        <c:lblAlgn val="ctr"/>
        <c:lblOffset val="100"/>
        <c:noMultiLvlLbl val="0"/>
      </c:catAx>
      <c:valAx>
        <c:axId val="103512704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ko-KR" sz="1600" dirty="0" smtClean="0">
                    <a:latin typeface="Calibri" pitchFamily="34" charset="0"/>
                    <a:cs typeface="Calibri" pitchFamily="34" charset="0"/>
                  </a:rPr>
                  <a:t>Recall</a:t>
                </a:r>
                <a:endParaRPr lang="ko-KR" altLang="en-US" sz="16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3511168"/>
        <c:crosses val="autoZero"/>
        <c:crossBetween val="midCat"/>
        <c:majorUnit val="20"/>
      </c:valAx>
    </c:plotArea>
    <c:legend>
      <c:legendPos val="r"/>
      <c:legendEntry>
        <c:idx val="0"/>
        <c:txPr>
          <a:bodyPr/>
          <a:lstStyle/>
          <a:p>
            <a:pPr>
              <a:defRPr sz="1600"/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ko-KR"/>
          </a:p>
        </c:txPr>
      </c:legendEntry>
      <c:layout>
        <c:manualLayout>
          <c:xMode val="edge"/>
          <c:yMode val="edge"/>
          <c:x val="0.34213756514616123"/>
          <c:y val="0.59111855555421933"/>
          <c:w val="0.22626539994054715"/>
          <c:h val="0.22619598811828798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Snowball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85</c:v>
                </c:pt>
                <c:pt idx="2">
                  <c:v>84</c:v>
                </c:pt>
                <c:pt idx="3">
                  <c:v>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DIPRE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80</c:v>
                </c:pt>
                <c:pt idx="2">
                  <c:v>70</c:v>
                </c:pt>
                <c:pt idx="3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366016"/>
        <c:axId val="103367808"/>
      </c:lineChart>
      <c:catAx>
        <c:axId val="1033660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03367808"/>
        <c:crosses val="autoZero"/>
        <c:auto val="1"/>
        <c:lblAlgn val="ctr"/>
        <c:lblOffset val="100"/>
        <c:noMultiLvlLbl val="0"/>
      </c:catAx>
      <c:valAx>
        <c:axId val="103367808"/>
        <c:scaling>
          <c:orientation val="minMax"/>
          <c:max val="100"/>
          <c:min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ko-KR" sz="1600" dirty="0" smtClean="0">
                    <a:latin typeface="Calibri" pitchFamily="34" charset="0"/>
                    <a:cs typeface="Calibri" pitchFamily="34" charset="0"/>
                  </a:rPr>
                  <a:t>Precision</a:t>
                </a:r>
                <a:endParaRPr lang="ko-KR" altLang="en-US" sz="16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3366016"/>
        <c:crosses val="autoZero"/>
        <c:crossBetween val="midCat"/>
        <c:majorUnit val="10"/>
      </c:valAx>
    </c:plotArea>
    <c:legend>
      <c:legendPos val="r"/>
      <c:legendEntry>
        <c:idx val="0"/>
        <c:txPr>
          <a:bodyPr/>
          <a:lstStyle/>
          <a:p>
            <a:pPr>
              <a:defRPr sz="1600"/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ko-KR"/>
          </a:p>
        </c:txPr>
      </c:legendEntry>
      <c:layout>
        <c:manualLayout>
          <c:xMode val="edge"/>
          <c:yMode val="edge"/>
          <c:x val="0.34213756514616123"/>
          <c:y val="0.59111855555421933"/>
          <c:w val="0.22626539994054715"/>
          <c:h val="0.22619598811828798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131F-4277-4E27-AAC9-4CE6FB2E09E2}" type="datetimeFigureOut">
              <a:rPr lang="ko-KR" altLang="en-US" smtClean="0"/>
              <a:pPr/>
              <a:t>2012-01-06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61390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56050" y="961390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53930-60EF-49AA-9AD9-1A9563397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/>
          <a:lstStyle>
            <a:lvl1pPr algn="r">
              <a:defRPr sz="1300"/>
            </a:lvl1pPr>
          </a:lstStyle>
          <a:p>
            <a:fld id="{172DF321-ADC3-46B6-A6DC-F32A92514B4A}" type="datetimeFigureOut">
              <a:rPr lang="ko-KR" altLang="en-US" smtClean="0"/>
              <a:pPr/>
              <a:t>2012-01-06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736" tIns="48869" rIns="97736" bIns="4886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98501" y="4807904"/>
            <a:ext cx="5588000" cy="4554855"/>
          </a:xfrm>
          <a:prstGeom prst="rect">
            <a:avLst/>
          </a:prstGeom>
        </p:spPr>
        <p:txBody>
          <a:bodyPr vert="horz" lIns="97736" tIns="48869" rIns="97736" bIns="4886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614049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56550" y="9614049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 anchor="b"/>
          <a:lstStyle>
            <a:lvl1pPr algn="r">
              <a:defRPr sz="1300"/>
            </a:lvl1pPr>
          </a:lstStyle>
          <a:p>
            <a:fld id="{6A51678A-EBF3-4EC3-B5B8-E1E02433DA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2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35050" y="236538"/>
            <a:ext cx="5060950" cy="37957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956550" y="9614048"/>
            <a:ext cx="3026833" cy="506095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이전 논문과 달리 이 세 논 문 </a:t>
            </a:r>
            <a:r>
              <a:rPr lang="en-US" altLang="ko-KR" dirty="0" smtClean="0"/>
              <a:t>VLDB, SIGMOD</a:t>
            </a:r>
            <a:r>
              <a:rPr lang="ko-KR" altLang="en-US" dirty="0" smtClean="0"/>
              <a:t>에 채택된 이유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정성적 접근</a:t>
            </a:r>
            <a:endParaRPr lang="en-US" altLang="ko-KR" dirty="0" smtClean="0"/>
          </a:p>
          <a:p>
            <a:r>
              <a:rPr lang="ko-KR" altLang="en-US" dirty="0" smtClean="0"/>
              <a:t>테크닉</a:t>
            </a:r>
            <a:r>
              <a:rPr lang="en-US" altLang="ko-KR" dirty="0" smtClean="0"/>
              <a:t>: IE</a:t>
            </a:r>
            <a:r>
              <a:rPr lang="ko-KR" altLang="en-US" dirty="0" smtClean="0"/>
              <a:t>에 자료구조를 두어 전략적으로 </a:t>
            </a:r>
            <a:r>
              <a:rPr lang="en-US" altLang="ko-KR" dirty="0" smtClean="0"/>
              <a:t>Managing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cf</a:t>
            </a:r>
            <a:r>
              <a:rPr lang="en-US" altLang="ko-KR" baseline="0" dirty="0" smtClean="0"/>
              <a:t>: </a:t>
            </a:r>
            <a:r>
              <a:rPr lang="en-US" altLang="ko-KR" dirty="0" smtClean="0"/>
              <a:t>Phantom phenomenon</a:t>
            </a:r>
            <a:r>
              <a:rPr lang="ko-KR" altLang="en-US" dirty="0" smtClean="0"/>
              <a:t>을 상위 차원 끌어올려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116632"/>
            <a:ext cx="7581900" cy="7339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000660"/>
          </a:xfrm>
        </p:spPr>
        <p:txBody>
          <a:bodyPr>
            <a:normAutofit/>
          </a:bodyPr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  <a:lvl2pPr>
              <a:defRPr sz="28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800">
                <a:latin typeface="Calibri" pitchFamily="34" charset="0"/>
                <a:cs typeface="Calibri" pitchFamily="34" charset="0"/>
              </a:defRPr>
            </a:lvl4pPr>
            <a:lvl5pPr>
              <a:defRPr sz="2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637953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7169" y="6593338"/>
            <a:ext cx="789808" cy="264662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90E643BE-F4AA-41F8-B578-B2897250BF68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9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913" y="1166552"/>
            <a:ext cx="766086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ko-KR" sz="20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3913" y="264348"/>
            <a:ext cx="7581900" cy="58625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Char char="•"/>
        <a:defRPr sz="3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569913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914400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258888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6017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0589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61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33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305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dist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Extraction: A Survey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39501" cy="2305396"/>
          </a:xfrm>
        </p:spPr>
        <p:txBody>
          <a:bodyPr>
            <a:normAutofit/>
          </a:bodyPr>
          <a:lstStyle/>
          <a:p>
            <a:pPr algn="r"/>
            <a:endParaRPr lang="en-US" altLang="ko-KR" b="1" dirty="0" smtClean="0"/>
          </a:p>
          <a:p>
            <a:pPr algn="r"/>
            <a:endParaRPr lang="en-US" altLang="ko-KR" b="1" dirty="0" smtClean="0"/>
          </a:p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Jan 6, 2012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Heegook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14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Wrapper Induction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10</a:t>
            </a:fld>
            <a:endParaRPr lang="ko-KR" altLang="en-US" dirty="0"/>
          </a:p>
        </p:txBody>
      </p:sp>
      <p:sp>
        <p:nvSpPr>
          <p:cNvPr id="6" name="순서도: 문서 5"/>
          <p:cNvSpPr/>
          <p:nvPr/>
        </p:nvSpPr>
        <p:spPr bwMode="auto">
          <a:xfrm>
            <a:off x="6575110" y="1503743"/>
            <a:ext cx="1800200" cy="1296144"/>
          </a:xfrm>
          <a:prstGeom prst="flowChartDocument">
            <a:avLst/>
          </a:prstGeom>
          <a:solidFill>
            <a:schemeClr val="bg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순서도: 문서 6"/>
          <p:cNvSpPr/>
          <p:nvPr/>
        </p:nvSpPr>
        <p:spPr bwMode="auto">
          <a:xfrm>
            <a:off x="6644984" y="1419378"/>
            <a:ext cx="1800200" cy="1296144"/>
          </a:xfrm>
          <a:prstGeom prst="flowChartDocument">
            <a:avLst/>
          </a:prstGeom>
          <a:solidFill>
            <a:schemeClr val="bg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순서도: 문서 7"/>
          <p:cNvSpPr/>
          <p:nvPr/>
        </p:nvSpPr>
        <p:spPr bwMode="auto">
          <a:xfrm>
            <a:off x="6732240" y="1340768"/>
            <a:ext cx="1800200" cy="1296144"/>
          </a:xfrm>
          <a:prstGeom prst="flowChartDocument">
            <a:avLst/>
          </a:prstGeom>
          <a:solidFill>
            <a:schemeClr val="bg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4" descr="C:\Users\Administrator\Desktop\user_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8" y="5048972"/>
            <a:ext cx="706966" cy="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user_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0" y="1569905"/>
            <a:ext cx="706966" cy="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정육면체 17"/>
          <p:cNvSpPr/>
          <p:nvPr/>
        </p:nvSpPr>
        <p:spPr bwMode="auto">
          <a:xfrm>
            <a:off x="3684108" y="3194864"/>
            <a:ext cx="2040020" cy="1656184"/>
          </a:xfrm>
          <a:prstGeom prst="cube">
            <a:avLst>
              <a:gd name="adj" fmla="val 1454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6609290" y="3482896"/>
            <a:ext cx="1813314" cy="922751"/>
          </a:xfrm>
          <a:prstGeom prst="roundRect">
            <a:avLst>
              <a:gd name="adj" fmla="val 4612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60232" y="1671191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Web Pages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9059" y="3590828"/>
            <a:ext cx="1602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Wrapper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Induction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System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3306" y="3703509"/>
            <a:ext cx="1602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원통 22"/>
          <p:cNvSpPr/>
          <p:nvPr/>
        </p:nvSpPr>
        <p:spPr bwMode="auto">
          <a:xfrm>
            <a:off x="6609808" y="5270424"/>
            <a:ext cx="1800200" cy="792088"/>
          </a:xfrm>
          <a:prstGeom prst="can">
            <a:avLst>
              <a:gd name="adj" fmla="val 43720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 flipH="1">
            <a:off x="1907704" y="5142570"/>
            <a:ext cx="500714" cy="656154"/>
          </a:xfrm>
          <a:prstGeom prst="roundRect">
            <a:avLst>
              <a:gd name="adj" fmla="val 13796"/>
            </a:avLst>
          </a:prstGeom>
          <a:gradFill rotWithShape="1">
            <a:gsLst>
              <a:gs pos="0">
                <a:srgbClr val="00B0F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3175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 flipH="1">
            <a:off x="1971810" y="5182669"/>
            <a:ext cx="390076" cy="573270"/>
          </a:xfrm>
          <a:custGeom>
            <a:avLst/>
            <a:gdLst>
              <a:gd name="T0" fmla="*/ 0 w 1095"/>
              <a:gd name="T1" fmla="*/ 2147483647 h 1428"/>
              <a:gd name="T2" fmla="*/ 2147483647 w 1095"/>
              <a:gd name="T3" fmla="*/ 0 h 1428"/>
              <a:gd name="T4" fmla="*/ 2147483647 w 1095"/>
              <a:gd name="T5" fmla="*/ 2147483647 h 1428"/>
              <a:gd name="T6" fmla="*/ 2147483647 w 1095"/>
              <a:gd name="T7" fmla="*/ 2147483647 h 1428"/>
              <a:gd name="T8" fmla="*/ 0 w 1095"/>
              <a:gd name="T9" fmla="*/ 2147483647 h 1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5"/>
              <a:gd name="T16" fmla="*/ 0 h 1428"/>
              <a:gd name="T17" fmla="*/ 1095 w 1095"/>
              <a:gd name="T18" fmla="*/ 1428 h 14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5" h="1428">
                <a:moveTo>
                  <a:pt x="0" y="156"/>
                </a:moveTo>
                <a:lnTo>
                  <a:pt x="1095" y="0"/>
                </a:lnTo>
                <a:lnTo>
                  <a:pt x="1031" y="1200"/>
                </a:lnTo>
                <a:lnTo>
                  <a:pt x="60" y="1428"/>
                </a:lnTo>
                <a:lnTo>
                  <a:pt x="0" y="15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43608" y="1692555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seed data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251520" y="4725144"/>
            <a:ext cx="2736304" cy="1656184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9473" y="5877272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Supervised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51520" y="1239358"/>
            <a:ext cx="2736304" cy="1656184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338222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Simple input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오른쪽 화살표 31"/>
          <p:cNvSpPr/>
          <p:nvPr/>
        </p:nvSpPr>
        <p:spPr bwMode="auto">
          <a:xfrm>
            <a:off x="5940152" y="3789040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아래쪽 화살표 32"/>
          <p:cNvSpPr/>
          <p:nvPr/>
        </p:nvSpPr>
        <p:spPr bwMode="auto">
          <a:xfrm>
            <a:off x="7350019" y="2895542"/>
            <a:ext cx="318325" cy="461450"/>
          </a:xfrm>
          <a:prstGeom prst="down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아래쪽 화살표 33"/>
          <p:cNvSpPr/>
          <p:nvPr/>
        </p:nvSpPr>
        <p:spPr bwMode="auto">
          <a:xfrm>
            <a:off x="7350019" y="4623813"/>
            <a:ext cx="318325" cy="461450"/>
          </a:xfrm>
          <a:prstGeom prst="down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2200" y="6093296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Extracted Data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오른쪽 화살표 35"/>
          <p:cNvSpPr/>
          <p:nvPr/>
        </p:nvSpPr>
        <p:spPr bwMode="auto">
          <a:xfrm rot="2211908">
            <a:off x="3131840" y="2809255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오른쪽 화살표 36"/>
          <p:cNvSpPr/>
          <p:nvPr/>
        </p:nvSpPr>
        <p:spPr bwMode="auto">
          <a:xfrm rot="19731185">
            <a:off x="3131840" y="4854674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3508" y="2895327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Paper [1]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9482" y="6381328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Paper [2]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60410" y="5286949"/>
            <a:ext cx="618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14005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25146"/>
              </p:ext>
            </p:extLst>
          </p:nvPr>
        </p:nvGraphicFramePr>
        <p:xfrm>
          <a:off x="467544" y="1916833"/>
          <a:ext cx="8352928" cy="3168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903"/>
                <a:gridCol w="6035841"/>
                <a:gridCol w="1656184"/>
              </a:tblGrid>
              <a:tr h="1056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</a:rPr>
                        <a:t>[1]</a:t>
                      </a:r>
                      <a:endParaRPr lang="ko-KR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</a:rPr>
                        <a:t>I4E: Interactive Investigation of Iterative Information Extraction</a:t>
                      </a:r>
                      <a:endParaRPr lang="ko-KR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</a:rPr>
                        <a:t>SIGMOD 2010</a:t>
                      </a:r>
                      <a:endParaRPr lang="ko-KR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56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[2]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/>
                        <a:t>Automatic Rule Refinement for Information Extraction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VLDB 2010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[3]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/>
                        <a:t>Exploiting Content Redundancy for Web Information Extraction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VLDB 2010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873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Work: DIPRE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DIPRE(Dual Iterative Pattern Expansion)</a:t>
            </a:r>
          </a:p>
          <a:p>
            <a:pPr lvl="1"/>
            <a:r>
              <a:rPr lang="en-US" altLang="ko-KR" dirty="0"/>
              <a:t>Sergey </a:t>
            </a:r>
            <a:r>
              <a:rPr lang="en-US" altLang="ko-KR" dirty="0" err="1"/>
              <a:t>Brin</a:t>
            </a:r>
            <a:r>
              <a:rPr lang="en-US" altLang="ko-KR" dirty="0"/>
              <a:t>, </a:t>
            </a:r>
            <a:r>
              <a:rPr lang="en-US" altLang="ko-KR" dirty="0" err="1"/>
              <a:t>WebDB</a:t>
            </a:r>
            <a:r>
              <a:rPr lang="en-US" altLang="ko-KR" dirty="0"/>
              <a:t>, </a:t>
            </a:r>
            <a:r>
              <a:rPr lang="en-US" altLang="ko-KR" dirty="0" smtClean="0"/>
              <a:t>1998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exploits this redundancy and inherent structure in the collection to extract the target relation with </a:t>
            </a:r>
            <a:r>
              <a:rPr lang="en-US" altLang="ko-KR" dirty="0">
                <a:solidFill>
                  <a:srgbClr val="C00000"/>
                </a:solidFill>
              </a:rPr>
              <a:t>minimal training from a </a:t>
            </a:r>
            <a:r>
              <a:rPr lang="en-US" altLang="ko-KR" dirty="0" smtClean="0">
                <a:solidFill>
                  <a:srgbClr val="C00000"/>
                </a:solidFill>
              </a:rPr>
              <a:t>user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12</a:t>
            </a:fld>
            <a:endParaRPr lang="ko-KR" altLang="en-US" dirty="0"/>
          </a:p>
        </p:txBody>
      </p:sp>
      <p:pic>
        <p:nvPicPr>
          <p:cNvPr id="2050" name="Picture 2" descr="C:\Users\Administrator\Desktop\Sen+Charles+Schumer+Opens+Google+New+Offices+9rOt9FVMc0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7112"/>
            <a:ext cx="3429843" cy="22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83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Work: DIPRE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5343" y="4581128"/>
            <a:ext cx="243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Construct Pattern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69433"/>
              </p:ext>
            </p:extLst>
          </p:nvPr>
        </p:nvGraphicFramePr>
        <p:xfrm>
          <a:off x="766344" y="2804930"/>
          <a:ext cx="3096344" cy="76808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01557"/>
                <a:gridCol w="1494787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Org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Location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MICROSOFT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REDMOND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8895" y="2331250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Seed Tuple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436096" y="2276872"/>
            <a:ext cx="3312368" cy="4392488"/>
            <a:chOff x="5220072" y="1844824"/>
            <a:chExt cx="3312368" cy="4392488"/>
          </a:xfrm>
        </p:grpSpPr>
        <p:sp>
          <p:nvSpPr>
            <p:cNvPr id="10" name="한쪽 모서리가 잘린 사각형 9"/>
            <p:cNvSpPr/>
            <p:nvPr/>
          </p:nvSpPr>
          <p:spPr>
            <a:xfrm flipV="1">
              <a:off x="5220072" y="2245514"/>
              <a:ext cx="3312368" cy="3991798"/>
            </a:xfrm>
            <a:prstGeom prst="snip1Rect">
              <a:avLst>
                <a:gd name="adj" fmla="val 74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6096" y="2399977"/>
              <a:ext cx="3024336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…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Computer servers at the </a:t>
              </a:r>
              <a:r>
                <a:rPr lang="en-US" altLang="ko-KR" b="1" dirty="0" smtClean="0">
                  <a:solidFill>
                    <a:srgbClr val="A00000"/>
                  </a:solidFill>
                  <a:latin typeface="Calibri" pitchFamily="34" charset="0"/>
                  <a:cs typeface="Calibri" pitchFamily="34" charset="0"/>
                </a:rPr>
                <a:t>Redmond</a:t>
              </a:r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-based</a:t>
              </a:r>
              <a:r>
                <a:rPr lang="en-US" altLang="ko-KR" b="1" dirty="0" smtClean="0">
                  <a:solidFill>
                    <a:srgbClr val="A00000"/>
                  </a:solidFill>
                  <a:latin typeface="Calibri" pitchFamily="34" charset="0"/>
                  <a:cs typeface="Calibri" pitchFamily="34" charset="0"/>
                </a:rPr>
                <a:t> Microsoft</a:t>
              </a:r>
              <a:endParaRPr lang="en-US" altLang="ko-KR" b="1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…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president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of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Eastern’s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flight attendants union, the past practice of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Eastern’s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parent, Houston-based Texas Air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Co.,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has involved ultimatums to unions to accept the carrier’s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terms..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…</a:t>
              </a:r>
              <a:endParaRPr lang="en-US" altLang="ko-KR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Armonk-based IBM, currently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….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2080" y="1844824"/>
              <a:ext cx="322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Context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10960"/>
              </p:ext>
            </p:extLst>
          </p:nvPr>
        </p:nvGraphicFramePr>
        <p:xfrm>
          <a:off x="353255" y="5094476"/>
          <a:ext cx="4002721" cy="3840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89011"/>
                <a:gridCol w="1017641"/>
                <a:gridCol w="1696069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Calibri" pitchFamily="34" charset="0"/>
                          <a:cs typeface="Calibri" pitchFamily="34" charset="0"/>
                        </a:rPr>
                        <a:t>&lt;String1&gt;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Calibri" pitchFamily="34" charset="0"/>
                          <a:cs typeface="Calibri" pitchFamily="34" charset="0"/>
                        </a:rPr>
                        <a:t>-based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Calibri" pitchFamily="34" charset="0"/>
                          <a:cs typeface="Calibri" pitchFamily="34" charset="0"/>
                        </a:rPr>
                        <a:t>&lt;String2&gt;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오른쪽 화살표 23"/>
          <p:cNvSpPr/>
          <p:nvPr/>
        </p:nvSpPr>
        <p:spPr bwMode="auto">
          <a:xfrm>
            <a:off x="4572000" y="2780928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오른쪽 화살표 24"/>
          <p:cNvSpPr/>
          <p:nvPr/>
        </p:nvSpPr>
        <p:spPr bwMode="auto">
          <a:xfrm rot="10800000">
            <a:off x="4572000" y="5085184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80112" y="818700"/>
            <a:ext cx="3483049" cy="750571"/>
            <a:chOff x="251520" y="3194864"/>
            <a:chExt cx="8225410" cy="1772513"/>
          </a:xfrm>
        </p:grpSpPr>
        <p:pic>
          <p:nvPicPr>
            <p:cNvPr id="29" name="Picture 4" descr="C:\Users\Administrator\Desktop\user_inf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50" y="3615531"/>
              <a:ext cx="706966" cy="706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정육면체 29"/>
            <p:cNvSpPr/>
            <p:nvPr/>
          </p:nvSpPr>
          <p:spPr bwMode="auto">
            <a:xfrm>
              <a:off x="3684108" y="3194864"/>
              <a:ext cx="2040020" cy="1656184"/>
            </a:xfrm>
            <a:prstGeom prst="cube">
              <a:avLst>
                <a:gd name="adj" fmla="val 1454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5"/>
            </a:lnRef>
            <a:fillRef idx="1001">
              <a:schemeClr val="lt2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6609290" y="3482896"/>
              <a:ext cx="1813314" cy="922751"/>
            </a:xfrm>
            <a:prstGeom prst="roundRect">
              <a:avLst>
                <a:gd name="adj" fmla="val 46128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5"/>
            </a:lnRef>
            <a:fillRef idx="1001">
              <a:schemeClr val="lt2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2536" y="3488001"/>
              <a:ext cx="1905068" cy="1417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Induction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System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77676" y="3674176"/>
              <a:ext cx="1899254" cy="617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03101" y="3611779"/>
              <a:ext cx="1872207" cy="617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Calibri" pitchFamily="34" charset="0"/>
                  <a:cs typeface="Calibri" pitchFamily="34" charset="0"/>
                </a:rPr>
                <a:t>seed data</a:t>
              </a:r>
              <a:endPara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 bwMode="auto">
            <a:xfrm>
              <a:off x="251520" y="3284984"/>
              <a:ext cx="2736304" cy="1656184"/>
            </a:xfrm>
            <a:prstGeom prst="roundRect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90122" y="4349571"/>
              <a:ext cx="2304256" cy="617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Calibri" pitchFamily="34" charset="0"/>
                  <a:cs typeface="Calibri" pitchFamily="34" charset="0"/>
                </a:rPr>
                <a:t>Simple input</a:t>
              </a:r>
              <a:endPara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오른쪽 화살표 38"/>
            <p:cNvSpPr/>
            <p:nvPr/>
          </p:nvSpPr>
          <p:spPr bwMode="auto">
            <a:xfrm>
              <a:off x="5940152" y="3789040"/>
              <a:ext cx="432048" cy="358755"/>
            </a:xfrm>
            <a:prstGeom prst="rightArrow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오른쪽 화살표 42"/>
            <p:cNvSpPr/>
            <p:nvPr/>
          </p:nvSpPr>
          <p:spPr bwMode="auto">
            <a:xfrm>
              <a:off x="3095836" y="3789040"/>
              <a:ext cx="432048" cy="358755"/>
            </a:xfrm>
            <a:prstGeom prst="rightArrow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753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Work: DIPRE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14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276872"/>
            <a:ext cx="243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Pattern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27608"/>
              </p:ext>
            </p:extLst>
          </p:nvPr>
        </p:nvGraphicFramePr>
        <p:xfrm>
          <a:off x="766344" y="4622760"/>
          <a:ext cx="3157584" cy="13985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33233"/>
                <a:gridCol w="1524351"/>
              </a:tblGrid>
              <a:tr h="22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Org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Location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063248">
                <a:tc>
                  <a:txBody>
                    <a:bodyPr/>
                    <a:lstStyle/>
                    <a:p>
                      <a:pPr algn="l" latinLnBrk="1"/>
                      <a:endParaRPr lang="en-US" altLang="ko-KR" sz="300" b="0" i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 latinLnBrk="1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MICROSOFT</a:t>
                      </a:r>
                    </a:p>
                    <a:p>
                      <a:pPr algn="l" latinLnBrk="1"/>
                      <a:endParaRPr lang="en-US" altLang="ko-KR" sz="500" b="0" i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 latinLnBrk="1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TEXAS AIR</a:t>
                      </a:r>
                    </a:p>
                    <a:p>
                      <a:pPr algn="l" latinLnBrk="1"/>
                      <a:endParaRPr lang="en-US" altLang="ko-KR" sz="500" b="0" i="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 latinLnBrk="1"/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IBM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b="0" i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REDMOND</a:t>
                      </a:r>
                    </a:p>
                    <a:p>
                      <a:pPr algn="ctr" latinLnBrk="1"/>
                      <a:endParaRPr lang="en-US" altLang="ko-KR" sz="500" b="0" i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HOUSTON</a:t>
                      </a:r>
                    </a:p>
                    <a:p>
                      <a:pPr algn="ctr" latinLnBrk="1"/>
                      <a:endParaRPr lang="en-US" altLang="ko-KR" sz="500" b="0" i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ARMONK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0135" y="4149080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Result Table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436096" y="2276872"/>
            <a:ext cx="3312368" cy="4392488"/>
            <a:chOff x="5220072" y="1844824"/>
            <a:chExt cx="3312368" cy="4392488"/>
          </a:xfrm>
        </p:grpSpPr>
        <p:sp>
          <p:nvSpPr>
            <p:cNvPr id="10" name="한쪽 모서리가 잘린 사각형 9"/>
            <p:cNvSpPr/>
            <p:nvPr/>
          </p:nvSpPr>
          <p:spPr>
            <a:xfrm flipV="1">
              <a:off x="5220072" y="2245514"/>
              <a:ext cx="3312368" cy="3991798"/>
            </a:xfrm>
            <a:prstGeom prst="snip1Rect">
              <a:avLst>
                <a:gd name="adj" fmla="val 74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6096" y="2394600"/>
              <a:ext cx="2952328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…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Computer servers at the </a:t>
              </a:r>
              <a:r>
                <a:rPr lang="en-US" altLang="ko-KR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Redmond</a:t>
              </a:r>
              <a:r>
                <a:rPr lang="en-US" altLang="ko-KR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-based</a:t>
              </a:r>
              <a:r>
                <a:rPr lang="en-US" altLang="ko-KR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Microsoft</a:t>
              </a:r>
              <a:endParaRPr lang="en-US" altLang="ko-K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…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president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of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Eastern’s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flight attendants union, the past practice of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Eastern’s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parent, </a:t>
              </a:r>
              <a:r>
                <a:rPr lang="en-US" altLang="ko-KR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Houston</a:t>
              </a:r>
              <a:r>
                <a:rPr lang="en-US" altLang="ko-KR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-based</a:t>
              </a:r>
              <a:r>
                <a:rPr lang="en-US" altLang="ko-KR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Texas Air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Co.,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has involved ultimatums to unions to accept the carrier’s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terms..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…</a:t>
              </a:r>
              <a:endParaRPr lang="en-US" altLang="ko-KR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altLang="ko-KR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Armonk</a:t>
              </a:r>
              <a:r>
                <a:rPr lang="en-US" altLang="ko-KR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-based</a:t>
              </a:r>
              <a:r>
                <a:rPr lang="en-US" altLang="ko-KR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IBM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, currently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….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2080" y="1844824"/>
              <a:ext cx="322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Context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51741"/>
              </p:ext>
            </p:extLst>
          </p:nvPr>
        </p:nvGraphicFramePr>
        <p:xfrm>
          <a:off x="539552" y="2780928"/>
          <a:ext cx="3672407" cy="34946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82639"/>
                <a:gridCol w="1049608"/>
                <a:gridCol w="1440160"/>
              </a:tblGrid>
              <a:tr h="349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&lt;String1&gt;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-based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&lt;String2&gt;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오른쪽 화살표 23"/>
          <p:cNvSpPr/>
          <p:nvPr/>
        </p:nvSpPr>
        <p:spPr bwMode="auto">
          <a:xfrm>
            <a:off x="4572000" y="2780928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오른쪽 화살표 24"/>
          <p:cNvSpPr/>
          <p:nvPr/>
        </p:nvSpPr>
        <p:spPr bwMode="auto">
          <a:xfrm rot="10800000">
            <a:off x="4572000" y="5085184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Picture 4" descr="C:\Users\Administrator\Desktop\user_inf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49" y="996831"/>
            <a:ext cx="299365" cy="2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정육면체 29"/>
          <p:cNvSpPr/>
          <p:nvPr/>
        </p:nvSpPr>
        <p:spPr bwMode="auto">
          <a:xfrm>
            <a:off x="7033641" y="818699"/>
            <a:ext cx="863846" cy="701311"/>
          </a:xfrm>
          <a:prstGeom prst="cube">
            <a:avLst>
              <a:gd name="adj" fmla="val 1454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8272309" y="940666"/>
            <a:ext cx="767848" cy="390739"/>
          </a:xfrm>
          <a:prstGeom prst="roundRect">
            <a:avLst>
              <a:gd name="adj" fmla="val 4612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20272" y="942828"/>
            <a:ext cx="8067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Wrapper</a:t>
            </a: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Induction</a:t>
            </a: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System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258922" y="1021664"/>
            <a:ext cx="8042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714" y="995242"/>
            <a:ext cx="7927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atin typeface="Calibri" pitchFamily="34" charset="0"/>
                <a:cs typeface="Calibri" pitchFamily="34" charset="0"/>
              </a:rPr>
              <a:t>seed data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5580112" y="856860"/>
            <a:ext cx="1158688" cy="701311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81148" y="1307660"/>
            <a:ext cx="9757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atin typeface="Calibri" pitchFamily="34" charset="0"/>
                <a:cs typeface="Calibri" pitchFamily="34" charset="0"/>
              </a:rPr>
              <a:t>Simple input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오른쪽 화살표 38"/>
          <p:cNvSpPr/>
          <p:nvPr/>
        </p:nvSpPr>
        <p:spPr bwMode="auto">
          <a:xfrm>
            <a:off x="7988963" y="1070303"/>
            <a:ext cx="182951" cy="15191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161795" y="33582"/>
            <a:ext cx="1040983" cy="2014483"/>
            <a:chOff x="8161795" y="33582"/>
            <a:chExt cx="1040983" cy="2014483"/>
          </a:xfrm>
        </p:grpSpPr>
        <p:sp>
          <p:nvSpPr>
            <p:cNvPr id="26" name="순서도: 문서 25"/>
            <p:cNvSpPr/>
            <p:nvPr/>
          </p:nvSpPr>
          <p:spPr bwMode="auto">
            <a:xfrm>
              <a:off x="8257836" y="102594"/>
              <a:ext cx="762295" cy="548852"/>
            </a:xfrm>
            <a:prstGeom prst="flowChartDocument">
              <a:avLst/>
            </a:prstGeom>
            <a:solidFill>
              <a:schemeClr val="bg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순서도: 문서 26"/>
            <p:cNvSpPr/>
            <p:nvPr/>
          </p:nvSpPr>
          <p:spPr bwMode="auto">
            <a:xfrm>
              <a:off x="8287424" y="66869"/>
              <a:ext cx="762295" cy="548852"/>
            </a:xfrm>
            <a:prstGeom prst="flowChartDocument">
              <a:avLst/>
            </a:prstGeom>
            <a:solidFill>
              <a:schemeClr val="bg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순서도: 문서 27"/>
            <p:cNvSpPr/>
            <p:nvPr/>
          </p:nvSpPr>
          <p:spPr bwMode="auto">
            <a:xfrm>
              <a:off x="8324372" y="33582"/>
              <a:ext cx="762295" cy="548852"/>
            </a:xfrm>
            <a:prstGeom prst="flowChartDocument">
              <a:avLst/>
            </a:prstGeom>
            <a:solidFill>
              <a:schemeClr val="bg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196550" y="144472"/>
              <a:ext cx="10062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Calibri" pitchFamily="34" charset="0"/>
                  <a:cs typeface="Calibri" pitchFamily="34" charset="0"/>
                </a:rPr>
                <a:t>Web Pages</a:t>
              </a:r>
              <a:endPara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원통 34"/>
            <p:cNvSpPr/>
            <p:nvPr/>
          </p:nvSpPr>
          <p:spPr bwMode="auto">
            <a:xfrm>
              <a:off x="8272528" y="1697595"/>
              <a:ext cx="762295" cy="335410"/>
            </a:xfrm>
            <a:prstGeom prst="can">
              <a:avLst>
                <a:gd name="adj" fmla="val 4372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아래쪽 화살표 39"/>
            <p:cNvSpPr/>
            <p:nvPr/>
          </p:nvSpPr>
          <p:spPr bwMode="auto">
            <a:xfrm>
              <a:off x="8585971" y="691951"/>
              <a:ext cx="134795" cy="195401"/>
            </a:xfrm>
            <a:prstGeom prst="downArrow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아래쪽 화살표 40"/>
            <p:cNvSpPr/>
            <p:nvPr/>
          </p:nvSpPr>
          <p:spPr bwMode="auto">
            <a:xfrm>
              <a:off x="8585971" y="1423788"/>
              <a:ext cx="134795" cy="195401"/>
            </a:xfrm>
            <a:prstGeom prst="downArrow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161795" y="1801844"/>
              <a:ext cx="97573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alibri" pitchFamily="34" charset="0"/>
                  <a:cs typeface="Calibri" pitchFamily="34" charset="0"/>
                </a:rPr>
                <a:t>Extracted Data</a:t>
              </a:r>
              <a:endPara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3" name="오른쪽 화살표 42"/>
          <p:cNvSpPr/>
          <p:nvPr/>
        </p:nvSpPr>
        <p:spPr bwMode="auto">
          <a:xfrm>
            <a:off x="6784537" y="1070303"/>
            <a:ext cx="182951" cy="15191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68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Work: Snowball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en-US" altLang="ko-KR" dirty="0" err="1" smtClean="0"/>
              <a:t>Agichtein</a:t>
            </a:r>
            <a:r>
              <a:rPr lang="en-US" altLang="ko-KR" dirty="0" smtClean="0"/>
              <a:t> et al. ACM DL, 2000</a:t>
            </a:r>
          </a:p>
          <a:p>
            <a:endParaRPr lang="en-US" altLang="ko-KR" sz="1200" dirty="0" smtClean="0"/>
          </a:p>
          <a:p>
            <a:r>
              <a:rPr lang="en-US" altLang="ko-KR" dirty="0" smtClean="0"/>
              <a:t>Snowball </a:t>
            </a:r>
            <a:r>
              <a:rPr lang="en-US" altLang="ko-KR" dirty="0"/>
              <a:t>introduces a strategy for evaluating the quality of the patterns and the tuples that are generated in each iteration of the extraction </a:t>
            </a:r>
            <a:r>
              <a:rPr lang="en-US" altLang="ko-KR" dirty="0" smtClean="0"/>
              <a:t>process</a:t>
            </a:r>
          </a:p>
          <a:p>
            <a:endParaRPr lang="en-US" altLang="ko-KR" sz="1200" dirty="0"/>
          </a:p>
          <a:p>
            <a:r>
              <a:rPr lang="en-US" altLang="ko-KR" dirty="0"/>
              <a:t>Snowball pattern </a:t>
            </a:r>
            <a:r>
              <a:rPr lang="en-US" altLang="ko-KR" dirty="0">
                <a:solidFill>
                  <a:srgbClr val="C00000"/>
                </a:solidFill>
              </a:rPr>
              <a:t>uses vectors associating weights </a:t>
            </a:r>
            <a:r>
              <a:rPr lang="en-US" altLang="ko-KR" dirty="0"/>
              <a:t>with terms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15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11055"/>
              </p:ext>
            </p:extLst>
          </p:nvPr>
        </p:nvGraphicFramePr>
        <p:xfrm>
          <a:off x="1115617" y="5301208"/>
          <a:ext cx="6768751" cy="104838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68152"/>
                <a:gridCol w="792088"/>
                <a:gridCol w="2520280"/>
                <a:gridCol w="1224136"/>
                <a:gridCol w="864095"/>
              </a:tblGrid>
              <a:tr h="34946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Pattern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9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Left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Tag1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Middle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Tag2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Right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9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{&lt;the, 0.2&gt;}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Org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{ &lt;-, 0.5&gt;, &lt;based, 0.5&gt; }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Location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{ }</a:t>
                      </a:r>
                      <a:endParaRPr lang="ko-KR" altLang="en-US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26416"/>
              </p:ext>
            </p:extLst>
          </p:nvPr>
        </p:nvGraphicFramePr>
        <p:xfrm>
          <a:off x="2585503" y="5805264"/>
          <a:ext cx="4002721" cy="3840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89011"/>
                <a:gridCol w="1017641"/>
                <a:gridCol w="1696069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Calibri" pitchFamily="34" charset="0"/>
                          <a:cs typeface="Calibri" pitchFamily="34" charset="0"/>
                        </a:rPr>
                        <a:t>&lt;String1&gt;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Calibri" pitchFamily="34" charset="0"/>
                          <a:cs typeface="Calibri" pitchFamily="34" charset="0"/>
                        </a:rPr>
                        <a:t>-based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Calibri" pitchFamily="34" charset="0"/>
                          <a:cs typeface="Calibri" pitchFamily="34" charset="0"/>
                        </a:rPr>
                        <a:t>&lt;String2&gt;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28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DIPRE vs. Snowball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0080" y="5445224"/>
            <a:ext cx="82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(a) Recall (b) Precision of DIPRE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Snowball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as a function of the number of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iterations</a:t>
            </a:r>
            <a:endParaRPr lang="ko-KR" altLang="ko-KR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748126536"/>
              </p:ext>
            </p:extLst>
          </p:nvPr>
        </p:nvGraphicFramePr>
        <p:xfrm>
          <a:off x="251520" y="1916832"/>
          <a:ext cx="5328592" cy="2660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4250947614"/>
              </p:ext>
            </p:extLst>
          </p:nvPr>
        </p:nvGraphicFramePr>
        <p:xfrm>
          <a:off x="4716016" y="1916832"/>
          <a:ext cx="5328592" cy="2660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411760" y="4653136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/>
              <a:t>(a)                                                                (b)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54951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그룹 1028"/>
          <p:cNvGrpSpPr/>
          <p:nvPr/>
        </p:nvGrpSpPr>
        <p:grpSpPr>
          <a:xfrm>
            <a:off x="506203" y="4509119"/>
            <a:ext cx="8170253" cy="1394206"/>
            <a:chOff x="506203" y="4509119"/>
            <a:chExt cx="8170253" cy="1394206"/>
          </a:xfrm>
        </p:grpSpPr>
        <p:sp>
          <p:nvSpPr>
            <p:cNvPr id="15" name="순서도: 문서 14"/>
            <p:cNvSpPr/>
            <p:nvPr/>
          </p:nvSpPr>
          <p:spPr bwMode="auto">
            <a:xfrm>
              <a:off x="612187" y="4954179"/>
              <a:ext cx="1318257" cy="949146"/>
            </a:xfrm>
            <a:prstGeom prst="flowChartDocument">
              <a:avLst/>
            </a:prstGeom>
            <a:solidFill>
              <a:schemeClr val="bg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순서도: 문서 15"/>
            <p:cNvSpPr/>
            <p:nvPr/>
          </p:nvSpPr>
          <p:spPr bwMode="auto">
            <a:xfrm>
              <a:off x="663356" y="4892399"/>
              <a:ext cx="1318257" cy="949146"/>
            </a:xfrm>
            <a:prstGeom prst="flowChartDocument">
              <a:avLst/>
            </a:prstGeom>
            <a:solidFill>
              <a:schemeClr val="bg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순서도: 문서 16"/>
            <p:cNvSpPr/>
            <p:nvPr/>
          </p:nvSpPr>
          <p:spPr bwMode="auto">
            <a:xfrm>
              <a:off x="727249" y="4834835"/>
              <a:ext cx="1318257" cy="949146"/>
            </a:xfrm>
            <a:prstGeom prst="flowChartDocument">
              <a:avLst/>
            </a:prstGeom>
            <a:solidFill>
              <a:schemeClr val="bg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6203" y="5026600"/>
              <a:ext cx="17400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alibri" pitchFamily="34" charset="0"/>
                  <a:cs typeface="Calibri" pitchFamily="34" charset="0"/>
                </a:rPr>
                <a:t>Web Pages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원통 18"/>
            <p:cNvSpPr/>
            <p:nvPr/>
          </p:nvSpPr>
          <p:spPr bwMode="auto">
            <a:xfrm>
              <a:off x="7180585" y="4876109"/>
              <a:ext cx="1318257" cy="580034"/>
            </a:xfrm>
            <a:prstGeom prst="can">
              <a:avLst>
                <a:gd name="adj" fmla="val 4372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아래쪽 화살표 20"/>
            <p:cNvSpPr/>
            <p:nvPr/>
          </p:nvSpPr>
          <p:spPr bwMode="auto">
            <a:xfrm rot="16200000">
              <a:off x="2343833" y="4890664"/>
              <a:ext cx="426611" cy="573346"/>
            </a:xfrm>
            <a:prstGeom prst="downArrow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989088" y="5538718"/>
              <a:ext cx="16873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Calibri" pitchFamily="34" charset="0"/>
                  <a:cs typeface="Calibri" pitchFamily="34" charset="0"/>
                </a:rPr>
                <a:t>Extracted Data</a:t>
              </a:r>
              <a:endPara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아래쪽 화살표 22"/>
            <p:cNvSpPr/>
            <p:nvPr/>
          </p:nvSpPr>
          <p:spPr bwMode="auto">
            <a:xfrm rot="16200000">
              <a:off x="6229544" y="4890665"/>
              <a:ext cx="426611" cy="573346"/>
            </a:xfrm>
            <a:prstGeom prst="downArrow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3525235" y="4509119"/>
              <a:ext cx="1982869" cy="1394205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15838" y="5138028"/>
              <a:ext cx="8055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IE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525235" y="4086357"/>
            <a:ext cx="1982869" cy="782803"/>
            <a:chOff x="3419872" y="1412776"/>
            <a:chExt cx="2304256" cy="909681"/>
          </a:xfrm>
        </p:grpSpPr>
        <p:sp>
          <p:nvSpPr>
            <p:cNvPr id="27" name="정육면체 26"/>
            <p:cNvSpPr/>
            <p:nvPr/>
          </p:nvSpPr>
          <p:spPr>
            <a:xfrm>
              <a:off x="3419872" y="1412776"/>
              <a:ext cx="2304256" cy="854586"/>
            </a:xfrm>
            <a:prstGeom prst="cube">
              <a:avLst>
                <a:gd name="adj" fmla="val 47385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83186" y="1799237"/>
              <a:ext cx="9361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I4E</a:t>
              </a:r>
            </a:p>
          </p:txBody>
        </p:sp>
      </p:grpSp>
      <p:grpSp>
        <p:nvGrpSpPr>
          <p:cNvPr id="1024" name="그룹 1023"/>
          <p:cNvGrpSpPr/>
          <p:nvPr/>
        </p:nvGrpSpPr>
        <p:grpSpPr>
          <a:xfrm>
            <a:off x="3794786" y="4811109"/>
            <a:ext cx="1089224" cy="1104281"/>
            <a:chOff x="7832772" y="3438410"/>
            <a:chExt cx="1089224" cy="1104281"/>
          </a:xfrm>
        </p:grpSpPr>
        <p:sp>
          <p:nvSpPr>
            <p:cNvPr id="29" name="타원 28"/>
            <p:cNvSpPr/>
            <p:nvPr/>
          </p:nvSpPr>
          <p:spPr bwMode="auto">
            <a:xfrm>
              <a:off x="7832772" y="3438410"/>
              <a:ext cx="1089224" cy="1104281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74614" y="3667602"/>
              <a:ext cx="84368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Calibri" pitchFamily="34" charset="0"/>
                  <a:cs typeface="Calibri" pitchFamily="34" charset="0"/>
                </a:rPr>
                <a:t>Pattern</a:t>
              </a:r>
            </a:p>
            <a:p>
              <a:pPr algn="ctr"/>
              <a:endParaRPr lang="en-US" altLang="ko-KR" sz="1600" b="1" dirty="0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altLang="ko-KR" sz="1600" b="1" dirty="0" smtClean="0">
                  <a:latin typeface="Calibri" pitchFamily="34" charset="0"/>
                  <a:cs typeface="Calibri" pitchFamily="34" charset="0"/>
                </a:rPr>
                <a:t>Tuples</a:t>
              </a:r>
              <a:endPara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아래쪽 화살표 29"/>
            <p:cNvSpPr/>
            <p:nvPr/>
          </p:nvSpPr>
          <p:spPr bwMode="auto">
            <a:xfrm>
              <a:off x="8268797" y="3920229"/>
              <a:ext cx="189971" cy="229488"/>
            </a:xfrm>
            <a:prstGeom prst="downArrow">
              <a:avLst/>
            </a:prstGeom>
            <a:ln>
              <a:noFill/>
              <a:headEnd type="oval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026" name="Picture 2" descr="C:\Users\Administrator\Desktop\229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63888" y="4728687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2717494"/>
          </a:xfrm>
        </p:spPr>
        <p:txBody>
          <a:bodyPr/>
          <a:lstStyle/>
          <a:p>
            <a:r>
              <a:rPr lang="en-US" altLang="ko-KR" dirty="0"/>
              <a:t>I4E: Interactive Investigation of Iterative </a:t>
            </a:r>
            <a:r>
              <a:rPr lang="en-US" altLang="ko-KR" dirty="0" smtClean="0"/>
              <a:t>IE</a:t>
            </a:r>
          </a:p>
          <a:p>
            <a:pPr lvl="1"/>
            <a:r>
              <a:rPr lang="en-US" altLang="ko-KR" dirty="0" err="1"/>
              <a:t>Anish</a:t>
            </a:r>
            <a:r>
              <a:rPr lang="en-US" altLang="ko-KR" dirty="0"/>
              <a:t> Das </a:t>
            </a:r>
            <a:r>
              <a:rPr lang="en-US" altLang="ko-KR" dirty="0" err="1"/>
              <a:t>Sarma</a:t>
            </a:r>
            <a:r>
              <a:rPr lang="en-US" altLang="ko-KR" dirty="0"/>
              <a:t> et al. </a:t>
            </a:r>
            <a:r>
              <a:rPr lang="en-US" altLang="ko-KR" dirty="0" smtClean="0"/>
              <a:t>In </a:t>
            </a:r>
            <a:r>
              <a:rPr lang="en-US" altLang="ko-KR" dirty="0"/>
              <a:t>SIGMOD, </a:t>
            </a:r>
            <a:r>
              <a:rPr lang="en-US" altLang="ko-KR" dirty="0" smtClean="0"/>
              <a:t>2010 [1]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Management of IE System</a:t>
            </a:r>
            <a:endParaRPr lang="ko-KR" altLang="ko-KR" b="1" dirty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To reduce uncertainty in Information Extraction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6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929718" cy="602986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Explain</a:t>
            </a:r>
          </a:p>
          <a:p>
            <a:pPr lvl="1"/>
            <a:r>
              <a:rPr lang="en-US" altLang="ko-KR" sz="2400" dirty="0"/>
              <a:t>Keep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track</a:t>
            </a:r>
            <a:r>
              <a:rPr lang="en-US" altLang="ko-KR" sz="2400" dirty="0" smtClean="0"/>
              <a:t> of </a:t>
            </a:r>
            <a:r>
              <a:rPr lang="en-US" altLang="ko-KR" sz="2400" dirty="0"/>
              <a:t>what you’ve extracted and integrated</a:t>
            </a:r>
          </a:p>
          <a:p>
            <a:pPr lvl="1"/>
            <a:r>
              <a:rPr lang="en-US" altLang="ko-KR" sz="2400" dirty="0"/>
              <a:t>Why is a data item (not) present in the result</a:t>
            </a:r>
            <a:r>
              <a:rPr lang="en-US" altLang="ko-KR" sz="2400" dirty="0" smtClean="0"/>
              <a:t>?</a:t>
            </a:r>
          </a:p>
          <a:p>
            <a:pPr lvl="1"/>
            <a:endParaRPr lang="en-US" altLang="ko-KR" sz="2400" dirty="0"/>
          </a:p>
          <a:p>
            <a:r>
              <a:rPr lang="en-US" altLang="ko-KR" sz="2800" b="1" dirty="0"/>
              <a:t>Diagnose</a:t>
            </a:r>
          </a:p>
          <a:p>
            <a:pPr lvl="1"/>
            <a:r>
              <a:rPr lang="en-US" altLang="ko-KR" sz="2400" dirty="0"/>
              <a:t>What would happen if an operator </a:t>
            </a:r>
            <a:r>
              <a:rPr lang="en-US" altLang="ko-KR" sz="2400" dirty="0" smtClean="0"/>
              <a:t>was </a:t>
            </a:r>
            <a:r>
              <a:rPr lang="en-US" altLang="ko-KR" sz="2400" dirty="0"/>
              <a:t>modified?</a:t>
            </a:r>
          </a:p>
          <a:p>
            <a:pPr lvl="1"/>
            <a:r>
              <a:rPr lang="en-US" altLang="ko-KR" sz="2400" dirty="0"/>
              <a:t>What is the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impact</a:t>
            </a:r>
            <a:r>
              <a:rPr lang="en-US" altLang="ko-KR" sz="2400" dirty="0" smtClean="0"/>
              <a:t> of </a:t>
            </a:r>
            <a:r>
              <a:rPr lang="en-US" altLang="ko-KR" sz="2400" dirty="0"/>
              <a:t>modifying input data </a:t>
            </a:r>
            <a:r>
              <a:rPr lang="en-US" altLang="ko-KR" sz="2400" dirty="0" smtClean="0"/>
              <a:t>(pattern)?</a:t>
            </a:r>
          </a:p>
          <a:p>
            <a:pPr lvl="1"/>
            <a:endParaRPr lang="en-US" altLang="ko-KR" sz="2400" dirty="0"/>
          </a:p>
          <a:p>
            <a:r>
              <a:rPr lang="en-US" altLang="ko-KR" sz="2800" b="1" dirty="0"/>
              <a:t>Repair</a:t>
            </a:r>
          </a:p>
          <a:p>
            <a:pPr lvl="1"/>
            <a:r>
              <a:rPr lang="en-US" altLang="ko-KR" sz="2400" dirty="0"/>
              <a:t>Fix the IE execution when you have </a:t>
            </a:r>
            <a:r>
              <a:rPr lang="en-US" altLang="ko-KR" sz="2400" dirty="0" smtClean="0"/>
              <a:t>feedback on </a:t>
            </a:r>
            <a:r>
              <a:rPr lang="en-US" altLang="ko-KR" sz="2400" dirty="0"/>
              <a:t>output</a:t>
            </a:r>
          </a:p>
          <a:p>
            <a:pPr lvl="1"/>
            <a:r>
              <a:rPr lang="en-US" altLang="ko-KR" sz="2400" b="1" dirty="0" smtClean="0">
                <a:solidFill>
                  <a:srgbClr val="C00000"/>
                </a:solidFill>
              </a:rPr>
              <a:t>Suggest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2400" dirty="0" smtClean="0"/>
              <a:t>potential </a:t>
            </a:r>
            <a:r>
              <a:rPr lang="en-US" altLang="ko-KR" sz="2400" dirty="0"/>
              <a:t>problems automatically, to guide debugging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095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1115616" y="2294852"/>
            <a:ext cx="2520280" cy="4374508"/>
          </a:xfrm>
          <a:prstGeom prst="roundRect">
            <a:avLst>
              <a:gd name="adj" fmla="val 43122"/>
            </a:avLst>
          </a:prstGeom>
          <a:noFill/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75360" y="2294852"/>
            <a:ext cx="2520280" cy="4374508"/>
          </a:xfrm>
          <a:prstGeom prst="roundRect">
            <a:avLst>
              <a:gd name="adj" fmla="val 43122"/>
            </a:avLst>
          </a:prstGeom>
          <a:noFill/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695892" y="5661248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000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A00000"/>
                </a:solidFill>
              </a:rPr>
              <a:t>Ƭp</a:t>
            </a:r>
            <a:r>
              <a:rPr lang="en-US" altLang="ko-KR" dirty="0" smtClean="0">
                <a:solidFill>
                  <a:srgbClr val="A00000"/>
                </a:solidFill>
              </a:rPr>
              <a:t> = 0.6</a:t>
            </a:r>
            <a:endParaRPr lang="ko-KR" altLang="en-US" dirty="0">
              <a:solidFill>
                <a:srgbClr val="A0000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2843808" y="3356992"/>
            <a:ext cx="3168352" cy="140515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Enhanced Bipartite Graph (EBG)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234628" y="293072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94373" y="293072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4628" y="476214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394373" y="476214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394373" y="537899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394373" y="5955057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843808" y="3071848"/>
            <a:ext cx="324036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3808" y="4903270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843808" y="4903270"/>
            <a:ext cx="3240360" cy="54195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843808" y="4903270"/>
            <a:ext cx="3240360" cy="119291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971600" y="2887182"/>
            <a:ext cx="6587469" cy="3417468"/>
            <a:chOff x="971600" y="2887182"/>
            <a:chExt cx="6587469" cy="3417468"/>
          </a:xfrm>
        </p:grpSpPr>
        <p:sp>
          <p:nvSpPr>
            <p:cNvPr id="23" name="직사각형 22"/>
            <p:cNvSpPr/>
            <p:nvPr/>
          </p:nvSpPr>
          <p:spPr>
            <a:xfrm>
              <a:off x="6804248" y="4718604"/>
              <a:ext cx="6603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t2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71600" y="2887182"/>
              <a:ext cx="14342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p1 (0.7)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04248" y="2887182"/>
              <a:ext cx="754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t1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4718604"/>
              <a:ext cx="14342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p2 (0.5)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804248" y="5335454"/>
              <a:ext cx="6603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t3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804248" y="5935318"/>
              <a:ext cx="6603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t4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049" y="1268760"/>
            <a:ext cx="1584177" cy="400110"/>
            <a:chOff x="323527" y="5754777"/>
            <a:chExt cx="1584177" cy="40011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3528" y="5754777"/>
              <a:ext cx="1584176" cy="4001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3527" y="5754777"/>
              <a:ext cx="1584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I. Explain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600574" y="1268760"/>
            <a:ext cx="1654820" cy="403989"/>
            <a:chOff x="6968480" y="5754777"/>
            <a:chExt cx="1654820" cy="40398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993880" y="5754777"/>
              <a:ext cx="1584176" cy="40011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68480" y="5758656"/>
              <a:ext cx="16548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II. Diagnose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516216" y="1272639"/>
            <a:ext cx="1584176" cy="412076"/>
            <a:chOff x="3707904" y="3589396"/>
            <a:chExt cx="1584176" cy="41207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07904" y="3589396"/>
              <a:ext cx="1584176" cy="4001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7904" y="3601362"/>
              <a:ext cx="15841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III. Repair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691680" y="5668898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000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A00000"/>
                </a:solidFill>
              </a:rPr>
              <a:t>Ƭp</a:t>
            </a:r>
            <a:r>
              <a:rPr lang="en-US" altLang="ko-KR" dirty="0" smtClean="0">
                <a:solidFill>
                  <a:srgbClr val="A00000"/>
                </a:solidFill>
              </a:rPr>
              <a:t> = 0.4</a:t>
            </a:r>
            <a:endParaRPr lang="ko-KR" altLang="en-US" dirty="0">
              <a:solidFill>
                <a:srgbClr val="A00000"/>
              </a:solidFill>
            </a:endParaRPr>
          </a:p>
        </p:txBody>
      </p:sp>
      <p:sp>
        <p:nvSpPr>
          <p:cNvPr id="46" name="곱셈 기호 45"/>
          <p:cNvSpPr/>
          <p:nvPr/>
        </p:nvSpPr>
        <p:spPr>
          <a:xfrm>
            <a:off x="7236296" y="4762143"/>
            <a:ext cx="288032" cy="282255"/>
          </a:xfrm>
          <a:prstGeom prst="mathMultiply">
            <a:avLst/>
          </a:prstGeom>
          <a:solidFill>
            <a:srgbClr val="A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곱셈 기호 60"/>
          <p:cNvSpPr/>
          <p:nvPr/>
        </p:nvSpPr>
        <p:spPr>
          <a:xfrm>
            <a:off x="7236296" y="5378993"/>
            <a:ext cx="288032" cy="282255"/>
          </a:xfrm>
          <a:prstGeom prst="mathMultiply">
            <a:avLst/>
          </a:prstGeom>
          <a:solidFill>
            <a:srgbClr val="A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곱셈 기호 62"/>
          <p:cNvSpPr/>
          <p:nvPr/>
        </p:nvSpPr>
        <p:spPr>
          <a:xfrm>
            <a:off x="7236296" y="5978856"/>
            <a:ext cx="288032" cy="282255"/>
          </a:xfrm>
          <a:prstGeom prst="mathMultiply">
            <a:avLst/>
          </a:prstGeom>
          <a:solidFill>
            <a:srgbClr val="A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도넛 46"/>
          <p:cNvSpPr/>
          <p:nvPr/>
        </p:nvSpPr>
        <p:spPr>
          <a:xfrm>
            <a:off x="7279729" y="2959296"/>
            <a:ext cx="216024" cy="210247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위쪽 화살표 59"/>
          <p:cNvSpPr/>
          <p:nvPr/>
        </p:nvSpPr>
        <p:spPr>
          <a:xfrm>
            <a:off x="2992036" y="5944198"/>
            <a:ext cx="257933" cy="274070"/>
          </a:xfrm>
          <a:prstGeom prst="upArrow">
            <a:avLst/>
          </a:prstGeom>
          <a:solidFill>
            <a:srgbClr val="A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도넛 67"/>
          <p:cNvSpPr/>
          <p:nvPr/>
        </p:nvSpPr>
        <p:spPr>
          <a:xfrm>
            <a:off x="2056726" y="4590171"/>
            <a:ext cx="648072" cy="648072"/>
          </a:xfrm>
          <a:prstGeom prst="donut">
            <a:avLst>
              <a:gd name="adj" fmla="val 58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20352" y="4901104"/>
            <a:ext cx="19234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1916832"/>
            <a:ext cx="976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/>
              <a:t>Pattern  </a:t>
            </a:r>
            <a:endParaRPr lang="ko-KR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6156176" y="1916832"/>
            <a:ext cx="976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/>
              <a:t>Tuple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500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9" grpId="0"/>
      <p:bldP spid="59" grpId="1"/>
      <p:bldP spid="46" grpId="0" animBg="1"/>
      <p:bldP spid="61" grpId="0" animBg="1"/>
      <p:bldP spid="63" grpId="0" animBg="1"/>
      <p:bldP spid="47" grpId="0" animBg="1"/>
      <p:bldP spid="60" grpId="0" animBg="1"/>
      <p:bldP spid="68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Introduction</a:t>
            </a:r>
          </a:p>
          <a:p>
            <a:pPr lvl="1"/>
            <a:r>
              <a:rPr lang="en-US" altLang="ko-KR" b="1" dirty="0" smtClean="0"/>
              <a:t>Information Extraction (IE)</a:t>
            </a:r>
          </a:p>
          <a:p>
            <a:pPr lvl="1"/>
            <a:r>
              <a:rPr lang="en-US" altLang="ko-KR" b="1" dirty="0" smtClean="0"/>
              <a:t>IE System</a:t>
            </a:r>
          </a:p>
          <a:p>
            <a:r>
              <a:rPr lang="en-US" altLang="ko-KR" b="1" dirty="0" smtClean="0"/>
              <a:t>Paper Overview</a:t>
            </a:r>
          </a:p>
          <a:p>
            <a:pPr lvl="1"/>
            <a:r>
              <a:rPr lang="en-US" altLang="ko-KR" b="1" dirty="0" smtClean="0"/>
              <a:t>Related Work</a:t>
            </a:r>
          </a:p>
          <a:p>
            <a:pPr lvl="1"/>
            <a:r>
              <a:rPr lang="en-US" altLang="ko-KR" b="1" dirty="0" smtClean="0"/>
              <a:t>Method &amp; Contribution</a:t>
            </a:r>
          </a:p>
          <a:p>
            <a:r>
              <a:rPr lang="en-US" altLang="ko-KR" b="1" dirty="0" smtClean="0"/>
              <a:t>Conclusion</a:t>
            </a:r>
          </a:p>
          <a:p>
            <a:pPr lvl="1"/>
            <a:r>
              <a:rPr lang="en-US" altLang="ko-KR" b="1" dirty="0" smtClean="0"/>
              <a:t>Comparative Analysis</a:t>
            </a:r>
          </a:p>
          <a:p>
            <a:pPr lvl="1"/>
            <a:r>
              <a:rPr lang="en-US" altLang="ko-KR" b="1" dirty="0" smtClean="0"/>
              <a:t>Consideration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5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95488"/>
              </p:ext>
            </p:extLst>
          </p:nvPr>
        </p:nvGraphicFramePr>
        <p:xfrm>
          <a:off x="467544" y="1916833"/>
          <a:ext cx="8352928" cy="3168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903"/>
                <a:gridCol w="6035841"/>
                <a:gridCol w="1656184"/>
              </a:tblGrid>
              <a:tr h="1056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[1]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I4E: Interactive Investigation of Iterative Information Extraction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SIGMOD 2010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56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</a:rPr>
                        <a:t>[2]</a:t>
                      </a:r>
                      <a:endParaRPr lang="ko-KR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</a:rPr>
                        <a:t>Automatic Rule Refinement for Information Extraction</a:t>
                      </a:r>
                      <a:endParaRPr lang="ko-KR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</a:rPr>
                        <a:t>VLDB 2010</a:t>
                      </a:r>
                      <a:endParaRPr lang="ko-KR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[3]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/>
                        <a:t>Exploiting Content Redundancy for Web Information Extraction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VLDB 2010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72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Wrapper Induction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21</a:t>
            </a:fld>
            <a:endParaRPr lang="ko-KR" altLang="en-US" dirty="0"/>
          </a:p>
        </p:txBody>
      </p:sp>
      <p:sp>
        <p:nvSpPr>
          <p:cNvPr id="6" name="순서도: 문서 5"/>
          <p:cNvSpPr/>
          <p:nvPr/>
        </p:nvSpPr>
        <p:spPr bwMode="auto">
          <a:xfrm>
            <a:off x="6575110" y="1503743"/>
            <a:ext cx="1800200" cy="1296144"/>
          </a:xfrm>
          <a:prstGeom prst="flowChartDocument">
            <a:avLst/>
          </a:prstGeom>
          <a:solidFill>
            <a:schemeClr val="bg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순서도: 문서 6"/>
          <p:cNvSpPr/>
          <p:nvPr/>
        </p:nvSpPr>
        <p:spPr bwMode="auto">
          <a:xfrm>
            <a:off x="6644984" y="1419378"/>
            <a:ext cx="1800200" cy="1296144"/>
          </a:xfrm>
          <a:prstGeom prst="flowChartDocument">
            <a:avLst/>
          </a:prstGeom>
          <a:solidFill>
            <a:schemeClr val="bg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순서도: 문서 7"/>
          <p:cNvSpPr/>
          <p:nvPr/>
        </p:nvSpPr>
        <p:spPr bwMode="auto">
          <a:xfrm>
            <a:off x="6732240" y="1340768"/>
            <a:ext cx="1800200" cy="1296144"/>
          </a:xfrm>
          <a:prstGeom prst="flowChartDocument">
            <a:avLst/>
          </a:prstGeom>
          <a:solidFill>
            <a:schemeClr val="bg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4" descr="C:\Users\Administrator\Desktop\user_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8" y="5048972"/>
            <a:ext cx="706966" cy="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user_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0" y="1569905"/>
            <a:ext cx="706966" cy="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정육면체 17"/>
          <p:cNvSpPr/>
          <p:nvPr/>
        </p:nvSpPr>
        <p:spPr bwMode="auto">
          <a:xfrm>
            <a:off x="3684108" y="3194864"/>
            <a:ext cx="2040020" cy="1656184"/>
          </a:xfrm>
          <a:prstGeom prst="cube">
            <a:avLst>
              <a:gd name="adj" fmla="val 1454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6609290" y="3482896"/>
            <a:ext cx="1813314" cy="922751"/>
          </a:xfrm>
          <a:prstGeom prst="roundRect">
            <a:avLst>
              <a:gd name="adj" fmla="val 4612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60232" y="1671191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Web Pages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9059" y="3590828"/>
            <a:ext cx="1602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Wrapper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Induction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System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3306" y="3703509"/>
            <a:ext cx="1602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원통 22"/>
          <p:cNvSpPr/>
          <p:nvPr/>
        </p:nvSpPr>
        <p:spPr bwMode="auto">
          <a:xfrm>
            <a:off x="6609808" y="5270424"/>
            <a:ext cx="1800200" cy="792088"/>
          </a:xfrm>
          <a:prstGeom prst="can">
            <a:avLst>
              <a:gd name="adj" fmla="val 43720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 flipH="1">
            <a:off x="1907704" y="5142570"/>
            <a:ext cx="500714" cy="656154"/>
          </a:xfrm>
          <a:prstGeom prst="roundRect">
            <a:avLst>
              <a:gd name="adj" fmla="val 13796"/>
            </a:avLst>
          </a:prstGeom>
          <a:gradFill rotWithShape="1">
            <a:gsLst>
              <a:gs pos="0">
                <a:srgbClr val="00B0F0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3175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 flipH="1">
            <a:off x="1971810" y="5182669"/>
            <a:ext cx="390076" cy="573270"/>
          </a:xfrm>
          <a:custGeom>
            <a:avLst/>
            <a:gdLst>
              <a:gd name="T0" fmla="*/ 0 w 1095"/>
              <a:gd name="T1" fmla="*/ 2147483647 h 1428"/>
              <a:gd name="T2" fmla="*/ 2147483647 w 1095"/>
              <a:gd name="T3" fmla="*/ 0 h 1428"/>
              <a:gd name="T4" fmla="*/ 2147483647 w 1095"/>
              <a:gd name="T5" fmla="*/ 2147483647 h 1428"/>
              <a:gd name="T6" fmla="*/ 2147483647 w 1095"/>
              <a:gd name="T7" fmla="*/ 2147483647 h 1428"/>
              <a:gd name="T8" fmla="*/ 0 w 1095"/>
              <a:gd name="T9" fmla="*/ 2147483647 h 1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5"/>
              <a:gd name="T16" fmla="*/ 0 h 1428"/>
              <a:gd name="T17" fmla="*/ 1095 w 1095"/>
              <a:gd name="T18" fmla="*/ 1428 h 14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5" h="1428">
                <a:moveTo>
                  <a:pt x="0" y="156"/>
                </a:moveTo>
                <a:lnTo>
                  <a:pt x="1095" y="0"/>
                </a:lnTo>
                <a:lnTo>
                  <a:pt x="1031" y="1200"/>
                </a:lnTo>
                <a:lnTo>
                  <a:pt x="60" y="1428"/>
                </a:lnTo>
                <a:lnTo>
                  <a:pt x="0" y="15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43608" y="1692555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seed data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251520" y="4725144"/>
            <a:ext cx="2736304" cy="1656184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9473" y="5877272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Supervised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51520" y="1239358"/>
            <a:ext cx="2736304" cy="1656184"/>
          </a:xfrm>
          <a:prstGeom prst="round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338222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Simple input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오른쪽 화살표 31"/>
          <p:cNvSpPr/>
          <p:nvPr/>
        </p:nvSpPr>
        <p:spPr bwMode="auto">
          <a:xfrm>
            <a:off x="5940152" y="3789040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아래쪽 화살표 32"/>
          <p:cNvSpPr/>
          <p:nvPr/>
        </p:nvSpPr>
        <p:spPr bwMode="auto">
          <a:xfrm>
            <a:off x="7350019" y="2895542"/>
            <a:ext cx="318325" cy="461450"/>
          </a:xfrm>
          <a:prstGeom prst="down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아래쪽 화살표 33"/>
          <p:cNvSpPr/>
          <p:nvPr/>
        </p:nvSpPr>
        <p:spPr bwMode="auto">
          <a:xfrm>
            <a:off x="7350019" y="4623813"/>
            <a:ext cx="318325" cy="461450"/>
          </a:xfrm>
          <a:prstGeom prst="down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2200" y="6093296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Extracted Data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오른쪽 화살표 35"/>
          <p:cNvSpPr/>
          <p:nvPr/>
        </p:nvSpPr>
        <p:spPr bwMode="auto">
          <a:xfrm rot="2211908">
            <a:off x="3131840" y="2809255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오른쪽 화살표 36"/>
          <p:cNvSpPr/>
          <p:nvPr/>
        </p:nvSpPr>
        <p:spPr bwMode="auto">
          <a:xfrm rot="19731185">
            <a:off x="3131840" y="4854674"/>
            <a:ext cx="432048" cy="358755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3508" y="2895327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Paper [1]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9482" y="6381328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Paper [2]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60410" y="5286949"/>
            <a:ext cx="618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413469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Work: </a:t>
            </a:r>
            <a:r>
              <a:rPr lang="en-US" altLang="ko-KR" dirty="0" err="1"/>
              <a:t>SystemT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Declarative </a:t>
            </a:r>
            <a:r>
              <a:rPr lang="en-US" altLang="ko-KR" dirty="0"/>
              <a:t>IE system based on an </a:t>
            </a:r>
            <a:r>
              <a:rPr lang="en-US" altLang="ko-KR" b="1" dirty="0">
                <a:solidFill>
                  <a:srgbClr val="C00000"/>
                </a:solidFill>
              </a:rPr>
              <a:t>algebraic framework</a:t>
            </a:r>
            <a:r>
              <a:rPr lang="en-US" altLang="ko-KR" dirty="0"/>
              <a:t>, to address both expressivity and performance </a:t>
            </a:r>
            <a:r>
              <a:rPr lang="en-US" altLang="ko-KR" dirty="0" smtClean="0"/>
              <a:t>issues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22</a:t>
            </a:fld>
            <a:endParaRPr lang="ko-KR" altLang="en-US" dirty="0"/>
          </a:p>
        </p:txBody>
      </p:sp>
      <p:sp>
        <p:nvSpPr>
          <p:cNvPr id="6" name="순서도: 문서 5"/>
          <p:cNvSpPr/>
          <p:nvPr/>
        </p:nvSpPr>
        <p:spPr bwMode="auto">
          <a:xfrm>
            <a:off x="7079552" y="2663500"/>
            <a:ext cx="1366125" cy="983610"/>
          </a:xfrm>
          <a:prstGeom prst="flowChartDocument">
            <a:avLst/>
          </a:prstGeom>
          <a:solidFill>
            <a:schemeClr val="bg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순서도: 문서 6"/>
          <p:cNvSpPr/>
          <p:nvPr/>
        </p:nvSpPr>
        <p:spPr bwMode="auto">
          <a:xfrm>
            <a:off x="7132578" y="2599478"/>
            <a:ext cx="1366125" cy="983610"/>
          </a:xfrm>
          <a:prstGeom prst="flowChartDocument">
            <a:avLst/>
          </a:prstGeom>
          <a:solidFill>
            <a:schemeClr val="bg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정육면체 8"/>
          <p:cNvSpPr/>
          <p:nvPr/>
        </p:nvSpPr>
        <p:spPr bwMode="auto">
          <a:xfrm>
            <a:off x="4885646" y="3946848"/>
            <a:ext cx="1548118" cy="1256835"/>
          </a:xfrm>
          <a:prstGeom prst="cube">
            <a:avLst>
              <a:gd name="adj" fmla="val 1454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7105491" y="4165428"/>
            <a:ext cx="1376077" cy="700252"/>
          </a:xfrm>
          <a:prstGeom prst="roundRect">
            <a:avLst>
              <a:gd name="adj" fmla="val 4612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4149" y="2790572"/>
            <a:ext cx="142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Web Pages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8057" y="4247335"/>
            <a:ext cx="1216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Wrapper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Induction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System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214781" y="4332845"/>
            <a:ext cx="1216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원통 13"/>
          <p:cNvSpPr/>
          <p:nvPr/>
        </p:nvSpPr>
        <p:spPr bwMode="auto">
          <a:xfrm>
            <a:off x="7105884" y="5521937"/>
            <a:ext cx="1366125" cy="601095"/>
          </a:xfrm>
          <a:prstGeom prst="can">
            <a:avLst>
              <a:gd name="adj" fmla="val 43720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7667611" y="3719701"/>
            <a:ext cx="241569" cy="350182"/>
          </a:xfrm>
          <a:prstGeom prst="down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아래쪽 화살표 19"/>
          <p:cNvSpPr/>
          <p:nvPr/>
        </p:nvSpPr>
        <p:spPr bwMode="auto">
          <a:xfrm>
            <a:off x="7667611" y="5031240"/>
            <a:ext cx="241569" cy="350182"/>
          </a:xfrm>
          <a:prstGeom prst="down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25569" y="6146392"/>
            <a:ext cx="1748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Extracted Data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4466545" y="4401048"/>
            <a:ext cx="327870" cy="272250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23528" y="3949497"/>
            <a:ext cx="2076510" cy="1256835"/>
            <a:chOff x="2280745" y="3949497"/>
            <a:chExt cx="2076510" cy="1256835"/>
          </a:xfrm>
        </p:grpSpPr>
        <p:pic>
          <p:nvPicPr>
            <p:cNvPr id="8" name="Picture 4" descr="C:\Users\Administrator\Desktop\user_inf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651" y="4195241"/>
              <a:ext cx="536498" cy="536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 flipH="1">
              <a:off x="3537580" y="4266270"/>
              <a:ext cx="379979" cy="497938"/>
            </a:xfrm>
            <a:prstGeom prst="roundRect">
              <a:avLst>
                <a:gd name="adj" fmla="val 13796"/>
              </a:avLst>
            </a:prstGeom>
            <a:gradFill rotWithShape="1">
              <a:gsLst>
                <a:gs pos="0">
                  <a:srgbClr val="00B0F0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317500" prstMaterial="legacyMatte">
              <a:bevelT w="13500" h="13500" prst="angle"/>
              <a:bevelB w="13500" h="13500" prst="angle"/>
              <a:extrusionClr>
                <a:srgbClr val="00B0F0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H="1">
              <a:off x="3586228" y="4296700"/>
              <a:ext cx="296018" cy="435040"/>
            </a:xfrm>
            <a:custGeom>
              <a:avLst/>
              <a:gdLst>
                <a:gd name="T0" fmla="*/ 0 w 1095"/>
                <a:gd name="T1" fmla="*/ 2147483647 h 1428"/>
                <a:gd name="T2" fmla="*/ 2147483647 w 1095"/>
                <a:gd name="T3" fmla="*/ 0 h 1428"/>
                <a:gd name="T4" fmla="*/ 2147483647 w 1095"/>
                <a:gd name="T5" fmla="*/ 2147483647 h 1428"/>
                <a:gd name="T6" fmla="*/ 2147483647 w 1095"/>
                <a:gd name="T7" fmla="*/ 2147483647 h 1428"/>
                <a:gd name="T8" fmla="*/ 0 w 1095"/>
                <a:gd name="T9" fmla="*/ 2147483647 h 1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1428"/>
                <a:gd name="T17" fmla="*/ 1095 w 1095"/>
                <a:gd name="T18" fmla="*/ 1428 h 1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1428">
                  <a:moveTo>
                    <a:pt x="0" y="156"/>
                  </a:moveTo>
                  <a:lnTo>
                    <a:pt x="1095" y="0"/>
                  </a:lnTo>
                  <a:lnTo>
                    <a:pt x="1031" y="1200"/>
                  </a:lnTo>
                  <a:lnTo>
                    <a:pt x="60" y="1428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2280745" y="3949497"/>
              <a:ext cx="2076510" cy="1256835"/>
            </a:xfrm>
            <a:prstGeom prst="roundRect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59975" y="4823816"/>
              <a:ext cx="14207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Supervised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01690" y="4375836"/>
              <a:ext cx="4694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GUI</a:t>
              </a:r>
            </a:p>
          </p:txBody>
        </p:sp>
      </p:grpSp>
      <p:sp>
        <p:nvSpPr>
          <p:cNvPr id="24" name="오른쪽 화살표 23"/>
          <p:cNvSpPr/>
          <p:nvPr/>
        </p:nvSpPr>
        <p:spPr bwMode="auto">
          <a:xfrm>
            <a:off x="6597699" y="4401048"/>
            <a:ext cx="327870" cy="272250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9832" y="3946425"/>
            <a:ext cx="102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JAVA</a:t>
            </a:r>
          </a:p>
          <a:p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XML</a:t>
            </a:r>
          </a:p>
          <a:p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…</a:t>
            </a:r>
            <a:endParaRPr lang="en-US" altLang="ko-KR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04084" y="4110171"/>
            <a:ext cx="1995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“AQL”</a:t>
            </a:r>
          </a:p>
          <a:p>
            <a:pPr algn="ctr"/>
            <a:r>
              <a:rPr lang="en-US" altLang="ko-KR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Based on SQL</a:t>
            </a:r>
          </a:p>
        </p:txBody>
      </p:sp>
    </p:spTree>
    <p:extLst>
      <p:ext uri="{BB962C8B-B14F-4D97-AF65-F5344CB8AC3E}">
        <p14:creationId xmlns:p14="http://schemas.microsoft.com/office/powerpoint/2010/main" val="2673315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929718" cy="545379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Automatic </a:t>
            </a:r>
            <a:r>
              <a:rPr lang="en-US" altLang="ko-KR" sz="2800" dirty="0"/>
              <a:t>Rule Refinement for Information Extraction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400" dirty="0"/>
              <a:t>Bin Liu et al.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In VLDB, </a:t>
            </a:r>
            <a:r>
              <a:rPr lang="en-US" altLang="ko-KR" sz="2400" dirty="0" smtClean="0"/>
              <a:t>2010</a:t>
            </a:r>
          </a:p>
          <a:p>
            <a:endParaRPr lang="en-US" altLang="ko-KR" sz="2400" dirty="0"/>
          </a:p>
          <a:p>
            <a:r>
              <a:rPr lang="en-US" altLang="ko-KR" sz="2800" dirty="0" smtClean="0"/>
              <a:t>This </a:t>
            </a:r>
            <a:r>
              <a:rPr lang="en-US" altLang="ko-KR" sz="2800" dirty="0"/>
              <a:t>system automatically </a:t>
            </a:r>
            <a:r>
              <a:rPr lang="en-US" altLang="ko-KR" sz="2800" dirty="0">
                <a:solidFill>
                  <a:srgbClr val="C00000"/>
                </a:solidFill>
              </a:rPr>
              <a:t>identifies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candidate rule changes </a:t>
            </a:r>
            <a:r>
              <a:rPr lang="en-US" altLang="ko-KR" sz="2800" dirty="0"/>
              <a:t>that would eliminate the false positives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1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잘린 사각형 7"/>
          <p:cNvSpPr/>
          <p:nvPr/>
        </p:nvSpPr>
        <p:spPr>
          <a:xfrm flipV="1">
            <a:off x="1475656" y="1922640"/>
            <a:ext cx="5742384" cy="4098647"/>
          </a:xfrm>
          <a:prstGeom prst="snip1Rect">
            <a:avLst>
              <a:gd name="adj" fmla="val 74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50206" cy="545379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AQL Input query (Like SQL)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2233025"/>
            <a:ext cx="55263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R1: create view Phone as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pPr latinLnBrk="0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Regex(‘d{3}-\d{4}’, Document, text);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pPr latinLnBrk="0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 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pPr latinLnBrk="0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R2: create view </a:t>
            </a:r>
            <a:r>
              <a:rPr lang="en-US" altLang="ko-KR" sz="2000" dirty="0" err="1">
                <a:latin typeface="Calibri" pitchFamily="34" charset="0"/>
                <a:cs typeface="Calibri" pitchFamily="34" charset="0"/>
              </a:rPr>
              <a:t>FirstNameCand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 as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pPr latinLnBrk="0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Dictionary(‘</a:t>
            </a:r>
            <a:r>
              <a:rPr lang="en-US" altLang="ko-KR" sz="2000" dirty="0" err="1">
                <a:latin typeface="Calibri" pitchFamily="34" charset="0"/>
                <a:cs typeface="Calibri" pitchFamily="34" charset="0"/>
              </a:rPr>
              <a:t>first_names.dict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’, Document, text);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pPr latinLnBrk="0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 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pPr latinLnBrk="0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R3: create view </a:t>
            </a:r>
            <a:r>
              <a:rPr lang="en-US" altLang="ko-KR" sz="2000" dirty="0" err="1">
                <a:latin typeface="Calibri" pitchFamily="34" charset="0"/>
                <a:cs typeface="Calibri" pitchFamily="34" charset="0"/>
              </a:rPr>
              <a:t>FirstName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 as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pPr latinLnBrk="0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select * from </a:t>
            </a:r>
            <a:r>
              <a:rPr lang="en-US" altLang="ko-KR" sz="2000" dirty="0" err="1">
                <a:latin typeface="Calibri" pitchFamily="34" charset="0"/>
                <a:cs typeface="Calibri" pitchFamily="34" charset="0"/>
              </a:rPr>
              <a:t>FirstNameCand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 F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pPr latinLnBrk="0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where Not(</a:t>
            </a:r>
            <a:r>
              <a:rPr lang="en-US" altLang="ko-KR" sz="2000" dirty="0" err="1">
                <a:latin typeface="Calibri" pitchFamily="34" charset="0"/>
                <a:cs typeface="Calibri" pitchFamily="34" charset="0"/>
              </a:rPr>
              <a:t>ContainsDict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(‘</a:t>
            </a:r>
            <a:r>
              <a:rPr lang="en-US" altLang="ko-KR" sz="2000" dirty="0" err="1">
                <a:latin typeface="Calibri" pitchFamily="34" charset="0"/>
                <a:cs typeface="Calibri" pitchFamily="34" charset="0"/>
              </a:rPr>
              <a:t>street_suffix.dict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’,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pPr latinLnBrk="0"/>
            <a:r>
              <a:rPr lang="en-US" altLang="ko-KR" sz="2000" dirty="0" err="1">
                <a:latin typeface="Calibri" pitchFamily="34" charset="0"/>
                <a:cs typeface="Calibri" pitchFamily="34" charset="0"/>
              </a:rPr>
              <a:t>RightContextTok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(F.match,1)));</a:t>
            </a:r>
            <a:endParaRPr lang="ko-KR" altLang="ko-KR" sz="2000" dirty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…</a:t>
            </a:r>
            <a:endParaRPr lang="ko-KR" alt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20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50206" cy="545379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This system presents canonical representation of rules</a:t>
            </a:r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25</a:t>
            </a:fld>
            <a:endParaRPr lang="ko-KR" altLang="en-US" dirty="0"/>
          </a:p>
        </p:txBody>
      </p:sp>
      <p:pic>
        <p:nvPicPr>
          <p:cNvPr id="5" name="그림 4" descr="C:\Users\Administrator\Desktop\a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t="3821" r="1595" b="5618"/>
          <a:stretch/>
        </p:blipFill>
        <p:spPr bwMode="auto">
          <a:xfrm>
            <a:off x="1403648" y="1700808"/>
            <a:ext cx="6408712" cy="42484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263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67201"/>
              </p:ext>
            </p:extLst>
          </p:nvPr>
        </p:nvGraphicFramePr>
        <p:xfrm>
          <a:off x="467544" y="1916833"/>
          <a:ext cx="8352928" cy="3168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903"/>
                <a:gridCol w="6035841"/>
                <a:gridCol w="1656184"/>
              </a:tblGrid>
              <a:tr h="1056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[1]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I4E: Interactive Investigation of Iterative Information Extraction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SIGMOD 2010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56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Automatic Rule Refinement for Information Extraction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VLDB 2010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</a:rPr>
                        <a:t>[3]</a:t>
                      </a:r>
                      <a:endParaRPr lang="ko-KR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</a:rPr>
                        <a:t>Exploiting Content Redundancy for Web Information Extraction</a:t>
                      </a:r>
                      <a:endParaRPr lang="ko-KR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0070C0"/>
                          </a:solidFill>
                        </a:rPr>
                        <a:t>VLDB 2010</a:t>
                      </a:r>
                      <a:endParaRPr lang="ko-KR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49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455167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Unstructured Text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848" y="1455167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Semistructured</a:t>
            </a:r>
            <a:r>
              <a:rPr lang="en-US" altLang="ko-KR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Text</a:t>
            </a:r>
            <a:endParaRPr lang="en-US" altLang="ko-KR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0252" y="1455167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Structured Text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7874" y="2204864"/>
            <a:ext cx="2921155" cy="3240360"/>
            <a:chOff x="87874" y="2204864"/>
            <a:chExt cx="2921155" cy="3240360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144575" y="2204864"/>
              <a:ext cx="2864454" cy="3240360"/>
            </a:xfrm>
            <a:prstGeom prst="roundRect">
              <a:avLst>
                <a:gd name="adj" fmla="val 6996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87874" y="2204864"/>
              <a:ext cx="2864454" cy="3177255"/>
            </a:xfrm>
            <a:prstGeom prst="roundRect">
              <a:avLst>
                <a:gd name="adj" fmla="val 6996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7504" y="2492896"/>
              <a:ext cx="2864454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err="1">
                  <a:latin typeface="Calibri" pitchFamily="34" charset="0"/>
                  <a:ea typeface="굴림" pitchFamily="50" charset="-127"/>
                  <a:cs typeface="Calibri" pitchFamily="34" charset="0"/>
                </a:rPr>
                <a:t>Astro</a:t>
              </a:r>
              <a:r>
                <a:rPr lang="en-US" altLang="ko-KR" sz="1600" dirty="0">
                  <a:latin typeface="Calibri" pitchFamily="34" charset="0"/>
                  <a:ea typeface="굴림" pitchFamily="50" charset="-127"/>
                  <a:cs typeface="Calibri" pitchFamily="34" charset="0"/>
                </a:rPr>
                <a:t> Teller is the CEO and co-founder of </a:t>
              </a:r>
              <a:r>
                <a:rPr lang="en-US" altLang="ko-KR" sz="1600" dirty="0" err="1">
                  <a:latin typeface="Calibri" pitchFamily="34" charset="0"/>
                  <a:ea typeface="굴림" pitchFamily="50" charset="-127"/>
                  <a:cs typeface="Calibri" pitchFamily="34" charset="0"/>
                </a:rPr>
                <a:t>BodyMedia</a:t>
              </a:r>
              <a:r>
                <a:rPr lang="en-US" altLang="ko-KR" sz="1600" dirty="0">
                  <a:latin typeface="Calibri" pitchFamily="34" charset="0"/>
                  <a:ea typeface="굴림" pitchFamily="50" charset="-127"/>
                  <a:cs typeface="Calibri" pitchFamily="34" charset="0"/>
                </a:rPr>
                <a:t>. </a:t>
              </a:r>
              <a:r>
                <a:rPr lang="en-US" altLang="ko-KR" sz="1600" dirty="0" err="1">
                  <a:latin typeface="Calibri" pitchFamily="34" charset="0"/>
                  <a:ea typeface="굴림" pitchFamily="50" charset="-127"/>
                  <a:cs typeface="Calibri" pitchFamily="34" charset="0"/>
                </a:rPr>
                <a:t>Astro</a:t>
              </a:r>
              <a:r>
                <a:rPr lang="en-US" altLang="ko-KR" sz="1600" dirty="0">
                  <a:latin typeface="Calibri" pitchFamily="34" charset="0"/>
                  <a:ea typeface="굴림" pitchFamily="50" charset="-127"/>
                  <a:cs typeface="Calibri" pitchFamily="34" charset="0"/>
                </a:rPr>
                <a:t> holds a Ph.D. in Artificial Intelligence from Carnegie Mellon University, where he was inducted as a national Hertz fellow. His M.S. in symbolic and heuristic computation and B.S. in computer science are from Stanford University. </a:t>
              </a:r>
            </a:p>
          </p:txBody>
        </p:sp>
      </p:grpSp>
      <p:pic>
        <p:nvPicPr>
          <p:cNvPr id="12" name="Picture 11" descr="2002_10_16_101227_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3"/>
          <a:stretch/>
        </p:blipFill>
        <p:spPr bwMode="auto">
          <a:xfrm>
            <a:off x="3254530" y="2267969"/>
            <a:ext cx="2866709" cy="3105247"/>
          </a:xfrm>
          <a:prstGeom prst="rect">
            <a:avLst/>
          </a:prstGeom>
          <a:noFill/>
          <a:ln w="381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Administrator\Desktop\xml_tutInpu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50" y="2204864"/>
            <a:ext cx="2448272" cy="32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03848" y="5733256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Paper [3]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01" y="5733256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Paper [1, 2]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0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929718" cy="5453798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2800" dirty="0" smtClean="0"/>
              <a:t>Exploiting </a:t>
            </a:r>
            <a:r>
              <a:rPr lang="en-US" altLang="ko-KR" sz="2800" dirty="0"/>
              <a:t>Content Redundancy for Web </a:t>
            </a:r>
            <a:r>
              <a:rPr lang="en-US" altLang="ko-KR" sz="2800" dirty="0" smtClean="0"/>
              <a:t>IE</a:t>
            </a:r>
            <a:endParaRPr lang="ko-KR" altLang="ko-KR" sz="2800" dirty="0"/>
          </a:p>
          <a:p>
            <a:pPr lvl="1"/>
            <a:r>
              <a:rPr lang="en-US" altLang="ko-KR" sz="2400" dirty="0" err="1"/>
              <a:t>Pankaj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Gulhane</a:t>
            </a:r>
            <a:r>
              <a:rPr lang="en-US" altLang="ko-KR" sz="2400" dirty="0"/>
              <a:t> et al. </a:t>
            </a:r>
            <a:r>
              <a:rPr lang="en-US" altLang="ko-KR" sz="2400" dirty="0" smtClean="0"/>
              <a:t>In </a:t>
            </a:r>
            <a:r>
              <a:rPr lang="en-US" altLang="ko-KR" sz="2400" dirty="0"/>
              <a:t>VLDB, 2010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en-US" altLang="ko-KR" sz="2800" dirty="0" smtClean="0"/>
              <a:t>Exploit content </a:t>
            </a:r>
            <a:r>
              <a:rPr lang="en-US" altLang="ko-KR" sz="2800" dirty="0"/>
              <a:t>redundancy by using extractions from one site to identify attribute values in the pages of overlapping entities in a different </a:t>
            </a:r>
            <a:r>
              <a:rPr lang="en-US" altLang="ko-KR" sz="2800" dirty="0" smtClean="0"/>
              <a:t>site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Reuse identified structure to extract </a:t>
            </a:r>
            <a:r>
              <a:rPr lang="en-US" altLang="ko-KR" sz="2800" dirty="0"/>
              <a:t>attribute values from the remaining pages of the site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06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29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56329"/>
              </p:ext>
            </p:extLst>
          </p:nvPr>
        </p:nvGraphicFramePr>
        <p:xfrm>
          <a:off x="273055" y="2076431"/>
          <a:ext cx="3445616" cy="96316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50238"/>
                <a:gridCol w="209537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Address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Beijing Bites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120 Lexington Avenue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New York, NY 10016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154" y="1631760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Seed Tuple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1816426"/>
            <a:ext cx="293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Beijing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Bites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120 Lexington Ave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(between 28th and 29th St)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New York, NY 10016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38454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Nearest Transit: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120 Lexington Avenue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New York, NY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384542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Related Restaurants: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Club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Grill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283968" y="1556792"/>
            <a:ext cx="4680520" cy="36724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4283968" y="3616626"/>
            <a:ext cx="468052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660232" y="3616626"/>
            <a:ext cx="0" cy="16125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56176" y="10844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Context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8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of information extraction is to transform </a:t>
            </a:r>
            <a:r>
              <a:rPr lang="en-US" altLang="ko-KR" b="1" dirty="0">
                <a:solidFill>
                  <a:srgbClr val="C00000"/>
                </a:solidFill>
              </a:rPr>
              <a:t>text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into a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structured format </a:t>
            </a:r>
            <a:r>
              <a:rPr lang="en-US" altLang="ko-KR" dirty="0"/>
              <a:t>and reducing the information in a document to a tabular structure</a:t>
            </a:r>
          </a:p>
          <a:p>
            <a:endParaRPr lang="en-US" altLang="ko-KR" sz="1600" dirty="0"/>
          </a:p>
          <a:p>
            <a:r>
              <a:rPr lang="en-US" altLang="ko-KR" b="1" dirty="0">
                <a:solidFill>
                  <a:srgbClr val="C00000"/>
                </a:solidFill>
              </a:rPr>
              <a:t>Domain-specific information from free text</a:t>
            </a:r>
          </a:p>
          <a:p>
            <a:pPr lvl="1"/>
            <a:r>
              <a:rPr lang="en-US" altLang="ko-KR" dirty="0"/>
              <a:t>Searching and structuring</a:t>
            </a:r>
          </a:p>
          <a:p>
            <a:pPr lvl="1"/>
            <a:r>
              <a:rPr lang="en-US" altLang="ko-KR" dirty="0"/>
              <a:t>Filtering of irrelevant </a:t>
            </a:r>
            <a:r>
              <a:rPr lang="en-US" altLang="ko-KR" dirty="0" smtClean="0"/>
              <a:t>information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071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30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7751"/>
              </p:ext>
            </p:extLst>
          </p:nvPr>
        </p:nvGraphicFramePr>
        <p:xfrm>
          <a:off x="273055" y="2076431"/>
          <a:ext cx="3445616" cy="96316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50238"/>
                <a:gridCol w="209537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Address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Beijing Bites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120 Lexington Avenue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New York, NY 10016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154" y="1631760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Seed Tuple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1816426"/>
            <a:ext cx="293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Beijing </a:t>
            </a:r>
            <a:r>
              <a:rPr lang="en-US" altLang="ko-KR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Bites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120 Lexington Ave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(between 28th and 29th St)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New York, NY 10016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38454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Nearest Transit: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120 Lexington Avenue</a:t>
            </a:r>
            <a:endParaRPr lang="en-US" altLang="ko-KR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New York, NY</a:t>
            </a:r>
            <a:endParaRPr lang="en-US" altLang="ko-KR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384542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Related Restaurants: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Club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Grill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283968" y="1556792"/>
            <a:ext cx="4680520" cy="36724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4283968" y="3616626"/>
            <a:ext cx="468052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660232" y="3616626"/>
            <a:ext cx="0" cy="16125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56176" y="10844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Context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05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31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70353"/>
              </p:ext>
            </p:extLst>
          </p:nvPr>
        </p:nvGraphicFramePr>
        <p:xfrm>
          <a:off x="273055" y="2076431"/>
          <a:ext cx="3445616" cy="96316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50238"/>
                <a:gridCol w="209537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Address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Beijing Bites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120 Lexington Avenue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New York, NY 10016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154" y="1631760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Seed Tuple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1816426"/>
            <a:ext cx="293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Beijing </a:t>
            </a:r>
            <a:r>
              <a:rPr lang="en-US" altLang="ko-KR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Bites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120 Lexington Ave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(between 28th and 29th St)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New York, NY 10016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38454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Nearest Transit:</a:t>
            </a:r>
          </a:p>
          <a:p>
            <a:r>
              <a:rPr lang="en-US" altLang="ko-KR" b="1" strike="sngStrike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120 Lexington Avenue</a:t>
            </a:r>
            <a:endParaRPr lang="en-US" altLang="ko-KR" b="1" strike="sngStrike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b="1" strike="sngStrike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New York, NY</a:t>
            </a:r>
            <a:endParaRPr lang="en-US" altLang="ko-KR" b="1" strike="sngStrike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384542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Related Restaurants: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Club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Grill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283968" y="1556792"/>
            <a:ext cx="4680520" cy="36724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4283968" y="3616626"/>
            <a:ext cx="468052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660232" y="3616626"/>
            <a:ext cx="0" cy="16125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56176" y="10844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Context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63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32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59876"/>
              </p:ext>
            </p:extLst>
          </p:nvPr>
        </p:nvGraphicFramePr>
        <p:xfrm>
          <a:off x="273055" y="2076431"/>
          <a:ext cx="3445616" cy="96316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50238"/>
                <a:gridCol w="209537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Address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Beijing Bites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120 Lexington Avenue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New York, NY 10016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154" y="1631760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Seed Tuple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1816426"/>
            <a:ext cx="293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Beijing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Bites</a:t>
            </a:r>
          </a:p>
          <a:p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120 Lexington Ave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(between 28th and 29th St)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New York, NY 10016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38454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Nearest Transit: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120 Lexington Avenue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New York, NY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384542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Related Restaurants: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Club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Grill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283968" y="1556792"/>
            <a:ext cx="4680520" cy="36724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4283968" y="3616626"/>
            <a:ext cx="468052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660232" y="3616626"/>
            <a:ext cx="0" cy="16125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56176" y="10844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Context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355976" y="1631760"/>
            <a:ext cx="3240360" cy="1869248"/>
          </a:xfrm>
          <a:prstGeom prst="round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19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Paper [3]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33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8054"/>
              </p:ext>
            </p:extLst>
          </p:nvPr>
        </p:nvGraphicFramePr>
        <p:xfrm>
          <a:off x="273055" y="2076431"/>
          <a:ext cx="3445616" cy="96316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50238"/>
                <a:gridCol w="209537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Address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Beijing Bites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120 Lexington Avenue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New York, NY 10016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0154" y="1631760"/>
            <a:ext cx="29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Seed Tuple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1816426"/>
            <a:ext cx="293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Beijing </a:t>
            </a:r>
            <a:r>
              <a:rPr lang="en-US" altLang="ko-KR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Bites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120 Lexington Ave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(between 28th and 29th St)</a:t>
            </a:r>
          </a:p>
          <a:p>
            <a:r>
              <a:rPr lang="en-US" altLang="ko-KR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New York, NY 10016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38454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Nearest Transit: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120 Lexington Avenue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New York, NY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384542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Related Restaurants: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Club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China Grill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283968" y="1556792"/>
            <a:ext cx="4680520" cy="36724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4283968" y="3616626"/>
            <a:ext cx="468052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660232" y="3616626"/>
            <a:ext cx="0" cy="16125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56176" y="10844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Context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355976" y="1631760"/>
            <a:ext cx="3240360" cy="1869248"/>
          </a:xfrm>
          <a:prstGeom prst="round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5730" y="5513154"/>
            <a:ext cx="243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Pattern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78404"/>
              </p:ext>
            </p:extLst>
          </p:nvPr>
        </p:nvGraphicFramePr>
        <p:xfrm>
          <a:off x="4275609" y="5945202"/>
          <a:ext cx="4752528" cy="34714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08113"/>
                <a:gridCol w="1224136"/>
                <a:gridCol w="1368152"/>
                <a:gridCol w="1152127"/>
              </a:tblGrid>
              <a:tr h="347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&lt;Name&gt;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&lt;Address1&gt;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Ignore “(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* )“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&lt;Address2&gt;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8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Information extraction can be performed </a:t>
            </a:r>
            <a:r>
              <a:rPr lang="en-US" altLang="ko-KR" dirty="0" smtClean="0"/>
              <a:t>on </a:t>
            </a:r>
            <a:r>
              <a:rPr lang="en-US" altLang="ko-KR" dirty="0"/>
              <a:t>structured, </a:t>
            </a:r>
            <a:r>
              <a:rPr lang="en-US" altLang="ko-KR" dirty="0" err="1"/>
              <a:t>semistructured</a:t>
            </a:r>
            <a:r>
              <a:rPr lang="en-US" altLang="ko-KR" dirty="0"/>
              <a:t> and unstructured </a:t>
            </a:r>
            <a:r>
              <a:rPr lang="en-US" altLang="ko-KR" dirty="0" smtClean="0"/>
              <a:t>text</a:t>
            </a:r>
          </a:p>
          <a:p>
            <a:endParaRPr lang="en-US" altLang="ko-KR" sz="2000" dirty="0" smtClean="0"/>
          </a:p>
          <a:p>
            <a:r>
              <a:rPr lang="en-US" altLang="ko-KR" dirty="0" smtClean="0"/>
              <a:t>Unstructured </a:t>
            </a:r>
            <a:r>
              <a:rPr lang="en-US" altLang="ko-KR" dirty="0"/>
              <a:t>text techniques from natural language processing are often </a:t>
            </a:r>
            <a:r>
              <a:rPr lang="en-US" altLang="ko-KR" dirty="0" smtClean="0"/>
              <a:t>used</a:t>
            </a:r>
          </a:p>
          <a:p>
            <a:endParaRPr lang="en-US" altLang="ko-KR" sz="2000" dirty="0" smtClean="0"/>
          </a:p>
          <a:p>
            <a:r>
              <a:rPr lang="en-US" altLang="ko-KR" dirty="0" smtClean="0"/>
              <a:t>Wrapper System is used for Web Based IE</a:t>
            </a:r>
          </a:p>
          <a:p>
            <a:endParaRPr lang="en-US" altLang="ko-KR" sz="2000" dirty="0"/>
          </a:p>
          <a:p>
            <a:r>
              <a:rPr lang="en-US" altLang="ko-KR" dirty="0" smtClean="0"/>
              <a:t>Management </a:t>
            </a:r>
            <a:r>
              <a:rPr lang="en-US" altLang="ko-KR" dirty="0"/>
              <a:t>of extraction systems are starting to appear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443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Comparative Analysis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35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7289"/>
              </p:ext>
            </p:extLst>
          </p:nvPr>
        </p:nvGraphicFramePr>
        <p:xfrm>
          <a:off x="683568" y="1474774"/>
          <a:ext cx="7704855" cy="44745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68285"/>
                <a:gridCol w="2568285"/>
                <a:gridCol w="2568285"/>
              </a:tblGrid>
              <a:tr h="63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Paper [1]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Paper [2]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Paper [3]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39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based IE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based IE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Web based IE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9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Unstructured</a:t>
                      </a:r>
                      <a:r>
                        <a:rPr lang="en-US" altLang="ko-KR" baseline="0" dirty="0" smtClean="0"/>
                        <a:t> 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Unstructured</a:t>
                      </a:r>
                      <a:r>
                        <a:rPr lang="en-US" altLang="ko-KR" baseline="0" dirty="0" smtClean="0"/>
                        <a:t> text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 smtClean="0"/>
                        <a:t>Semistructured</a:t>
                      </a:r>
                      <a:r>
                        <a:rPr lang="en-US" altLang="ko-KR" u="sng" dirty="0" smtClean="0"/>
                        <a:t> text</a:t>
                      </a:r>
                      <a:endParaRPr lang="ko-KR" altLang="en-US" u="sng" dirty="0"/>
                    </a:p>
                  </a:txBody>
                  <a:tcPr anchor="ctr"/>
                </a:tc>
              </a:tr>
              <a:tr h="639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Minimize</a:t>
                      </a:r>
                      <a:r>
                        <a:rPr lang="en-US" altLang="ko-KR" baseline="0" dirty="0" smtClean="0"/>
                        <a:t> manual work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Maximize user’s need</a:t>
                      </a:r>
                      <a:endParaRPr lang="ko-KR" altLang="en-US" u="sng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Minimize manual work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9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Simple input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Intuitive SQL</a:t>
                      </a:r>
                      <a:r>
                        <a:rPr lang="en-US" altLang="ko-KR" u="sng" baseline="0" dirty="0" smtClean="0"/>
                        <a:t> like query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Simple input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39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Management System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Management System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9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sng" dirty="0" smtClean="0"/>
                        <a:t>Bipartite Graph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Structure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Provenance Graph</a:t>
                      </a:r>
                    </a:p>
                    <a:p>
                      <a:pPr latinLnBrk="1"/>
                      <a:r>
                        <a:rPr lang="en-US" altLang="ko-KR" dirty="0" smtClean="0"/>
                        <a:t>Data Structure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73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Primary Goal is to extract right information</a:t>
            </a:r>
          </a:p>
          <a:p>
            <a:r>
              <a:rPr lang="en-US" altLang="ko-KR" dirty="0" smtClean="0"/>
              <a:t>IE System based on Machine Learning</a:t>
            </a:r>
          </a:p>
          <a:p>
            <a:pPr lvl="1"/>
            <a:r>
              <a:rPr lang="en-US" altLang="ko-KR" dirty="0" smtClean="0"/>
              <a:t>To handle natural language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They provide additional DB concepts</a:t>
            </a:r>
          </a:p>
          <a:p>
            <a:pPr lvl="1"/>
            <a:r>
              <a:rPr lang="en-US" altLang="ko-KR" dirty="0" smtClean="0"/>
              <a:t>Data Lineage (Data Provenance)</a:t>
            </a:r>
          </a:p>
          <a:p>
            <a:pPr lvl="1"/>
            <a:r>
              <a:rPr lang="en-US" altLang="ko-KR" dirty="0" smtClean="0"/>
              <a:t>For Managing IE System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083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 </a:t>
            </a:r>
            <a:r>
              <a:rPr lang="en-US" altLang="ko-KR" dirty="0" err="1"/>
              <a:t>vs</a:t>
            </a:r>
            <a:r>
              <a:rPr lang="en-US" altLang="ko-KR" dirty="0"/>
              <a:t> 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IE </a:t>
            </a:r>
            <a:r>
              <a:rPr lang="en-US" altLang="ko-KR" dirty="0"/>
              <a:t>is different from the more mature technology of information retrieval (IR)</a:t>
            </a:r>
          </a:p>
          <a:p>
            <a:endParaRPr lang="en-US" altLang="ko-KR" dirty="0"/>
          </a:p>
          <a:p>
            <a:r>
              <a:rPr lang="en-US" altLang="ko-KR" dirty="0" smtClean="0"/>
              <a:t>IR </a:t>
            </a:r>
            <a:r>
              <a:rPr lang="en-US" altLang="ko-KR" dirty="0"/>
              <a:t>retrieves relevant documents from collections</a:t>
            </a:r>
          </a:p>
          <a:p>
            <a:pPr lvl="1"/>
            <a:r>
              <a:rPr lang="en-US" altLang="ko-KR" dirty="0"/>
              <a:t>Probability theory and statistics have influenced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IE </a:t>
            </a:r>
            <a:r>
              <a:rPr lang="en-US" altLang="ko-KR" dirty="0"/>
              <a:t>extracts relevant information from documents</a:t>
            </a:r>
          </a:p>
          <a:p>
            <a:pPr lvl="1"/>
            <a:r>
              <a:rPr lang="en-US" altLang="ko-KR" dirty="0"/>
              <a:t>Rule-based systems in computational linguistics and natural language </a:t>
            </a:r>
            <a:r>
              <a:rPr lang="en-US" altLang="ko-KR" dirty="0" smtClean="0"/>
              <a:t>processing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752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Retrieval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  <p:pic>
        <p:nvPicPr>
          <p:cNvPr id="5" name="Picture 2" descr="C:\Users\Administrator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51"/>
          <a:stretch/>
        </p:blipFill>
        <p:spPr bwMode="auto">
          <a:xfrm>
            <a:off x="1207780" y="1482554"/>
            <a:ext cx="7045748" cy="59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42052" r="25672"/>
          <a:stretch/>
        </p:blipFill>
        <p:spPr bwMode="auto">
          <a:xfrm>
            <a:off x="2099814" y="2292900"/>
            <a:ext cx="4733443" cy="38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6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Extraction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184" y="3861048"/>
            <a:ext cx="2445517" cy="1888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7490" y="1997999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&lt;Name, Job&gt;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3543473" y="2537139"/>
            <a:ext cx="3456384" cy="216024"/>
          </a:xfrm>
          <a:prstGeom prst="leftArrow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 flipH="1">
            <a:off x="3579267" y="3170318"/>
            <a:ext cx="3456383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 descr="C:\Users\Administrator\Desktop\5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7" y="3993478"/>
            <a:ext cx="2162210" cy="157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39116"/>
              </p:ext>
            </p:extLst>
          </p:nvPr>
        </p:nvGraphicFramePr>
        <p:xfrm>
          <a:off x="4227548" y="3646290"/>
          <a:ext cx="2196245" cy="19202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35989"/>
                <a:gridCol w="1060256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Job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Tom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Actor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Joe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Singer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Kim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 descr="C:\Users\Administrator\Desktop\english-newspaper-thail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1" y="1671741"/>
            <a:ext cx="2845371" cy="19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dministrator\Desktop\user_inf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22" y="2500639"/>
            <a:ext cx="917032" cy="91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35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87490" y="1997999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Query language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3543473" y="2537139"/>
            <a:ext cx="3456384" cy="216024"/>
          </a:xfrm>
          <a:prstGeom prst="leftArrow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 flipH="1">
            <a:off x="3579267" y="3170318"/>
            <a:ext cx="3456383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06363"/>
              </p:ext>
            </p:extLst>
          </p:nvPr>
        </p:nvGraphicFramePr>
        <p:xfrm>
          <a:off x="4227548" y="3646290"/>
          <a:ext cx="2196245" cy="19202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35989"/>
                <a:gridCol w="1060256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Job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Tom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Actor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Joe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Singer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Kim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4" descr="C:\Users\Administrator\Desktop\user_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22" y="2500639"/>
            <a:ext cx="917032" cy="91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원통 2"/>
          <p:cNvSpPr/>
          <p:nvPr/>
        </p:nvSpPr>
        <p:spPr bwMode="auto">
          <a:xfrm>
            <a:off x="323528" y="1997999"/>
            <a:ext cx="2952328" cy="3447225"/>
          </a:xfrm>
          <a:prstGeom prst="can">
            <a:avLst>
              <a:gd name="adj" fmla="val 2801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72807"/>
              </p:ext>
            </p:extLst>
          </p:nvPr>
        </p:nvGraphicFramePr>
        <p:xfrm>
          <a:off x="701569" y="3068960"/>
          <a:ext cx="2196245" cy="192021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35989"/>
                <a:gridCol w="1060256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Singer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Kim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Teacher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3528" y="558924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Structured Data</a:t>
            </a:r>
          </a:p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(Table, Domain, Schema,..)</a:t>
            </a:r>
          </a:p>
        </p:txBody>
      </p:sp>
    </p:spTree>
    <p:extLst>
      <p:ext uri="{BB962C8B-B14F-4D97-AF65-F5344CB8AC3E}">
        <p14:creationId xmlns:p14="http://schemas.microsoft.com/office/powerpoint/2010/main" val="372179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Issues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87490" y="1997999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INPUT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3543473" y="2537139"/>
            <a:ext cx="3456384" cy="216024"/>
          </a:xfrm>
          <a:prstGeom prst="leftArrow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 flipH="1">
            <a:off x="3579267" y="3170318"/>
            <a:ext cx="3456383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C:\Users\Administrator\Desktop\user_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22" y="2500639"/>
            <a:ext cx="917032" cy="91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원통 2"/>
          <p:cNvSpPr/>
          <p:nvPr/>
        </p:nvSpPr>
        <p:spPr bwMode="auto">
          <a:xfrm>
            <a:off x="323528" y="1997999"/>
            <a:ext cx="2952328" cy="3447225"/>
          </a:xfrm>
          <a:prstGeom prst="can">
            <a:avLst>
              <a:gd name="adj" fmla="val 2801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3170318"/>
            <a:ext cx="29523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Unstructured Data</a:t>
            </a:r>
          </a:p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(Natural Language)</a:t>
            </a:r>
          </a:p>
          <a:p>
            <a:pPr algn="ctr"/>
            <a:endParaRPr lang="en-US" altLang="ko-KR" sz="20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Processing</a:t>
            </a:r>
          </a:p>
        </p:txBody>
      </p:sp>
      <p:sp>
        <p:nvSpPr>
          <p:cNvPr id="5" name="도넛 4"/>
          <p:cNvSpPr/>
          <p:nvPr/>
        </p:nvSpPr>
        <p:spPr bwMode="auto">
          <a:xfrm>
            <a:off x="4320887" y="1355287"/>
            <a:ext cx="1685534" cy="1685534"/>
          </a:xfrm>
          <a:prstGeom prst="donut">
            <a:avLst>
              <a:gd name="adj" fmla="val 836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467544" y="2615807"/>
            <a:ext cx="2664296" cy="2440529"/>
          </a:xfrm>
          <a:prstGeom prst="donut">
            <a:avLst>
              <a:gd name="adj" fmla="val 836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73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Based 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Wrapper System</a:t>
            </a:r>
          </a:p>
          <a:p>
            <a:pPr lvl="1"/>
            <a:r>
              <a:rPr lang="en-US" altLang="ko-KR" dirty="0"/>
              <a:t>Program specific to that source which extracts the requested information and returns the result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Pattern Recognition System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Wrapper Induction System</a:t>
            </a:r>
          </a:p>
          <a:p>
            <a:pPr lvl="1"/>
            <a:r>
              <a:rPr lang="en-US" altLang="ko-KR" dirty="0"/>
              <a:t>Method for automatic wrapper generation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E643BE-F4AA-41F8-B578-B2897250BF68}" type="slidenum">
              <a:rPr lang="ko-KR" altLang="en-US" smtClean="0"/>
              <a:pPr algn="ctr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728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sz="14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lank Presentatio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56624</TotalTime>
  <Words>1533</Words>
  <Application>Microsoft Office PowerPoint</Application>
  <PresentationFormat>화면 슬라이드 쇼(4:3)</PresentationFormat>
  <Paragraphs>495</Paragraphs>
  <Slides>36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테마1</vt:lpstr>
      <vt:lpstr>Information Extraction: A Survey</vt:lpstr>
      <vt:lpstr>Outline</vt:lpstr>
      <vt:lpstr>Information Extraction</vt:lpstr>
      <vt:lpstr>IR vs IE</vt:lpstr>
      <vt:lpstr>Information Retrieval</vt:lpstr>
      <vt:lpstr>Information Extraction</vt:lpstr>
      <vt:lpstr>RDBMS</vt:lpstr>
      <vt:lpstr>Study Issues</vt:lpstr>
      <vt:lpstr>Web Based IE</vt:lpstr>
      <vt:lpstr>Wrapper Induction System</vt:lpstr>
      <vt:lpstr>Paper Overview</vt:lpstr>
      <vt:lpstr>Related Work: DIPRE</vt:lpstr>
      <vt:lpstr>Related Work: DIPRE</vt:lpstr>
      <vt:lpstr>Related Work: DIPRE</vt:lpstr>
      <vt:lpstr>Related Work: Snowball</vt:lpstr>
      <vt:lpstr>DIPRE vs. Snowball</vt:lpstr>
      <vt:lpstr>Paper [1]</vt:lpstr>
      <vt:lpstr>Paper [1]</vt:lpstr>
      <vt:lpstr>Enhanced Bipartite Graph (EBG)</vt:lpstr>
      <vt:lpstr>Paper Overview</vt:lpstr>
      <vt:lpstr>Wrapper Induction System</vt:lpstr>
      <vt:lpstr>Related Work: SystemT</vt:lpstr>
      <vt:lpstr>Paper [2]</vt:lpstr>
      <vt:lpstr>Paper [2]</vt:lpstr>
      <vt:lpstr>Paper [2]</vt:lpstr>
      <vt:lpstr>Paper Overview</vt:lpstr>
      <vt:lpstr>Data Structure</vt:lpstr>
      <vt:lpstr>Paper [3]</vt:lpstr>
      <vt:lpstr>Paper [3]</vt:lpstr>
      <vt:lpstr>Paper [3]</vt:lpstr>
      <vt:lpstr>Paper [3]</vt:lpstr>
      <vt:lpstr>Paper [3]</vt:lpstr>
      <vt:lpstr>Paper [3]</vt:lpstr>
      <vt:lpstr>Conclusion</vt:lpstr>
      <vt:lpstr>Comparative Analysis</vt:lpstr>
      <vt:lpstr>Consideration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SPARQL Query Processing</dc:title>
  <dc:creator>Kisung Kim</dc:creator>
  <cp:lastModifiedBy>Jun</cp:lastModifiedBy>
  <cp:revision>4991</cp:revision>
  <dcterms:created xsi:type="dcterms:W3CDTF">2009-10-30T03:36:27Z</dcterms:created>
  <dcterms:modified xsi:type="dcterms:W3CDTF">2012-01-05T22:44:06Z</dcterms:modified>
</cp:coreProperties>
</file>