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1" r:id="rId4"/>
    <p:sldId id="262" r:id="rId5"/>
    <p:sldId id="263" r:id="rId6"/>
    <p:sldId id="287" r:id="rId7"/>
    <p:sldId id="265" r:id="rId8"/>
    <p:sldId id="266" r:id="rId9"/>
    <p:sldId id="268" r:id="rId10"/>
    <p:sldId id="269" r:id="rId11"/>
    <p:sldId id="272" r:id="rId12"/>
    <p:sldId id="273" r:id="rId13"/>
    <p:sldId id="270" r:id="rId14"/>
    <p:sldId id="274" r:id="rId15"/>
    <p:sldId id="271" r:id="rId16"/>
    <p:sldId id="275" r:id="rId17"/>
    <p:sldId id="276" r:id="rId18"/>
    <p:sldId id="278" r:id="rId19"/>
    <p:sldId id="277" r:id="rId20"/>
    <p:sldId id="281" r:id="rId21"/>
    <p:sldId id="280" r:id="rId22"/>
    <p:sldId id="282" r:id="rId23"/>
    <p:sldId id="283" r:id="rId24"/>
    <p:sldId id="291" r:id="rId25"/>
    <p:sldId id="292" r:id="rId26"/>
    <p:sldId id="293" r:id="rId27"/>
    <p:sldId id="288" r:id="rId28"/>
    <p:sldId id="284" r:id="rId29"/>
    <p:sldId id="285" r:id="rId30"/>
    <p:sldId id="286" r:id="rId31"/>
    <p:sldId id="289" r:id="rId32"/>
    <p:sldId id="290" r:id="rId3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FF"/>
    <a:srgbClr val="FF9900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81164" autoAdjust="0"/>
  </p:normalViewPr>
  <p:slideViewPr>
    <p:cSldViewPr>
      <p:cViewPr varScale="1">
        <p:scale>
          <a:sx n="62" d="100"/>
          <a:sy n="62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 자료 기준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81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dirty="0" smtClean="0"/>
              <a:t>Garbage collection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이 파일을 삭제하면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는 즉시 </a:t>
            </a:r>
            <a:r>
              <a:rPr lang="en-US" altLang="ko-KR" baseline="0" dirty="0" smtClean="0"/>
              <a:t>deletion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log</a:t>
            </a:r>
            <a:r>
              <a:rPr lang="ko-KR" altLang="en-US" baseline="0" dirty="0" smtClean="0"/>
              <a:t>를 기록한다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바로 리소스를 해제하지 않고 </a:t>
            </a:r>
            <a:r>
              <a:rPr lang="en-US" altLang="ko-KR" baseline="0" dirty="0" smtClean="0"/>
              <a:t>hidden file</a:t>
            </a:r>
            <a:r>
              <a:rPr lang="ko-KR" altLang="en-US" baseline="0" dirty="0" smtClean="0"/>
              <a:t>로 이름을 변경한다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regular scan</a:t>
            </a:r>
            <a:r>
              <a:rPr lang="ko-KR" altLang="en-US" dirty="0" smtClean="0"/>
              <a:t>을 하게 되면 숨김 파일이 삭제된다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파일이 삭제되면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master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metadata </a:t>
            </a:r>
            <a:r>
              <a:rPr lang="ko-KR" altLang="en-US" baseline="0" dirty="0" smtClean="0"/>
              <a:t>또한 삭제된다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Re-replication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Chunkserver</a:t>
            </a:r>
            <a:r>
              <a:rPr lang="ko-KR" altLang="en-US" baseline="0" dirty="0" smtClean="0"/>
              <a:t>가 더 이상 사용불가능</a:t>
            </a:r>
            <a:r>
              <a:rPr lang="en-US" altLang="ko-KR" baseline="0" dirty="0" smtClean="0"/>
              <a:t>(unavailable)</a:t>
            </a:r>
            <a:r>
              <a:rPr lang="ko-KR" altLang="en-US" baseline="0" dirty="0" smtClean="0"/>
              <a:t>한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Replica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corrupt </a:t>
            </a:r>
            <a:r>
              <a:rPr lang="ko-KR" altLang="en-US" baseline="0" dirty="0" smtClean="0"/>
              <a:t>되는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에러로 인하여 </a:t>
            </a:r>
            <a:r>
              <a:rPr lang="en-US" altLang="ko-KR" baseline="0" dirty="0" smtClean="0"/>
              <a:t>disk </a:t>
            </a:r>
            <a:r>
              <a:rPr lang="ko-KR" altLang="en-US" baseline="0" dirty="0" smtClean="0"/>
              <a:t>자체의 사용이 불가능한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Replication goal</a:t>
            </a:r>
            <a:r>
              <a:rPr lang="ko-KR" altLang="en-US" baseline="0" dirty="0" smtClean="0"/>
              <a:t>이 상향된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여러가지</a:t>
            </a:r>
            <a:r>
              <a:rPr lang="ko-KR" altLang="en-US" baseline="0" dirty="0" smtClean="0"/>
              <a:t> 요인을 고려하여 우선순위에 따라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28600" indent="-2286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에게 어느 </a:t>
            </a:r>
            <a:r>
              <a:rPr lang="en-US" altLang="ko-KR" dirty="0" err="1" smtClean="0"/>
              <a:t>chunkserver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current lease</a:t>
            </a:r>
            <a:r>
              <a:rPr lang="ko-KR" altLang="en-US" dirty="0" smtClean="0"/>
              <a:t>를 가지고 있는지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들의 위치를 물어봄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lease</a:t>
            </a:r>
            <a:r>
              <a:rPr lang="ko-KR" altLang="en-US" dirty="0" smtClean="0"/>
              <a:t>가 없으면 마스터가 하나 골라서 부여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secondary replicas</a:t>
            </a:r>
            <a:r>
              <a:rPr lang="ko-KR" altLang="en-US" dirty="0" smtClean="0"/>
              <a:t>의 위치를 알려준다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client</a:t>
            </a:r>
            <a:r>
              <a:rPr lang="ko-KR" altLang="en-US" dirty="0" smtClean="0"/>
              <a:t>는 이를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해두고 사용</a:t>
            </a:r>
            <a:r>
              <a:rPr lang="en-US" altLang="ko-KR" dirty="0" smtClean="0"/>
              <a:t>. primary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unreachable </a:t>
            </a:r>
            <a:r>
              <a:rPr lang="ko-KR" altLang="en-US" dirty="0" smtClean="0"/>
              <a:t>또는 더 이상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가 아닌 경우에만 다시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와 연결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가 모든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에게 데이터 </a:t>
            </a:r>
            <a:r>
              <a:rPr lang="en-US" altLang="ko-KR" dirty="0" smtClean="0"/>
              <a:t>push.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부터 보낼 필요 없이 보내는 순서는 아무렇게나 해도 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성능 향상을 위해 </a:t>
            </a:r>
            <a:r>
              <a:rPr lang="en-US" altLang="ko-KR" dirty="0" smtClean="0"/>
              <a:t>network topology </a:t>
            </a:r>
            <a:r>
              <a:rPr lang="ko-KR" altLang="en-US" dirty="0" smtClean="0"/>
              <a:t>상 가까운 곳부터</a:t>
            </a:r>
            <a:r>
              <a:rPr lang="en-US" altLang="ko-KR" dirty="0" smtClean="0"/>
              <a:t>. </a:t>
            </a:r>
          </a:p>
          <a:p>
            <a:pPr marL="628650" lvl="1" indent="-171450">
              <a:buFontTx/>
              <a:buChar char="-"/>
            </a:pPr>
            <a:r>
              <a:rPr lang="en-US" altLang="ko-KR" dirty="0" smtClean="0"/>
              <a:t>Data flow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</a:t>
            </a:r>
            <a:r>
              <a:rPr lang="en-US" altLang="ko-KR" baseline="0" dirty="0" smtClean="0"/>
              <a:t> flow</a:t>
            </a:r>
            <a:r>
              <a:rPr lang="ko-KR" altLang="en-US" baseline="0" dirty="0" smtClean="0"/>
              <a:t>를 분리하여 네트워크 효율성을 향상 </a:t>
            </a:r>
            <a:r>
              <a:rPr lang="en-US" altLang="ko-KR" baseline="0" dirty="0" smtClean="0"/>
              <a:t>(regardless of which </a:t>
            </a:r>
            <a:r>
              <a:rPr lang="en-US" altLang="ko-KR" baseline="0" dirty="0" err="1" smtClean="0"/>
              <a:t>chunkserver</a:t>
            </a:r>
            <a:r>
              <a:rPr lang="en-US" altLang="ko-KR" baseline="0" dirty="0" smtClean="0"/>
              <a:t> is the primary)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r>
              <a:rPr lang="en-US" altLang="ko-KR" dirty="0" smtClean="0"/>
              <a:t>Pipeline</a:t>
            </a:r>
            <a:r>
              <a:rPr lang="ko-KR" altLang="en-US" dirty="0" smtClean="0"/>
              <a:t>으로 전송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r>
              <a:rPr lang="en-US" altLang="ko-KR" dirty="0" smtClean="0"/>
              <a:t>Topology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 가까운 곳은 </a:t>
            </a:r>
            <a:r>
              <a:rPr lang="en-US" altLang="ko-KR" baseline="0" dirty="0" smtClean="0"/>
              <a:t>IP </a:t>
            </a:r>
            <a:r>
              <a:rPr lang="ko-KR" altLang="en-US" baseline="0" dirty="0" smtClean="0"/>
              <a:t>주소를 통해 거리를 유추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replica</a:t>
            </a:r>
            <a:r>
              <a:rPr lang="ko-KR" altLang="en-US" dirty="0" smtClean="0"/>
              <a:t>가 모두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를 보내면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요청을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에게 보냄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primary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clients</a:t>
            </a:r>
            <a:r>
              <a:rPr lang="ko-KR" altLang="en-US" dirty="0" smtClean="0"/>
              <a:t>로 부터 받은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들에 </a:t>
            </a:r>
            <a:r>
              <a:rPr lang="en-US" altLang="ko-KR" dirty="0" smtClean="0"/>
              <a:t>serial order</a:t>
            </a:r>
            <a:r>
              <a:rPr lang="ko-KR" altLang="en-US" dirty="0" smtClean="0"/>
              <a:t>를 부여한다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그런 후 </a:t>
            </a:r>
            <a:r>
              <a:rPr lang="en-US" altLang="ko-KR" dirty="0" smtClean="0"/>
              <a:t>primary </a:t>
            </a:r>
            <a:r>
              <a:rPr lang="ko-KR" altLang="en-US" dirty="0" smtClean="0"/>
              <a:t>스스로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반영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primary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secondary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요청을 보내고 </a:t>
            </a:r>
            <a:r>
              <a:rPr lang="en-US" altLang="ko-KR" dirty="0" smtClean="0"/>
              <a:t>secondary</a:t>
            </a:r>
            <a:r>
              <a:rPr lang="ko-KR" altLang="en-US" dirty="0" smtClean="0"/>
              <a:t>도 같은 순서로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반영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 smtClean="0"/>
              <a:t>sencodary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이 끝나면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에게 끝났다고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을 보냄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primary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reply. </a:t>
            </a:r>
            <a:r>
              <a:rPr lang="ko-KR" altLang="en-US" dirty="0" smtClean="0"/>
              <a:t>에러가 발생한 경우</a:t>
            </a:r>
            <a:r>
              <a:rPr lang="en-US" altLang="ko-KR" dirty="0" smtClean="0"/>
              <a:t>, primary &amp; </a:t>
            </a:r>
            <a:r>
              <a:rPr lang="ko-KR" altLang="en-US" dirty="0" smtClean="0"/>
              <a:t>일부 </a:t>
            </a:r>
            <a:r>
              <a:rPr lang="en-US" altLang="ko-KR" dirty="0" smtClean="0"/>
              <a:t>secondary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이 성공한 상태임</a:t>
            </a:r>
            <a:r>
              <a:rPr lang="en-US" altLang="ko-KR" dirty="0" smtClean="0"/>
              <a:t>. (primary</a:t>
            </a:r>
            <a:r>
              <a:rPr lang="ko-KR" altLang="en-US" dirty="0" smtClean="0"/>
              <a:t>가 실패하면 여기까지 못 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그러면 </a:t>
            </a:r>
            <a:r>
              <a:rPr lang="en-US" altLang="ko-KR" dirty="0" smtClean="0"/>
              <a:t>client request</a:t>
            </a:r>
            <a:r>
              <a:rPr lang="ko-KR" altLang="en-US" dirty="0" smtClean="0"/>
              <a:t>는 실패한 것으로 간주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수정된 영역은 </a:t>
            </a:r>
            <a:r>
              <a:rPr lang="en-US" altLang="ko-KR" dirty="0" smtClean="0"/>
              <a:t>inconsistent </a:t>
            </a:r>
            <a:r>
              <a:rPr lang="ko-KR" altLang="en-US" dirty="0" smtClean="0"/>
              <a:t>상태가 됨</a:t>
            </a:r>
            <a:r>
              <a:rPr lang="en-US" altLang="ko-KR" dirty="0" smtClean="0"/>
              <a:t>. 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retry </a:t>
            </a:r>
            <a:r>
              <a:rPr lang="ko-KR" altLang="en-US" dirty="0" smtClean="0"/>
              <a:t>처리해야 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0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When a mutation succeeds without interference from concurrent writers, the affected region is defined (and</a:t>
            </a:r>
            <a:r>
              <a:rPr lang="en-US" altLang="ko-KR" baseline="0" dirty="0" smtClean="0"/>
              <a:t> by implication consistent): all clients will always see what the mutation has written.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Concurrent successful mutations leave the region undefined but consistent: all clients see the same data, but it may not reflect what any one mutation has written. Typically, it consists of mingled fragments from multiple mutations.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 failed mutation makes the region inconsistent (hence also undefined): different clients may see different data at different times.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When a mutation succeeds without interference from concurrent writers, the affected region is defined (and</a:t>
            </a:r>
            <a:r>
              <a:rPr lang="en-US" altLang="ko-KR" baseline="0" dirty="0" smtClean="0"/>
              <a:t> by implication consistent): all clients will always see what the mutation has written.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Concurrent successful mutations leave the region undefined but consistent: all clients see the same data, but it may not reflect what any one mutation has written. Typically, it consists of mingled fragments from multiple mutations.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 failed mutation makes the region inconsistent (hence also undefined): different clients may see different data at different times.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6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Distributed file system -&gt; Google file system</a:t>
            </a:r>
          </a:p>
          <a:p>
            <a:r>
              <a:rPr lang="en-US" altLang="ko-KR" dirty="0" smtClean="0"/>
              <a:t>Distributed processing algorithm -&gt;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</a:t>
            </a:r>
            <a:r>
              <a:rPr lang="en-US" altLang="ko-KR" baseline="0" dirty="0" smtClean="0"/>
              <a:t> GFS cluster consists of a</a:t>
            </a:r>
            <a:r>
              <a:rPr lang="en-US" altLang="ko-KR" dirty="0" smtClean="0"/>
              <a:t> single master</a:t>
            </a:r>
            <a:r>
              <a:rPr lang="en-US" altLang="ko-KR" baseline="0" dirty="0" smtClean="0"/>
              <a:t> and multiple </a:t>
            </a:r>
            <a:r>
              <a:rPr lang="en-US" altLang="ko-KR" baseline="0" dirty="0" err="1" smtClean="0"/>
              <a:t>chunkservers</a:t>
            </a:r>
            <a:r>
              <a:rPr lang="en-US" altLang="ko-KR" baseline="0" dirty="0" smtClean="0"/>
              <a:t> and is accessed by multiple clients.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It is easy to run both a </a:t>
            </a:r>
            <a:r>
              <a:rPr lang="en-US" altLang="ko-KR" baseline="0" dirty="0" err="1" smtClean="0"/>
              <a:t>chunkserver</a:t>
            </a:r>
            <a:r>
              <a:rPr lang="en-US" altLang="ko-KR" baseline="0" dirty="0" smtClean="0"/>
              <a:t> and a client on the same machine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Chunkservers</a:t>
            </a:r>
            <a:r>
              <a:rPr lang="en-US" altLang="ko-KR" dirty="0" smtClean="0"/>
              <a:t> store chunks on local disks as Linux files and read or write chunk data specified by a chunk handle and byte range.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Lazy space allocation : prevents from allocating space until you've accumulated</a:t>
            </a:r>
            <a:r>
              <a:rPr lang="en-US" altLang="ko-KR" baseline="0" dirty="0" smtClean="0"/>
              <a:t> a lot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Hot spot : batch-queue system</a:t>
            </a:r>
            <a:r>
              <a:rPr lang="ko-KR" altLang="en-US" baseline="0" dirty="0" smtClean="0"/>
              <a:t>에서 발생 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A small file consists of a small number of chunks, perhaps just one.</a:t>
            </a:r>
          </a:p>
          <a:p>
            <a:r>
              <a:rPr lang="en-US" altLang="ko-KR" baseline="0" dirty="0" smtClean="0"/>
              <a:t>(single chunk </a:t>
            </a:r>
            <a:r>
              <a:rPr lang="ko-KR" altLang="en-US" baseline="0" dirty="0" smtClean="0"/>
              <a:t>안에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executable </a:t>
            </a:r>
            <a:r>
              <a:rPr lang="ko-KR" altLang="en-US" baseline="0" dirty="0" smtClean="0"/>
              <a:t>파일이 존재하여 동시에 </a:t>
            </a:r>
            <a:r>
              <a:rPr lang="ko-KR" altLang="en-US" baseline="0" dirty="0" err="1" smtClean="0"/>
              <a:t>수백개의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 발생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해결책으로 </a:t>
            </a:r>
            <a:r>
              <a:rPr lang="en-US" altLang="ko-KR" baseline="0" dirty="0" smtClean="0"/>
              <a:t>executable </a:t>
            </a:r>
            <a:r>
              <a:rPr lang="ko-KR" altLang="en-US" baseline="0" dirty="0" smtClean="0"/>
              <a:t>파일인 경우에는 더 많은 </a:t>
            </a:r>
            <a:r>
              <a:rPr lang="en-US" altLang="ko-KR" baseline="0" dirty="0" smtClean="0"/>
              <a:t>replication</a:t>
            </a:r>
            <a:r>
              <a:rPr lang="ko-KR" altLang="en-US" baseline="0" dirty="0" smtClean="0"/>
              <a:t>을 하도록 설정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장기적으로는 </a:t>
            </a:r>
            <a:r>
              <a:rPr lang="en-US" altLang="ko-KR" baseline="0" dirty="0" smtClean="0"/>
              <a:t>client &lt;-&gt; client </a:t>
            </a:r>
            <a:r>
              <a:rPr lang="ko-KR" altLang="en-US" baseline="0" dirty="0" smtClean="0"/>
              <a:t>간 통신을 통해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읽어올 수 있도록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Metadata</a:t>
            </a:r>
            <a:r>
              <a:rPr lang="ko-KR" altLang="en-US" dirty="0" smtClean="0"/>
              <a:t>는 뒷부분에 다시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실제 </a:t>
            </a:r>
            <a:r>
              <a:rPr lang="en-US" altLang="ko-KR" dirty="0" smtClean="0"/>
              <a:t>file data</a:t>
            </a:r>
            <a:r>
              <a:rPr lang="ko-KR" altLang="en-US" dirty="0" smtClean="0"/>
              <a:t>를 통신은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원하는 </a:t>
            </a:r>
            <a:r>
              <a:rPr lang="en-US" altLang="ko-KR" baseline="0" dirty="0" smtClean="0"/>
              <a:t>chunk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location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metadata</a:t>
            </a:r>
            <a:r>
              <a:rPr lang="ko-KR" altLang="en-US" baseline="0" dirty="0" smtClean="0"/>
              <a:t>를 통해 얻어오면 해당 </a:t>
            </a:r>
            <a:r>
              <a:rPr lang="en-US" altLang="ko-KR" baseline="0" dirty="0" smtClean="0"/>
              <a:t>location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chunkserver</a:t>
            </a:r>
            <a:r>
              <a:rPr lang="ko-KR" altLang="en-US" baseline="0" dirty="0" smtClean="0"/>
              <a:t>와 직접 통신한다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metadata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cache</a:t>
            </a:r>
            <a:r>
              <a:rPr lang="ko-KR" altLang="en-US" baseline="0" dirty="0" smtClean="0"/>
              <a:t>하여 다음 </a:t>
            </a:r>
            <a:r>
              <a:rPr lang="en-US" altLang="ko-KR" baseline="0" dirty="0" smtClean="0"/>
              <a:t>operation</a:t>
            </a:r>
            <a:r>
              <a:rPr lang="ko-KR" altLang="en-US" baseline="0" dirty="0" smtClean="0"/>
              <a:t>때의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와의 통신은 생략할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altLang="ko-KR" dirty="0" smtClean="0"/>
              <a:t>First, using the fixed chunk size, the client translates the file name and byte offset specified by the application into a chunk index within the file.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Then, it</a:t>
            </a:r>
            <a:r>
              <a:rPr lang="ko-KR" altLang="en-US" dirty="0" smtClean="0"/>
              <a:t> </a:t>
            </a:r>
            <a:r>
              <a:rPr lang="en-US" altLang="ko-KR" dirty="0" smtClean="0"/>
              <a:t>sends the master a request containing the file name and chunk index.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replies with</a:t>
            </a:r>
            <a:r>
              <a:rPr lang="en-US" altLang="ko-KR" baseline="0" dirty="0" smtClean="0"/>
              <a:t> the corresponding chunk handle and locations of the replicas.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The client caches this information using the file name and chunk index as the key.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The client then sends a request to one of the replicas, most likely the closest one.</a:t>
            </a:r>
            <a:br>
              <a:rPr lang="en-US" altLang="ko-KR" baseline="0" dirty="0" smtClean="0"/>
            </a:br>
            <a:r>
              <a:rPr lang="en-US" altLang="ko-KR" baseline="0" dirty="0" smtClean="0"/>
              <a:t>The request specifies the chunk handle and a byte range within that chunk.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Receive the chunk data from one of replicas.</a:t>
            </a:r>
          </a:p>
          <a:p>
            <a:pPr marL="228600" indent="-228600">
              <a:buAutoNum type="arabicParenR"/>
            </a:pPr>
            <a:endParaRPr lang="en-US" altLang="ko-KR" baseline="0" dirty="0" smtClean="0"/>
          </a:p>
          <a:p>
            <a:pPr marL="228600" indent="-228600">
              <a:buNone/>
            </a:pPr>
            <a:r>
              <a:rPr lang="en-US" altLang="ko-KR" baseline="0" dirty="0" smtClean="0"/>
              <a:t>Further reads of the same chunk require no more client-master interaction until the cashed information expires or the file is reopened.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초기에는 </a:t>
            </a:r>
            <a:r>
              <a:rPr lang="en-US" altLang="ko-KR" dirty="0" smtClean="0"/>
              <a:t>chunk location</a:t>
            </a:r>
            <a:r>
              <a:rPr lang="ko-KR" altLang="en-US" dirty="0" smtClean="0"/>
              <a:t>을 영구 저장하도록 설계했으나 동기화 문제를 없애기 위해 저장하지 않는 것으로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Google File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214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Sanjay </a:t>
            </a:r>
            <a:r>
              <a:rPr lang="en-US" altLang="ko-KR" dirty="0" err="1" smtClean="0"/>
              <a:t>Ghemawat</a:t>
            </a:r>
            <a:r>
              <a:rPr lang="en-US" altLang="ko-KR" dirty="0" smtClean="0"/>
              <a:t>, Howard </a:t>
            </a:r>
            <a:r>
              <a:rPr lang="en-US" altLang="ko-KR" dirty="0" err="1" smtClean="0"/>
              <a:t>Gobioff</a:t>
            </a:r>
            <a:r>
              <a:rPr lang="en-US" altLang="ko-KR" dirty="0" smtClean="0"/>
              <a:t>, Shun-</a:t>
            </a:r>
            <a:r>
              <a:rPr lang="en-US" altLang="ko-KR" dirty="0" err="1" smtClean="0"/>
              <a:t>Tak</a:t>
            </a:r>
            <a:r>
              <a:rPr lang="en-US" altLang="ko-KR" dirty="0" smtClean="0"/>
              <a:t> Leung</a:t>
            </a:r>
          </a:p>
          <a:p>
            <a:r>
              <a:rPr lang="en-US" altLang="ko-KR" i="1" dirty="0" smtClean="0"/>
              <a:t>Google</a:t>
            </a:r>
          </a:p>
          <a:p>
            <a:r>
              <a:rPr lang="en-US" altLang="ko-KR" b="1" dirty="0" smtClean="0"/>
              <a:t>SOSP '03</a:t>
            </a:r>
          </a:p>
          <a:p>
            <a:pPr algn="r"/>
            <a:r>
              <a:rPr lang="en-US" altLang="ko-KR" dirty="0" smtClean="0"/>
              <a:t>July 20, 2011</a:t>
            </a:r>
          </a:p>
          <a:p>
            <a:pPr algn="r"/>
            <a:r>
              <a:rPr lang="en-US" altLang="ko-KR" sz="1600" dirty="0" smtClean="0"/>
              <a:t>Presented by  </a:t>
            </a:r>
            <a:r>
              <a:rPr lang="en-US" altLang="ko-KR" dirty="0" err="1" smtClean="0"/>
              <a:t>Hye</a:t>
            </a:r>
            <a:r>
              <a:rPr lang="en-US" altLang="ko-KR" dirty="0" smtClean="0"/>
              <a:t> Chan, </a:t>
            </a:r>
            <a:r>
              <a:rPr lang="en-US" altLang="ko-KR" dirty="0" err="1" smtClean="0"/>
              <a:t>Bae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GFS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GFS cluster components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266" name="Picture 2" descr="C:\Users\idb\Desktop\아키텍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8821307" cy="388843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377668" y="2148592"/>
            <a:ext cx="108012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1736" y="4178884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4178884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9656" y="2406820"/>
            <a:ext cx="1080120" cy="4320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04048" y="2420888"/>
            <a:ext cx="720080" cy="360040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3" name="직선 연결선 12"/>
          <p:cNvCxnSpPr>
            <a:stCxn id="11" idx="0"/>
          </p:cNvCxnSpPr>
          <p:nvPr/>
        </p:nvCxnSpPr>
        <p:spPr>
          <a:xfrm rot="5400000" flipH="1" flipV="1">
            <a:off x="5112060" y="1952836"/>
            <a:ext cx="720080" cy="216024"/>
          </a:xfrm>
          <a:prstGeom prst="line">
            <a:avLst/>
          </a:prstGeom>
          <a:ln w="254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4311" y="140612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9900"/>
                </a:solidFill>
                <a:latin typeface="Corbel" pitchFamily="34" charset="0"/>
              </a:rPr>
              <a:t>File processing unit</a:t>
            </a:r>
            <a:endParaRPr lang="ko-KR" altLang="en-US" sz="1600" b="1" dirty="0" smtClean="0">
              <a:solidFill>
                <a:srgbClr val="FF99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Chunk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Files are divided into chunks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Chunk handle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unique 64bit</a:t>
            </a:r>
            <a:r>
              <a:rPr lang="en-US" altLang="ko-KR" dirty="0" smtClean="0"/>
              <a:t> Assigned by the master at chunk creation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31640" y="1988840"/>
          <a:ext cx="2088232" cy="20162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20162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436096" y="1988840"/>
          <a:ext cx="2088232" cy="20162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7646"/>
                <a:gridCol w="417647"/>
                <a:gridCol w="417646"/>
                <a:gridCol w="417647"/>
                <a:gridCol w="417646"/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2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779912" y="2708920"/>
            <a:ext cx="1368152" cy="576064"/>
          </a:xfrm>
          <a:prstGeom prst="rightArrow">
            <a:avLst>
              <a:gd name="adj1" fmla="val 50000"/>
              <a:gd name="adj2" fmla="val 57174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16288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1 File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62880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25 chunks</a:t>
            </a:r>
            <a:endParaRPr lang="ko-KR" alt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Chunk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Stored in </a:t>
            </a:r>
            <a:r>
              <a:rPr lang="en-US" altLang="ko-KR" dirty="0" err="1" smtClean="0"/>
              <a:t>chunkservers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Each chunk is replicated</a:t>
            </a:r>
            <a:r>
              <a:rPr lang="en-US" altLang="ko-KR" dirty="0" smtClean="0"/>
              <a:t> on multiple </a:t>
            </a:r>
            <a:r>
              <a:rPr lang="en-US" altLang="ko-KR" dirty="0" err="1" smtClean="0"/>
              <a:t>chunkservers</a:t>
            </a:r>
            <a:r>
              <a:rPr lang="en-US" altLang="ko-KR" dirty="0" smtClean="0"/>
              <a:t> for reliability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1266" name="Picture 2" descr="C:\Users\idb\Desktop\아키텍쳐.PNG"/>
          <p:cNvPicPr>
            <a:picLocks noChangeAspect="1" noChangeArrowheads="1"/>
          </p:cNvPicPr>
          <p:nvPr/>
        </p:nvPicPr>
        <p:blipFill>
          <a:blip r:embed="rId3" cstate="print"/>
          <a:srcRect l="33066" r="16738" b="12963"/>
          <a:stretch>
            <a:fillRect/>
          </a:stretch>
        </p:blipFill>
        <p:spPr bwMode="auto">
          <a:xfrm>
            <a:off x="1590577" y="2132856"/>
            <a:ext cx="4427984" cy="338437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885969" y="4322900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8321" y="4322900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43541" y="5035822"/>
            <a:ext cx="359895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9" name="직선 연결선 18"/>
          <p:cNvCxnSpPr>
            <a:stCxn id="15" idx="2"/>
          </p:cNvCxnSpPr>
          <p:nvPr/>
        </p:nvCxnSpPr>
        <p:spPr>
          <a:xfrm rot="16200000" flipH="1">
            <a:off x="3653981" y="5456908"/>
            <a:ext cx="409402" cy="431326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2297" y="5805264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Chunks on local disks as Linux files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Chunk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Fixed-size</a:t>
            </a:r>
            <a:r>
              <a:rPr lang="en-US" altLang="ko-KR" dirty="0" smtClean="0"/>
              <a:t>: 64 MB (by default)</a:t>
            </a:r>
          </a:p>
          <a:p>
            <a:pPr lvl="1"/>
            <a:r>
              <a:rPr lang="en-US" altLang="ko-KR" dirty="0" smtClean="0"/>
              <a:t>Lazy space allocation avoids wasting space due to internal fragmentation</a:t>
            </a:r>
          </a:p>
          <a:p>
            <a:pPr lvl="1"/>
            <a:r>
              <a:rPr lang="en-US" altLang="ko-KR" dirty="0" smtClean="0"/>
              <a:t>Advantages</a:t>
            </a:r>
          </a:p>
          <a:p>
            <a:pPr lvl="2"/>
            <a:r>
              <a:rPr lang="en-US" altLang="ko-KR" dirty="0" smtClean="0"/>
              <a:t>Reduces clients' need to interact with the master</a:t>
            </a:r>
          </a:p>
          <a:p>
            <a:pPr lvl="2"/>
            <a:r>
              <a:rPr lang="en-US" altLang="ko-KR" dirty="0" smtClean="0"/>
              <a:t>Can perform many operation on a given chunk</a:t>
            </a:r>
          </a:p>
          <a:p>
            <a:pPr lvl="2"/>
            <a:r>
              <a:rPr lang="en-US" altLang="ko-KR" dirty="0" smtClean="0"/>
              <a:t>Reduces the size of the metadata stored on the master</a:t>
            </a:r>
          </a:p>
          <a:p>
            <a:pPr lvl="1"/>
            <a:r>
              <a:rPr lang="en-US" altLang="ko-KR" dirty="0" smtClean="0"/>
              <a:t>Disadvantages</a:t>
            </a:r>
          </a:p>
          <a:p>
            <a:pPr lvl="2"/>
            <a:r>
              <a:rPr lang="en-US" altLang="ko-KR" dirty="0" smtClean="0"/>
              <a:t>Some </a:t>
            </a:r>
            <a:r>
              <a:rPr lang="en-US" altLang="ko-KR" dirty="0" err="1" smtClean="0"/>
              <a:t>chunkservers</a:t>
            </a:r>
            <a:r>
              <a:rPr lang="en-US" altLang="ko-KR" dirty="0" smtClean="0"/>
              <a:t> may become </a:t>
            </a:r>
            <a:r>
              <a:rPr lang="en-US" altLang="ko-KR" dirty="0" smtClean="0">
                <a:solidFill>
                  <a:srgbClr val="C00000"/>
                </a:solidFill>
              </a:rPr>
              <a:t>hot spots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851920" y="4581128"/>
          <a:ext cx="1440160" cy="13904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0160"/>
              </a:tblGrid>
              <a:tr h="13904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3062" marR="63062" marT="31531" marB="31531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7944" y="4797152"/>
            <a:ext cx="94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1 File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=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1 Chunk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5301208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99792" y="486916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699792" y="5733256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580112" y="5301208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580112" y="4869160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580112" y="5733256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3794398" y="6322218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4296866" y="6322218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4802510" y="6322218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3794398" y="4206602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6200000" flipH="1">
            <a:off x="4296866" y="4206602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4802510" y="4206602"/>
            <a:ext cx="5486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21767" y="50851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Corbel" pitchFamily="34" charset="0"/>
              </a:rPr>
              <a:t>request</a:t>
            </a:r>
            <a:endParaRPr lang="ko-KR" altLang="en-US" dirty="0" smtClean="0">
              <a:solidFill>
                <a:schemeClr val="accent6"/>
              </a:solidFill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16216" y="50851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Corbel" pitchFamily="34" charset="0"/>
              </a:rPr>
              <a:t>request</a:t>
            </a:r>
            <a:endParaRPr lang="ko-KR" altLang="en-US" dirty="0" smtClean="0">
              <a:solidFill>
                <a:schemeClr val="accent6"/>
              </a:solidFill>
              <a:latin typeface="Corbe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6096" y="4077072"/>
            <a:ext cx="25349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Hot Spot!!</a:t>
            </a:r>
            <a:endParaRPr lang="ko-KR" alt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Maintains all file system </a:t>
            </a:r>
            <a:r>
              <a:rPr lang="en-US" altLang="ko-KR" dirty="0" smtClean="0">
                <a:solidFill>
                  <a:srgbClr val="C00000"/>
                </a:solidFill>
              </a:rPr>
              <a:t>metadata</a:t>
            </a:r>
          </a:p>
          <a:p>
            <a:pPr lvl="1"/>
            <a:r>
              <a:rPr lang="en-US" altLang="ko-KR" dirty="0" smtClean="0"/>
              <a:t>file &amp; chunk namespaces</a:t>
            </a:r>
          </a:p>
          <a:p>
            <a:pPr lvl="1"/>
            <a:r>
              <a:rPr lang="en-US" altLang="ko-KR" dirty="0" smtClean="0"/>
              <a:t>Mapping from files to chunks</a:t>
            </a:r>
          </a:p>
          <a:p>
            <a:pPr lvl="1"/>
            <a:r>
              <a:rPr lang="en-US" altLang="ko-KR" dirty="0" smtClean="0"/>
              <a:t>Locations of each chunk's replicas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Periodically</a:t>
            </a:r>
            <a:r>
              <a:rPr lang="en-US" altLang="ko-KR" dirty="0" smtClean="0"/>
              <a:t> communicates with each </a:t>
            </a:r>
            <a:r>
              <a:rPr lang="en-US" altLang="ko-KR" dirty="0" err="1" smtClean="0"/>
              <a:t>chunkserver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HeartBeat</a:t>
            </a:r>
            <a:r>
              <a:rPr lang="en-US" altLang="ko-KR" dirty="0" smtClean="0"/>
              <a:t> message (giving instructions &amp; collecting state)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 descr="C:\Users\idb\Desktop\아키텍쳐.PNG"/>
          <p:cNvPicPr>
            <a:picLocks noChangeAspect="1" noChangeArrowheads="1"/>
          </p:cNvPicPr>
          <p:nvPr/>
        </p:nvPicPr>
        <p:blipFill>
          <a:blip r:embed="rId3" cstate="print"/>
          <a:srcRect b="11844"/>
          <a:stretch>
            <a:fillRect/>
          </a:stretch>
        </p:blipFill>
        <p:spPr bwMode="auto">
          <a:xfrm>
            <a:off x="683568" y="3545160"/>
            <a:ext cx="7669179" cy="298018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473438" y="3701534"/>
            <a:ext cx="939048" cy="344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4869160"/>
            <a:ext cx="2880320" cy="72008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6228184" y="5229200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0272" y="5229200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0099FF"/>
                </a:solidFill>
                <a:latin typeface="Corbel" pitchFamily="34" charset="0"/>
              </a:rPr>
              <a:t>HeartBeat</a:t>
            </a:r>
            <a:endParaRPr lang="ko-KR" altLang="en-US" sz="2400" b="1" dirty="0" smtClean="0">
              <a:solidFill>
                <a:srgbClr val="0099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Single master</a:t>
            </a:r>
          </a:p>
          <a:p>
            <a:pPr lvl="1"/>
            <a:r>
              <a:rPr lang="en-US" altLang="ko-KR" dirty="0" smtClean="0"/>
              <a:t>Simplifies design</a:t>
            </a:r>
          </a:p>
          <a:p>
            <a:pPr lvl="1"/>
            <a:r>
              <a:rPr lang="en-US" altLang="ko-KR" dirty="0" smtClean="0"/>
              <a:t>Can make chunk placement &amp; replication decisions easily</a:t>
            </a:r>
          </a:p>
          <a:p>
            <a:r>
              <a:rPr lang="en-US" altLang="ko-KR" dirty="0" smtClean="0"/>
              <a:t>Communicates only metadata with clients</a:t>
            </a:r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smtClean="0">
                <a:solidFill>
                  <a:srgbClr val="C00000"/>
                </a:solidFill>
              </a:rPr>
              <a:t>avoiding the bottleneck</a:t>
            </a:r>
          </a:p>
          <a:p>
            <a:pPr lvl="1"/>
            <a:r>
              <a:rPr lang="en-US" altLang="ko-KR" dirty="0" smtClean="0"/>
              <a:t>Clients cache metadata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2" descr="C:\Users\idb\Desktop\아키텍쳐.PNG"/>
          <p:cNvPicPr>
            <a:picLocks noChangeAspect="1" noChangeArrowheads="1"/>
          </p:cNvPicPr>
          <p:nvPr/>
        </p:nvPicPr>
        <p:blipFill>
          <a:blip r:embed="rId3" cstate="print"/>
          <a:srcRect b="11844"/>
          <a:stretch>
            <a:fillRect/>
          </a:stretch>
        </p:blipFill>
        <p:spPr bwMode="auto">
          <a:xfrm>
            <a:off x="683568" y="3545160"/>
            <a:ext cx="7669179" cy="298018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473438" y="3701534"/>
            <a:ext cx="939048" cy="344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L 도형 9"/>
          <p:cNvSpPr/>
          <p:nvPr/>
        </p:nvSpPr>
        <p:spPr>
          <a:xfrm>
            <a:off x="874078" y="4123566"/>
            <a:ext cx="2689810" cy="1681698"/>
          </a:xfrm>
          <a:prstGeom prst="corner">
            <a:avLst>
              <a:gd name="adj1" fmla="val 20198"/>
              <a:gd name="adj2" fmla="val 2019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 linked into each application</a:t>
            </a:r>
          </a:p>
          <a:p>
            <a:r>
              <a:rPr lang="en-US" altLang="ko-KR" dirty="0" smtClean="0"/>
              <a:t>Implements the file system API</a:t>
            </a:r>
          </a:p>
          <a:p>
            <a:r>
              <a:rPr lang="en-US" altLang="ko-KR" dirty="0" smtClean="0"/>
              <a:t>Communicates with the master and </a:t>
            </a:r>
            <a:r>
              <a:rPr lang="en-US" altLang="ko-KR" dirty="0" err="1" smtClean="0"/>
              <a:t>chunkservers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Interactions for a simple 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2" descr="C:\Users\idb\Desktop\아키텍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8821307" cy="3888432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377668" y="2148592"/>
            <a:ext cx="108012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1736" y="4178884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4178884"/>
            <a:ext cx="1512168" cy="432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9656" y="2406820"/>
            <a:ext cx="1080120" cy="4320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62008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1484784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Corbel" pitchFamily="34" charset="0"/>
              </a:rPr>
              <a:t>(file name, byte offset)</a:t>
            </a:r>
            <a:endParaRPr lang="ko-KR" altLang="en-US" sz="16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942517" y="2097249"/>
            <a:ext cx="5048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48773" y="17728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299695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96" y="2772217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④</a:t>
            </a:r>
            <a:r>
              <a:rPr lang="ko-KR" altLang="en-US" dirty="0" smtClean="0">
                <a:solidFill>
                  <a:srgbClr val="FF0000"/>
                </a:solidFill>
                <a:latin typeface="Corbel" pitchFamily="34" charset="0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caching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8693" y="35730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1640" y="458112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Corbel" pitchFamily="34" charset="0"/>
              </a:rPr>
              <a:t>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Metadata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Major types</a:t>
            </a:r>
          </a:p>
          <a:p>
            <a:pPr lvl="1"/>
            <a:r>
              <a:rPr lang="en-US" altLang="ko-KR" dirty="0" smtClean="0"/>
              <a:t>File &amp; chunk namespaces</a:t>
            </a:r>
          </a:p>
          <a:p>
            <a:pPr lvl="1"/>
            <a:r>
              <a:rPr lang="en-US" altLang="ko-KR" dirty="0" smtClean="0"/>
              <a:t>Mapping from files to chunks</a:t>
            </a:r>
          </a:p>
          <a:p>
            <a:pPr lvl="1"/>
            <a:r>
              <a:rPr lang="en-US" altLang="ko-KR" dirty="0" smtClean="0"/>
              <a:t>Locations of each chunk's replicas</a:t>
            </a:r>
          </a:p>
          <a:p>
            <a:r>
              <a:rPr lang="en-US" altLang="ko-KR" dirty="0" smtClean="0"/>
              <a:t>Namespace &amp; mapping types are </a:t>
            </a:r>
            <a:r>
              <a:rPr lang="en-US" altLang="ko-KR" dirty="0" smtClean="0">
                <a:solidFill>
                  <a:srgbClr val="C00000"/>
                </a:solidFill>
              </a:rPr>
              <a:t>kept persistent</a:t>
            </a:r>
          </a:p>
          <a:p>
            <a:pPr lvl="1"/>
            <a:r>
              <a:rPr lang="en-US" altLang="ko-KR" dirty="0" smtClean="0"/>
              <a:t>Operation log</a:t>
            </a:r>
          </a:p>
          <a:p>
            <a:pPr lvl="2"/>
            <a:r>
              <a:rPr lang="en-US" altLang="ko-KR" dirty="0" smtClean="0"/>
              <a:t>Recovery, checkpoint, …</a:t>
            </a:r>
          </a:p>
          <a:p>
            <a:pPr lvl="1"/>
            <a:r>
              <a:rPr lang="en-US" altLang="ko-KR" dirty="0" smtClean="0"/>
              <a:t>Stored on the master's local disk &amp; replicated on remote machines</a:t>
            </a:r>
          </a:p>
          <a:p>
            <a:r>
              <a:rPr lang="en-US" altLang="ko-KR" dirty="0" smtClean="0"/>
              <a:t>Chunk location type is </a:t>
            </a:r>
            <a:r>
              <a:rPr lang="en-US" altLang="ko-KR" b="1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>
                <a:solidFill>
                  <a:srgbClr val="C00000"/>
                </a:solidFill>
              </a:rPr>
              <a:t> kept persistent</a:t>
            </a:r>
          </a:p>
          <a:p>
            <a:pPr lvl="1"/>
            <a:r>
              <a:rPr lang="en-US" altLang="ko-KR" dirty="0" smtClean="0"/>
              <a:t>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problem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sync with </a:t>
            </a:r>
            <a:r>
              <a:rPr lang="en-US" altLang="ko-KR" dirty="0" err="1" smtClean="0"/>
              <a:t>chunkserver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HeartBeat</a:t>
            </a:r>
            <a:r>
              <a:rPr lang="en-US" altLang="ko-KR" dirty="0" smtClean="0"/>
              <a:t> messages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Metadata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 is stored in memory</a:t>
            </a:r>
          </a:p>
          <a:p>
            <a:pPr lvl="1"/>
            <a:r>
              <a:rPr lang="en-US" altLang="ko-KR" dirty="0" smtClean="0"/>
              <a:t>Operations are fast</a:t>
            </a:r>
          </a:p>
          <a:p>
            <a:r>
              <a:rPr lang="en-US" altLang="ko-KR" dirty="0" smtClean="0"/>
              <a:t>Master periodically scans through entire state</a:t>
            </a:r>
          </a:p>
          <a:p>
            <a:pPr lvl="1"/>
            <a:r>
              <a:rPr lang="en-US" altLang="ko-KR" dirty="0" smtClean="0"/>
              <a:t>Garbage collection</a:t>
            </a:r>
          </a:p>
          <a:p>
            <a:pPr lvl="1"/>
            <a:r>
              <a:rPr lang="en-US" altLang="ko-KR" dirty="0" smtClean="0"/>
              <a:t>Re-replication</a:t>
            </a:r>
          </a:p>
          <a:p>
            <a:pPr lvl="1"/>
            <a:r>
              <a:rPr lang="en-US" altLang="ko-KR" dirty="0" smtClean="0"/>
              <a:t>Chunk migration to balance load &amp;disk space usage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Design</a:t>
            </a:r>
          </a:p>
          <a:p>
            <a:r>
              <a:rPr lang="en-US" altLang="ko-KR" dirty="0" smtClean="0"/>
              <a:t>Measurements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interactions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Lease</a:t>
            </a:r>
          </a:p>
          <a:p>
            <a:pPr lvl="1"/>
            <a:r>
              <a:rPr lang="en-US" altLang="ko-KR" dirty="0"/>
              <a:t>Use leases to </a:t>
            </a:r>
            <a:r>
              <a:rPr lang="en-US" altLang="ko-KR" dirty="0">
                <a:solidFill>
                  <a:srgbClr val="C00000"/>
                </a:solidFill>
              </a:rPr>
              <a:t>maintain a consistent mutation order </a:t>
            </a:r>
            <a:r>
              <a:rPr lang="en-US" altLang="ko-KR" dirty="0"/>
              <a:t>across replicas</a:t>
            </a:r>
          </a:p>
          <a:p>
            <a:pPr lvl="1"/>
            <a:r>
              <a:rPr lang="en-US" altLang="ko-KR" dirty="0"/>
              <a:t>Primary : master grants a chunk lease to one of the replicas</a:t>
            </a:r>
          </a:p>
          <a:p>
            <a:pPr lvl="2"/>
            <a:r>
              <a:rPr lang="en-US" altLang="ko-KR" dirty="0"/>
              <a:t>Picks a serial order for all mutations to the </a:t>
            </a:r>
            <a:r>
              <a:rPr lang="en-US" altLang="ko-KR" dirty="0" smtClean="0"/>
              <a:t>chunk</a:t>
            </a:r>
          </a:p>
          <a:p>
            <a:pPr lvl="2"/>
            <a:r>
              <a:rPr lang="en-US" altLang="ko-KR" dirty="0" smtClean="0"/>
              <a:t>All replicas follow this order when applying mutations</a:t>
            </a:r>
          </a:p>
          <a:p>
            <a:pPr lvl="1"/>
            <a:r>
              <a:rPr lang="en-US" altLang="ko-KR" dirty="0" smtClean="0"/>
              <a:t>is </a:t>
            </a:r>
            <a:r>
              <a:rPr lang="en-US" altLang="ko-KR" dirty="0"/>
              <a:t>designed to </a:t>
            </a:r>
            <a:r>
              <a:rPr lang="en-US" altLang="ko-KR" dirty="0">
                <a:solidFill>
                  <a:srgbClr val="C00000"/>
                </a:solidFill>
              </a:rPr>
              <a:t>minimize management overhead at the master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Interactions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57367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Fault tolerance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availability</a:t>
            </a:r>
          </a:p>
          <a:p>
            <a:pPr lvl="1"/>
            <a:r>
              <a:rPr lang="en-US" altLang="ko-KR" dirty="0" smtClean="0"/>
              <a:t>We keep the overall system highly available</a:t>
            </a:r>
          </a:p>
          <a:p>
            <a:pPr lvl="1"/>
            <a:r>
              <a:rPr lang="en-US" altLang="ko-KR" dirty="0" smtClean="0"/>
              <a:t>Fast recovery</a:t>
            </a:r>
          </a:p>
          <a:p>
            <a:pPr lvl="2"/>
            <a:r>
              <a:rPr lang="en-US" altLang="ko-KR" dirty="0" smtClean="0"/>
              <a:t>Master and </a:t>
            </a:r>
            <a:r>
              <a:rPr lang="en-US" altLang="ko-KR" dirty="0" err="1" smtClean="0"/>
              <a:t>chunkserver</a:t>
            </a:r>
            <a:r>
              <a:rPr lang="en-US" altLang="ko-KR" dirty="0" smtClean="0"/>
              <a:t> are designed to restore and start in seconds</a:t>
            </a:r>
          </a:p>
          <a:p>
            <a:pPr lvl="1"/>
            <a:r>
              <a:rPr lang="en-US" altLang="ko-KR" dirty="0" smtClean="0"/>
              <a:t>Chunk replication</a:t>
            </a:r>
          </a:p>
          <a:p>
            <a:pPr lvl="2"/>
            <a:r>
              <a:rPr lang="en-US" altLang="ko-KR" dirty="0" smtClean="0"/>
              <a:t>Each chunk is replicated on multiple </a:t>
            </a:r>
            <a:r>
              <a:rPr lang="en-US" altLang="ko-KR" dirty="0" err="1" smtClean="0"/>
              <a:t>chunkservers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Master Replication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Operation log is replicated on multiple machines </a:t>
            </a:r>
            <a:r>
              <a:rPr lang="en-US" altLang="ko-KR" dirty="0" smtClean="0"/>
              <a:t>for reliability</a:t>
            </a:r>
          </a:p>
          <a:p>
            <a:pPr lvl="2"/>
            <a:r>
              <a:rPr lang="en-US" altLang="ko-KR" dirty="0" smtClean="0"/>
              <a:t>If fails, monitoring infrastructure starts a new master process with the replicated operation log</a:t>
            </a:r>
          </a:p>
          <a:p>
            <a:pPr lvl="2"/>
            <a:r>
              <a:rPr lang="en-US" altLang="ko-KR" dirty="0" smtClean="0"/>
              <a:t>Shadow master</a:t>
            </a:r>
          </a:p>
          <a:p>
            <a:pPr lvl="3"/>
            <a:r>
              <a:rPr lang="en-US" altLang="ko-KR" dirty="0" smtClean="0"/>
              <a:t>Provides read-only access to the file system</a:t>
            </a:r>
          </a:p>
          <a:p>
            <a:pPr lvl="3"/>
            <a:r>
              <a:rPr lang="en-US" altLang="ko-KR" dirty="0" smtClean="0"/>
              <a:t>Not mirror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Fault tolerance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integrity</a:t>
            </a:r>
          </a:p>
          <a:p>
            <a:pPr lvl="1"/>
            <a:r>
              <a:rPr lang="en-US" altLang="ko-KR" dirty="0" smtClean="0"/>
              <a:t>Detecting corruption</a:t>
            </a:r>
          </a:p>
          <a:p>
            <a:pPr lvl="2"/>
            <a:r>
              <a:rPr lang="en-US" altLang="ko-KR" dirty="0" smtClean="0"/>
              <a:t>Comparing replicas is impractical</a:t>
            </a:r>
          </a:p>
          <a:p>
            <a:pPr lvl="2"/>
            <a:r>
              <a:rPr lang="en-US" altLang="ko-KR" dirty="0" smtClean="0"/>
              <a:t>Independently verify the integrity by </a:t>
            </a:r>
            <a:r>
              <a:rPr lang="en-US" altLang="ko-KR" dirty="0" smtClean="0">
                <a:solidFill>
                  <a:srgbClr val="C00000"/>
                </a:solidFill>
              </a:rPr>
              <a:t>maintaining checksums</a:t>
            </a:r>
          </a:p>
          <a:p>
            <a:pPr lvl="1"/>
            <a:r>
              <a:rPr lang="en-US" altLang="ko-KR" dirty="0" smtClean="0"/>
              <a:t>Checksum</a:t>
            </a:r>
          </a:p>
          <a:p>
            <a:pPr lvl="2"/>
            <a:r>
              <a:rPr lang="en-US" altLang="ko-KR" dirty="0" smtClean="0"/>
              <a:t>A chunk is broken up into 64 KB blocks</a:t>
            </a:r>
          </a:p>
          <a:p>
            <a:pPr lvl="2"/>
            <a:r>
              <a:rPr lang="en-US" altLang="ko-KR" dirty="0" smtClean="0"/>
              <a:t>A block can use 32 bit checksum</a:t>
            </a:r>
          </a:p>
          <a:p>
            <a:pPr lvl="1"/>
            <a:r>
              <a:rPr lang="en-US" altLang="ko-KR" dirty="0" smtClean="0"/>
              <a:t>Error case scenario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A block does not match the recorded checksum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 smtClean="0"/>
              <a:t>Chunkserver</a:t>
            </a:r>
            <a:r>
              <a:rPr lang="en-US" altLang="ko-KR" dirty="0" smtClean="0"/>
              <a:t> returns an error to the requestor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 smtClean="0"/>
              <a:t>Chunkserver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reports the mismatch to the master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Requestor reads from other replicas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</a:rPr>
              <a:t>Master clones the chunk from another replica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Master instructs the mismatch-</a:t>
            </a:r>
            <a:r>
              <a:rPr lang="en-US" altLang="ko-KR" dirty="0" err="1" smtClean="0"/>
              <a:t>chunkserver</a:t>
            </a:r>
            <a:r>
              <a:rPr lang="en-US" altLang="ko-KR" dirty="0" smtClean="0"/>
              <a:t> to delete its replica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Guarantees by GFS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File namespace mutations are atomic</a:t>
            </a:r>
          </a:p>
          <a:p>
            <a:pPr lvl="1"/>
            <a:r>
              <a:rPr lang="en-US" altLang="ko-KR" dirty="0" smtClean="0"/>
              <a:t>e.g. file creation</a:t>
            </a:r>
          </a:p>
          <a:p>
            <a:pPr lvl="1"/>
            <a:r>
              <a:rPr lang="en-US" altLang="ko-KR" dirty="0" smtClean="0"/>
              <a:t>Namespace locking guarantees atomicity and correctness by master</a:t>
            </a:r>
          </a:p>
          <a:p>
            <a:r>
              <a:rPr lang="en-US" altLang="ko-KR" dirty="0" smtClean="0"/>
              <a:t>State of a file region</a:t>
            </a:r>
          </a:p>
          <a:p>
            <a:pPr lvl="1"/>
            <a:r>
              <a:rPr lang="en-US" altLang="ko-KR" dirty="0" smtClean="0"/>
              <a:t>It depends on</a:t>
            </a:r>
          </a:p>
          <a:p>
            <a:pPr lvl="2"/>
            <a:r>
              <a:rPr lang="en-US" altLang="ko-KR" dirty="0" smtClean="0"/>
              <a:t>Type of mutation</a:t>
            </a:r>
          </a:p>
          <a:p>
            <a:pPr lvl="2"/>
            <a:r>
              <a:rPr lang="en-US" altLang="ko-KR" dirty="0" smtClean="0"/>
              <a:t>Whether it succeeds or fails</a:t>
            </a:r>
          </a:p>
          <a:p>
            <a:pPr lvl="2"/>
            <a:r>
              <a:rPr lang="en-US" altLang="ko-KR" dirty="0" smtClean="0"/>
              <a:t>Whether there are concurrent mutations</a:t>
            </a:r>
          </a:p>
          <a:p>
            <a:pPr lvl="1"/>
            <a:r>
              <a:rPr lang="en-US" altLang="ko-KR" dirty="0" smtClean="0"/>
              <a:t>Consistent</a:t>
            </a:r>
          </a:p>
          <a:p>
            <a:pPr lvl="2"/>
            <a:r>
              <a:rPr lang="en-US" altLang="ko-KR" dirty="0" smtClean="0"/>
              <a:t>If all clients will always see the same data</a:t>
            </a:r>
          </a:p>
          <a:p>
            <a:pPr lvl="2"/>
            <a:r>
              <a:rPr lang="en-US" altLang="ko-KR" dirty="0" smtClean="0"/>
              <a:t>Regardless of which replicas they read from</a:t>
            </a:r>
          </a:p>
          <a:p>
            <a:pPr lvl="1"/>
            <a:r>
              <a:rPr lang="en-US" altLang="ko-KR" dirty="0" smtClean="0"/>
              <a:t>Defined</a:t>
            </a:r>
          </a:p>
          <a:p>
            <a:pPr lvl="2"/>
            <a:r>
              <a:rPr lang="en-US" altLang="ko-KR" dirty="0" smtClean="0"/>
              <a:t>If it is consistent</a:t>
            </a:r>
          </a:p>
          <a:p>
            <a:pPr lvl="2"/>
            <a:r>
              <a:rPr lang="en-US" altLang="ko-KR" dirty="0" smtClean="0"/>
              <a:t>Clients will see what the mutation writes in its entirety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Guarantees by GFS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State of a file region</a:t>
            </a:r>
          </a:p>
          <a:p>
            <a:pPr lvl="1"/>
            <a:r>
              <a:rPr lang="en-US" altLang="ko-KR" dirty="0" smtClean="0"/>
              <a:t>A mutation succeeds without interference from concurrent writers</a:t>
            </a:r>
          </a:p>
          <a:p>
            <a:pPr lvl="2"/>
            <a:r>
              <a:rPr lang="en-US" altLang="ko-KR" dirty="0" smtClean="0"/>
              <a:t>Defined &amp; consistent</a:t>
            </a:r>
          </a:p>
          <a:p>
            <a:pPr lvl="2"/>
            <a:r>
              <a:rPr lang="en-US" altLang="ko-KR" dirty="0" smtClean="0"/>
              <a:t>All clients will always see what the mutation has written</a:t>
            </a:r>
          </a:p>
          <a:p>
            <a:pPr lvl="1"/>
            <a:r>
              <a:rPr lang="en-US" altLang="ko-KR" dirty="0" smtClean="0"/>
              <a:t>Concurrent successful mutations</a:t>
            </a:r>
          </a:p>
          <a:p>
            <a:pPr lvl="2"/>
            <a:r>
              <a:rPr lang="en-US" altLang="ko-KR" dirty="0" smtClean="0"/>
              <a:t>Undefined but consistent</a:t>
            </a:r>
          </a:p>
          <a:p>
            <a:pPr lvl="2"/>
            <a:r>
              <a:rPr lang="en-US" altLang="ko-KR" dirty="0" smtClean="0"/>
              <a:t>All clients see the same data, but it may not reflect what any one mutation has written</a:t>
            </a:r>
          </a:p>
          <a:p>
            <a:pPr lvl="1"/>
            <a:r>
              <a:rPr lang="en-US" altLang="ko-KR" dirty="0" smtClean="0"/>
              <a:t>A failed mutation</a:t>
            </a:r>
          </a:p>
          <a:p>
            <a:pPr lvl="2"/>
            <a:r>
              <a:rPr lang="en-US" altLang="ko-KR" dirty="0" smtClean="0"/>
              <a:t>Undefined &amp; inconsistent</a:t>
            </a:r>
          </a:p>
          <a:p>
            <a:pPr lvl="2"/>
            <a:r>
              <a:rPr lang="en-US" altLang="ko-KR" dirty="0" smtClean="0"/>
              <a:t>Different clients may see different data at different times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60" y="4863859"/>
            <a:ext cx="5507360" cy="18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8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Guarantees by </a:t>
            </a:r>
            <a:r>
              <a:rPr lang="en-US" altLang="ko-KR" dirty="0" smtClean="0"/>
              <a:t>GFS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record append</a:t>
            </a:r>
          </a:p>
          <a:p>
            <a:pPr lvl="1"/>
            <a:r>
              <a:rPr lang="en-US" altLang="ko-KR" dirty="0" smtClean="0"/>
              <a:t>GFS provides an atomic append operation</a:t>
            </a:r>
          </a:p>
          <a:p>
            <a:pPr lvl="1"/>
            <a:r>
              <a:rPr lang="en-US" altLang="ko-KR" dirty="0" smtClean="0"/>
              <a:t>GFS chooses an offset</a:t>
            </a:r>
          </a:p>
          <a:p>
            <a:r>
              <a:rPr lang="en-US" altLang="ko-KR" dirty="0" smtClean="0"/>
              <a:t>Successful Mutated file region is guaranteed to be defined &amp; contain the data written by the last mutation by</a:t>
            </a:r>
          </a:p>
          <a:p>
            <a:pPr lvl="1"/>
            <a:r>
              <a:rPr lang="en-US" altLang="ko-KR" dirty="0" smtClean="0"/>
              <a:t>Applying mutations to a chunk is the same order on all its replicas</a:t>
            </a:r>
          </a:p>
          <a:p>
            <a:pPr lvl="2"/>
            <a:r>
              <a:rPr lang="en-US" altLang="ko-KR" dirty="0" smtClean="0"/>
              <a:t>Lease mechanism</a:t>
            </a:r>
          </a:p>
          <a:p>
            <a:pPr lvl="1"/>
            <a:r>
              <a:rPr lang="en-US" altLang="ko-KR" dirty="0" smtClean="0"/>
              <a:t>Using chunk version numbers to detect any replica that has become stale</a:t>
            </a:r>
          </a:p>
          <a:p>
            <a:r>
              <a:rPr lang="en-US" altLang="ko-KR" dirty="0" smtClean="0"/>
              <a:t>Caching chunk locations</a:t>
            </a:r>
          </a:p>
          <a:p>
            <a:pPr lvl="1"/>
            <a:r>
              <a:rPr lang="en-US" altLang="ko-KR" dirty="0" smtClean="0"/>
              <a:t>May read from stale replica</a:t>
            </a:r>
          </a:p>
          <a:p>
            <a:pPr lvl="1"/>
            <a:r>
              <a:rPr lang="en-US" altLang="ko-KR" dirty="0" smtClean="0"/>
              <a:t>Timeout</a:t>
            </a:r>
          </a:p>
          <a:p>
            <a:r>
              <a:rPr lang="en-US" altLang="ko-KR" dirty="0" smtClean="0"/>
              <a:t>For corrupt or destroy data</a:t>
            </a:r>
          </a:p>
          <a:p>
            <a:pPr lvl="1"/>
            <a:r>
              <a:rPr lang="en-US" altLang="ko-KR" dirty="0" smtClean="0"/>
              <a:t>Detects data corruption by </a:t>
            </a:r>
            <a:r>
              <a:rPr lang="en-US" altLang="ko-KR" dirty="0" err="1" smtClean="0"/>
              <a:t>checksumming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2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Design</a:t>
            </a:r>
          </a:p>
          <a:p>
            <a:r>
              <a:rPr lang="en-US" altLang="ko-KR" u="sng" dirty="0" smtClean="0"/>
              <a:t>Measurements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world clusters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A</a:t>
            </a:r>
          </a:p>
          <a:p>
            <a:pPr lvl="1"/>
            <a:r>
              <a:rPr lang="en-US" altLang="ko-KR" dirty="0" smtClean="0"/>
              <a:t>Used for research &amp; development</a:t>
            </a:r>
          </a:p>
          <a:p>
            <a:pPr lvl="1"/>
            <a:r>
              <a:rPr lang="en-US" altLang="ko-KR" dirty="0" smtClean="0"/>
              <a:t>Used by over hundred engineers</a:t>
            </a:r>
          </a:p>
          <a:p>
            <a:pPr lvl="1"/>
            <a:r>
              <a:rPr lang="en-US" altLang="ko-KR" dirty="0" smtClean="0"/>
              <a:t>A typical task is initiated by a human user &amp; runs up to several hours</a:t>
            </a:r>
          </a:p>
          <a:p>
            <a:pPr lvl="1"/>
            <a:r>
              <a:rPr lang="en-US" altLang="ko-KR" dirty="0" smtClean="0"/>
              <a:t>Reads through a few MBs to a few TBs of data</a:t>
            </a:r>
          </a:p>
          <a:p>
            <a:pPr lvl="1"/>
            <a:r>
              <a:rPr lang="en-US" altLang="ko-KR" dirty="0" smtClean="0"/>
              <a:t>Transforms or analyzes the data, and writes the results back to the cluster</a:t>
            </a:r>
          </a:p>
          <a:p>
            <a:r>
              <a:rPr lang="en-US" altLang="ko-KR" dirty="0" smtClean="0"/>
              <a:t>Cluster B</a:t>
            </a:r>
          </a:p>
          <a:p>
            <a:pPr lvl="1"/>
            <a:r>
              <a:rPr lang="en-US" altLang="ko-KR" dirty="0" smtClean="0"/>
              <a:t>Used for production data processing</a:t>
            </a:r>
          </a:p>
          <a:p>
            <a:pPr lvl="1"/>
            <a:r>
              <a:rPr lang="en-US" altLang="ko-KR" dirty="0" smtClean="0"/>
              <a:t>Tasks last much longer than Cluster A</a:t>
            </a:r>
          </a:p>
          <a:p>
            <a:pPr lvl="1"/>
            <a:r>
              <a:rPr lang="en-US" altLang="ko-KR" dirty="0" smtClean="0"/>
              <a:t>Continuously generates and processes multi-TB data sets</a:t>
            </a:r>
          </a:p>
          <a:p>
            <a:pPr lvl="1"/>
            <a:r>
              <a:rPr lang="en-US" altLang="ko-KR" dirty="0" smtClean="0"/>
              <a:t>Human users are rarely involved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world clusters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Metadata at master is very small</a:t>
            </a:r>
          </a:p>
          <a:p>
            <a:pPr lvl="1"/>
            <a:r>
              <a:rPr lang="en-US" altLang="ko-KR" dirty="0" smtClean="0"/>
              <a:t>The size of the master's memory </a:t>
            </a:r>
            <a:r>
              <a:rPr lang="en-US" altLang="ko-KR" dirty="0" smtClean="0">
                <a:solidFill>
                  <a:srgbClr val="C00000"/>
                </a:solidFill>
              </a:rPr>
              <a:t>does not limit the system's capacity</a:t>
            </a:r>
          </a:p>
          <a:p>
            <a:r>
              <a:rPr lang="en-US" altLang="ko-KR" dirty="0" smtClean="0"/>
              <a:t>Each individual server, total metadata has only 50~100 MB</a:t>
            </a:r>
          </a:p>
          <a:p>
            <a:pPr lvl="1"/>
            <a:r>
              <a:rPr lang="en-US" altLang="ko-KR" dirty="0" smtClean="0"/>
              <a:t>Recovery is fast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02" y="2919561"/>
            <a:ext cx="62293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4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Amount of processing data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currently processes over </a:t>
            </a:r>
            <a:r>
              <a:rPr lang="en-US" altLang="ko-KR" dirty="0" smtClean="0">
                <a:solidFill>
                  <a:srgbClr val="C00000"/>
                </a:solidFill>
              </a:rPr>
              <a:t>20 PB/day</a:t>
            </a:r>
          </a:p>
          <a:p>
            <a:pPr lvl="1"/>
            <a:r>
              <a:rPr lang="en-US" altLang="ko-KR" dirty="0" smtClean="0"/>
              <a:t>20 PB = 20,000 TB = 20,000,000 GB</a:t>
            </a:r>
          </a:p>
          <a:p>
            <a:r>
              <a:rPr lang="en-US" altLang="ko-KR" dirty="0" smtClean="0"/>
              <a:t>Google processes its data on a cluster node consisting</a:t>
            </a:r>
          </a:p>
          <a:p>
            <a:pPr lvl="1"/>
            <a:r>
              <a:rPr lang="en-US" altLang="ko-KR" dirty="0" smtClean="0"/>
              <a:t>2 * 2 GHz Intel Xeon processors</a:t>
            </a:r>
          </a:p>
          <a:p>
            <a:pPr lvl="1"/>
            <a:r>
              <a:rPr lang="en-US" altLang="ko-KR" dirty="0" smtClean="0"/>
              <a:t>4 GB memory</a:t>
            </a:r>
          </a:p>
          <a:p>
            <a:pPr lvl="1"/>
            <a:r>
              <a:rPr lang="en-US" altLang="ko-KR" dirty="0" smtClean="0"/>
              <a:t>2 * 160 GB HDD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074" name="Picture 2" descr="http://www.datacenterknowledge.com/wp-content/uploads/2008/11/icecub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356992"/>
            <a:ext cx="4476750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world clusters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Rate of operations sent to the master</a:t>
            </a:r>
          </a:p>
          <a:p>
            <a:pPr lvl="1"/>
            <a:r>
              <a:rPr lang="en-US" altLang="ko-KR" dirty="0" smtClean="0"/>
              <a:t>Around 200 ~ 500 operations per second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Can easily keep up with this rate</a:t>
            </a:r>
          </a:p>
          <a:p>
            <a:pPr lvl="1"/>
            <a:r>
              <a:rPr lang="en-US" altLang="ko-KR" dirty="0" smtClean="0"/>
              <a:t>Not a bottleneck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104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Design</a:t>
            </a:r>
          </a:p>
          <a:p>
            <a:r>
              <a:rPr lang="en-US" altLang="ko-KR" dirty="0" smtClean="0"/>
              <a:t>Measurements</a:t>
            </a:r>
          </a:p>
          <a:p>
            <a:r>
              <a:rPr lang="en-US" altLang="ko-KR" u="sng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GFS demonstrates the qualities essential for supporting large-scale data processing workloads</a:t>
            </a:r>
          </a:p>
          <a:p>
            <a:pPr lvl="1"/>
            <a:r>
              <a:rPr lang="en-US" altLang="ko-KR" dirty="0" smtClean="0"/>
              <a:t>Treats component failures as the norm</a:t>
            </a:r>
          </a:p>
          <a:p>
            <a:pPr lvl="1"/>
            <a:r>
              <a:rPr lang="en-US" altLang="ko-KR" dirty="0" smtClean="0"/>
              <a:t>Optimizes for huge files that are mostly appended to and then read</a:t>
            </a:r>
          </a:p>
          <a:p>
            <a:pPr lvl="1"/>
            <a:r>
              <a:rPr lang="en-US" altLang="ko-KR" dirty="0" smtClean="0"/>
              <a:t>Provides fault tolerance</a:t>
            </a:r>
          </a:p>
          <a:p>
            <a:pPr lvl="2"/>
            <a:r>
              <a:rPr lang="en-US" altLang="ko-KR" dirty="0" smtClean="0"/>
              <a:t>Constant monitoring</a:t>
            </a:r>
          </a:p>
          <a:p>
            <a:pPr lvl="2"/>
            <a:r>
              <a:rPr lang="en-US" altLang="ko-KR" dirty="0" smtClean="0"/>
              <a:t>Replicating data</a:t>
            </a:r>
          </a:p>
          <a:p>
            <a:pPr lvl="2"/>
            <a:r>
              <a:rPr lang="en-US" altLang="ko-KR" dirty="0" smtClean="0"/>
              <a:t>Fast and automatic recovery</a:t>
            </a:r>
          </a:p>
          <a:p>
            <a:pPr lvl="1"/>
            <a:r>
              <a:rPr lang="en-US" altLang="ko-KR" dirty="0" smtClean="0"/>
              <a:t>Delivers high aggregate throughput to many concurrent readers  and writers</a:t>
            </a:r>
          </a:p>
          <a:p>
            <a:pPr lvl="2"/>
            <a:r>
              <a:rPr lang="en-US" altLang="ko-KR" dirty="0" smtClean="0"/>
              <a:t>By separating control flow &amp; data flow</a:t>
            </a:r>
          </a:p>
          <a:p>
            <a:pPr lvl="2"/>
            <a:r>
              <a:rPr lang="en-US" altLang="ko-KR" dirty="0" smtClean="0"/>
              <a:t>Minimizes the master involvement</a:t>
            </a:r>
          </a:p>
          <a:p>
            <a:r>
              <a:rPr lang="en-US" altLang="ko-KR" dirty="0" smtClean="0"/>
              <a:t>GFS has successfully met storage needs and is widely used within Google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5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61545"/>
            <a:ext cx="7117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How can these clusters process </a:t>
            </a:r>
          </a:p>
          <a:p>
            <a:pPr algn="ctr"/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the tremendous data?</a:t>
            </a:r>
            <a:endParaRPr lang="ko-KR" alt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6999608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Distributed File System</a:t>
            </a:r>
          </a:p>
          <a:p>
            <a:r>
              <a:rPr lang="en-US" altLang="ko-KR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Distributed Processing Algorithm</a:t>
            </a:r>
            <a:endParaRPr lang="ko-KR" altLang="en-US" sz="36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GFS (Google File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scalable distributed file system</a:t>
            </a:r>
          </a:p>
          <a:p>
            <a:r>
              <a:rPr lang="en-US" altLang="ko-KR" dirty="0" smtClean="0"/>
              <a:t>Shares many same goals as previous distributed file systems</a:t>
            </a:r>
          </a:p>
          <a:p>
            <a:pPr lvl="1"/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smtClean="0"/>
              <a:t>Availability</a:t>
            </a:r>
          </a:p>
          <a:p>
            <a:r>
              <a:rPr lang="en-US" altLang="ko-KR" dirty="0" smtClean="0"/>
              <a:t>However, its design has been driven by </a:t>
            </a:r>
            <a:r>
              <a:rPr lang="en-US" altLang="ko-KR" dirty="0" smtClean="0">
                <a:solidFill>
                  <a:srgbClr val="C00000"/>
                </a:solidFill>
              </a:rPr>
              <a:t>key observations</a:t>
            </a:r>
            <a:r>
              <a:rPr lang="en-US" altLang="ko-KR" dirty="0" smtClean="0"/>
              <a:t> of</a:t>
            </a:r>
          </a:p>
          <a:p>
            <a:pPr lvl="1"/>
            <a:r>
              <a:rPr lang="en-US" altLang="ko-KR" dirty="0" smtClean="0"/>
              <a:t>Google's application workloads</a:t>
            </a:r>
          </a:p>
          <a:p>
            <a:pPr lvl="1"/>
            <a:r>
              <a:rPr lang="en-US" altLang="ko-KR" dirty="0" smtClean="0"/>
              <a:t>Technological environment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Design</a:t>
            </a:r>
          </a:p>
          <a:p>
            <a:r>
              <a:rPr lang="en-US" altLang="ko-KR" dirty="0" smtClean="0"/>
              <a:t>Measurements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Component failures are the </a:t>
            </a:r>
            <a:r>
              <a:rPr lang="en-US" altLang="ko-KR" dirty="0" smtClean="0">
                <a:solidFill>
                  <a:srgbClr val="C00000"/>
                </a:solidFill>
              </a:rPr>
              <a:t>norm</a:t>
            </a:r>
          </a:p>
          <a:p>
            <a:pPr lvl="1"/>
            <a:r>
              <a:rPr lang="en-US" altLang="ko-KR" dirty="0" smtClean="0"/>
              <a:t>A machine is inexpensive commodity component</a:t>
            </a:r>
          </a:p>
          <a:p>
            <a:pPr lvl="2"/>
            <a:r>
              <a:rPr lang="en-US" altLang="ko-KR" dirty="0" smtClean="0"/>
              <a:t>2 GHz Xeon, 4 GB Memory, 160 GB HDD, …</a:t>
            </a:r>
          </a:p>
          <a:p>
            <a:pPr lvl="1"/>
            <a:r>
              <a:rPr lang="en-US" altLang="ko-KR" dirty="0" smtClean="0"/>
              <a:t>Failure causes</a:t>
            </a:r>
          </a:p>
          <a:p>
            <a:pPr lvl="2"/>
            <a:r>
              <a:rPr lang="en-US" altLang="ko-KR" dirty="0" smtClean="0"/>
              <a:t>Application bugs</a:t>
            </a:r>
          </a:p>
          <a:p>
            <a:pPr lvl="2"/>
            <a:r>
              <a:rPr lang="en-US" altLang="ko-KR" dirty="0" smtClean="0"/>
              <a:t>Operating system bugs</a:t>
            </a:r>
          </a:p>
          <a:p>
            <a:pPr lvl="2"/>
            <a:r>
              <a:rPr lang="en-US" altLang="ko-KR" dirty="0" smtClean="0"/>
              <a:t>Human errors</a:t>
            </a:r>
          </a:p>
          <a:p>
            <a:pPr lvl="2"/>
            <a:r>
              <a:rPr lang="en-US" altLang="ko-KR" dirty="0" smtClean="0"/>
              <a:t>Failures of disks, memory, connectors, networking, power supplies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The system must monitor, detect, tolerate, and recover from failures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system stores a </a:t>
            </a:r>
            <a:r>
              <a:rPr lang="en-US" altLang="ko-KR" dirty="0" smtClean="0">
                <a:solidFill>
                  <a:srgbClr val="C00000"/>
                </a:solidFill>
              </a:rPr>
              <a:t>modest number of large files</a:t>
            </a:r>
          </a:p>
          <a:p>
            <a:pPr lvl="1"/>
            <a:r>
              <a:rPr lang="en-US" altLang="ko-KR" dirty="0" smtClean="0"/>
              <a:t>A few million files</a:t>
            </a:r>
          </a:p>
          <a:p>
            <a:pPr lvl="1"/>
            <a:r>
              <a:rPr lang="en-US" altLang="ko-KR" dirty="0" smtClean="0"/>
              <a:t>Multi-GB files are the common case</a:t>
            </a:r>
          </a:p>
          <a:p>
            <a:pPr lvl="1"/>
            <a:r>
              <a:rPr lang="en-US" altLang="ko-KR" dirty="0" smtClean="0"/>
              <a:t>I/O operation &amp; block sizes have to be revisited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Most reads are </a:t>
            </a:r>
            <a:r>
              <a:rPr lang="en-US" altLang="ko-KR" dirty="0" smtClean="0">
                <a:solidFill>
                  <a:srgbClr val="C00000"/>
                </a:solidFill>
              </a:rPr>
              <a:t>large streaming reads</a:t>
            </a:r>
          </a:p>
          <a:p>
            <a:pPr lvl="1"/>
            <a:r>
              <a:rPr lang="en-US" altLang="ko-KR" dirty="0" smtClean="0"/>
              <a:t>Individually, read hundreds of KBs, 1MB, or more</a:t>
            </a:r>
          </a:p>
          <a:p>
            <a:pPr lvl="1"/>
            <a:r>
              <a:rPr lang="en-US" altLang="ko-KR" dirty="0" smtClean="0"/>
              <a:t>same client often reads through a contiguous region of a same file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Most writes are </a:t>
            </a:r>
            <a:r>
              <a:rPr lang="en-US" altLang="ko-KR" dirty="0" smtClean="0">
                <a:solidFill>
                  <a:srgbClr val="C00000"/>
                </a:solidFill>
              </a:rPr>
              <a:t>large &amp; sequential append writes</a:t>
            </a:r>
          </a:p>
          <a:p>
            <a:pPr lvl="1"/>
            <a:r>
              <a:rPr lang="en-US" altLang="ko-KR" dirty="0" smtClean="0"/>
              <a:t>Rather than overwriting existing data</a:t>
            </a:r>
          </a:p>
          <a:p>
            <a:pPr lvl="1"/>
            <a:r>
              <a:rPr lang="en-US" altLang="ko-KR" dirty="0" smtClean="0"/>
              <a:t>Once written files are seldom modified again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Concurrent  appending</a:t>
            </a:r>
            <a:r>
              <a:rPr lang="en-US" altLang="ko-KR" dirty="0" smtClean="0"/>
              <a:t> has to be considered</a:t>
            </a:r>
          </a:p>
          <a:p>
            <a:pPr lvl="1"/>
            <a:r>
              <a:rPr lang="en-US" altLang="ko-KR" dirty="0" smtClean="0"/>
              <a:t>It must efficiently implement well-defined semantics for multiple clients</a:t>
            </a:r>
          </a:p>
          <a:p>
            <a:pPr lvl="1"/>
            <a:r>
              <a:rPr lang="en-US" altLang="ko-KR" dirty="0" smtClean="0"/>
              <a:t>Atomicity with minimal synchronization overhead is essential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High sustained bandwidth</a:t>
            </a:r>
            <a:r>
              <a:rPr lang="en-US" altLang="ko-KR" dirty="0" smtClean="0"/>
              <a:t> is more important than low latency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17365</TotalTime>
  <Words>1924</Words>
  <Application>Microsoft Office PowerPoint</Application>
  <PresentationFormat>화면 슬라이드 쇼(4:3)</PresentationFormat>
  <Paragraphs>371</Paragraphs>
  <Slides>32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SNU IDB Lab.</vt:lpstr>
      <vt:lpstr>The Google File System</vt:lpstr>
      <vt:lpstr>Contents</vt:lpstr>
      <vt:lpstr>Amount of processing data</vt:lpstr>
      <vt:lpstr>Processing solution</vt:lpstr>
      <vt:lpstr>GFS (Google File System)</vt:lpstr>
      <vt:lpstr>Contents</vt:lpstr>
      <vt:lpstr>Assumptions</vt:lpstr>
      <vt:lpstr>Assumptions (cont.)</vt:lpstr>
      <vt:lpstr>Assumptions (cont.)</vt:lpstr>
      <vt:lpstr>GFS Architecture</vt:lpstr>
      <vt:lpstr>Chunk</vt:lpstr>
      <vt:lpstr>Chunk (cont.)</vt:lpstr>
      <vt:lpstr>Chunk (cont.)</vt:lpstr>
      <vt:lpstr>Master</vt:lpstr>
      <vt:lpstr>Master (cont.)</vt:lpstr>
      <vt:lpstr>Client</vt:lpstr>
      <vt:lpstr>Interactions for a simple read</vt:lpstr>
      <vt:lpstr>Metadata</vt:lpstr>
      <vt:lpstr>Metadata (cont.)</vt:lpstr>
      <vt:lpstr>System interactions</vt:lpstr>
      <vt:lpstr>System Interactions (cont.)</vt:lpstr>
      <vt:lpstr>Fault tolerance</vt:lpstr>
      <vt:lpstr>Fault tolerance (cont.)</vt:lpstr>
      <vt:lpstr>Guarantees by GFS</vt:lpstr>
      <vt:lpstr>Guarantees by GFS (cont.)</vt:lpstr>
      <vt:lpstr>Guarantees by GFS (cont.)</vt:lpstr>
      <vt:lpstr>Contents</vt:lpstr>
      <vt:lpstr>Real world clusters</vt:lpstr>
      <vt:lpstr>Real world clusters (cont.)</vt:lpstr>
      <vt:lpstr>Real world clusters (cont.)</vt:lpstr>
      <vt:lpstr>Contents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</dc:title>
  <dc:creator>HyeChan Bae</dc:creator>
  <cp:lastModifiedBy>Think</cp:lastModifiedBy>
  <cp:revision>1548</cp:revision>
  <dcterms:created xsi:type="dcterms:W3CDTF">2006-10-05T04:04:58Z</dcterms:created>
  <dcterms:modified xsi:type="dcterms:W3CDTF">2011-07-25T06:52:49Z</dcterms:modified>
</cp:coreProperties>
</file>