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301" r:id="rId4"/>
    <p:sldId id="285" r:id="rId5"/>
    <p:sldId id="284" r:id="rId6"/>
    <p:sldId id="286" r:id="rId7"/>
    <p:sldId id="287" r:id="rId8"/>
    <p:sldId id="298" r:id="rId9"/>
    <p:sldId id="295" r:id="rId10"/>
    <p:sldId id="289" r:id="rId11"/>
    <p:sldId id="290" r:id="rId12"/>
    <p:sldId id="291" r:id="rId13"/>
    <p:sldId id="292" r:id="rId14"/>
    <p:sldId id="293" r:id="rId15"/>
    <p:sldId id="288" r:id="rId16"/>
    <p:sldId id="299" r:id="rId17"/>
    <p:sldId id="294" r:id="rId18"/>
    <p:sldId id="296" r:id="rId19"/>
    <p:sldId id="297" r:id="rId20"/>
    <p:sldId id="300" r:id="rId21"/>
    <p:sldId id="260" r:id="rId22"/>
    <p:sldId id="261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FF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4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699F8-42E5-4DC5-93A6-70B117DFADDB}" type="datetimeFigureOut">
              <a:rPr lang="ko-KR" altLang="en-US" smtClean="0"/>
              <a:t>2013-06-20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9436E-C545-42E5-8BFA-0A58BBBC81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08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9436E-C545-42E5-8BFA-0A58BBBC81E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5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9436E-C545-42E5-8BFA-0A58BBBC81E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60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9436E-C545-42E5-8BFA-0A58BBBC81E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451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9436E-C545-42E5-8BFA-0A58BBBC81E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120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9436E-C545-42E5-8BFA-0A58BBBC81E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030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9436E-C545-42E5-8BFA-0A58BBBC81E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83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  <a:lvl2pPr>
              <a:defRPr>
                <a:latin typeface="Calibri" pitchFamily="34" charset="0"/>
                <a:cs typeface="Calibri" pitchFamily="34" charset="0"/>
              </a:defRPr>
            </a:lvl2pPr>
            <a:lvl3pPr>
              <a:defRPr>
                <a:latin typeface="Calibri" pitchFamily="34" charset="0"/>
                <a:cs typeface="Calibri" pitchFamily="34" charset="0"/>
              </a:defRPr>
            </a:lvl3pPr>
            <a:lvl4pPr>
              <a:defRPr>
                <a:latin typeface="Calibri" pitchFamily="34" charset="0"/>
                <a:cs typeface="Calibri" pitchFamily="34" charset="0"/>
              </a:defRPr>
            </a:lvl4pPr>
            <a:lvl5pPr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196951" y="6572272"/>
            <a:ext cx="750099" cy="214314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9" Type="http://schemas.openxmlformats.org/officeDocument/2006/relationships/image" Target="../media/image2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di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DIGTOBI: A </a:t>
            </a:r>
            <a:r>
              <a:rPr lang="en-US" altLang="ko-KR" dirty="0"/>
              <a:t>Recommendation System for Digg Articles using Probabilistic Modeling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Younghoon</a:t>
            </a:r>
            <a:r>
              <a:rPr lang="en-US" altLang="ko-KR" dirty="0" smtClean="0"/>
              <a:t> Kim et al., Seoul National Univ.</a:t>
            </a:r>
            <a:endParaRPr lang="en-US" altLang="ko-KR" dirty="0"/>
          </a:p>
          <a:p>
            <a:r>
              <a:rPr lang="en-US" altLang="ko-KR" dirty="0" smtClean="0"/>
              <a:t>WWW 2013</a:t>
            </a:r>
          </a:p>
          <a:p>
            <a:pPr algn="r"/>
            <a:r>
              <a:rPr lang="en-US" altLang="ko-KR" dirty="0" smtClean="0"/>
              <a:t>21 June 2013</a:t>
            </a:r>
          </a:p>
          <a:p>
            <a:pPr algn="r"/>
            <a:r>
              <a:rPr lang="en-US" altLang="ko-KR" dirty="0" err="1" smtClean="0"/>
              <a:t>Hyunwoo</a:t>
            </a:r>
            <a:r>
              <a:rPr lang="en-US" altLang="ko-KR" dirty="0" smtClean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1470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62"/>
            <a:ext cx="9144000" cy="64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3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62"/>
            <a:ext cx="9144000" cy="64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62"/>
            <a:ext cx="9144000" cy="64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62"/>
            <a:ext cx="9144000" cy="64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62"/>
            <a:ext cx="9144000" cy="64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Model for Digg</a:t>
            </a:r>
            <a:r>
              <a:rPr lang="en-US" altLang="ko-KR" sz="2000" dirty="0" smtClean="0"/>
              <a:t> [7/7]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Maximum Likelihood Estimation (MLE)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39752" y="1628800"/>
            <a:ext cx="1800000" cy="540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</a:rPr>
              <a:t>Probability</a:t>
            </a:r>
            <a:endParaRPr lang="ko-KR" alt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04248" y="1628800"/>
            <a:ext cx="1800000" cy="5400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Calibri" panose="020F0502020204030204" pitchFamily="34" charset="0"/>
              </a:rPr>
              <a:t>Likelihood</a:t>
            </a:r>
            <a:endParaRPr lang="ko-KR" alt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07504" y="2492896"/>
            <a:ext cx="511798" cy="583536"/>
            <a:chOff x="166465" y="2773456"/>
            <a:chExt cx="511798" cy="583536"/>
          </a:xfrm>
        </p:grpSpPr>
        <p:sp>
          <p:nvSpPr>
            <p:cNvPr id="10" name="타원 9"/>
            <p:cNvSpPr/>
            <p:nvPr/>
          </p:nvSpPr>
          <p:spPr>
            <a:xfrm>
              <a:off x="261895" y="2922813"/>
              <a:ext cx="320939" cy="3906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14364" y="2773456"/>
              <a:ext cx="216000" cy="216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6465" y="3161658"/>
              <a:ext cx="511798" cy="1953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88" y="2500368"/>
            <a:ext cx="1800000" cy="28508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80076" y="3436472"/>
            <a:ext cx="10440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scientists</a:t>
            </a:r>
          </a:p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d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iscover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new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human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body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Part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anatomy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16" name="꺾인 연결선 15"/>
          <p:cNvCxnSpPr/>
          <p:nvPr/>
        </p:nvCxnSpPr>
        <p:spPr>
          <a:xfrm>
            <a:off x="3067896" y="4084544"/>
            <a:ext cx="504056" cy="3600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>
            <a:off x="619302" y="2662201"/>
            <a:ext cx="504056" cy="3600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147007">
            <a:off x="1022631" y="3867008"/>
            <a:ext cx="2239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Calibri" pitchFamily="34" charset="0"/>
              </a:rPr>
              <a:t>news article</a:t>
            </a:r>
            <a:endParaRPr lang="ko-KR" alt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20147007">
            <a:off x="3616590" y="4118789"/>
            <a:ext cx="1232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Calibri" pitchFamily="34" charset="0"/>
              </a:rPr>
              <a:t>words</a:t>
            </a:r>
            <a:endParaRPr lang="ko-KR" alt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>
            <a:off x="4932040" y="4588600"/>
            <a:ext cx="504056" cy="3600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147007">
            <a:off x="5536982" y="4593056"/>
            <a:ext cx="120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FF0000"/>
                </a:solidFill>
                <a:latin typeface="Calibri" pitchFamily="34" charset="0"/>
              </a:rPr>
              <a:t>topics</a:t>
            </a:r>
            <a:endParaRPr lang="ko-KR" altLang="en-US" sz="32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504" y="5313066"/>
            <a:ext cx="1800000" cy="1356294"/>
          </a:xfrm>
          <a:prstGeom prst="rect">
            <a:avLst/>
          </a:prstGeom>
        </p:spPr>
      </p:pic>
      <p:cxnSp>
        <p:nvCxnSpPr>
          <p:cNvPr id="25" name="꺾인 연결선 24"/>
          <p:cNvCxnSpPr/>
          <p:nvPr/>
        </p:nvCxnSpPr>
        <p:spPr>
          <a:xfrm>
            <a:off x="6762427" y="5085184"/>
            <a:ext cx="504056" cy="3600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12" idx="2"/>
          </p:cNvCxnSpPr>
          <p:nvPr/>
        </p:nvCxnSpPr>
        <p:spPr>
          <a:xfrm rot="10800000">
            <a:off x="363403" y="3076432"/>
            <a:ext cx="6903080" cy="316088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50285" y="5899379"/>
            <a:ext cx="3118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F0"/>
                </a:solidFill>
                <a:latin typeface="Calibri" pitchFamily="34" charset="0"/>
              </a:rPr>
              <a:t>recommendation</a:t>
            </a:r>
            <a:endParaRPr lang="ko-KR" altLang="en-US" sz="3200" b="1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11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8" grpId="0"/>
      <p:bldP spid="19" grpId="0"/>
      <p:bldP spid="21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Generative Model for Digg</a:t>
            </a:r>
          </a:p>
          <a:p>
            <a:r>
              <a:rPr lang="en-US" altLang="ko-KR" b="1" u="sng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457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87" y="2607555"/>
            <a:ext cx="5076825" cy="28670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r>
              <a:rPr lang="en-US" altLang="ko-KR" sz="2000" dirty="0" smtClean="0"/>
              <a:t> [1/3]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Quality measures</a:t>
            </a:r>
          </a:p>
          <a:p>
            <a:pPr lvl="1"/>
            <a:r>
              <a:rPr lang="en-US" altLang="ko-KR" dirty="0" smtClean="0"/>
              <a:t>Precision and recall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060848"/>
            <a:ext cx="7419975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29" y="5517232"/>
            <a:ext cx="5057775" cy="866775"/>
          </a:xfrm>
          <a:prstGeom prst="rect">
            <a:avLst/>
          </a:prstGeom>
        </p:spPr>
      </p:pic>
      <p:sp>
        <p:nvSpPr>
          <p:cNvPr id="8" name="도넛 7"/>
          <p:cNvSpPr/>
          <p:nvPr/>
        </p:nvSpPr>
        <p:spPr>
          <a:xfrm>
            <a:off x="1691680" y="2996951"/>
            <a:ext cx="2088232" cy="2088232"/>
          </a:xfrm>
          <a:prstGeom prst="donut">
            <a:avLst>
              <a:gd name="adj" fmla="val 1039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곱셈 기호 8"/>
          <p:cNvSpPr/>
          <p:nvPr/>
        </p:nvSpPr>
        <p:spPr>
          <a:xfrm>
            <a:off x="2267744" y="5517232"/>
            <a:ext cx="936104" cy="936104"/>
          </a:xfrm>
          <a:prstGeom prst="mathMultiply">
            <a:avLst>
              <a:gd name="adj1" fmla="val 13840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59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r>
              <a:rPr lang="en-US" altLang="ko-KR" sz="2000" dirty="0" smtClean="0"/>
              <a:t> [2/3]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Quality measures</a:t>
            </a:r>
          </a:p>
          <a:p>
            <a:pPr lvl="1"/>
            <a:r>
              <a:rPr lang="en-US" altLang="ko-KR" dirty="0"/>
              <a:t>Precision and </a:t>
            </a:r>
            <a:r>
              <a:rPr lang="en-US" altLang="ko-KR" dirty="0" smtClean="0"/>
              <a:t>recall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# of IDB web pages in the world: 20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24944"/>
            <a:ext cx="720000" cy="4886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9" y="4264798"/>
            <a:ext cx="720000" cy="4886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9" y="3594871"/>
            <a:ext cx="720000" cy="4886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9" y="4934725"/>
            <a:ext cx="720000" cy="4886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9" y="5604653"/>
            <a:ext cx="720000" cy="4886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81" y="2924944"/>
            <a:ext cx="720000" cy="48864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81" y="3476932"/>
            <a:ext cx="720000" cy="4886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43808" y="2846099"/>
            <a:ext cx="2030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Calibri" pitchFamily="34" charset="0"/>
              </a:rPr>
              <a:t>Retrieved pages: 10</a:t>
            </a:r>
          </a:p>
          <a:p>
            <a:r>
              <a:rPr lang="en-US" altLang="ko-KR" dirty="0" smtClean="0">
                <a:latin typeface="Calibri" pitchFamily="34" charset="0"/>
              </a:rPr>
              <a:t>Correct answers: 7</a:t>
            </a:r>
            <a:endParaRPr lang="ko-KR" altLang="en-US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23084" y="3662284"/>
                <a:ext cx="1648656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084" y="3662284"/>
                <a:ext cx="1648656" cy="5185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48064" y="3655146"/>
                <a:ext cx="1308948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655146"/>
                <a:ext cx="1308948" cy="5185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68" y="5869458"/>
            <a:ext cx="4619625" cy="44767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10" y="5229200"/>
            <a:ext cx="4895850" cy="447675"/>
          </a:xfrm>
          <a:prstGeom prst="rect">
            <a:avLst/>
          </a:prstGeom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81" y="4028920"/>
            <a:ext cx="1080000" cy="6939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81" y="4786165"/>
            <a:ext cx="1080000" cy="6939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81" y="5543412"/>
            <a:ext cx="1080000" cy="6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8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Experiments</a:t>
            </a:r>
            <a:r>
              <a:rPr lang="en-US" altLang="ko-KR" sz="2000" dirty="0" smtClean="0"/>
              <a:t> [3/3]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" y="2148817"/>
            <a:ext cx="4320000" cy="308038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132856"/>
            <a:ext cx="4320000" cy="321126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34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Generative Model for Digg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7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Generative Model for Digg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b="1" u="sng" dirty="0" smtClean="0"/>
              <a:t>Conclusion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8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presented DIGTOBI</a:t>
            </a:r>
          </a:p>
          <a:p>
            <a:pPr lvl="1"/>
            <a:r>
              <a:rPr lang="en-US" altLang="ko-KR" b="1" dirty="0" smtClean="0"/>
              <a:t>Personalized</a:t>
            </a:r>
            <a:r>
              <a:rPr lang="en-US" altLang="ko-KR" dirty="0" smtClean="0"/>
              <a:t> recommendation system for Digg articles</a:t>
            </a:r>
          </a:p>
          <a:p>
            <a:pPr lvl="1"/>
            <a:r>
              <a:rPr lang="en-US" altLang="ko-KR" b="1" dirty="0" smtClean="0"/>
              <a:t>Generative model</a:t>
            </a:r>
            <a:r>
              <a:rPr lang="en-US" altLang="ko-KR" dirty="0" smtClean="0"/>
              <a:t> to describe the probabilistic processes of submitting and digging articles by each user</a:t>
            </a:r>
          </a:p>
          <a:p>
            <a:pPr lvl="1"/>
            <a:r>
              <a:rPr lang="en-US" altLang="ko-KR" dirty="0" smtClean="0"/>
              <a:t>Recommendation by the relevant articles with </a:t>
            </a:r>
            <a:r>
              <a:rPr lang="en-US" altLang="ko-KR" b="1" dirty="0" smtClean="0"/>
              <a:t>low Digg scores</a:t>
            </a:r>
          </a:p>
          <a:p>
            <a:pPr lvl="1"/>
            <a:r>
              <a:rPr lang="en-US" altLang="ko-KR" b="1" dirty="0" smtClean="0"/>
              <a:t>EM algorithm</a:t>
            </a:r>
            <a:r>
              <a:rPr lang="en-US" altLang="ko-KR" dirty="0" smtClean="0"/>
              <a:t> for learning the best model parameters </a:t>
            </a:r>
          </a:p>
          <a:p>
            <a:pPr lvl="1"/>
            <a:r>
              <a:rPr lang="en-US" altLang="ko-KR" dirty="0" smtClean="0"/>
              <a:t>Effective warm-start and </a:t>
            </a:r>
            <a:r>
              <a:rPr lang="en-US" altLang="ko-KR" b="1" dirty="0" smtClean="0"/>
              <a:t>cold-start</a:t>
            </a:r>
            <a:r>
              <a:rPr lang="en-US" altLang="ko-KR" dirty="0" smtClean="0"/>
              <a:t> recommendation algorithms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80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44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r>
              <a:rPr lang="en-US" altLang="ko-KR" sz="2000" dirty="0" smtClean="0"/>
              <a:t> [1/5]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Digg, </a:t>
            </a:r>
            <a:r>
              <a:rPr lang="en-US" altLang="ko-KR" sz="1600" dirty="0">
                <a:hlinkClick r:id="rId2"/>
              </a:rPr>
              <a:t>http://www.digg.com</a:t>
            </a:r>
            <a:endParaRPr lang="en-US" altLang="ko-KR" sz="16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Social news website</a:t>
            </a:r>
          </a:p>
          <a:p>
            <a:pPr lvl="1"/>
            <a:r>
              <a:rPr lang="en-US" altLang="ko-KR" dirty="0" smtClean="0"/>
              <a:t>People submit articles for sharing their favorite web pages</a:t>
            </a:r>
          </a:p>
          <a:p>
            <a:pPr lvl="1"/>
            <a:r>
              <a:rPr lang="en-US" altLang="ko-KR" dirty="0" smtClean="0"/>
              <a:t>People vote the articles posted by others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1628800"/>
            <a:ext cx="8640000" cy="3300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0" y="2060848"/>
            <a:ext cx="4057650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122" y="2509476"/>
            <a:ext cx="5467350" cy="2343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0562" y="1632173"/>
            <a:ext cx="5619750" cy="4029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949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r>
              <a:rPr lang="en-US" altLang="ko-KR" sz="2000" dirty="0" smtClean="0"/>
              <a:t> [2/5]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Voting</a:t>
            </a:r>
          </a:p>
          <a:p>
            <a:pPr lvl="1"/>
            <a:r>
              <a:rPr lang="en-US" altLang="ko-KR" dirty="0" smtClean="0"/>
              <a:t>Thumbs up (also called </a:t>
            </a:r>
            <a:r>
              <a:rPr lang="en-US" altLang="ko-KR" i="1" dirty="0" smtClean="0"/>
              <a:t>digging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Thumbs down (also called </a:t>
            </a:r>
            <a:r>
              <a:rPr lang="en-US" altLang="ko-KR" i="1" dirty="0" smtClean="0"/>
              <a:t>burying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617093"/>
            <a:ext cx="85725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직사각형 6"/>
          <p:cNvSpPr/>
          <p:nvPr/>
        </p:nvSpPr>
        <p:spPr>
          <a:xfrm>
            <a:off x="298814" y="3966008"/>
            <a:ext cx="1080120" cy="432048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4434036"/>
            <a:ext cx="8486775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직사각형 8"/>
          <p:cNvSpPr/>
          <p:nvPr/>
        </p:nvSpPr>
        <p:spPr>
          <a:xfrm>
            <a:off x="8236170" y="4581128"/>
            <a:ext cx="360000" cy="292663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32037" y="5270390"/>
            <a:ext cx="360000" cy="292663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44448" y="5944649"/>
            <a:ext cx="360000" cy="292663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59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r>
              <a:rPr lang="en-US" altLang="ko-KR" sz="2000" dirty="0" smtClean="0"/>
              <a:t> [3/5]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Components in a Digg submission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User id, title, description, and link</a:t>
            </a:r>
          </a:p>
          <a:p>
            <a:pPr lvl="1"/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Digg score = digging - burying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700808"/>
            <a:ext cx="8640000" cy="2692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61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22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r>
              <a:rPr lang="en-US" altLang="ko-KR" sz="2000" dirty="0" smtClean="0"/>
              <a:t> [4/5]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Limitations of current Digg.com</a:t>
            </a:r>
          </a:p>
          <a:p>
            <a:pPr lvl="1"/>
            <a:r>
              <a:rPr lang="en-US" altLang="ko-KR" dirty="0" smtClean="0"/>
              <a:t>No personalization</a:t>
            </a:r>
          </a:p>
          <a:p>
            <a:pPr lvl="1"/>
            <a:r>
              <a:rPr lang="en-US" altLang="ko-KR" dirty="0" smtClean="0"/>
              <a:t>Problem of cold-start recommendation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6480000" cy="448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직사각형 7"/>
          <p:cNvSpPr/>
          <p:nvPr/>
        </p:nvSpPr>
        <p:spPr>
          <a:xfrm>
            <a:off x="3203848" y="2437364"/>
            <a:ext cx="1152000" cy="180000"/>
          </a:xfrm>
          <a:prstGeom prst="rect">
            <a:avLst/>
          </a:prstGeom>
          <a:solidFill>
            <a:srgbClr val="FFFF00">
              <a:alpha val="34902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4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r>
              <a:rPr lang="en-US" altLang="ko-KR" sz="2000" dirty="0" smtClean="0"/>
              <a:t> [5/5]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B0F0"/>
                </a:solidFill>
              </a:rPr>
              <a:t>DIGTOBI</a:t>
            </a:r>
          </a:p>
          <a:p>
            <a:pPr lvl="1"/>
            <a:r>
              <a:rPr lang="en-US" altLang="ko-KR" dirty="0" smtClean="0"/>
              <a:t>Personalized recommendation for </a:t>
            </a:r>
            <a:r>
              <a:rPr lang="en-US" altLang="ko-KR" b="1" dirty="0" err="1" smtClean="0">
                <a:solidFill>
                  <a:srgbClr val="00B0F0"/>
                </a:solidFill>
              </a:rPr>
              <a:t>DIG</a:t>
            </a:r>
            <a:r>
              <a:rPr lang="en-US" altLang="ko-KR" dirty="0" err="1" smtClean="0"/>
              <a:t>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</a:t>
            </a:r>
            <a:r>
              <a:rPr lang="en-US" altLang="ko-KR" b="1" dirty="0" err="1" smtClean="0">
                <a:solidFill>
                  <a:srgbClr val="00B0F0"/>
                </a:solidFill>
              </a:rPr>
              <a:t>T</a:t>
            </a:r>
            <a:r>
              <a:rPr lang="en-US" altLang="ko-KR" dirty="0" err="1" smtClean="0"/>
              <a:t>icles</a:t>
            </a:r>
            <a:r>
              <a:rPr lang="en-US" altLang="ko-KR" dirty="0" smtClean="0"/>
              <a:t> using </a:t>
            </a:r>
            <a:r>
              <a:rPr lang="en-US" altLang="ko-KR" dirty="0" err="1" smtClean="0"/>
              <a:t>pr</a:t>
            </a:r>
            <a:r>
              <a:rPr lang="en-US" altLang="ko-KR" b="1" dirty="0" err="1" smtClean="0">
                <a:solidFill>
                  <a:srgbClr val="00B0F0"/>
                </a:solidFill>
              </a:rPr>
              <a:t>O</a:t>
            </a:r>
            <a:r>
              <a:rPr lang="en-US" altLang="ko-KR" dirty="0" err="1" smtClean="0"/>
              <a:t>ba</a:t>
            </a:r>
            <a:r>
              <a:rPr lang="en-US" altLang="ko-KR" b="1" dirty="0" err="1" smtClean="0">
                <a:solidFill>
                  <a:srgbClr val="00B0F0"/>
                </a:solidFill>
              </a:rPr>
              <a:t>BI</a:t>
            </a:r>
            <a:r>
              <a:rPr lang="en-US" altLang="ko-KR" dirty="0" err="1" smtClean="0"/>
              <a:t>listic</a:t>
            </a:r>
            <a:r>
              <a:rPr lang="en-US" altLang="ko-KR" dirty="0" smtClean="0"/>
              <a:t> modeling</a:t>
            </a:r>
          </a:p>
          <a:p>
            <a:pPr lvl="1"/>
            <a:r>
              <a:rPr lang="en-US" altLang="ko-KR" dirty="0" smtClean="0"/>
              <a:t>Probabilistic model</a:t>
            </a:r>
          </a:p>
          <a:p>
            <a:pPr lvl="2"/>
            <a:r>
              <a:rPr lang="en-US" altLang="ko-KR" dirty="0" smtClean="0"/>
              <a:t>Generalization of the probabilistic latent semantic indexing (PLSI)</a:t>
            </a:r>
          </a:p>
          <a:p>
            <a:pPr lvl="1"/>
            <a:r>
              <a:rPr lang="en-US" altLang="ko-KR" dirty="0" smtClean="0"/>
              <a:t>Considering the relevance articles with </a:t>
            </a:r>
            <a:r>
              <a:rPr lang="en-US" altLang="ko-KR" b="1" dirty="0" smtClean="0"/>
              <a:t>low Digg scores</a:t>
            </a:r>
            <a:r>
              <a:rPr lang="en-US" altLang="ko-KR" dirty="0" smtClean="0"/>
              <a:t> to be </a:t>
            </a:r>
            <a:r>
              <a:rPr lang="en-US" altLang="ko-KR" b="1" dirty="0" smtClean="0"/>
              <a:t>important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87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b="1" u="sng" dirty="0" smtClean="0"/>
              <a:t>Generative Model for Digg</a:t>
            </a:r>
          </a:p>
          <a:p>
            <a:r>
              <a:rPr lang="en-US" altLang="ko-KR" dirty="0" smtClean="0"/>
              <a:t>Experiments</a:t>
            </a:r>
          </a:p>
          <a:p>
            <a:r>
              <a:rPr lang="en-US" altLang="ko-KR" dirty="0" smtClean="0"/>
              <a:t>Conclusion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97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Model for Digg</a:t>
            </a:r>
            <a:r>
              <a:rPr lang="en-US" altLang="ko-KR" sz="2000" dirty="0" smtClean="0"/>
              <a:t> [1/7]</a:t>
            </a:r>
            <a:endParaRPr lang="ko-KR" altLang="en-US" sz="2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335" y="1143022"/>
            <a:ext cx="4195329" cy="5429250"/>
          </a:xfrm>
        </p:spPr>
      </p:pic>
      <p:sp>
        <p:nvSpPr>
          <p:cNvPr id="6" name="모서리가 둥근 직사각형 5"/>
          <p:cNvSpPr/>
          <p:nvPr/>
        </p:nvSpPr>
        <p:spPr>
          <a:xfrm>
            <a:off x="3419872" y="1988840"/>
            <a:ext cx="2952328" cy="1152128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Obama</a:t>
            </a:r>
            <a:endParaRPr lang="ko-KR" altLang="en-US" sz="48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23928" y="1340768"/>
            <a:ext cx="167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419872" y="3356992"/>
            <a:ext cx="2952328" cy="1152128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Samsung</a:t>
            </a:r>
            <a:endParaRPr lang="ko-KR" altLang="en-US" sz="48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419872" y="4725144"/>
            <a:ext cx="2952328" cy="1152128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800" dirty="0" smtClean="0">
                <a:solidFill>
                  <a:srgbClr val="FFC000"/>
                </a:solidFill>
                <a:latin typeface="Calibri" panose="020F0502020204030204" pitchFamily="34" charset="0"/>
              </a:rPr>
              <a:t>Apple</a:t>
            </a:r>
            <a:endParaRPr lang="ko-KR" altLang="en-US" sz="4800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1" name="직선 화살표 연결선 10"/>
          <p:cNvCxnSpPr>
            <a:stCxn id="6" idx="3"/>
          </p:cNvCxnSpPr>
          <p:nvPr/>
        </p:nvCxnSpPr>
        <p:spPr>
          <a:xfrm>
            <a:off x="6372200" y="2564904"/>
            <a:ext cx="1224136" cy="1152128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8" idx="3"/>
          </p:cNvCxnSpPr>
          <p:nvPr/>
        </p:nvCxnSpPr>
        <p:spPr>
          <a:xfrm>
            <a:off x="6372200" y="3933056"/>
            <a:ext cx="1224136" cy="0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</p:cNvCxnSpPr>
          <p:nvPr/>
        </p:nvCxnSpPr>
        <p:spPr>
          <a:xfrm flipV="1">
            <a:off x="6372200" y="4149080"/>
            <a:ext cx="1224136" cy="1152128"/>
          </a:xfrm>
          <a:prstGeom prst="straightConnector1">
            <a:avLst/>
          </a:prstGeom>
          <a:ln w="254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75292" y="3565259"/>
            <a:ext cx="120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accent6"/>
                </a:solidFill>
                <a:latin typeface="Calibri" pitchFamily="34" charset="0"/>
              </a:rPr>
              <a:t>topics</a:t>
            </a:r>
            <a:endParaRPr lang="ko-KR" altLang="en-US" sz="3200" b="1" dirty="0">
              <a:solidFill>
                <a:schemeClr val="accent6"/>
              </a:solidFill>
              <a:latin typeface="Calibri" pitchFamily="34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19872" y="4725144"/>
            <a:ext cx="2952328" cy="1152128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  <a:t>Apple</a:t>
            </a:r>
            <a:b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</a:br>
            <a: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  <a:t>OS X Mavericks</a:t>
            </a:r>
          </a:p>
          <a:p>
            <a:pPr algn="ctr"/>
            <a: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  <a:t>iPhone</a:t>
            </a:r>
            <a:b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</a:br>
            <a: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  <a:t>iPad</a:t>
            </a:r>
            <a:endParaRPr lang="ko-KR" altLang="en-US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19872" y="1988840"/>
            <a:ext cx="2952328" cy="1152128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  <a:t>Barack</a:t>
            </a:r>
            <a:b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</a:br>
            <a: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  <a:t>Obama</a:t>
            </a:r>
            <a:b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</a:br>
            <a: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  <a:t>White House</a:t>
            </a:r>
            <a:b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</a:br>
            <a: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  <a:t>USA</a:t>
            </a:r>
            <a:endParaRPr lang="ko-KR" altLang="en-US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419872" y="3356992"/>
            <a:ext cx="2952328" cy="1152128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  <a:t>Samsung</a:t>
            </a:r>
            <a:b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</a:br>
            <a: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  <a:t>Galaxy</a:t>
            </a:r>
            <a:b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</a:br>
            <a: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  <a:t>Design</a:t>
            </a:r>
            <a:b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</a:br>
            <a:r>
              <a:rPr lang="en-US" altLang="ko-KR" dirty="0" smtClean="0">
                <a:solidFill>
                  <a:srgbClr val="00B0F0"/>
                </a:solidFill>
                <a:latin typeface="Calibri" panose="020F0502020204030204" pitchFamily="34" charset="0"/>
              </a:rPr>
              <a:t>Electronics</a:t>
            </a:r>
            <a:endParaRPr lang="ko-KR" altLang="en-US" dirty="0" smtClean="0">
              <a:solidFill>
                <a:srgbClr val="00B0F0"/>
              </a:solidFill>
              <a:latin typeface="Calibri" panose="020F0502020204030204" pitchFamily="34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1979712" y="2420888"/>
            <a:ext cx="2448272" cy="144016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1979712" y="2708920"/>
            <a:ext cx="2217240" cy="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1992813" y="2833773"/>
            <a:ext cx="2651195" cy="116323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47" idx="3"/>
          </p:cNvCxnSpPr>
          <p:nvPr/>
        </p:nvCxnSpPr>
        <p:spPr>
          <a:xfrm flipH="1" flipV="1">
            <a:off x="1988221" y="3784685"/>
            <a:ext cx="2439764" cy="16931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979712" y="2204864"/>
            <a:ext cx="2528664" cy="216024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3964" y="2312876"/>
            <a:ext cx="1232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F0"/>
                </a:solidFill>
                <a:latin typeface="Calibri" pitchFamily="34" charset="0"/>
              </a:rPr>
              <a:t>words</a:t>
            </a:r>
            <a:endParaRPr lang="ko-KR" altLang="en-US" sz="3200" b="1" dirty="0">
              <a:solidFill>
                <a:srgbClr val="00B0F0"/>
              </a:solidFill>
              <a:latin typeface="Calibri" pitchFamily="34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1979712" y="5169768"/>
            <a:ext cx="2160241" cy="0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5576" y="3492297"/>
            <a:ext cx="1232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F0"/>
                </a:solidFill>
                <a:latin typeface="Calibri" pitchFamily="34" charset="0"/>
              </a:rPr>
              <a:t>words</a:t>
            </a:r>
            <a:endParaRPr lang="ko-KR" altLang="en-US" sz="3200" b="1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5576" y="4860449"/>
            <a:ext cx="1232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00B0F0"/>
                </a:solidFill>
                <a:latin typeface="Calibri" pitchFamily="34" charset="0"/>
              </a:rPr>
              <a:t>words</a:t>
            </a:r>
            <a:endParaRPr lang="ko-KR" altLang="en-US" sz="3200" b="1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22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6256" y="6063679"/>
            <a:ext cx="210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50"/>
                </a:solidFill>
                <a:latin typeface="Blackoak Std" panose="04050907060602020202" pitchFamily="82" charset="0"/>
              </a:rPr>
              <a:t>PLSI</a:t>
            </a:r>
            <a:endParaRPr lang="ko-KR" altLang="en-US" sz="2400" dirty="0">
              <a:solidFill>
                <a:srgbClr val="00B050"/>
              </a:solidFill>
              <a:latin typeface="Blackoak Std" panose="040509070606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22" grpId="0"/>
      <p:bldP spid="26" grpId="0" animBg="1"/>
      <p:bldP spid="24" grpId="0" animBg="1"/>
      <p:bldP spid="25" grpId="0" animBg="1"/>
      <p:bldP spid="40" grpId="0"/>
      <p:bldP spid="47" grpId="0"/>
      <p:bldP spid="48" grpId="0"/>
      <p:bldP spid="5" grpId="0"/>
    </p:bld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>
            <a:solidFill>
              <a:schemeClr val="bg1"/>
            </a:solidFill>
            <a:latin typeface="Calibri" panose="020F050202020403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alibr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SNU IDB Lab.</Template>
  <TotalTime>834</TotalTime>
  <Words>372</Words>
  <Application>Microsoft Office PowerPoint</Application>
  <PresentationFormat>화면 슬라이드 쇼(4:3)</PresentationFormat>
  <Paragraphs>135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맑은 고딕</vt:lpstr>
      <vt:lpstr>Arial</vt:lpstr>
      <vt:lpstr>Blackoak Std</vt:lpstr>
      <vt:lpstr>Calibri</vt:lpstr>
      <vt:lpstr>Cambria Math</vt:lpstr>
      <vt:lpstr>Corbel</vt:lpstr>
      <vt:lpstr>Courier New</vt:lpstr>
      <vt:lpstr>Times New Roman</vt:lpstr>
      <vt:lpstr>Wingdings</vt:lpstr>
      <vt:lpstr>SNU IDB Lab.</vt:lpstr>
      <vt:lpstr>DIGTOBI: A Recommendation System for Digg Articles using Probabilistic Modeling</vt:lpstr>
      <vt:lpstr>Outline</vt:lpstr>
      <vt:lpstr>Introduction [1/5]</vt:lpstr>
      <vt:lpstr>Introduction [2/5]</vt:lpstr>
      <vt:lpstr>Introduction [3/5]</vt:lpstr>
      <vt:lpstr>Introduction [4/5]</vt:lpstr>
      <vt:lpstr>Introduction [5/5]</vt:lpstr>
      <vt:lpstr>Outline</vt:lpstr>
      <vt:lpstr>Generative Model for Digg [1/7]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Generative Model for Digg [7/7]</vt:lpstr>
      <vt:lpstr>Outline</vt:lpstr>
      <vt:lpstr>Experiments [1/3]</vt:lpstr>
      <vt:lpstr>Experiments [2/3]</vt:lpstr>
      <vt:lpstr>Experiments [3/3]</vt:lpstr>
      <vt:lpstr>Outline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DIGTOBI: A Recommendation System for Digg Articles using Probabilistic Modeling</dc:title>
  <dc:creator>Microsoft Corporation</dc:creator>
  <cp:lastModifiedBy>Ruud</cp:lastModifiedBy>
  <cp:revision>97</cp:revision>
  <dcterms:created xsi:type="dcterms:W3CDTF">2006-10-05T04:04:58Z</dcterms:created>
  <dcterms:modified xsi:type="dcterms:W3CDTF">2013-06-20T06:41:25Z</dcterms:modified>
</cp:coreProperties>
</file>