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5" r:id="rId3"/>
    <p:sldId id="322" r:id="rId4"/>
    <p:sldId id="323" r:id="rId5"/>
    <p:sldId id="327" r:id="rId6"/>
    <p:sldId id="324" r:id="rId7"/>
    <p:sldId id="325" r:id="rId8"/>
    <p:sldId id="332" r:id="rId9"/>
    <p:sldId id="328" r:id="rId10"/>
    <p:sldId id="329" r:id="rId11"/>
    <p:sldId id="330" r:id="rId12"/>
    <p:sldId id="33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  <a:srgbClr val="FF7C80"/>
    <a:srgbClr val="FF99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4" autoAdjust="0"/>
    <p:restoredTop sz="80087" autoAdjust="0"/>
  </p:normalViewPr>
  <p:slideViewPr>
    <p:cSldViewPr snapToGrid="0">
      <p:cViewPr varScale="1">
        <p:scale>
          <a:sx n="74" d="100"/>
          <a:sy n="74" d="100"/>
        </p:scale>
        <p:origin x="176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12EDA-E601-4D97-9B6F-BCBE5347F44F}" type="datetimeFigureOut">
              <a:rPr lang="ko-KR" altLang="en-US" smtClean="0"/>
              <a:t>2016-04-08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3129D-31F1-468E-B708-10DA70333E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8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5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9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30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878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4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9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2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4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32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3129D-31F1-468E-B708-10DA70333E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-1"/>
            <a:ext cx="9144000" cy="215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7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772400" cy="16208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83E88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4332" y="3706115"/>
            <a:ext cx="6735336" cy="15126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708" y="3389972"/>
            <a:ext cx="2304586" cy="68863"/>
          </a:xfrm>
          <a:prstGeom prst="rect">
            <a:avLst/>
          </a:prstGeom>
          <a:solidFill>
            <a:srgbClr val="083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7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514351" cy="89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5228062"/>
          </a:xfrm>
          <a:prstGeom prst="rect">
            <a:avLst/>
          </a:prstGeom>
        </p:spPr>
        <p:txBody>
          <a:bodyPr>
            <a:normAutofit/>
          </a:bodyPr>
          <a:lstStyle>
            <a:lvl1pPr marL="357188" indent="-357188">
              <a:buClr>
                <a:srgbClr val="083E88"/>
              </a:buClr>
              <a:buFont typeface="Wingdings" panose="05000000000000000000" pitchFamily="2" charset="2"/>
              <a:buChar char="§"/>
              <a:defRPr sz="2400"/>
            </a:lvl1pPr>
            <a:lvl2pPr marL="803275" indent="-346075">
              <a:buClr>
                <a:srgbClr val="083E88"/>
              </a:buClr>
              <a:buFont typeface="Calibri" panose="020F0502020204030204" pitchFamily="34" charset="0"/>
              <a:buChar char="‒"/>
              <a:tabLst>
                <a:tab pos="720725" algn="l"/>
              </a:tabLst>
              <a:defRPr sz="2000"/>
            </a:lvl2pPr>
            <a:lvl3pPr marL="11430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800"/>
            </a:lvl3pPr>
            <a:lvl4pPr marL="1600200" indent="-228600">
              <a:buClr>
                <a:srgbClr val="083E88"/>
              </a:buClr>
              <a:buFont typeface="Calibri" panose="020F0502020204030204" pitchFamily="34" charset="0"/>
              <a:buChar char="‒"/>
              <a:defRPr sz="1600"/>
            </a:lvl4pPr>
            <a:lvl5pPr marL="2057400" indent="-228600">
              <a:buClr>
                <a:srgbClr val="083E88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마스터 텍스트 스타일을 편집합니다</a:t>
            </a:r>
          </a:p>
          <a:p>
            <a:pPr lvl="1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둘째 수준</a:t>
            </a:r>
          </a:p>
          <a:p>
            <a:pPr lvl="2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셋째 수준</a:t>
            </a:r>
          </a:p>
          <a:p>
            <a:pPr lvl="3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넷째 수준</a:t>
            </a:r>
          </a:p>
          <a:p>
            <a:pPr lvl="4">
              <a:buClr>
                <a:schemeClr val="accent5">
                  <a:lumMod val="50000"/>
                </a:schemeClr>
              </a:buClr>
            </a:pPr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62401" y="95251"/>
            <a:ext cx="7743413" cy="75535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600" b="1">
                <a:solidFill>
                  <a:srgbClr val="083E88"/>
                </a:solidFill>
                <a:effectLst/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4449" y="6506388"/>
            <a:ext cx="518091" cy="35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399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95675" y="6562727"/>
            <a:ext cx="2057400" cy="2476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F0962-3114-4FB7-80AD-C4936FD63E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50187"/>
            <a:ext cx="7872046" cy="1620838"/>
          </a:xfrm>
        </p:spPr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Uncracked</a:t>
            </a:r>
            <a:r>
              <a:rPr lang="en-US" altLang="ko-KR" dirty="0" smtClean="0"/>
              <a:t> Pieces in Database Cracking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Felix Martin </a:t>
            </a:r>
            <a:r>
              <a:rPr lang="en-US" altLang="ko-KR" dirty="0" err="1" smtClean="0"/>
              <a:t>Schuhknecht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Alekh</a:t>
            </a:r>
            <a:r>
              <a:rPr lang="en-US" altLang="ko-KR" dirty="0" smtClean="0"/>
              <a:t> Jindal, Jens </a:t>
            </a:r>
            <a:r>
              <a:rPr lang="en-US" altLang="ko-KR" dirty="0" err="1" smtClean="0"/>
              <a:t>Dittrich</a:t>
            </a:r>
            <a:endParaRPr lang="en-US" altLang="ko-KR" dirty="0" smtClean="0"/>
          </a:p>
          <a:p>
            <a:r>
              <a:rPr lang="en-US" altLang="ko-KR" dirty="0" smtClean="0"/>
              <a:t>Information System Group, Saarland University, CSAIL, MIT</a:t>
            </a:r>
          </a:p>
          <a:p>
            <a:r>
              <a:rPr lang="en-US" altLang="ko-KR" dirty="0" smtClean="0"/>
              <a:t>VLDB, October 2013</a:t>
            </a:r>
          </a:p>
          <a:p>
            <a:r>
              <a:rPr lang="en-US" altLang="ko-KR" dirty="0" err="1" smtClean="0"/>
              <a:t>DongHyo</a:t>
            </a:r>
            <a:r>
              <a:rPr lang="en-US" altLang="ko-KR" dirty="0" smtClean="0"/>
              <a:t> Kim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/>
              <a:t>Improving </a:t>
            </a:r>
            <a:r>
              <a:rPr lang="en-US" altLang="ko-KR" sz="2000" dirty="0" smtClean="0"/>
              <a:t>Tuple Reconstruction: </a:t>
            </a:r>
            <a:r>
              <a:rPr lang="en-US" altLang="ko-KR" sz="2000" dirty="0" smtClean="0">
                <a:solidFill>
                  <a:srgbClr val="FF0000"/>
                </a:solidFill>
              </a:rPr>
              <a:t>Covered-Cracking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Group multiple non-key attributes with the cracked column in a cracker map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At query time, crack all covered non-key attributes along with the key column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In sideways cracking : Overhead of cracking n replicas of the indexed column for n projected attributes in different cracker maps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Sol) Cover the n projected attributes in a single cracker map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Choosing a suitable set of covered attributes is crucial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Extending Cracking Algorithms 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814" y="4571166"/>
            <a:ext cx="4862586" cy="19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/>
              <a:t>Improving Tuple Reconstruction: </a:t>
            </a:r>
            <a:r>
              <a:rPr lang="en-US" altLang="ko-KR" sz="2000" dirty="0" smtClean="0">
                <a:solidFill>
                  <a:srgbClr val="FF0000"/>
                </a:solidFill>
              </a:rPr>
              <a:t>Coarse-granular Index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000" dirty="0" smtClean="0"/>
              <a:t>Create balanced partitions using range partitioning upfront for more robust query performance. Apply standard cracking later on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Pre-partition data into smaller range partitions</a:t>
            </a:r>
          </a:p>
          <a:p>
            <a:pPr>
              <a:buFontTx/>
              <a:buChar char="-"/>
            </a:pPr>
            <a:r>
              <a:rPr lang="en-US" altLang="ko-KR" sz="2000" dirty="0" smtClean="0"/>
              <a:t>By varying the number of initial partitions, we can trade the initialization time for more robust query performance (we need to pick the partition size)</a:t>
            </a:r>
          </a:p>
          <a:p>
            <a:pPr>
              <a:buFontTx/>
              <a:buChar char="-"/>
            </a:pPr>
            <a:endParaRPr lang="en-US" altLang="ko-KR" sz="2000" dirty="0" smtClean="0">
              <a:solidFill>
                <a:srgbClr val="FF0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Extending Cracking Algorithms 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48" y="3671482"/>
            <a:ext cx="7684917" cy="27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Database cracking is repeatable</a:t>
            </a:r>
          </a:p>
          <a:p>
            <a:endParaRPr lang="en-US" altLang="ko-KR" dirty="0"/>
          </a:p>
          <a:p>
            <a:r>
              <a:rPr lang="en-US" altLang="ko-KR" dirty="0" smtClean="0"/>
              <a:t>Lot of potential to improve database cracking</a:t>
            </a:r>
          </a:p>
          <a:p>
            <a:endParaRPr lang="en-US" altLang="ko-KR" dirty="0"/>
          </a:p>
          <a:p>
            <a:r>
              <a:rPr lang="en-US" altLang="ko-KR" dirty="0" smtClean="0"/>
              <a:t>Database cracking depends heavily on the query access pattern</a:t>
            </a:r>
          </a:p>
          <a:p>
            <a:endParaRPr lang="en-US" altLang="ko-KR" dirty="0"/>
          </a:p>
          <a:p>
            <a:r>
              <a:rPr lang="en-US" altLang="ko-KR" dirty="0" smtClean="0"/>
              <a:t>Database cracking needs to catch up with modern indexing trends</a:t>
            </a:r>
          </a:p>
          <a:p>
            <a:endParaRPr lang="en-US" altLang="ko-KR" dirty="0"/>
          </a:p>
          <a:p>
            <a:r>
              <a:rPr lang="en-US" altLang="ko-KR" dirty="0" smtClean="0"/>
              <a:t>Different indexing methods have different signatures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5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89135" y="1334557"/>
            <a:ext cx="2154477" cy="663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Database Cracking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3118978" y="1534972"/>
            <a:ext cx="538619" cy="263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832963" y="1334557"/>
            <a:ext cx="5168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Create indexes adaptively and incrementally as a side product of query process</a:t>
            </a:r>
            <a:endParaRPr lang="ko-KR" altLang="en-US" sz="2000" dirty="0"/>
          </a:p>
        </p:txBody>
      </p:sp>
      <p:sp>
        <p:nvSpPr>
          <p:cNvPr id="31" name="타원 30"/>
          <p:cNvSpPr/>
          <p:nvPr/>
        </p:nvSpPr>
        <p:spPr>
          <a:xfrm>
            <a:off x="3456868" y="2320990"/>
            <a:ext cx="2154477" cy="6638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Standard Cracking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798561" y="3846999"/>
            <a:ext cx="7558132" cy="695771"/>
            <a:chOff x="798561" y="3846999"/>
            <a:chExt cx="7558132" cy="695771"/>
          </a:xfrm>
        </p:grpSpPr>
        <p:sp>
          <p:nvSpPr>
            <p:cNvPr id="34" name="타원 33"/>
            <p:cNvSpPr/>
            <p:nvPr/>
          </p:nvSpPr>
          <p:spPr>
            <a:xfrm>
              <a:off x="798561" y="3878891"/>
              <a:ext cx="2154477" cy="663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Hybrid Cracking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3495675" y="3861827"/>
              <a:ext cx="2154477" cy="663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Sideways Cracking</a:t>
              </a:r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6202216" y="3846999"/>
              <a:ext cx="2154477" cy="663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Stochastic Cracking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89135" y="5396468"/>
            <a:ext cx="7558132" cy="695771"/>
            <a:chOff x="798561" y="3846999"/>
            <a:chExt cx="7558132" cy="695771"/>
          </a:xfrm>
        </p:grpSpPr>
        <p:sp>
          <p:nvSpPr>
            <p:cNvPr id="21" name="타원 20"/>
            <p:cNvSpPr/>
            <p:nvPr/>
          </p:nvSpPr>
          <p:spPr>
            <a:xfrm>
              <a:off x="798561" y="3878891"/>
              <a:ext cx="2154477" cy="663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Buffered-Swapping</a:t>
              </a:r>
              <a:endParaRPr lang="ko-KR" altLang="en-US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3495675" y="3861827"/>
              <a:ext cx="2154477" cy="663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Covered-Cracking</a:t>
              </a:r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>
              <a:off x="6202216" y="3846999"/>
              <a:ext cx="2154477" cy="6638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Coarse-</a:t>
              </a:r>
            </a:p>
            <a:p>
              <a:pPr algn="ctr"/>
              <a:r>
                <a:rPr lang="en-US" altLang="ko-KR" dirty="0"/>
                <a:t>g</a:t>
              </a:r>
              <a:r>
                <a:rPr lang="en-US" altLang="ko-KR" dirty="0" smtClean="0"/>
                <a:t>ranular </a:t>
              </a:r>
              <a:r>
                <a:rPr lang="en-US" altLang="ko-KR" dirty="0"/>
                <a:t>i</a:t>
              </a:r>
              <a:r>
                <a:rPr lang="en-US" altLang="ko-KR" dirty="0" smtClean="0"/>
                <a:t>ndex</a:t>
              </a:r>
              <a:endParaRPr lang="ko-KR" altLang="en-US" dirty="0"/>
            </a:p>
          </p:txBody>
        </p:sp>
      </p:grpSp>
      <p:sp>
        <p:nvSpPr>
          <p:cNvPr id="6" name="아래쪽 화살표 5"/>
          <p:cNvSpPr/>
          <p:nvPr/>
        </p:nvSpPr>
        <p:spPr>
          <a:xfrm>
            <a:off x="4350283" y="3184634"/>
            <a:ext cx="367645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>
            <a:off x="4350283" y="4733654"/>
            <a:ext cx="367645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2700000">
            <a:off x="2935155" y="3190340"/>
            <a:ext cx="367645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 rot="18900000">
            <a:off x="5782953" y="3190339"/>
            <a:ext cx="367645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아래쪽 화살표 39"/>
          <p:cNvSpPr/>
          <p:nvPr/>
        </p:nvSpPr>
        <p:spPr>
          <a:xfrm>
            <a:off x="7095631" y="4733654"/>
            <a:ext cx="367645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>
            <a:off x="1691976" y="4780866"/>
            <a:ext cx="367645" cy="527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2401" y="3790117"/>
            <a:ext cx="7887340" cy="8199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2401" y="5350329"/>
            <a:ext cx="7887340" cy="81994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5472" y="3498077"/>
            <a:ext cx="244133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Advanced Cracking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6460" y="5063650"/>
            <a:ext cx="2441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Extending Cracking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03799" y="2921342"/>
            <a:ext cx="14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C</a:t>
            </a:r>
            <a:r>
              <a:rPr lang="en-US" altLang="ko-KR" sz="1400" dirty="0" smtClean="0">
                <a:solidFill>
                  <a:srgbClr val="FFC000"/>
                </a:solidFill>
              </a:rPr>
              <a:t>onvergence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3368" y="2925263"/>
            <a:ext cx="1767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C000"/>
                </a:solidFill>
              </a:rPr>
              <a:t>Projected attributes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98797" y="2925263"/>
            <a:ext cx="14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C000"/>
                </a:solidFill>
              </a:rPr>
              <a:t>Variance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6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Traditional Database indexing assumptions</a:t>
            </a:r>
          </a:p>
          <a:p>
            <a:pPr>
              <a:buFontTx/>
              <a:buChar char="-"/>
            </a:pPr>
            <a:r>
              <a:rPr lang="en-US" altLang="ko-KR" dirty="0" smtClean="0"/>
              <a:t>The query workload is available</a:t>
            </a:r>
          </a:p>
          <a:p>
            <a:pPr>
              <a:buFontTx/>
              <a:buChar char="-"/>
            </a:pPr>
            <a:r>
              <a:rPr lang="en-US" altLang="ko-KR" dirty="0" smtClean="0"/>
              <a:t>There is sufficient idle time to create the indexes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     Not valid anymore in modern Applications</a:t>
            </a:r>
          </a:p>
          <a:p>
            <a:pPr>
              <a:buFontTx/>
              <a:buChar char="-"/>
            </a:pPr>
            <a:r>
              <a:rPr lang="en-US" altLang="ko-KR" dirty="0" smtClean="0"/>
              <a:t>Workload is not known or constantly changing</a:t>
            </a:r>
          </a:p>
          <a:p>
            <a:pPr>
              <a:buFontTx/>
              <a:buChar char="-"/>
            </a:pPr>
            <a:r>
              <a:rPr lang="en-US" altLang="ko-KR" dirty="0" smtClean="0"/>
              <a:t>Data is queried as soon as it arrives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Database Cracking has emerged for adaptive indexing in recent years</a:t>
            </a:r>
          </a:p>
          <a:p>
            <a:pPr>
              <a:buFontTx/>
              <a:buChar char="-"/>
            </a:pPr>
            <a:r>
              <a:rPr lang="en-US" altLang="ko-KR" dirty="0" smtClean="0"/>
              <a:t>Create indexes adaptively and as a side product of query processing</a:t>
            </a:r>
          </a:p>
          <a:p>
            <a:pPr>
              <a:buFontTx/>
              <a:buChar char="-"/>
            </a:pPr>
            <a:r>
              <a:rPr lang="en-US" altLang="ko-KR" dirty="0" smtClean="0"/>
              <a:t>Consider each incoming query as a hint for data </a:t>
            </a:r>
            <a:r>
              <a:rPr lang="en-US" altLang="ko-KR" dirty="0" err="1" smtClean="0"/>
              <a:t>reorganisation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752554" y="2756079"/>
            <a:ext cx="264878" cy="1545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37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662401" y="1345581"/>
            <a:ext cx="8302213" cy="1423377"/>
          </a:xfrm>
        </p:spPr>
        <p:txBody>
          <a:bodyPr/>
          <a:lstStyle/>
          <a:p>
            <a:r>
              <a:rPr lang="en-US" altLang="ko-KR" dirty="0" smtClean="0"/>
              <a:t>Crack-in-two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Crack-in-three</a:t>
            </a:r>
          </a:p>
          <a:p>
            <a:pPr>
              <a:buFontTx/>
              <a:buChar char="-"/>
            </a:pPr>
            <a:r>
              <a:rPr lang="en-US" altLang="ko-KR" dirty="0" smtClean="0"/>
              <a:t>Crack-in-two : partition the index column into two pieces</a:t>
            </a:r>
          </a:p>
          <a:p>
            <a:pPr>
              <a:buFontTx/>
              <a:buChar char="-"/>
            </a:pPr>
            <a:r>
              <a:rPr lang="en-US" altLang="ko-KR" dirty="0" smtClean="0"/>
              <a:t>Crack-in-three : partition the index column into three pieces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REVISITING CRACKING 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4" y="3055983"/>
            <a:ext cx="4381857" cy="3343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29" y="3138990"/>
            <a:ext cx="401058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Standard Cracking Algorithm</a:t>
            </a:r>
          </a:p>
          <a:p>
            <a:pPr>
              <a:buFontTx/>
              <a:buChar char="-"/>
            </a:pPr>
            <a:r>
              <a:rPr lang="en-US" altLang="ko-KR" dirty="0"/>
              <a:t>incrementally and adaptively sort the index column using </a:t>
            </a:r>
            <a:r>
              <a:rPr lang="en-US" altLang="ko-KR" dirty="0" smtClean="0">
                <a:solidFill>
                  <a:srgbClr val="FF0000"/>
                </a:solidFill>
              </a:rPr>
              <a:t>crack-in-three when both ends of a range query fall in the same partition</a:t>
            </a:r>
            <a:r>
              <a:rPr lang="en-US" altLang="ko-KR" dirty="0" smtClean="0"/>
              <a:t> and </a:t>
            </a:r>
            <a:r>
              <a:rPr lang="en-US" altLang="ko-KR" dirty="0" smtClean="0">
                <a:solidFill>
                  <a:srgbClr val="FF0000"/>
                </a:solidFill>
              </a:rPr>
              <a:t>crack-in-two otherwise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★★ </a:t>
            </a:r>
            <a:r>
              <a:rPr lang="en-US" altLang="ko-KR" dirty="0" smtClean="0"/>
              <a:t>Key Concerns in Standard Cracking </a:t>
            </a:r>
            <a:r>
              <a:rPr lang="en-US" altLang="ko-KR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★★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REVISITING </a:t>
            </a:r>
            <a:r>
              <a:rPr lang="en-US" altLang="ko-KR" dirty="0" smtClean="0"/>
              <a:t>CRACKING (2)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612"/>
            <a:ext cx="9144000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Hybrid Cracking</a:t>
            </a:r>
          </a:p>
          <a:p>
            <a:pPr>
              <a:buFontTx/>
              <a:buChar char="-"/>
            </a:pPr>
            <a:r>
              <a:rPr lang="en-US" altLang="ko-KR" dirty="0" smtClean="0"/>
              <a:t>Improving the </a:t>
            </a:r>
            <a:r>
              <a:rPr lang="en-US" altLang="ko-KR" dirty="0" smtClean="0">
                <a:solidFill>
                  <a:srgbClr val="00B0F0"/>
                </a:solidFill>
              </a:rPr>
              <a:t>convergence</a:t>
            </a:r>
            <a:r>
              <a:rPr lang="en-US" altLang="ko-KR" dirty="0" smtClean="0"/>
              <a:t> of standard cracking to a full index</a:t>
            </a:r>
          </a:p>
          <a:p>
            <a:pPr>
              <a:buFontTx/>
              <a:buChar char="-"/>
            </a:pPr>
            <a:r>
              <a:rPr lang="en-US" altLang="ko-KR" dirty="0" smtClean="0"/>
              <a:t>Create unsorted initial runs which are physically reorganized and then adaptively merged for faster convergence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 Cracking Algorithms (1)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80" y="3151033"/>
            <a:ext cx="4580854" cy="33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Sideways Cracking</a:t>
            </a:r>
          </a:p>
          <a:p>
            <a:pPr>
              <a:buFontTx/>
              <a:buChar char="-"/>
            </a:pPr>
            <a:r>
              <a:rPr lang="en-US" altLang="ko-KR" dirty="0" smtClean="0"/>
              <a:t>Adaptively create, align, and crack every accessed selection-projection attribute pair for </a:t>
            </a:r>
            <a:r>
              <a:rPr lang="en-US" altLang="ko-KR" dirty="0" smtClean="0">
                <a:solidFill>
                  <a:srgbClr val="00B0F0"/>
                </a:solidFill>
              </a:rPr>
              <a:t>efficient tuple reconstruction</a:t>
            </a: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rgbClr val="FF0000"/>
                </a:solidFill>
              </a:rPr>
              <a:t>Cracker map </a:t>
            </a:r>
            <a:r>
              <a:rPr lang="en-US" altLang="ko-KR" dirty="0" smtClean="0"/>
              <a:t>: keep the projection attributes aligned with the selection attributes</a:t>
            </a:r>
          </a:p>
          <a:p>
            <a:pPr>
              <a:buFontTx/>
              <a:buChar char="-"/>
            </a:pPr>
            <a:r>
              <a:rPr lang="en-US" altLang="ko-KR" dirty="0" smtClean="0"/>
              <a:t>Log : recording the state of each cracker map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 Cracking Algorithms (2)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425" y="3838180"/>
            <a:ext cx="3822617" cy="27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Stochastic Cracking</a:t>
            </a:r>
          </a:p>
          <a:p>
            <a:pPr>
              <a:buFontTx/>
              <a:buChar char="-"/>
            </a:pPr>
            <a:r>
              <a:rPr lang="en-US" altLang="ko-KR" dirty="0" smtClean="0"/>
              <a:t>Create more balanced partitions using auxiliary random pivot elements for more </a:t>
            </a:r>
            <a:r>
              <a:rPr lang="en-US" altLang="ko-KR" dirty="0" smtClean="0">
                <a:solidFill>
                  <a:srgbClr val="00B0F0"/>
                </a:solidFill>
              </a:rPr>
              <a:t>robust query performance</a:t>
            </a:r>
          </a:p>
          <a:p>
            <a:pPr>
              <a:buFontTx/>
              <a:buChar char="-"/>
            </a:pPr>
            <a:r>
              <a:rPr lang="en-US" altLang="ko-KR" dirty="0" smtClean="0"/>
              <a:t>Introduces additional cracks apart from the query-driven cracks at query time</a:t>
            </a:r>
          </a:p>
          <a:p>
            <a:pPr>
              <a:buFontTx/>
              <a:buChar char="-"/>
            </a:pPr>
            <a:r>
              <a:rPr lang="en-US" altLang="ko-KR" dirty="0" smtClean="0"/>
              <a:t>By varying the amount of auxiliary work and the crack positions, introduce a trade-off situation between variance and cracking overhead</a:t>
            </a:r>
          </a:p>
          <a:p>
            <a:pPr>
              <a:buFontTx/>
              <a:buChar char="-"/>
            </a:pP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Advanced Cracking Algorithms (3)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7" y="4174059"/>
            <a:ext cx="3627151" cy="26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F0962-3114-4FB7-80AD-C4936FD63E2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Improving Cracking Convergence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Buffered Swapping</a:t>
            </a:r>
          </a:p>
          <a:p>
            <a:pPr>
              <a:buFontTx/>
              <a:buChar char="-"/>
            </a:pPr>
            <a:r>
              <a:rPr lang="en-US" altLang="ko-KR" dirty="0" smtClean="0"/>
              <a:t>Instead of swapping elements immediately after identification by the cracking algorithm, insert them into heaps and flush them back into the index as sorted runs</a:t>
            </a:r>
          </a:p>
          <a:p>
            <a:pPr>
              <a:buFontTx/>
              <a:buChar char="-"/>
            </a:pPr>
            <a:r>
              <a:rPr lang="en-US" altLang="ko-KR" dirty="0" smtClean="0"/>
              <a:t>By adjusting maximal heap size, we can tune convergence speed of the cracked index</a:t>
            </a:r>
          </a:p>
          <a:p>
            <a:pPr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Extending Cracking Algorithms (1)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485" y="3358505"/>
            <a:ext cx="4075273" cy="31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DB Template 2015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DB Template 2015.potx" id="{F05540EA-6133-420D-B64D-4FA17C724C6C}" vid="{52050709-A391-445B-AC16-9458798F92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IDB Template 2015</Template>
  <TotalTime>2899</TotalTime>
  <Words>594</Words>
  <Application>Microsoft Office PowerPoint</Application>
  <PresentationFormat>화면 슬라이드 쇼(4:3)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바탕</vt:lpstr>
      <vt:lpstr>Arial</vt:lpstr>
      <vt:lpstr>Calibri</vt:lpstr>
      <vt:lpstr>Times New Roman</vt:lpstr>
      <vt:lpstr>Wingdings</vt:lpstr>
      <vt:lpstr>IDB Template 2015</vt:lpstr>
      <vt:lpstr>The Uncracked Pieces in Database Cracking</vt:lpstr>
      <vt:lpstr>ABSTRACT</vt:lpstr>
      <vt:lpstr>INTRODUCTION</vt:lpstr>
      <vt:lpstr>REVISITING CRACKING (1)</vt:lpstr>
      <vt:lpstr>REVISITING CRACKING (2)</vt:lpstr>
      <vt:lpstr>Advanced Cracking Algorithms (1)</vt:lpstr>
      <vt:lpstr>Advanced Cracking Algorithms (2)</vt:lpstr>
      <vt:lpstr>Advanced Cracking Algorithms (3)</vt:lpstr>
      <vt:lpstr>Extending Cracking Algorithms (1)</vt:lpstr>
      <vt:lpstr>Extending Cracking Algorithms (2)</vt:lpstr>
      <vt:lpstr>Extending Cracking Algorithms (3)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Tag Recommendation Using Social Influence</dc:title>
  <dc:creator>Hyewon Lim</dc:creator>
  <cp:lastModifiedBy>LG</cp:lastModifiedBy>
  <cp:revision>869</cp:revision>
  <dcterms:created xsi:type="dcterms:W3CDTF">2016-01-28T09:58:08Z</dcterms:created>
  <dcterms:modified xsi:type="dcterms:W3CDTF">2016-04-08T07:02:19Z</dcterms:modified>
</cp:coreProperties>
</file>