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2" r:id="rId14"/>
    <p:sldId id="433" r:id="rId15"/>
    <p:sldId id="431" r:id="rId16"/>
    <p:sldId id="434" r:id="rId17"/>
    <p:sldId id="435" r:id="rId18"/>
    <p:sldId id="419" r:id="rId1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C8033F0-EE2A-4564-B9A0-631DA0700C97}">
          <p14:sldIdLst>
            <p14:sldId id="258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2"/>
            <p14:sldId id="433"/>
            <p14:sldId id="431"/>
            <p14:sldId id="434"/>
            <p14:sldId id="435"/>
            <p14:sldId id="4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93" autoAdjust="0"/>
    <p:restoredTop sz="86437" autoAdjust="0"/>
  </p:normalViewPr>
  <p:slideViewPr>
    <p:cSldViewPr>
      <p:cViewPr varScale="1">
        <p:scale>
          <a:sx n="133" d="100"/>
          <a:sy n="133" d="100"/>
        </p:scale>
        <p:origin x="-6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24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2130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41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16F53-3723-4E20-8B48-55D705579F0E}" type="datetimeFigureOut">
              <a:rPr lang="ko-KR" altLang="en-US" smtClean="0"/>
              <a:pPr/>
              <a:t>2011-11-16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706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9013" y="233363"/>
            <a:ext cx="4960937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7C969-CD8F-4690-B14C-22777E8EDB2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3.jpe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>
            <p:custDataLst>
              <p:tags r:id="rId3"/>
            </p:custDataLst>
          </p:nvPr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IDB-bluelogo(shadow)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8353464" y="6286520"/>
            <a:ext cx="719130" cy="48805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Do You</a:t>
            </a:r>
            <a:r>
              <a:rPr lang="en-US" altLang="ko-KR" b="1" dirty="0" smtClean="0"/>
              <a:t> Paper? </a:t>
            </a:r>
            <a:endParaRPr lang="ko-KR" altLang="en-US" sz="2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92939" y="3571876"/>
            <a:ext cx="7758122" cy="2161380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Kang-</a:t>
            </a:r>
            <a:r>
              <a:rPr lang="en-US" altLang="ko-KR" dirty="0" err="1" smtClean="0"/>
              <a:t>Pyo</a:t>
            </a:r>
            <a:r>
              <a:rPr lang="en-US" altLang="ko-KR" dirty="0" smtClean="0"/>
              <a:t> Lee</a:t>
            </a:r>
          </a:p>
          <a:p>
            <a:r>
              <a:rPr lang="en-US" altLang="ko-KR" dirty="0" smtClean="0"/>
              <a:t>IDB Tagging Team, </a:t>
            </a:r>
            <a:r>
              <a:rPr lang="en-US" altLang="ko-KR" dirty="0" smtClean="0"/>
              <a:t>School of CSE, SNU</a:t>
            </a:r>
          </a:p>
          <a:p>
            <a:r>
              <a:rPr lang="en-US" altLang="ko-KR" dirty="0" smtClean="0"/>
              <a:t>November 17</a:t>
            </a:r>
            <a:r>
              <a:rPr lang="en-US" altLang="ko-KR" dirty="0" smtClean="0"/>
              <a:t>, 2011</a:t>
            </a:r>
          </a:p>
          <a:p>
            <a:r>
              <a:rPr lang="en-US" altLang="ko-KR" dirty="0" smtClean="0"/>
              <a:t>Presentation </a:t>
            </a:r>
            <a:r>
              <a:rPr lang="en-US" altLang="ko-KR" dirty="0" smtClean="0"/>
              <a:t>@IDB Lab Seminar </a:t>
            </a:r>
            <a:endParaRPr lang="en-US" altLang="ko-KR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an Academic Paper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좋은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논문을 쓰려면</a:t>
            </a:r>
            <a:r>
              <a:rPr lang="en-US" altLang="ko-KR" dirty="0" smtClean="0">
                <a:latin typeface="+mn-ea"/>
              </a:rPr>
              <a:t>? </a:t>
            </a:r>
          </a:p>
          <a:p>
            <a:pPr lvl="1"/>
            <a:r>
              <a:rPr lang="en-US" altLang="ko-KR" dirty="0" smtClean="0">
                <a:latin typeface="+mn-ea"/>
              </a:rPr>
              <a:t>1.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좋은 주제를 잡아라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!</a:t>
            </a: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너무나 당연하지만 가장 어려운 문제</a:t>
            </a:r>
            <a:r>
              <a:rPr lang="en-US" altLang="ko-KR" dirty="0" smtClean="0">
                <a:latin typeface="+mn-ea"/>
              </a:rPr>
              <a:t>..</a:t>
            </a: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평소에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latin typeface="+mn-ea"/>
              </a:rPr>
              <a:t>문제의식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을 가지고 점점 범위를 좁혀가며 읽을 논문들을 결정하는 것이 중요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석사들은 박사에게 빌붙는 것이 가장 이상적</a:t>
            </a:r>
            <a:r>
              <a:rPr lang="en-US" altLang="ko-KR" dirty="0" smtClean="0">
                <a:latin typeface="+mn-ea"/>
              </a:rPr>
              <a:t>!</a:t>
            </a:r>
          </a:p>
          <a:p>
            <a:pPr lvl="3"/>
            <a:r>
              <a:rPr lang="ko-KR" altLang="en-US" dirty="0" smtClean="0">
                <a:latin typeface="+mn-ea"/>
              </a:rPr>
              <a:t>박사들은 </a:t>
            </a:r>
            <a:r>
              <a:rPr lang="en-US" altLang="ko-KR" dirty="0" smtClean="0">
                <a:latin typeface="+mn-ea"/>
              </a:rPr>
              <a:t>major</a:t>
            </a:r>
            <a:r>
              <a:rPr lang="ko-KR" altLang="en-US" dirty="0" smtClean="0">
                <a:latin typeface="+mn-ea"/>
              </a:rPr>
              <a:t>한 문제들을 풀어야 하기 때문에 석사들이 다루기 적합한 </a:t>
            </a:r>
            <a:r>
              <a:rPr lang="en-US" altLang="ko-KR" dirty="0" smtClean="0">
                <a:latin typeface="+mn-ea"/>
              </a:rPr>
              <a:t>minor</a:t>
            </a:r>
            <a:r>
              <a:rPr lang="ko-KR" altLang="en-US" dirty="0" smtClean="0">
                <a:latin typeface="+mn-ea"/>
              </a:rPr>
              <a:t>한 문제들을 많이 보유하고 있음</a:t>
            </a:r>
            <a:endParaRPr lang="en-US" altLang="ko-KR" dirty="0" smtClean="0">
              <a:latin typeface="+mn-ea"/>
            </a:endParaRPr>
          </a:p>
          <a:p>
            <a:pPr lvl="3"/>
            <a:r>
              <a:rPr lang="ko-KR" altLang="en-US" dirty="0" smtClean="0">
                <a:latin typeface="+mn-ea"/>
              </a:rPr>
              <a:t>또한 기술적으로 석사들에게 큰 도움이 될 수 있음</a:t>
            </a:r>
            <a:endParaRPr lang="en-US" altLang="ko-KR" dirty="0" smtClean="0">
              <a:latin typeface="+mn-ea"/>
            </a:endParaRPr>
          </a:p>
          <a:p>
            <a:pPr lvl="3"/>
            <a:r>
              <a:rPr lang="ko-KR" altLang="en-US" dirty="0" smtClean="0">
                <a:latin typeface="+mn-ea"/>
              </a:rPr>
              <a:t>한편 박사들도 석사들과 함께 작업함으로써 </a:t>
            </a:r>
            <a:r>
              <a:rPr lang="en-US" altLang="ko-KR" dirty="0" smtClean="0">
                <a:latin typeface="+mn-ea"/>
              </a:rPr>
              <a:t>trivial</a:t>
            </a:r>
            <a:r>
              <a:rPr lang="ko-KR" altLang="en-US" dirty="0" smtClean="0">
                <a:latin typeface="+mn-ea"/>
              </a:rPr>
              <a:t>한 문제들을 해결하거나 좋은 아이디어를 얻을 수 있음</a:t>
            </a:r>
            <a:endParaRPr lang="en-US" altLang="ko-KR" dirty="0" smtClean="0">
              <a:latin typeface="+mn-ea"/>
            </a:endParaRPr>
          </a:p>
          <a:p>
            <a:pPr lvl="3"/>
            <a:r>
              <a:rPr lang="en-US" altLang="ko-KR" dirty="0" smtClean="0">
                <a:latin typeface="+mn-ea"/>
              </a:rPr>
              <a:t>Win-Win </a:t>
            </a:r>
            <a:r>
              <a:rPr lang="ko-KR" altLang="en-US" dirty="0" smtClean="0">
                <a:latin typeface="+mn-ea"/>
              </a:rPr>
              <a:t>전략</a:t>
            </a:r>
            <a:r>
              <a:rPr lang="en-US" altLang="ko-KR" dirty="0" smtClean="0">
                <a:latin typeface="+mn-ea"/>
              </a:rPr>
              <a:t>!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7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an Academic Paper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좋은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논문을 쓰려면</a:t>
            </a:r>
            <a:r>
              <a:rPr lang="en-US" altLang="ko-KR" dirty="0" smtClean="0">
                <a:latin typeface="+mn-ea"/>
              </a:rPr>
              <a:t>? </a:t>
            </a:r>
          </a:p>
          <a:p>
            <a:pPr lvl="1"/>
            <a:r>
              <a:rPr lang="en-US" altLang="ko-KR" dirty="0" smtClean="0">
                <a:latin typeface="+mn-ea"/>
              </a:rPr>
              <a:t>2.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논문을 닥치는 대로 읽어라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!</a:t>
            </a: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내 머릿속에서 나올 수 있는 완전히 새로운 것들은 거의 없다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내 논문의 </a:t>
            </a:r>
            <a:r>
              <a:rPr lang="ko-KR" altLang="en-US" dirty="0" err="1" smtClean="0">
                <a:latin typeface="+mn-ea"/>
              </a:rPr>
              <a:t>퀄러티는</a:t>
            </a:r>
            <a:r>
              <a:rPr lang="ko-KR" altLang="en-US" dirty="0" smtClean="0">
                <a:latin typeface="+mn-ea"/>
              </a:rPr>
              <a:t> 내가 지금까지 읽은 논문들의 수에 정비례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어떤 논문 한편이 내 인생을 바꿀 수 있다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>
                <a:latin typeface="+mn-ea"/>
              </a:rPr>
              <a:t>E.g., </a:t>
            </a:r>
            <a:r>
              <a:rPr lang="en-US" altLang="ko-KR" dirty="0" smtClean="0">
                <a:latin typeface="+mn-ea"/>
              </a:rPr>
              <a:t>“Inverted </a:t>
            </a:r>
            <a:r>
              <a:rPr lang="en-US" altLang="ko-KR" dirty="0">
                <a:latin typeface="+mn-ea"/>
              </a:rPr>
              <a:t>Files for Text Search </a:t>
            </a:r>
            <a:r>
              <a:rPr lang="en-US" altLang="ko-KR" dirty="0" smtClean="0">
                <a:latin typeface="+mn-ea"/>
              </a:rPr>
              <a:t>Engines” </a:t>
            </a:r>
            <a:r>
              <a:rPr lang="en-US" altLang="ko-KR" dirty="0">
                <a:latin typeface="+mn-ea"/>
              </a:rPr>
              <a:t>(CSUR'06)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an Academic Paper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좋은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논문을 쓰려면</a:t>
            </a:r>
            <a:r>
              <a:rPr lang="en-US" altLang="ko-KR" dirty="0" smtClean="0">
                <a:latin typeface="+mn-ea"/>
              </a:rPr>
              <a:t>? </a:t>
            </a:r>
          </a:p>
          <a:p>
            <a:pPr lvl="1"/>
            <a:r>
              <a:rPr lang="en-US" altLang="ko-KR" dirty="0" smtClean="0">
                <a:latin typeface="+mn-ea"/>
              </a:rPr>
              <a:t>3.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팀원들과 토론을 많이 하라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!</a:t>
            </a: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혼자 끙끙 앓지 말라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나 이외에는 아무도 못 풀 것 같은 골치 아픈 문제들도 동료들에게 문제에 대해 설명하고 조언을 구하면서 해답을 얻는 경우가 허다</a:t>
            </a:r>
            <a:r>
              <a:rPr lang="en-US" altLang="ko-KR" dirty="0" smtClean="0">
                <a:latin typeface="+mn-ea"/>
              </a:rPr>
              <a:t>!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Facebook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Hackathon</a:t>
            </a:r>
            <a:r>
              <a:rPr lang="ko-KR" altLang="en-US" dirty="0" smtClean="0">
                <a:latin typeface="+mn-ea"/>
              </a:rPr>
              <a:t>을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배우자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 err="1" smtClean="0">
                <a:latin typeface="+mn-ea"/>
              </a:rPr>
              <a:t>우리랩은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랩세미나</a:t>
            </a:r>
            <a:r>
              <a:rPr lang="ko-KR" altLang="en-US" dirty="0" smtClean="0">
                <a:latin typeface="+mn-ea"/>
              </a:rPr>
              <a:t> 시간에 토론과정이 너무 약하다</a:t>
            </a:r>
            <a:r>
              <a:rPr lang="en-US" altLang="ko-KR" dirty="0" smtClean="0">
                <a:latin typeface="+mn-ea"/>
              </a:rPr>
              <a:t>..</a:t>
            </a:r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789040"/>
            <a:ext cx="1714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an Academic Paper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좋은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논문을 쓰려면</a:t>
            </a:r>
            <a:r>
              <a:rPr lang="en-US" altLang="ko-KR" dirty="0" smtClean="0">
                <a:latin typeface="+mn-ea"/>
              </a:rPr>
              <a:t>? </a:t>
            </a:r>
          </a:p>
          <a:p>
            <a:pPr lvl="1"/>
            <a:r>
              <a:rPr lang="en-US" altLang="ko-KR" dirty="0">
                <a:latin typeface="+mn-ea"/>
              </a:rPr>
              <a:t>4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직접 써보고 직접 구현해 보라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!</a:t>
            </a: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머릿속에서 암만 생각해봐야 소용없다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직접 사용해보고 직접 구현해보라</a:t>
            </a:r>
            <a:r>
              <a:rPr lang="en-US" altLang="ko-KR" dirty="0" smtClean="0">
                <a:latin typeface="+mn-ea"/>
              </a:rPr>
              <a:t>! </a:t>
            </a:r>
            <a:r>
              <a:rPr lang="ko-KR" altLang="en-US" dirty="0" smtClean="0">
                <a:latin typeface="+mn-ea"/>
              </a:rPr>
              <a:t>그것도 아주 </a:t>
            </a:r>
            <a:r>
              <a:rPr lang="en-US" altLang="ko-KR" dirty="0" smtClean="0">
                <a:latin typeface="+mn-ea"/>
              </a:rPr>
              <a:t>intensive</a:t>
            </a:r>
            <a:r>
              <a:rPr lang="ko-KR" altLang="en-US" dirty="0" smtClean="0">
                <a:latin typeface="+mn-ea"/>
              </a:rPr>
              <a:t>하게</a:t>
            </a:r>
            <a:r>
              <a:rPr lang="en-US" altLang="ko-KR" dirty="0" smtClean="0">
                <a:latin typeface="+mn-ea"/>
              </a:rPr>
              <a:t>!! </a:t>
            </a:r>
          </a:p>
          <a:p>
            <a:pPr lvl="3"/>
            <a:r>
              <a:rPr lang="en-US" altLang="ko-KR" dirty="0" smtClean="0">
                <a:latin typeface="+mn-ea"/>
              </a:rPr>
              <a:t>E.g., Delicious, Flickr, last.fm, Twitter, Facebook, etc.</a:t>
            </a:r>
          </a:p>
          <a:p>
            <a:pPr lvl="3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데이터는 무조건 확보해서 깔아</a:t>
            </a:r>
            <a:r>
              <a:rPr lang="ko-KR" altLang="en-US" dirty="0">
                <a:latin typeface="+mn-ea"/>
              </a:rPr>
              <a:t>둔</a:t>
            </a:r>
            <a:r>
              <a:rPr lang="ko-KR" altLang="en-US" dirty="0" smtClean="0">
                <a:latin typeface="+mn-ea"/>
              </a:rPr>
              <a:t>다 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재미있는 논문이 있으면 대충이라도 한번 구현해보라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개선점 혹은 다른 관점의 아이디어들이 막 나온다 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구현 먼저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알고리즘 먼저</a:t>
            </a:r>
            <a:r>
              <a:rPr lang="en-US" altLang="ko-KR" dirty="0" smtClean="0">
                <a:latin typeface="+mn-ea"/>
              </a:rPr>
              <a:t>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3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an Academic Paper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좋은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논문을 쓰려면</a:t>
            </a:r>
            <a:r>
              <a:rPr lang="en-US" altLang="ko-KR" dirty="0" smtClean="0">
                <a:latin typeface="+mn-ea"/>
              </a:rPr>
              <a:t>? </a:t>
            </a:r>
          </a:p>
          <a:p>
            <a:pPr lvl="1"/>
            <a:r>
              <a:rPr lang="en-US" altLang="ko-KR" dirty="0" smtClean="0">
                <a:latin typeface="+mn-ea"/>
              </a:rPr>
              <a:t>5.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나의 관심분야를 지속적으로 넓혀라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!</a:t>
            </a: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과거에는 깊이가 중요했다면 최근에는 넓이가 그 못지않게 중요한 듯 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졸업 후 내가 맡은 일이 내 세부전공과 </a:t>
            </a:r>
            <a:r>
              <a:rPr lang="en-US" altLang="ko-KR" dirty="0" smtClean="0">
                <a:latin typeface="+mn-ea"/>
              </a:rPr>
              <a:t>exact match </a:t>
            </a:r>
            <a:r>
              <a:rPr lang="ko-KR" altLang="en-US" dirty="0" smtClean="0">
                <a:latin typeface="+mn-ea"/>
              </a:rPr>
              <a:t>될 가능성은 제로에 가깝다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세부전공 분야를 과감하게 넓혀라</a:t>
            </a:r>
            <a:r>
              <a:rPr lang="en-US" altLang="ko-KR" dirty="0" smtClean="0">
                <a:latin typeface="+mn-ea"/>
              </a:rPr>
              <a:t>!</a:t>
            </a:r>
          </a:p>
          <a:p>
            <a:pPr lvl="3"/>
            <a:r>
              <a:rPr lang="ko-KR" altLang="en-US" dirty="0">
                <a:latin typeface="+mn-ea"/>
              </a:rPr>
              <a:t>박지성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 smtClean="0">
                <a:latin typeface="+mn-ea"/>
              </a:rPr>
              <a:t>멀티플레이어 </a:t>
            </a:r>
            <a:endParaRPr lang="en-US" altLang="ko-KR" dirty="0" smtClean="0">
              <a:latin typeface="+mn-ea"/>
            </a:endParaRPr>
          </a:p>
          <a:p>
            <a:pPr lvl="3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바깥 세상을 경험하라</a:t>
            </a:r>
            <a:r>
              <a:rPr lang="en-US" altLang="ko-KR" dirty="0" smtClean="0">
                <a:latin typeface="+mn-ea"/>
              </a:rPr>
              <a:t>, IDB</a:t>
            </a:r>
            <a:r>
              <a:rPr lang="ko-KR" altLang="en-US" dirty="0" smtClean="0">
                <a:latin typeface="+mn-ea"/>
              </a:rPr>
              <a:t>는 너무 좁다 </a:t>
            </a:r>
            <a:endParaRPr lang="en-US" altLang="ko-KR" dirty="0" smtClean="0">
              <a:latin typeface="+mn-ea"/>
            </a:endParaRPr>
          </a:p>
          <a:p>
            <a:pPr lvl="3"/>
            <a:r>
              <a:rPr lang="ko-KR" altLang="en-US" dirty="0" smtClean="0">
                <a:latin typeface="+mn-ea"/>
              </a:rPr>
              <a:t>학회나 세미나 등을 열심히 찾아 다니자 </a:t>
            </a:r>
            <a:endParaRPr lang="en-US" altLang="ko-KR" dirty="0" smtClean="0">
              <a:latin typeface="+mn-ea"/>
            </a:endParaRPr>
          </a:p>
          <a:p>
            <a:pPr lvl="3"/>
            <a:r>
              <a:rPr lang="ko-KR" altLang="en-US" dirty="0" smtClean="0">
                <a:latin typeface="+mn-ea"/>
              </a:rPr>
              <a:t>유료 학회라면 팀장이나 </a:t>
            </a:r>
            <a:r>
              <a:rPr lang="ko-KR" altLang="en-US" dirty="0" err="1" smtClean="0">
                <a:latin typeface="+mn-ea"/>
              </a:rPr>
              <a:t>랩장에게</a:t>
            </a:r>
            <a:r>
              <a:rPr lang="ko-KR" altLang="en-US" dirty="0" smtClean="0">
                <a:latin typeface="+mn-ea"/>
              </a:rPr>
              <a:t> 보내달라고 건의하라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자금의 여유만 있으면 교수님이 기꺼이 보내주신다 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5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an Academic Paper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저널이나 학회에 당선이 되려면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관건은 </a:t>
            </a:r>
            <a:r>
              <a:rPr lang="en-US" altLang="ko-KR" dirty="0" smtClean="0">
                <a:latin typeface="+mn-ea"/>
              </a:rPr>
              <a:t>Introduction! 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Reviewer</a:t>
            </a:r>
            <a:r>
              <a:rPr lang="ko-KR" altLang="en-US" dirty="0" smtClean="0">
                <a:latin typeface="+mn-ea"/>
              </a:rPr>
              <a:t>들은 논문의 </a:t>
            </a:r>
            <a:r>
              <a:rPr lang="en-US" altLang="ko-KR" dirty="0" smtClean="0">
                <a:latin typeface="+mn-ea"/>
              </a:rPr>
              <a:t>Introduction</a:t>
            </a:r>
            <a:r>
              <a:rPr lang="ko-KR" altLang="en-US" dirty="0" smtClean="0">
                <a:latin typeface="+mn-ea"/>
              </a:rPr>
              <a:t>을 읽으면서 이 논문을 </a:t>
            </a:r>
            <a:r>
              <a:rPr lang="en-US" altLang="ko-KR" dirty="0" smtClean="0">
                <a:latin typeface="+mn-ea"/>
              </a:rPr>
              <a:t>accept </a:t>
            </a:r>
            <a:r>
              <a:rPr lang="ko-KR" altLang="en-US" dirty="0" smtClean="0">
                <a:latin typeface="+mn-ea"/>
              </a:rPr>
              <a:t>할 까 </a:t>
            </a:r>
            <a:r>
              <a:rPr lang="en-US" altLang="ko-KR" dirty="0" smtClean="0">
                <a:latin typeface="+mn-ea"/>
              </a:rPr>
              <a:t>reject</a:t>
            </a:r>
            <a:r>
              <a:rPr lang="ko-KR" altLang="en-US" dirty="0" smtClean="0">
                <a:latin typeface="+mn-ea"/>
              </a:rPr>
              <a:t> 줄까에 대한 결심의 반 이상을 한다는 충격적인 사실</a:t>
            </a:r>
            <a:r>
              <a:rPr lang="en-US" altLang="ko-KR" dirty="0" smtClean="0">
                <a:latin typeface="+mn-ea"/>
              </a:rPr>
              <a:t>!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서론이 장황하고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뭔말인지</a:t>
            </a:r>
            <a:r>
              <a:rPr lang="ko-KR" altLang="en-US" dirty="0" smtClean="0">
                <a:latin typeface="+mn-ea"/>
              </a:rPr>
              <a:t> 모르겠고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지루하고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매력적이지 못하면 그 뒤는 </a:t>
            </a:r>
            <a:r>
              <a:rPr lang="ko-KR" altLang="en-US" dirty="0" err="1" smtClean="0">
                <a:latin typeface="+mn-ea"/>
              </a:rPr>
              <a:t>쭈욱</a:t>
            </a:r>
            <a:r>
              <a:rPr lang="ko-KR" altLang="en-US" dirty="0" smtClean="0">
                <a:latin typeface="+mn-ea"/>
              </a:rPr>
              <a:t> 읽기 싫어진다</a:t>
            </a:r>
            <a:r>
              <a:rPr lang="en-US" altLang="ko-KR" dirty="0" smtClean="0">
                <a:latin typeface="+mn-ea"/>
              </a:rPr>
              <a:t>..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서론부터 과감하게 승부하자</a:t>
            </a:r>
            <a:r>
              <a:rPr lang="en-US" altLang="ko-KR" dirty="0" smtClean="0">
                <a:latin typeface="+mn-ea"/>
              </a:rPr>
              <a:t>! </a:t>
            </a:r>
            <a:r>
              <a:rPr lang="ko-KR" altLang="en-US" strike="sngStrike" dirty="0">
                <a:latin typeface="+mn-ea"/>
              </a:rPr>
              <a:t>다소 사기를 칠 </a:t>
            </a:r>
            <a:r>
              <a:rPr lang="ko-KR" altLang="en-US" strike="sngStrike" dirty="0" err="1" smtClean="0">
                <a:latin typeface="+mn-ea"/>
              </a:rPr>
              <a:t>지언정</a:t>
            </a:r>
            <a:r>
              <a:rPr lang="en-US" altLang="ko-KR" strike="sngStrike" dirty="0" smtClean="0">
                <a:latin typeface="+mn-ea"/>
              </a:rPr>
              <a:t>…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영어 논문은 꼭 </a:t>
            </a:r>
            <a:r>
              <a:rPr lang="en-US" altLang="ko-KR" dirty="0" smtClean="0">
                <a:latin typeface="+mn-ea"/>
              </a:rPr>
              <a:t>native speaker</a:t>
            </a:r>
            <a:r>
              <a:rPr lang="ko-KR" altLang="en-US" dirty="0" smtClean="0">
                <a:latin typeface="+mn-ea"/>
              </a:rPr>
              <a:t>들에게 교정을 받자 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an Academic Paper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저널이나 학회에 당선이 되려면</a:t>
            </a:r>
            <a:r>
              <a:rPr lang="en-US" altLang="ko-KR" dirty="0" smtClean="0">
                <a:latin typeface="+mn-ea"/>
              </a:rPr>
              <a:t>?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Reviewer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comments </a:t>
            </a:r>
            <a:r>
              <a:rPr lang="ko-KR" altLang="en-US" dirty="0" smtClean="0">
                <a:latin typeface="+mn-ea"/>
              </a:rPr>
              <a:t>혹은 </a:t>
            </a:r>
            <a:r>
              <a:rPr lang="en-US" altLang="ko-KR" dirty="0" smtClean="0">
                <a:latin typeface="+mn-ea"/>
              </a:rPr>
              <a:t>advices</a:t>
            </a:r>
            <a:r>
              <a:rPr lang="ko-KR" altLang="en-US" dirty="0" smtClean="0">
                <a:latin typeface="+mn-ea"/>
              </a:rPr>
              <a:t>를 충실히 반영하라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Reviewer</a:t>
            </a:r>
            <a:r>
              <a:rPr lang="ko-KR" altLang="en-US" dirty="0" smtClean="0">
                <a:latin typeface="+mn-ea"/>
              </a:rPr>
              <a:t>가 혹시 오해한 것이 있으면 오해하게 만든 내 표현력 부족에 반성하라 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Reviewer</a:t>
            </a:r>
            <a:r>
              <a:rPr lang="ko-KR" altLang="en-US" dirty="0" smtClean="0">
                <a:latin typeface="+mn-ea"/>
              </a:rPr>
              <a:t>도 사람이다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최대한 정중하게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그리고 존중 받는다는 느낌이 들도록 최선을 다해 </a:t>
            </a:r>
            <a:r>
              <a:rPr lang="en-US" altLang="ko-KR" dirty="0" smtClean="0">
                <a:latin typeface="+mn-ea"/>
              </a:rPr>
              <a:t>response </a:t>
            </a:r>
            <a:r>
              <a:rPr lang="ko-KR" altLang="en-US" dirty="0" smtClean="0">
                <a:latin typeface="+mn-ea"/>
              </a:rPr>
              <a:t>하라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6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an Academic Paper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평가등급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reviewer</a:t>
            </a:r>
            <a:r>
              <a:rPr lang="ko-KR" altLang="en-US" dirty="0" smtClean="0"/>
              <a:t>들의 평가를 취합 후 </a:t>
            </a:r>
            <a:r>
              <a:rPr lang="en-US" altLang="ko-KR" dirty="0" smtClean="0"/>
              <a:t>editor</a:t>
            </a:r>
            <a:r>
              <a:rPr lang="ko-KR" altLang="en-US" dirty="0" smtClean="0"/>
              <a:t>가 최종 결정하여 부여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23728" y="2348880"/>
            <a:ext cx="4896544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Overall review: ___</a:t>
            </a:r>
          </a:p>
          <a:p>
            <a:endParaRPr lang="en-US" altLang="ko-KR" sz="1200" dirty="0"/>
          </a:p>
          <a:p>
            <a:r>
              <a:rPr lang="en-US" altLang="ko-KR" sz="1200" dirty="0"/>
              <a:t>0: republished article (should be rejected out of hand)</a:t>
            </a:r>
          </a:p>
          <a:p>
            <a:r>
              <a:rPr lang="en-US" altLang="ko-KR" sz="1200" dirty="0"/>
              <a:t>1: very weak paper (this should never be accepted)</a:t>
            </a:r>
          </a:p>
          <a:p>
            <a:r>
              <a:rPr lang="en-US" altLang="ko-KR" sz="1200" dirty="0"/>
              <a:t>2: strong reject (little value, a shame to accept)</a:t>
            </a:r>
          </a:p>
          <a:p>
            <a:r>
              <a:rPr lang="en-US" altLang="ko-KR" sz="1200" dirty="0"/>
              <a:t>3: recommend rejection (but happy for other referees to disagree)</a:t>
            </a:r>
          </a:p>
          <a:p>
            <a:r>
              <a:rPr lang="en-US" altLang="ko-KR" sz="1200" dirty="0"/>
              <a:t>4: needs major revision before resubmission</a:t>
            </a:r>
          </a:p>
          <a:p>
            <a:r>
              <a:rPr lang="en-US" altLang="ko-KR" sz="1200" dirty="0"/>
              <a:t>5: needs minor revision before acceptance</a:t>
            </a:r>
          </a:p>
          <a:p>
            <a:r>
              <a:rPr lang="en-US" altLang="ko-KR" sz="1200" dirty="0"/>
              <a:t>6: recommend acceptance as is (but happy for other referees to disagree)</a:t>
            </a:r>
          </a:p>
          <a:p>
            <a:r>
              <a:rPr lang="en-US" altLang="ko-KR" sz="1200" dirty="0"/>
              <a:t>7: strong accept(would be a shame to reject)</a:t>
            </a:r>
          </a:p>
          <a:p>
            <a:r>
              <a:rPr lang="en-US" altLang="ko-KR" sz="1200" dirty="0"/>
              <a:t>8: exceptional paper (should be published quickly)</a:t>
            </a:r>
          </a:p>
          <a:p>
            <a:r>
              <a:rPr lang="en-US" altLang="ko-KR" sz="1200" dirty="0"/>
              <a:t>9: brilliant paper (must be published without delay)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51520" y="5229200"/>
            <a:ext cx="2414538" cy="151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Technical quality: ___</a:t>
            </a:r>
          </a:p>
          <a:p>
            <a:endParaRPr lang="en-US" altLang="ko-KR" sz="1200" dirty="0"/>
          </a:p>
          <a:p>
            <a:r>
              <a:rPr lang="en-US" altLang="ko-KR" sz="1200" dirty="0"/>
              <a:t>0: very low</a:t>
            </a:r>
          </a:p>
          <a:p>
            <a:r>
              <a:rPr lang="en-US" altLang="ko-KR" sz="1200" dirty="0"/>
              <a:t>1: low</a:t>
            </a:r>
          </a:p>
          <a:p>
            <a:r>
              <a:rPr lang="en-US" altLang="ko-KR" sz="1200" dirty="0"/>
              <a:t>2: ok</a:t>
            </a:r>
          </a:p>
          <a:p>
            <a:r>
              <a:rPr lang="en-US" altLang="ko-KR" sz="1200" dirty="0"/>
              <a:t>3: good</a:t>
            </a:r>
          </a:p>
          <a:p>
            <a:r>
              <a:rPr lang="en-US" altLang="ko-KR" sz="1200" dirty="0"/>
              <a:t>4: very good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381598" y="5229200"/>
            <a:ext cx="2414538" cy="151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Editorial quality: ___</a:t>
            </a:r>
          </a:p>
          <a:p>
            <a:endParaRPr lang="en-US" altLang="ko-KR" sz="1200" dirty="0"/>
          </a:p>
          <a:p>
            <a:r>
              <a:rPr lang="en-US" altLang="ko-KR" sz="1200" dirty="0"/>
              <a:t>0: very poorly written</a:t>
            </a:r>
          </a:p>
          <a:p>
            <a:r>
              <a:rPr lang="en-US" altLang="ko-KR" sz="1200" dirty="0"/>
              <a:t>1: poorly written</a:t>
            </a:r>
          </a:p>
          <a:p>
            <a:r>
              <a:rPr lang="en-US" altLang="ko-KR" sz="1200" dirty="0"/>
              <a:t>2: ok</a:t>
            </a:r>
          </a:p>
          <a:p>
            <a:r>
              <a:rPr lang="en-US" altLang="ko-KR" sz="1200" dirty="0"/>
              <a:t>3: well written</a:t>
            </a:r>
          </a:p>
          <a:p>
            <a:r>
              <a:rPr lang="en-US" altLang="ko-KR" sz="1200" dirty="0"/>
              <a:t>4: very well written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477942" y="5229200"/>
            <a:ext cx="2414538" cy="151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Suitability: ___</a:t>
            </a:r>
          </a:p>
          <a:p>
            <a:endParaRPr lang="en-US" altLang="ko-KR" sz="1200" dirty="0"/>
          </a:p>
          <a:p>
            <a:r>
              <a:rPr lang="en-US" altLang="ko-KR" sz="1200" dirty="0"/>
              <a:t>0: well outside the scope of JIS</a:t>
            </a:r>
          </a:p>
          <a:p>
            <a:r>
              <a:rPr lang="en-US" altLang="ko-KR" sz="1200" dirty="0"/>
              <a:t>1: at the limits of JIS' scope</a:t>
            </a:r>
          </a:p>
          <a:p>
            <a:r>
              <a:rPr lang="en-US" altLang="ko-KR" sz="1200" dirty="0"/>
              <a:t>2: beneficial extension to JIS scope</a:t>
            </a:r>
          </a:p>
          <a:p>
            <a:r>
              <a:rPr lang="en-US" altLang="ko-KR" sz="1200" dirty="0"/>
              <a:t>3: well within JIS scope</a:t>
            </a:r>
          </a:p>
          <a:p>
            <a:r>
              <a:rPr lang="en-US" altLang="ko-KR" sz="1200" dirty="0"/>
              <a:t>4: core to JIS scope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920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/>
              <a:t>Thank You!</a:t>
            </a:r>
            <a:endParaRPr lang="ko-KR" altLang="en-US" sz="44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Any Questions or Comments?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17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an Academic Paper?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Writing an Academic Paper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9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an Academic Paper?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Academic Paper (</a:t>
            </a:r>
            <a:r>
              <a:rPr lang="ko-KR" altLang="en-US" dirty="0" smtClean="0"/>
              <a:t>연구 논문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연구자가 </a:t>
            </a:r>
            <a:r>
              <a:rPr lang="en-US" altLang="ko-KR" dirty="0" smtClean="0"/>
              <a:t>1) </a:t>
            </a:r>
            <a:r>
              <a:rPr lang="ko-KR" altLang="en-US" dirty="0" smtClean="0">
                <a:solidFill>
                  <a:srgbClr val="C00000"/>
                </a:solidFill>
              </a:rPr>
              <a:t>자신의 연구 결과를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2) </a:t>
            </a:r>
            <a:r>
              <a:rPr lang="ko-KR" altLang="en-US" dirty="0" smtClean="0">
                <a:solidFill>
                  <a:srgbClr val="C00000"/>
                </a:solidFill>
              </a:rPr>
              <a:t>학계에 널리 통용되는 방법에 따라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3) </a:t>
            </a:r>
            <a:r>
              <a:rPr lang="ko-KR" altLang="en-US" dirty="0" smtClean="0">
                <a:solidFill>
                  <a:srgbClr val="C00000"/>
                </a:solidFill>
              </a:rPr>
              <a:t>글로써 표현한</a:t>
            </a:r>
            <a:r>
              <a:rPr lang="ko-KR" altLang="en-US" dirty="0" smtClean="0"/>
              <a:t> 결과물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학계의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연구자들은 오직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논문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으로 자신의 연구결과를 세상에 알린다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“Publish, or perish!”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5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an Academic Paper?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자신의 연구 결과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연구 결과에서 가장 중요한 것은 공헌도와 독창성</a:t>
            </a:r>
            <a:r>
              <a:rPr lang="en-US" altLang="ko-KR" dirty="0" smtClean="0"/>
              <a:t>!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공헌도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C00000"/>
                </a:solidFill>
              </a:rPr>
              <a:t>contribution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연구자의 연구결과가 세상에 의미가 있는 것이어야 함</a:t>
            </a:r>
            <a:endParaRPr lang="en-US" altLang="ko-KR" dirty="0"/>
          </a:p>
          <a:p>
            <a:pPr lvl="2"/>
            <a:r>
              <a:rPr lang="en-US" altLang="ko-KR" dirty="0" smtClean="0"/>
              <a:t>E.g., </a:t>
            </a:r>
            <a:r>
              <a:rPr lang="ko-KR" altLang="en-US" dirty="0" smtClean="0"/>
              <a:t>어려운 문제를 풀었다던지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의미 있는 비전을 제시했다던지</a:t>
            </a:r>
            <a:r>
              <a:rPr lang="en-US" altLang="ko-KR" dirty="0"/>
              <a:t> </a:t>
            </a:r>
            <a:r>
              <a:rPr lang="ko-KR" altLang="en-US" dirty="0" smtClean="0"/>
              <a:t>등등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“</a:t>
            </a:r>
            <a:r>
              <a:rPr lang="ko-KR" altLang="en-US" dirty="0" smtClean="0"/>
              <a:t>저 그냥 요런 거 한번 </a:t>
            </a:r>
            <a:r>
              <a:rPr lang="ko-KR" altLang="en-US" dirty="0" err="1" smtClean="0"/>
              <a:t>해봤어욤</a:t>
            </a:r>
            <a:r>
              <a:rPr lang="en-US" altLang="ko-KR" dirty="0" smtClean="0"/>
              <a:t>!^^;”</a:t>
            </a:r>
            <a:r>
              <a:rPr lang="ko-KR" altLang="en-US" dirty="0" smtClean="0"/>
              <a:t>은 논문으로서 별 의미가 없음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독창성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참신성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C00000"/>
                </a:solidFill>
              </a:rPr>
              <a:t>originality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기존의 연구 결과와 비교했을 때 차별화 요소가 없으면 무용지물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따라서 독창적인 논문을 쓰려면 필연적으로 관련 연구</a:t>
            </a:r>
            <a:r>
              <a:rPr lang="en-US" altLang="ko-KR" dirty="0" smtClean="0"/>
              <a:t>(related work) </a:t>
            </a:r>
            <a:r>
              <a:rPr lang="ko-KR" altLang="en-US" dirty="0" smtClean="0"/>
              <a:t>혹은 기존 연구</a:t>
            </a:r>
            <a:r>
              <a:rPr lang="en-US" altLang="ko-KR" dirty="0" smtClean="0"/>
              <a:t>(previous work)</a:t>
            </a:r>
            <a:r>
              <a:rPr lang="ko-KR" altLang="en-US" dirty="0" smtClean="0"/>
              <a:t>가 선행되어야 함</a:t>
            </a:r>
            <a:r>
              <a:rPr lang="en-US" altLang="ko-KR" dirty="0" smtClean="0"/>
              <a:t>!</a:t>
            </a:r>
          </a:p>
          <a:p>
            <a:pPr marL="914400" lvl="2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논문을 처음 쓰는 학생들이 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쉽게 간과하고 또 어려워 하는 부분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an Academic Paper?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학계에  널리 통용되는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학문 분야마다 논문의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내용을 전개하는 관습적인 방법론이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우리 </a:t>
            </a:r>
            <a:r>
              <a:rPr lang="en-US" altLang="ko-KR" dirty="0" smtClean="0"/>
              <a:t>CS </a:t>
            </a:r>
            <a:r>
              <a:rPr lang="ko-KR" altLang="en-US" dirty="0" smtClean="0"/>
              <a:t>분야에서는 일반적으로 아래 절차가 가장 </a:t>
            </a:r>
            <a:r>
              <a:rPr lang="ko-KR" altLang="en-US" dirty="0" err="1" smtClean="0"/>
              <a:t>무난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209076"/>
              </p:ext>
            </p:extLst>
          </p:nvPr>
        </p:nvGraphicFramePr>
        <p:xfrm>
          <a:off x="611560" y="2852936"/>
          <a:ext cx="792088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39604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Outline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Content 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Introduction 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(including motivation)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요즘의 상황이 어떻고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어떤 문제가 있어서 우리가 이 문제를 풀어보려 한다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Related work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 문제와 관련되어 기존의 연구들은 이런 것들이 있었다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Our approach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그래서 우리가 제안하는 해결방법은 이렇다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Evaluation 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(including experiments &amp; discussion)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우리의 방법은 기존의 방법들과 비교해서 이렇게 우수하다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Conclusion (including future work)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결론적으로 우리의 연구는 이러저러한 의미가 있고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앞으로 요런 것도 한번 해보련다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References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관련연구로 언급된 참고문헌들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20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an Academic Paper?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글로써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논문은 일종의 </a:t>
            </a:r>
            <a:r>
              <a:rPr lang="ko-KR" altLang="en-US" dirty="0" err="1" smtClean="0"/>
              <a:t>세일즈</a:t>
            </a:r>
            <a:r>
              <a:rPr lang="en-US" altLang="ko-KR" dirty="0" smtClean="0"/>
              <a:t>! </a:t>
            </a:r>
            <a:r>
              <a:rPr lang="ko-KR" altLang="en-US" dirty="0" smtClean="0"/>
              <a:t>내 연구결과가 얼마나 좋은지를 </a:t>
            </a:r>
            <a:r>
              <a:rPr lang="en-US" altLang="ko-KR" dirty="0" smtClean="0"/>
              <a:t>reviewer(</a:t>
            </a:r>
            <a:r>
              <a:rPr lang="ko-KR" altLang="en-US" dirty="0" smtClean="0"/>
              <a:t>심사자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reader(</a:t>
            </a:r>
            <a:r>
              <a:rPr lang="ko-KR" altLang="en-US" dirty="0" smtClean="0"/>
              <a:t>독자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들에게 어필할 수 있어야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따라서 기본적인 </a:t>
            </a:r>
            <a:r>
              <a:rPr lang="en-US" altLang="ko-KR" dirty="0" smtClean="0"/>
              <a:t>technical writing </a:t>
            </a:r>
            <a:r>
              <a:rPr lang="ko-KR" altLang="en-US" dirty="0" smtClean="0"/>
              <a:t>실력은 필수</a:t>
            </a:r>
            <a:r>
              <a:rPr lang="en-US" altLang="ko-KR" dirty="0" smtClean="0"/>
              <a:t>!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특히 우리나라 사람들의 영어실력의 한계는 유수의 학회나 저널에서 떨어지는 주요 원인</a:t>
            </a:r>
            <a:r>
              <a:rPr lang="en-US" altLang="ko-KR" dirty="0" smtClean="0"/>
              <a:t>! OTL...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Native speaker</a:t>
            </a:r>
            <a:r>
              <a:rPr lang="ko-KR" altLang="en-US" dirty="0" smtClean="0"/>
              <a:t>들이 쓴 좋은 논문들을 참고하자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2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an Academic Paper?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Conference vs. Journal</a:t>
            </a:r>
          </a:p>
          <a:p>
            <a:pPr lvl="1"/>
            <a:r>
              <a:rPr lang="en-US" altLang="ko-KR" dirty="0" smtClean="0"/>
              <a:t>Conference(</a:t>
            </a:r>
            <a:r>
              <a:rPr lang="ko-KR" altLang="en-US" dirty="0" smtClean="0"/>
              <a:t>학회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정기적으로</a:t>
            </a:r>
            <a:r>
              <a:rPr lang="en-US" altLang="ko-KR" dirty="0" smtClean="0"/>
              <a:t>(yearly/biyearly) </a:t>
            </a:r>
            <a:r>
              <a:rPr lang="ko-KR" altLang="en-US" dirty="0" smtClean="0"/>
              <a:t>한번씩 일정한 장소에 모여 </a:t>
            </a:r>
            <a:r>
              <a:rPr lang="ko-KR" altLang="en-US" dirty="0" err="1" smtClean="0"/>
              <a:t>치루는</a:t>
            </a:r>
            <a:r>
              <a:rPr lang="ko-KR" altLang="en-US" dirty="0" smtClean="0"/>
              <a:t> 학술대회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Journal(</a:t>
            </a:r>
            <a:r>
              <a:rPr lang="ko-KR" altLang="en-US" dirty="0" smtClean="0"/>
              <a:t>저널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정기적으로</a:t>
            </a:r>
            <a:r>
              <a:rPr lang="en-US" altLang="ko-KR" dirty="0" smtClean="0"/>
              <a:t>(monthly/bimonthly/quarterly) </a:t>
            </a:r>
            <a:r>
              <a:rPr lang="ko-KR" altLang="en-US" dirty="0" smtClean="0"/>
              <a:t>발행되는 </a:t>
            </a:r>
            <a:r>
              <a:rPr lang="ko-KR" altLang="en-US" dirty="0" err="1" smtClean="0"/>
              <a:t>논문지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51527"/>
              </p:ext>
            </p:extLst>
          </p:nvPr>
        </p:nvGraphicFramePr>
        <p:xfrm>
          <a:off x="611560" y="2896448"/>
          <a:ext cx="7920880" cy="3484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60440"/>
                <a:gridCol w="396044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Conference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Journal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WWW, VLDB, SIGMOD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정보과학회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Trans on~, Information Sciences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Paper submission</a:t>
                      </a:r>
                      <a:r>
                        <a:rPr lang="ko-KR" altLang="en-US" sz="1400" dirty="0" smtClean="0"/>
                        <a:t>의</a:t>
                      </a:r>
                      <a:r>
                        <a:rPr lang="en-US" altLang="ko-KR" sz="1400" dirty="0" smtClean="0"/>
                        <a:t> deadline</a:t>
                      </a:r>
                      <a:r>
                        <a:rPr lang="ko-KR" altLang="en-US" sz="1400" dirty="0" smtClean="0"/>
                        <a:t>이 정해져 있다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항시 </a:t>
                      </a:r>
                      <a:r>
                        <a:rPr lang="en-US" altLang="ko-KR" sz="1400" dirty="0" smtClean="0"/>
                        <a:t>submission</a:t>
                      </a:r>
                      <a:r>
                        <a:rPr lang="ko-KR" altLang="en-US" sz="1400" dirty="0" smtClean="0"/>
                        <a:t>을 받는다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Rev</a:t>
                      </a:r>
                      <a:r>
                        <a:rPr lang="en-US" altLang="ko-KR" sz="1400" baseline="0" dirty="0" smtClean="0"/>
                        <a:t>iew process</a:t>
                      </a:r>
                      <a:r>
                        <a:rPr lang="ko-KR" altLang="en-US" sz="1400" baseline="0" dirty="0" smtClean="0"/>
                        <a:t>가 짧다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Review process</a:t>
                      </a:r>
                      <a:r>
                        <a:rPr lang="ko-KR" altLang="en-US" sz="1400" dirty="0" smtClean="0"/>
                        <a:t>가 길다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Accept </a:t>
                      </a:r>
                      <a:r>
                        <a:rPr lang="ko-KR" altLang="en-US" sz="1400" dirty="0" smtClean="0"/>
                        <a:t>되면 가서 발표해야 한다</a:t>
                      </a:r>
                      <a:r>
                        <a:rPr lang="en-US" altLang="ko-KR" sz="1400" dirty="0" smtClean="0"/>
                        <a:t>;;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발표 </a:t>
                      </a:r>
                      <a:r>
                        <a:rPr lang="en-US" altLang="ko-KR" sz="1400" dirty="0" smtClean="0"/>
                        <a:t>X :D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논문의 규격</a:t>
                      </a:r>
                      <a:r>
                        <a:rPr lang="en-US" altLang="ko-KR" sz="1400" dirty="0" smtClean="0"/>
                        <a:t>(2-column)</a:t>
                      </a:r>
                      <a:r>
                        <a:rPr lang="ko-KR" altLang="en-US" sz="1400" dirty="0" smtClean="0"/>
                        <a:t>과 분량</a:t>
                      </a:r>
                      <a:r>
                        <a:rPr lang="en-US" altLang="ko-KR" sz="1400" dirty="0" smtClean="0"/>
                        <a:t>(6, 8, 10 pages)</a:t>
                      </a:r>
                      <a:r>
                        <a:rPr lang="ko-KR" altLang="en-US" sz="1400" dirty="0" smtClean="0"/>
                        <a:t>이 정해져 있다 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규격과 분량이 비교적 자유롭다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한정된 공간 내에 핵심을 기술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심도 있고 풍부한 설명 기술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Accept ratio (%)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SCI/S</a:t>
                      </a:r>
                      <a:r>
                        <a:rPr lang="en-US" altLang="ko-KR" sz="1400" baseline="0" dirty="0" smtClean="0"/>
                        <a:t>CIE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후에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업적산출 시 인정받기 어렵다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업적산출의 핵심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국내 </a:t>
                      </a:r>
                      <a:r>
                        <a:rPr lang="en-US" altLang="ko-KR" sz="1400" dirty="0" smtClean="0"/>
                        <a:t>&lt; </a:t>
                      </a:r>
                      <a:r>
                        <a:rPr lang="ko-KR" altLang="en-US" sz="1400" dirty="0" smtClean="0"/>
                        <a:t>국외</a:t>
                      </a:r>
                      <a:r>
                        <a:rPr lang="en-US" altLang="ko-KR" sz="1400" dirty="0" smtClean="0"/>
                        <a:t>) 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32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an Academic Paper?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우리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랩의 경우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석사들은 </a:t>
            </a:r>
            <a:r>
              <a:rPr lang="ko-KR" altLang="en-US" dirty="0" err="1" smtClean="0">
                <a:latin typeface="+mn-ea"/>
              </a:rPr>
              <a:t>정보과학회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편으로 졸업</a:t>
            </a:r>
            <a:r>
              <a:rPr lang="en-US" altLang="ko-KR" dirty="0" smtClean="0">
                <a:latin typeface="+mn-ea"/>
              </a:rPr>
              <a:t>(2</a:t>
            </a:r>
            <a:r>
              <a:rPr lang="ko-KR" altLang="en-US" dirty="0" smtClean="0">
                <a:latin typeface="+mn-ea"/>
              </a:rPr>
              <a:t>년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박사들은 보통 해외학회 최소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편 </a:t>
            </a:r>
            <a:r>
              <a:rPr lang="en-US" altLang="ko-KR" dirty="0" smtClean="0">
                <a:latin typeface="+mn-ea"/>
              </a:rPr>
              <a:t>+</a:t>
            </a:r>
            <a:r>
              <a:rPr lang="ko-KR" altLang="en-US" dirty="0" smtClean="0">
                <a:latin typeface="+mn-ea"/>
              </a:rPr>
              <a:t> 저널논문 최소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편으로 졸업 </a:t>
            </a:r>
            <a:r>
              <a:rPr lang="en-US" altLang="ko-KR" dirty="0" smtClean="0">
                <a:latin typeface="+mn-ea"/>
              </a:rPr>
              <a:t>(4-5</a:t>
            </a:r>
            <a:r>
              <a:rPr lang="ko-KR" altLang="en-US" dirty="0" smtClean="0">
                <a:latin typeface="+mn-ea"/>
              </a:rPr>
              <a:t>년 </a:t>
            </a:r>
            <a:r>
              <a:rPr lang="en-US" altLang="ko-KR" dirty="0" smtClean="0">
                <a:latin typeface="+mn-ea"/>
              </a:rPr>
              <a:t>+ </a:t>
            </a:r>
            <a:r>
              <a:rPr lang="el-GR" altLang="ko-KR" dirty="0" smtClean="0">
                <a:latin typeface="+mn-ea"/>
              </a:rPr>
              <a:t>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“</a:t>
            </a:r>
            <a:r>
              <a:rPr lang="ko-KR" altLang="en-US" dirty="0" smtClean="0">
                <a:latin typeface="+mn-ea"/>
              </a:rPr>
              <a:t>박사과정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년 안에 졸업하기</a:t>
            </a:r>
            <a:r>
              <a:rPr lang="en-US" altLang="ko-KR" dirty="0" smtClean="0">
                <a:latin typeface="+mn-ea"/>
              </a:rPr>
              <a:t>”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53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Is an Academic Paper? </a:t>
            </a:r>
          </a:p>
          <a:p>
            <a:endParaRPr lang="en-US" altLang="ko-KR" dirty="0"/>
          </a:p>
          <a:p>
            <a:r>
              <a:rPr lang="en-US" altLang="ko-KR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an Academic Paper </a:t>
            </a:r>
            <a:endParaRPr lang="ko-KR" altLang="en-US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142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eZsI0zqBE3HpVJkGOy7W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ByaIy2oMGLoa20XnzfQ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XBRiX0AVP58zjcCLgTGVk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VnMtSjs2vYVRdXZqIVZO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WnHJgK9QsQSkJcraooT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lri1CKs0dS1Sywm3RWP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Tq2wHdRaJAeMO6gHxNQb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TRM9rvgZxA9s1fuVwBQ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5Kq5lj9YFZpT9FV4qFt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cFEfr3SjAc0d6L1Jl9WQ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276PZsba0I5T4LQUggE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oG2TTl4vwK7iwB7ldSRp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v0SWXvfFzUPlEr3W676Ft"/>
</p:tagLst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31093</TotalTime>
  <Words>1213</Words>
  <Application>Microsoft Office PowerPoint</Application>
  <PresentationFormat>화면 슬라이드 쇼(4:3)</PresentationFormat>
  <Paragraphs>227</Paragraphs>
  <Slides>18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SNU IDB Lab.</vt:lpstr>
      <vt:lpstr>Do You Paper? </vt:lpstr>
      <vt:lpstr>Outline </vt:lpstr>
      <vt:lpstr>What Is an Academic Paper?</vt:lpstr>
      <vt:lpstr>What Is an Academic Paper?</vt:lpstr>
      <vt:lpstr>What Is an Academic Paper?</vt:lpstr>
      <vt:lpstr>What Is an Academic Paper?</vt:lpstr>
      <vt:lpstr>What Is an Academic Paper?</vt:lpstr>
      <vt:lpstr>What Is an Academic Paper?</vt:lpstr>
      <vt:lpstr>Outline </vt:lpstr>
      <vt:lpstr>Writing an Academic Paper</vt:lpstr>
      <vt:lpstr>Writing an Academic Paper</vt:lpstr>
      <vt:lpstr>Writing an Academic Paper</vt:lpstr>
      <vt:lpstr>Writing an Academic Paper</vt:lpstr>
      <vt:lpstr>Writing an Academic Paper</vt:lpstr>
      <vt:lpstr>Writing an Academic Paper</vt:lpstr>
      <vt:lpstr>Writing an Academic Paper</vt:lpstr>
      <vt:lpstr>Writing an Academic Paper</vt:lpstr>
      <vt:lpstr>Thank You!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Inverted Index: A Data Structure for Social Tagging-Based IR</dc:title>
  <dc:creator>Microsoft Corporation</dc:creator>
  <cp:lastModifiedBy>Victorino</cp:lastModifiedBy>
  <cp:revision>3234</cp:revision>
  <cp:lastPrinted>2011-07-26T03:15:52Z</cp:lastPrinted>
  <dcterms:created xsi:type="dcterms:W3CDTF">2006-10-05T04:04:58Z</dcterms:created>
  <dcterms:modified xsi:type="dcterms:W3CDTF">2011-11-16T05:53:19Z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1nURP9Whvc1Yx9R4Em5UDSovicp1An42XD7XWaxUUjFY</vt:lpwstr>
  </property>
  <property fmtid="{D5CDD505-2E9C-101B-9397-08002B2CF9AE}" pid="4" name="Google.Documents.RevisionId">
    <vt:lpwstr>05061812372798064376</vt:lpwstr>
  </property>
  <property fmtid="{D5CDD505-2E9C-101B-9397-08002B2CF9AE}" pid="5" name="Google.Documents.PluginVersion">
    <vt:lpwstr>2.0.1974.7364</vt:lpwstr>
  </property>
  <property fmtid="{D5CDD505-2E9C-101B-9397-08002B2CF9AE}" pid="6" name="Google.Documents.MergeIncapabilityFlags">
    <vt:i4>0</vt:i4>
  </property>
</Properties>
</file>