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72" r:id="rId3"/>
    <p:sldId id="257" r:id="rId4"/>
    <p:sldId id="276" r:id="rId5"/>
    <p:sldId id="258" r:id="rId6"/>
    <p:sldId id="259" r:id="rId7"/>
    <p:sldId id="277" r:id="rId8"/>
    <p:sldId id="260" r:id="rId9"/>
    <p:sldId id="263" r:id="rId10"/>
    <p:sldId id="271" r:id="rId11"/>
    <p:sldId id="268" r:id="rId12"/>
    <p:sldId id="270" r:id="rId13"/>
    <p:sldId id="269" r:id="rId14"/>
    <p:sldId id="274" r:id="rId15"/>
    <p:sldId id="266" r:id="rId16"/>
    <p:sldId id="273" r:id="rId17"/>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1"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1"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1"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1"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2787"/>
    <p:restoredTop sz="78942" autoAdjust="0"/>
  </p:normalViewPr>
  <p:slideViewPr>
    <p:cSldViewPr>
      <p:cViewPr varScale="1">
        <p:scale>
          <a:sx n="77" d="100"/>
          <a:sy n="77" d="100"/>
        </p:scale>
        <p:origin x="216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C07632A8-6C66-4D3C-970C-9491DD02EE44}" type="datetimeFigureOut">
              <a:rPr lang="ko-KR" altLang="en-US"/>
              <a:pPr>
                <a:defRPr/>
              </a:pPr>
              <a:t>2013-08-16</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ko-KR" altLang="en-US" noProof="0" smtClean="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9CC5B4A5-B3ED-4236-ABD4-1831BC0B5019}" type="slidenum">
              <a:rPr lang="ko-KR" altLang="en-US"/>
              <a:pPr>
                <a:defRPr/>
              </a:pPr>
              <a:t>‹#›</a:t>
            </a:fld>
            <a:endParaRPr lang="ko-KR" altLang="en-US"/>
          </a:p>
        </p:txBody>
      </p:sp>
    </p:spTree>
    <p:extLst>
      <p:ext uri="{BB962C8B-B14F-4D97-AF65-F5344CB8AC3E}">
        <p14:creationId xmlns:p14="http://schemas.microsoft.com/office/powerpoint/2010/main" val="73535017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alt.ml.cmu.edu/mw/index.php/Brin_1998_Extracting_Patterns_and_Relations_from_the_World_Wide_Web"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Data_mining"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Tuple" TargetMode="External"/><Relationship Id="rId5" Type="http://schemas.openxmlformats.org/officeDocument/2006/relationships/hyperlink" Target="http://en.wikipedia.org/wiki/Wrapper_(data_mining)#cite_note-1" TargetMode="External"/><Relationship Id="rId4" Type="http://schemas.openxmlformats.org/officeDocument/2006/relationships/hyperlink" Target="http://en.wikipedia.org/wiki/Relational_mode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malt.ml.cmu.edu/mw/index.php?title=Stanford_WebBase&amp;action=edit&amp;redlink=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ko-KR" smtClean="0">
                <a:hlinkClick r:id="rId3"/>
              </a:rPr>
              <a:t>http://malt.ml.cmu.edu/mw/index.php/Brin_1998_Extracting_Patterns_and_Relations_from_the_World_Wide_Web</a:t>
            </a:r>
            <a:endParaRPr lang="en-US" altLang="ko-KR" smtClean="0"/>
          </a:p>
          <a:p>
            <a:endParaRPr lang="ko-KR" altLang="en-US" smtClean="0"/>
          </a:p>
        </p:txBody>
      </p:sp>
      <p:sp>
        <p:nvSpPr>
          <p:cNvPr id="7172"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84E804E8-82B9-462C-9692-D9E17A9D1B31}" type="slidenum">
              <a:rPr lang="ko-KR" altLang="en-US" sz="1200" smtClean="0"/>
              <a:pPr/>
              <a:t>1</a:t>
            </a:fld>
            <a:endParaRPr lang="ko-KR" altLang="en-US" sz="1200" smtClean="0"/>
          </a:p>
        </p:txBody>
      </p:sp>
    </p:spTree>
    <p:extLst>
      <p:ext uri="{BB962C8B-B14F-4D97-AF65-F5344CB8AC3E}">
        <p14:creationId xmlns:p14="http://schemas.microsoft.com/office/powerpoint/2010/main" val="282120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i="1" smtClean="0"/>
              <a:t>error-prone: </a:t>
            </a:r>
            <a:r>
              <a:rPr lang="ko-KR" altLang="en-US" i="1" smtClean="0"/>
              <a:t>에러가 발생하기 쉬운</a:t>
            </a:r>
            <a:endParaRPr lang="en-US" altLang="ko-KR" i="1" smtClean="0"/>
          </a:p>
          <a:p>
            <a:endParaRPr lang="ko-KR" altLang="en-US" smtClean="0"/>
          </a:p>
        </p:txBody>
      </p:sp>
      <p:sp>
        <p:nvSpPr>
          <p:cNvPr id="2970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953EA9F3-D791-4726-ABA3-C95FB391689C}" type="slidenum">
              <a:rPr lang="ko-KR" altLang="en-US" sz="1200" smtClean="0"/>
              <a:pPr/>
              <a:t>14</a:t>
            </a:fld>
            <a:endParaRPr lang="ko-KR" altLang="en-US" sz="1200" smtClean="0"/>
          </a:p>
        </p:txBody>
      </p:sp>
    </p:spTree>
    <p:extLst>
      <p:ext uri="{BB962C8B-B14F-4D97-AF65-F5344CB8AC3E}">
        <p14:creationId xmlns:p14="http://schemas.microsoft.com/office/powerpoint/2010/main" val="861629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i="1" smtClean="0"/>
              <a:t>error-prone: </a:t>
            </a:r>
            <a:r>
              <a:rPr lang="ko-KR" altLang="en-US" i="1" smtClean="0"/>
              <a:t>에러가 발생하기 쉬운</a:t>
            </a:r>
            <a:endParaRPr lang="en-US" altLang="ko-KR" i="1" smtClean="0"/>
          </a:p>
          <a:p>
            <a:endParaRPr lang="ko-KR" altLang="en-US" smtClean="0"/>
          </a:p>
        </p:txBody>
      </p:sp>
      <p:sp>
        <p:nvSpPr>
          <p:cNvPr id="3174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3A17DA37-556D-4697-A59F-3B3B1C85C881}" type="slidenum">
              <a:rPr lang="ko-KR" altLang="en-US" sz="1200" smtClean="0"/>
              <a:pPr/>
              <a:t>15</a:t>
            </a:fld>
            <a:endParaRPr lang="ko-KR" altLang="en-US" sz="1200" smtClean="0"/>
          </a:p>
        </p:txBody>
      </p:sp>
    </p:spTree>
    <p:extLst>
      <p:ext uri="{BB962C8B-B14F-4D97-AF65-F5344CB8AC3E}">
        <p14:creationId xmlns:p14="http://schemas.microsoft.com/office/powerpoint/2010/main" val="423804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ko-KR" smtClean="0">
                <a:latin typeface="Arial" panose="020B0604020202020204" pitchFamily="34" charset="0"/>
              </a:rPr>
              <a:t> </a:t>
            </a:r>
            <a:endParaRPr lang="ko-KR" altLang="en-US" smtClean="0"/>
          </a:p>
        </p:txBody>
      </p:sp>
      <p:sp>
        <p:nvSpPr>
          <p:cNvPr id="3379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A1880C86-9CDC-4116-ADCC-B76D20832A0C}" type="slidenum">
              <a:rPr lang="en-US" altLang="ko-KR" sz="1200" smtClean="0"/>
              <a:pPr/>
              <a:t>16</a:t>
            </a:fld>
            <a:endParaRPr lang="en-US" altLang="ko-KR" sz="1200" smtClean="0"/>
          </a:p>
        </p:txBody>
      </p:sp>
    </p:spTree>
    <p:extLst>
      <p:ext uri="{BB962C8B-B14F-4D97-AF65-F5344CB8AC3E}">
        <p14:creationId xmlns:p14="http://schemas.microsoft.com/office/powerpoint/2010/main" val="300098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smtClean="0"/>
          </a:p>
        </p:txBody>
      </p:sp>
      <p:sp>
        <p:nvSpPr>
          <p:cNvPr id="9220" name="슬라이드 번호 개체 틀 1"/>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DCE9E546-7464-4099-97AA-8FB155AFBA8D}" type="slidenum">
              <a:rPr lang="en-US" altLang="ko-KR" sz="1200" smtClean="0"/>
              <a:pPr/>
              <a:t>2</a:t>
            </a:fld>
            <a:endParaRPr lang="en-US" altLang="ko-KR" sz="1200" smtClean="0"/>
          </a:p>
        </p:txBody>
      </p:sp>
    </p:spTree>
    <p:extLst>
      <p:ext uri="{BB962C8B-B14F-4D97-AF65-F5344CB8AC3E}">
        <p14:creationId xmlns:p14="http://schemas.microsoft.com/office/powerpoint/2010/main" val="390437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ko-KR" smtClean="0">
                <a:ea typeface="굴림" panose="020B0600000101010101" pitchFamily="50" charset="-127"/>
              </a:rPr>
              <a:t>Relevant: </a:t>
            </a:r>
            <a:r>
              <a:rPr lang="ko-KR" altLang="en-US" smtClean="0">
                <a:ea typeface="굴림" panose="020B0600000101010101" pitchFamily="50" charset="-127"/>
              </a:rPr>
              <a:t>관련있는</a:t>
            </a:r>
            <a:endParaRPr lang="ko-KR" altLang="en-US" smtClean="0"/>
          </a:p>
        </p:txBody>
      </p:sp>
      <p:sp>
        <p:nvSpPr>
          <p:cNvPr id="12292"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5B98C7AB-E14F-4227-8A76-870C5B4A7B88}" type="slidenum">
              <a:rPr lang="ko-KR" altLang="en-US" sz="1200" smtClean="0"/>
              <a:pPr/>
              <a:t>4</a:t>
            </a:fld>
            <a:endParaRPr lang="ko-KR" altLang="en-US" sz="1200" smtClean="0"/>
          </a:p>
        </p:txBody>
      </p:sp>
    </p:spTree>
    <p:extLst>
      <p:ext uri="{BB962C8B-B14F-4D97-AF65-F5344CB8AC3E}">
        <p14:creationId xmlns:p14="http://schemas.microsoft.com/office/powerpoint/2010/main" val="3704303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ko-KR" b="1" smtClean="0"/>
              <a:t>Wrapper</a:t>
            </a:r>
            <a:r>
              <a:rPr lang="en-US" altLang="ko-KR" smtClean="0"/>
              <a:t> in </a:t>
            </a:r>
            <a:r>
              <a:rPr lang="en-US" altLang="ko-KR" smtClean="0">
                <a:hlinkClick r:id="rId3" tooltip="Data mining"/>
              </a:rPr>
              <a:t>data mining</a:t>
            </a:r>
            <a:r>
              <a:rPr lang="en-US" altLang="ko-KR" smtClean="0"/>
              <a:t> is a program that extracts content of a particular information source and translates it into a </a:t>
            </a:r>
            <a:r>
              <a:rPr lang="en-US" altLang="ko-KR" smtClean="0">
                <a:hlinkClick r:id="rId4" tooltip="Relational model"/>
              </a:rPr>
              <a:t>relational form</a:t>
            </a:r>
            <a:r>
              <a:rPr lang="en-US" altLang="ko-KR" smtClean="0"/>
              <a:t>.</a:t>
            </a:r>
            <a:r>
              <a:rPr lang="en-US" altLang="ko-KR" baseline="30000" smtClean="0">
                <a:hlinkClick r:id="rId5"/>
              </a:rPr>
              <a:t>[1]</a:t>
            </a:r>
            <a:r>
              <a:rPr lang="en-US" altLang="ko-KR" smtClean="0"/>
              <a:t> Many web pages present structured data - telephone directories, product catalogs, etc. formatted for human browsing using HTML language. Structured data are typically descriptions of objects retrieved from underlying databases and displayed in Web pages following some fixed templates. Software systems using such resources must translate HTML content into a relational form. Wrappers are commonly used as such translators. Formally, a wrapper is a function from a page to the set of </a:t>
            </a:r>
            <a:r>
              <a:rPr lang="en-US" altLang="ko-KR" smtClean="0">
                <a:hlinkClick r:id="rId6" tooltip="Tuple"/>
              </a:rPr>
              <a:t>tuples</a:t>
            </a:r>
            <a:r>
              <a:rPr lang="en-US" altLang="ko-KR" smtClean="0"/>
              <a:t> it contains.</a:t>
            </a:r>
            <a:endParaRPr lang="ko-KR" altLang="en-US" smtClean="0"/>
          </a:p>
        </p:txBody>
      </p:sp>
      <p:sp>
        <p:nvSpPr>
          <p:cNvPr id="14340"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55538E94-FBE9-4BF9-A3C3-54828C9CB62D}" type="slidenum">
              <a:rPr lang="ko-KR" altLang="en-US" sz="1200" smtClean="0"/>
              <a:pPr/>
              <a:t>5</a:t>
            </a:fld>
            <a:endParaRPr lang="ko-KR" altLang="en-US" sz="1200" smtClean="0"/>
          </a:p>
        </p:txBody>
      </p:sp>
    </p:spTree>
    <p:extLst>
      <p:ext uri="{BB962C8B-B14F-4D97-AF65-F5344CB8AC3E}">
        <p14:creationId xmlns:p14="http://schemas.microsoft.com/office/powerpoint/2010/main" val="1548536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smtClean="0"/>
          </a:p>
        </p:txBody>
      </p:sp>
      <p:sp>
        <p:nvSpPr>
          <p:cNvPr id="1638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9DC57979-EBFE-48D4-AB8E-DFB06ED4B78A}" type="slidenum">
              <a:rPr lang="ko-KR" altLang="en-US" sz="1200" smtClean="0"/>
              <a:pPr/>
              <a:t>6</a:t>
            </a:fld>
            <a:endParaRPr lang="ko-KR" altLang="en-US" sz="1200" smtClean="0"/>
          </a:p>
        </p:txBody>
      </p:sp>
    </p:spTree>
    <p:extLst>
      <p:ext uri="{BB962C8B-B14F-4D97-AF65-F5344CB8AC3E}">
        <p14:creationId xmlns:p14="http://schemas.microsoft.com/office/powerpoint/2010/main" val="3630030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ko-KR" smtClean="0"/>
              <a:t>1. R' &lt;- Sample </a:t>
            </a:r>
            <a:br>
              <a:rPr lang="en-US" altLang="ko-KR" smtClean="0"/>
            </a:br>
            <a:r>
              <a:rPr lang="en-US" altLang="ko-KR" smtClean="0"/>
              <a:t>Start a small sample, R' of the target relation. This sample is given by the user and can be very small. In the tests of author and titles, the author uses a list of five books with authors.</a:t>
            </a:r>
            <a:br>
              <a:rPr lang="en-US" altLang="ko-KR" smtClean="0"/>
            </a:br>
            <a:r>
              <a:rPr lang="en-US" altLang="ko-KR" smtClean="0"/>
              <a:t/>
            </a:r>
            <a:br>
              <a:rPr lang="en-US" altLang="ko-KR" smtClean="0"/>
            </a:br>
            <a:r>
              <a:rPr lang="en-US" altLang="ko-KR" smtClean="0"/>
              <a:t>2. O &lt;- FindOccurrences(R';D)</a:t>
            </a:r>
            <a:br>
              <a:rPr lang="en-US" altLang="ko-KR" smtClean="0"/>
            </a:br>
            <a:r>
              <a:rPr lang="en-US" altLang="ko-KR" smtClean="0"/>
              <a:t>Then, find all occurrences of tuples of R' in D. Along with the tuple found, keep the context of every occurrence (url and surrounding text).</a:t>
            </a:r>
            <a:br>
              <a:rPr lang="en-US" altLang="ko-KR" smtClean="0"/>
            </a:br>
            <a:r>
              <a:rPr lang="en-US" altLang="ko-KR" smtClean="0"/>
              <a:t/>
            </a:r>
            <a:br>
              <a:rPr lang="en-US" altLang="ko-KR" smtClean="0"/>
            </a:br>
            <a:r>
              <a:rPr lang="en-US" altLang="ko-KR" smtClean="0"/>
              <a:t>3. P &lt;- GenPatterns(O)</a:t>
            </a:r>
            <a:br>
              <a:rPr lang="en-US" altLang="ko-KR" smtClean="0"/>
            </a:br>
            <a:r>
              <a:rPr lang="en-US" altLang="ko-KR" smtClean="0"/>
              <a:t>Generate patterns based on the set of occurrences. As mentioned by the author, this routine must generate patterns for sets of occurrences with similar context. </a:t>
            </a:r>
          </a:p>
          <a:p>
            <a:r>
              <a:rPr lang="en-US" altLang="ko-KR" smtClean="0"/>
              <a:t>The patterns need to have a low error rate, so it is important that they are not overly general. The higher the coverage of the patterns the better. </a:t>
            </a:r>
          </a:p>
          <a:p>
            <a:r>
              <a:rPr lang="en-US" altLang="ko-KR" smtClean="0"/>
              <a:t>However, a low coverage can be compensated for with a larger database.</a:t>
            </a:r>
            <a:br>
              <a:rPr lang="en-US" altLang="ko-KR" smtClean="0"/>
            </a:br>
            <a:r>
              <a:rPr lang="en-US" altLang="ko-KR" smtClean="0"/>
              <a:t/>
            </a:r>
            <a:br>
              <a:rPr lang="en-US" altLang="ko-KR" smtClean="0"/>
            </a:br>
            <a:r>
              <a:rPr lang="en-US" altLang="ko-KR" smtClean="0"/>
              <a:t>4. R' &lt;- MD(P)</a:t>
            </a:r>
            <a:br>
              <a:rPr lang="en-US" altLang="ko-KR" smtClean="0"/>
            </a:br>
            <a:r>
              <a:rPr lang="en-US" altLang="ko-KR" smtClean="0"/>
              <a:t>Search the database for tuples matching any of the patterns.</a:t>
            </a:r>
            <a:br>
              <a:rPr lang="en-US" altLang="ko-KR" smtClean="0"/>
            </a:br>
            <a:r>
              <a:rPr lang="en-US" altLang="ko-KR" smtClean="0"/>
              <a:t/>
            </a:r>
            <a:br>
              <a:rPr lang="en-US" altLang="ko-KR" smtClean="0"/>
            </a:br>
            <a:r>
              <a:rPr lang="en-US" altLang="ko-KR" smtClean="0"/>
              <a:t>5. If R' is large enough, return. Else go to step 2.</a:t>
            </a:r>
            <a:endParaRPr lang="ko-KR" altLang="en-US" smtClean="0"/>
          </a:p>
        </p:txBody>
      </p:sp>
      <p:sp>
        <p:nvSpPr>
          <p:cNvPr id="1843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F6ACFD6A-F7F3-4281-9410-C0B8CDC6EA89}" type="slidenum">
              <a:rPr lang="ko-KR" altLang="en-US" sz="1200" smtClean="0"/>
              <a:pPr/>
              <a:t>7</a:t>
            </a:fld>
            <a:endParaRPr lang="ko-KR" altLang="en-US" sz="1200" smtClean="0"/>
          </a:p>
        </p:txBody>
      </p:sp>
    </p:spTree>
    <p:extLst>
      <p:ext uri="{BB962C8B-B14F-4D97-AF65-F5344CB8AC3E}">
        <p14:creationId xmlns:p14="http://schemas.microsoft.com/office/powerpoint/2010/main" val="369314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ko-KR" smtClean="0"/>
              <a:t>To use DIPRE to find books, it is necessary to define what patterns consist of</a:t>
            </a:r>
          </a:p>
          <a:p>
            <a:endParaRPr lang="en-US" altLang="ko-KR" smtClean="0"/>
          </a:p>
          <a:p>
            <a:r>
              <a:rPr lang="en-US" altLang="ko-KR" smtClean="0"/>
              <a:t>Define pattern as a five tuple</a:t>
            </a:r>
          </a:p>
          <a:p>
            <a:endParaRPr lang="en-US" altLang="ko-KR" smtClean="0"/>
          </a:p>
          <a:p>
            <a:r>
              <a:rPr lang="en-US" altLang="ko-KR" smtClean="0"/>
              <a:t>Occurrence </a:t>
            </a:r>
            <a:r>
              <a:rPr lang="ko-KR" altLang="en-US" smtClean="0"/>
              <a:t>는 </a:t>
            </a:r>
            <a:r>
              <a:rPr lang="en-US" altLang="ko-KR" smtClean="0"/>
              <a:t>7 tuple</a:t>
            </a:r>
            <a:r>
              <a:rPr lang="ko-KR" altLang="en-US" smtClean="0"/>
              <a:t>로</a:t>
            </a:r>
            <a:endParaRPr lang="en-US" altLang="ko-KR" smtClean="0"/>
          </a:p>
          <a:p>
            <a:r>
              <a:rPr lang="en-US" altLang="ko-KR" smtClean="0"/>
              <a:t>url: URL of doc they occurred on</a:t>
            </a:r>
            <a:endParaRPr lang="ko-KR" altLang="en-US" smtClean="0"/>
          </a:p>
        </p:txBody>
      </p:sp>
      <p:sp>
        <p:nvSpPr>
          <p:cNvPr id="20484"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8799946E-B9ED-4CD2-84A4-31899421404E}" type="slidenum">
              <a:rPr lang="ko-KR" altLang="en-US" sz="1200" smtClean="0"/>
              <a:pPr/>
              <a:t>8</a:t>
            </a:fld>
            <a:endParaRPr lang="ko-KR" altLang="en-US" sz="1200" smtClean="0"/>
          </a:p>
        </p:txBody>
      </p:sp>
    </p:spTree>
    <p:extLst>
      <p:ext uri="{BB962C8B-B14F-4D97-AF65-F5344CB8AC3E}">
        <p14:creationId xmlns:p14="http://schemas.microsoft.com/office/powerpoint/2010/main" val="3703370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ko-KR" altLang="en-US" smtClean="0"/>
          </a:p>
        </p:txBody>
      </p:sp>
      <p:sp>
        <p:nvSpPr>
          <p:cNvPr id="22532"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5EF57819-D480-4D5C-B5EF-662AF24E3480}" type="slidenum">
              <a:rPr lang="ko-KR" altLang="en-US" sz="1200" smtClean="0"/>
              <a:pPr/>
              <a:t>9</a:t>
            </a:fld>
            <a:endParaRPr lang="ko-KR" altLang="en-US" sz="1200" smtClean="0"/>
          </a:p>
        </p:txBody>
      </p:sp>
    </p:spTree>
    <p:extLst>
      <p:ext uri="{BB962C8B-B14F-4D97-AF65-F5344CB8AC3E}">
        <p14:creationId xmlns:p14="http://schemas.microsoft.com/office/powerpoint/2010/main" val="3149466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ko-KR" smtClean="0"/>
              <a:t>Bonafide: </a:t>
            </a:r>
            <a:r>
              <a:rPr lang="ko-KR" altLang="en-US" smtClean="0"/>
              <a:t>진실된</a:t>
            </a:r>
            <a:endParaRPr lang="en-US" altLang="ko-KR" smtClean="0"/>
          </a:p>
          <a:p>
            <a:pPr eaLnBrk="1" hangingPunct="1">
              <a:spcBef>
                <a:spcPct val="0"/>
              </a:spcBef>
            </a:pPr>
            <a:endParaRPr lang="en-US" altLang="ko-KR" smtClean="0"/>
          </a:p>
          <a:p>
            <a:pPr eaLnBrk="1" hangingPunct="1">
              <a:spcBef>
                <a:spcPct val="0"/>
              </a:spcBef>
            </a:pPr>
            <a:endParaRPr lang="en-US" altLang="ko-KR" smtClean="0"/>
          </a:p>
          <a:p>
            <a:r>
              <a:rPr lang="en-US" altLang="ko-KR" smtClean="0"/>
              <a:t>The author uses a repository of 24 million web pages, which is part of the </a:t>
            </a:r>
            <a:r>
              <a:rPr lang="en-US" altLang="ko-KR" smtClean="0">
                <a:hlinkClick r:id="rId3" tooltip="Stanford WebBase (page does not exist)"/>
              </a:rPr>
              <a:t>Stanford WebBase</a:t>
            </a:r>
            <a:r>
              <a:rPr lang="en-US" altLang="ko-KR" smtClean="0"/>
              <a:t> and is used for Google Search Engine as of 1998. </a:t>
            </a:r>
          </a:p>
          <a:p>
            <a:r>
              <a:rPr lang="en-US" altLang="ko-KR" smtClean="0"/>
              <a:t>The author also mentions an exclusion of the amazon pages due to crawling difficulty. </a:t>
            </a:r>
          </a:p>
          <a:p>
            <a:r>
              <a:rPr lang="en-US" altLang="ko-KR" smtClean="0"/>
              <a:t>The experiments start with only five books as the seed and a simple pattern, it grows with considerably fast-pace, although there are some bogus and it seems to be getting a lot of sci-fiction books as the author mentioned. </a:t>
            </a:r>
          </a:p>
          <a:p>
            <a:r>
              <a:rPr lang="en-US" altLang="ko-KR" smtClean="0"/>
              <a:t>At the final iteration, it has over 15,000 unique book titles.</a:t>
            </a:r>
          </a:p>
          <a:p>
            <a:endParaRPr lang="en-US" altLang="ko-KR" smtClean="0"/>
          </a:p>
          <a:p>
            <a:r>
              <a:rPr lang="en-US" altLang="ko-KR" smtClean="0"/>
              <a:t>The author chose a small set of output for manual verification. And it turns out that 19 out of 20 are correct with only one exception which refers to an article instead of a book. It also shows that many of the books are not in the Amazon list or other catalogs, which tells the power of information extraction over the web.</a:t>
            </a:r>
          </a:p>
          <a:p>
            <a:pPr eaLnBrk="1" hangingPunct="1">
              <a:spcBef>
                <a:spcPct val="0"/>
              </a:spcBef>
            </a:pPr>
            <a:endParaRPr lang="ko-KR" altLang="en-US" smtClean="0"/>
          </a:p>
        </p:txBody>
      </p:sp>
      <p:sp>
        <p:nvSpPr>
          <p:cNvPr id="26628"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fld id="{7FC60182-FDEE-427E-9129-4B235191F4E0}" type="slidenum">
              <a:rPr lang="ko-KR" altLang="en-US" sz="1200" smtClean="0"/>
              <a:pPr/>
              <a:t>12</a:t>
            </a:fld>
            <a:endParaRPr lang="ko-KR" altLang="en-US" sz="1200" smtClean="0"/>
          </a:p>
        </p:txBody>
      </p:sp>
    </p:spTree>
    <p:extLst>
      <p:ext uri="{BB962C8B-B14F-4D97-AF65-F5344CB8AC3E}">
        <p14:creationId xmlns:p14="http://schemas.microsoft.com/office/powerpoint/2010/main" val="931768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직선 연결선 3"/>
          <p:cNvCxnSpPr/>
          <p:nvPr/>
        </p:nvCxnSpPr>
        <p:spPr>
          <a:xfrm>
            <a:off x="714375" y="3427413"/>
            <a:ext cx="7715250" cy="317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ctrTitle"/>
          </p:nvPr>
        </p:nvSpPr>
        <p:spPr>
          <a:xfrm>
            <a:off x="685800" y="1844824"/>
            <a:ext cx="7772400" cy="1470025"/>
          </a:xfrm>
        </p:spPr>
        <p:txBody>
          <a:bodyPr anchor="b">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부제목 2"/>
          <p:cNvSpPr>
            <a:spLocks noGrp="1"/>
          </p:cNvSpPr>
          <p:nvPr>
            <p:ph type="subTitle" idx="1"/>
          </p:nvPr>
        </p:nvSpPr>
        <p:spPr>
          <a:xfrm>
            <a:off x="720414" y="3573016"/>
            <a:ext cx="7715304"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dirty="0"/>
          </a:p>
        </p:txBody>
      </p:sp>
    </p:spTree>
    <p:extLst>
      <p:ext uri="{BB962C8B-B14F-4D97-AF65-F5344CB8AC3E}">
        <p14:creationId xmlns:p14="http://schemas.microsoft.com/office/powerpoint/2010/main" val="310367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4250" y="6507163"/>
            <a:ext cx="5175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4140200" y="6608763"/>
            <a:ext cx="7350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defRPr/>
            </a:pPr>
            <a:r>
              <a:rPr lang="en-US" altLang="ko-KR" sz="1200" dirty="0" smtClean="0">
                <a:solidFill>
                  <a:srgbClr val="7F7F7F"/>
                </a:solidFill>
              </a:rPr>
              <a:t>&lt;</a:t>
            </a:r>
            <a:fld id="{DB2472D6-061A-4115-A1E6-B7CFF2D179B9}" type="slidenum">
              <a:rPr lang="en-US" altLang="ko-KR" sz="1200" smtClean="0">
                <a:solidFill>
                  <a:srgbClr val="7F7F7F"/>
                </a:solidFill>
              </a:rPr>
              <a:pPr>
                <a:defRPr/>
              </a:pPr>
              <a:t>‹#›</a:t>
            </a:fld>
            <a:r>
              <a:rPr lang="en-US" altLang="ko-KR" sz="1200" dirty="0" smtClean="0">
                <a:solidFill>
                  <a:srgbClr val="7F7F7F"/>
                </a:solidFill>
              </a:rPr>
              <a:t>/14&gt;</a:t>
            </a:r>
            <a:endParaRPr lang="ko-KR" altLang="en-US" sz="1200" dirty="0" smtClean="0">
              <a:solidFill>
                <a:srgbClr val="7F7F7F"/>
              </a:solidFill>
            </a:endParaRPr>
          </a:p>
        </p:txBody>
      </p:sp>
      <p:sp>
        <p:nvSpPr>
          <p:cNvPr id="2" name="제목 1"/>
          <p:cNvSpPr>
            <a:spLocks noGrp="1"/>
          </p:cNvSpPr>
          <p:nvPr>
            <p:ph type="title"/>
          </p:nvPr>
        </p:nvSpPr>
        <p:spPr>
          <a:xfrm>
            <a:off x="179512" y="116632"/>
            <a:ext cx="8784976" cy="792088"/>
          </a:xfrm>
        </p:spPr>
        <p:txBody>
          <a:bodyPr>
            <a:normAutofit/>
          </a:bodyPr>
          <a:lstStyle>
            <a:lvl1pPr algn="l">
              <a:defRPr sz="3600" b="1">
                <a:solidFill>
                  <a:schemeClr val="bg1"/>
                </a:solidFill>
                <a:effectLst>
                  <a:outerShdw blurRad="38100" dist="38100" dir="2700000" algn="tl">
                    <a:srgbClr val="000000">
                      <a:alpha val="43137"/>
                    </a:srgbClr>
                  </a:outerShdw>
                </a:effectLst>
              </a:defRPr>
            </a:lvl1pPr>
          </a:lstStyle>
          <a:p>
            <a:r>
              <a:rPr lang="ko-KR" altLang="en-US" smtClean="0"/>
              <a:t>마스터 제목 스타일 편집</a:t>
            </a:r>
            <a:endParaRPr lang="ko-KR" altLang="en-US" dirty="0"/>
          </a:p>
        </p:txBody>
      </p:sp>
      <p:sp>
        <p:nvSpPr>
          <p:cNvPr id="3" name="내용 개체 틀 2"/>
          <p:cNvSpPr>
            <a:spLocks noGrp="1"/>
          </p:cNvSpPr>
          <p:nvPr>
            <p:ph idx="1"/>
          </p:nvPr>
        </p:nvSpPr>
        <p:spPr>
          <a:xfrm>
            <a:off x="179512" y="1063277"/>
            <a:ext cx="8784976" cy="5462067"/>
          </a:xfrm>
        </p:spPr>
        <p:txBody>
          <a:bodyPr/>
          <a:lstStyle>
            <a:lvl1pPr marL="342900" indent="-342900">
              <a:buClr>
                <a:srgbClr val="C00000"/>
              </a:buClr>
              <a:buFont typeface="Wingdings" pitchFamily="2" charset="2"/>
              <a:buChar char="§"/>
              <a:defRPr sz="2400"/>
            </a:lvl1pPr>
            <a:lvl2pPr>
              <a:buClr>
                <a:srgbClr val="C00000"/>
              </a:buClr>
              <a:defRPr sz="2000"/>
            </a:lvl2pPr>
            <a:lvl3pPr marL="1143000" indent="-228600">
              <a:buClr>
                <a:srgbClr val="C00000"/>
              </a:buClr>
              <a:buFont typeface="Wingdings" pitchFamily="2" charset="2"/>
              <a:buChar char="§"/>
              <a:defRPr sz="1800"/>
            </a:lvl3pPr>
            <a:lvl4pPr>
              <a:buClr>
                <a:srgbClr val="C00000"/>
              </a:buClr>
              <a:defRPr sz="1600"/>
            </a:lvl4pPr>
            <a:lvl5pPr marL="2057400" indent="-228600">
              <a:buClr>
                <a:srgbClr val="C00000"/>
              </a:buClr>
              <a:buFont typeface="Wingdings" pitchFamily="2" charset="2"/>
              <a:buChar char="§"/>
              <a:defRPr sz="1600"/>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Tree>
    <p:extLst>
      <p:ext uri="{BB962C8B-B14F-4D97-AF65-F5344CB8AC3E}">
        <p14:creationId xmlns:p14="http://schemas.microsoft.com/office/powerpoint/2010/main" val="411144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4868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마스터 제목 스타일 편집</a:t>
            </a:r>
          </a:p>
        </p:txBody>
      </p:sp>
      <p:sp>
        <p:nvSpPr>
          <p:cNvPr id="1027" name="텍스트 개체 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pitchFamily="34" charset="0"/>
                <a:cs typeface="Calibri" pitchFamily="34" charset="0"/>
              </a:defRPr>
            </a:lvl1pPr>
          </a:lstStyle>
          <a:p>
            <a:pPr>
              <a:defRPr/>
            </a:pPr>
            <a:endParaRPr lang="zh-TW"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pitchFamily="34" charset="0"/>
                <a:cs typeface="Calibri" pitchFamily="34" charset="0"/>
              </a:defRPr>
            </a:lvl1pPr>
          </a:lstStyle>
          <a:p>
            <a:pPr>
              <a:defRPr/>
            </a:pPr>
            <a:endParaRPr lang="zh-TW"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pitchFamily="34" charset="0"/>
                <a:cs typeface="Calibri" pitchFamily="34" charset="0"/>
              </a:defRPr>
            </a:lvl1pPr>
          </a:lstStyle>
          <a:p>
            <a:pPr>
              <a:defRPr/>
            </a:pPr>
            <a:fld id="{F567BAFA-A9F9-4903-A407-64E0FB7FBF6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Lst>
  <p:timing>
    <p:tnLst>
      <p:par>
        <p:cTn id="1" dur="indefinite" restart="never" nodeType="tmRoot"/>
      </p:par>
    </p:tnLst>
  </p:timing>
  <p:txStyles>
    <p:titleStyle>
      <a:lvl1pPr algn="ctr" rtl="0" eaLnBrk="0" fontAlgn="base" latinLnBrk="1" hangingPunct="0">
        <a:spcBef>
          <a:spcPct val="0"/>
        </a:spcBef>
        <a:spcAft>
          <a:spcPct val="0"/>
        </a:spcAft>
        <a:defRPr sz="4400" kern="1200">
          <a:solidFill>
            <a:schemeClr val="tx1"/>
          </a:solidFill>
          <a:latin typeface="Calibri" pitchFamily="34" charset="0"/>
          <a:ea typeface="Calibri" panose="020F0502020204030204" pitchFamily="34" charset="0"/>
          <a:cs typeface="Calibri" pitchFamily="34" charset="0"/>
        </a:defRPr>
      </a:lvl1pPr>
      <a:lvl2pPr algn="ctr" rtl="0" eaLnBrk="0" fontAlgn="base" latinLnBrk="1"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lgn="ctr" rtl="0" eaLnBrk="0" fontAlgn="base" latinLnBrk="1"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lgn="ctr" rtl="0" eaLnBrk="0" fontAlgn="base" latinLnBrk="1"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lgn="ctr" rtl="0" eaLnBrk="0" fontAlgn="base" latinLnBrk="1"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457200" algn="ctr" rtl="0" fontAlgn="base" latinLnBrk="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914400" algn="ctr" rtl="0" fontAlgn="base" latinLnBrk="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1371600" algn="ctr" rtl="0" fontAlgn="base" latinLnBrk="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1828800" algn="ctr" rtl="0" fontAlgn="base" latinLnBrk="1">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defRPr>
      </a:lvl9pPr>
    </p:titleStyle>
    <p:bodyStyle>
      <a:lvl1pPr marL="342900" indent="-342900" algn="l" rtl="0" eaLnBrk="0" fontAlgn="base" latinLnBrk="1" hangingPunct="0">
        <a:spcBef>
          <a:spcPct val="20000"/>
        </a:spcBef>
        <a:spcAft>
          <a:spcPct val="0"/>
        </a:spcAft>
        <a:buFont typeface="Arial" panose="020B0604020202020204" pitchFamily="34" charset="0"/>
        <a:buChar char="•"/>
        <a:defRPr sz="3200" kern="1200">
          <a:solidFill>
            <a:schemeClr val="tx1"/>
          </a:solidFill>
          <a:latin typeface="Calibri" pitchFamily="34" charset="0"/>
          <a:ea typeface="Calibri" panose="020F0502020204030204" pitchFamily="34" charset="0"/>
          <a:cs typeface="Calibri" pitchFamily="34" charset="0"/>
        </a:defRPr>
      </a:lvl1pPr>
      <a:lvl2pPr marL="742950" indent="-285750" algn="l" rtl="0" eaLnBrk="0" fontAlgn="base" latinLnBrk="1" hangingPunct="0">
        <a:spcBef>
          <a:spcPct val="20000"/>
        </a:spcBef>
        <a:spcAft>
          <a:spcPct val="0"/>
        </a:spcAft>
        <a:buFont typeface="Arial" panose="020B0604020202020204" pitchFamily="34" charset="0"/>
        <a:buChar char="–"/>
        <a:defRPr sz="2800" kern="1200">
          <a:solidFill>
            <a:schemeClr val="tx1"/>
          </a:solidFill>
          <a:latin typeface="Calibri" pitchFamily="34" charset="0"/>
          <a:ea typeface="Calibri" panose="020F0502020204030204" pitchFamily="34" charset="0"/>
          <a:cs typeface="Calibri" pitchFamily="34" charset="0"/>
        </a:defRPr>
      </a:lvl2pPr>
      <a:lvl3pPr marL="1143000" indent="-228600" algn="l" rtl="0" eaLnBrk="0" fontAlgn="base" latinLnBrk="1" hangingPunct="0">
        <a:spcBef>
          <a:spcPct val="20000"/>
        </a:spcBef>
        <a:spcAft>
          <a:spcPct val="0"/>
        </a:spcAft>
        <a:buFont typeface="Arial" panose="020B0604020202020204" pitchFamily="34" charset="0"/>
        <a:buChar char="•"/>
        <a:defRPr sz="2400" kern="1200">
          <a:solidFill>
            <a:schemeClr val="tx1"/>
          </a:solidFill>
          <a:latin typeface="Calibri" pitchFamily="34" charset="0"/>
          <a:ea typeface="Calibri" panose="020F0502020204030204" pitchFamily="34" charset="0"/>
          <a:cs typeface="Calibri" pitchFamily="34" charset="0"/>
        </a:defRPr>
      </a:lvl3pPr>
      <a:lvl4pPr marL="16002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Calibri" pitchFamily="34" charset="0"/>
          <a:ea typeface="Calibri" panose="020F0502020204030204" pitchFamily="34" charset="0"/>
          <a:cs typeface="Calibri" pitchFamily="34" charset="0"/>
        </a:defRPr>
      </a:lvl4pPr>
      <a:lvl5pPr marL="2057400" indent="-228600" algn="l" rtl="0" eaLnBrk="0" fontAlgn="base" latinLnBrk="1" hangingPunct="0">
        <a:spcBef>
          <a:spcPct val="20000"/>
        </a:spcBef>
        <a:spcAft>
          <a:spcPct val="0"/>
        </a:spcAft>
        <a:buFont typeface="Arial" panose="020B0604020202020204" pitchFamily="34" charset="0"/>
        <a:buChar char="»"/>
        <a:defRPr sz="2000" kern="1200">
          <a:solidFill>
            <a:schemeClr val="tx1"/>
          </a:solidFill>
          <a:latin typeface="Calibri" pitchFamily="34" charset="0"/>
          <a:ea typeface="Calibri" panose="020F0502020204030204" pitchFamily="34" charset="0"/>
          <a:cs typeface="Calibri"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sff.net/locus/c5.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844675"/>
            <a:ext cx="7772400" cy="1470025"/>
          </a:xfrm>
        </p:spPr>
        <p:txBody>
          <a:bodyPr rtlCol="0"/>
          <a:lstStyle/>
          <a:p>
            <a:pPr eaLnBrk="1" fontAlgn="auto" hangingPunct="1">
              <a:spcAft>
                <a:spcPts val="0"/>
              </a:spcAft>
              <a:defRPr/>
            </a:pPr>
            <a:r>
              <a:rPr lang="en-US" altLang="zh-TW" dirty="0" smtClean="0">
                <a:ea typeface="+mj-ea"/>
              </a:rPr>
              <a:t>Extracting Patterns and Relations</a:t>
            </a:r>
            <a:br>
              <a:rPr lang="en-US" altLang="zh-TW" dirty="0" smtClean="0">
                <a:ea typeface="+mj-ea"/>
              </a:rPr>
            </a:br>
            <a:r>
              <a:rPr lang="en-US" altLang="zh-TW" dirty="0" smtClean="0">
                <a:ea typeface="+mj-ea"/>
              </a:rPr>
              <a:t> from the World Wide Web</a:t>
            </a:r>
            <a:endParaRPr lang="en-US" altLang="zh-TW" sz="2400" i="1" dirty="0" smtClean="0">
              <a:ea typeface="+mj-ea"/>
            </a:endParaRPr>
          </a:p>
        </p:txBody>
      </p:sp>
      <p:sp>
        <p:nvSpPr>
          <p:cNvPr id="6147" name="부제목 1"/>
          <p:cNvSpPr>
            <a:spLocks noGrp="1"/>
          </p:cNvSpPr>
          <p:nvPr>
            <p:ph type="subTitle" idx="1"/>
          </p:nvPr>
        </p:nvSpPr>
        <p:spPr>
          <a:xfrm>
            <a:off x="720725" y="3573463"/>
            <a:ext cx="7715250" cy="1752600"/>
          </a:xfrm>
        </p:spPr>
        <p:txBody>
          <a:bodyPr/>
          <a:lstStyle/>
          <a:p>
            <a:pPr eaLnBrk="1" hangingPunct="1">
              <a:lnSpc>
                <a:spcPct val="80000"/>
              </a:lnSpc>
            </a:pPr>
            <a:r>
              <a:rPr lang="en-US" altLang="ko-KR" sz="1900" smtClean="0">
                <a:ea typeface="굴림" panose="020B0600000101010101" pitchFamily="50" charset="-127"/>
              </a:rPr>
              <a:t>Sergey Brin</a:t>
            </a:r>
          </a:p>
          <a:p>
            <a:pPr eaLnBrk="1" hangingPunct="1">
              <a:lnSpc>
                <a:spcPct val="80000"/>
              </a:lnSpc>
            </a:pPr>
            <a:endParaRPr lang="en-US" altLang="ko-KR" sz="1900" smtClean="0">
              <a:ea typeface="굴림" panose="020B0600000101010101" pitchFamily="50" charset="-127"/>
            </a:endParaRPr>
          </a:p>
          <a:p>
            <a:pPr eaLnBrk="1" hangingPunct="1">
              <a:lnSpc>
                <a:spcPct val="70000"/>
              </a:lnSpc>
            </a:pPr>
            <a:r>
              <a:rPr lang="en-US" altLang="ko-KR" sz="1900" smtClean="0">
                <a:ea typeface="굴림" panose="020B0600000101010101" pitchFamily="50" charset="-127"/>
              </a:rPr>
              <a:t>WebDB </a:t>
            </a:r>
            <a:r>
              <a:rPr lang="en-GB" altLang="ko-KR" sz="1900" smtClean="0">
                <a:ea typeface="굴림" panose="020B0600000101010101" pitchFamily="50" charset="-127"/>
              </a:rPr>
              <a:t>1998</a:t>
            </a:r>
          </a:p>
          <a:p>
            <a:pPr algn="r" eaLnBrk="1" hangingPunct="1">
              <a:lnSpc>
                <a:spcPct val="70000"/>
              </a:lnSpc>
            </a:pPr>
            <a:r>
              <a:rPr lang="en-US" altLang="ko-KR" sz="1900" smtClean="0">
                <a:ea typeface="굴림" panose="020B0600000101010101" pitchFamily="50" charset="-127"/>
              </a:rPr>
              <a:t>16 Aug 2013</a:t>
            </a:r>
          </a:p>
          <a:p>
            <a:pPr algn="r" eaLnBrk="1" hangingPunct="1">
              <a:lnSpc>
                <a:spcPct val="70000"/>
              </a:lnSpc>
            </a:pPr>
            <a:r>
              <a:rPr lang="en-US" altLang="ko-KR" sz="1900" smtClean="0">
                <a:ea typeface="굴림" panose="020B0600000101010101" pitchFamily="50" charset="-127"/>
              </a:rPr>
              <a:t>SNU IDB Lab.</a:t>
            </a:r>
          </a:p>
          <a:p>
            <a:pPr algn="r" eaLnBrk="1" hangingPunct="1">
              <a:lnSpc>
                <a:spcPct val="70000"/>
              </a:lnSpc>
            </a:pPr>
            <a:r>
              <a:rPr lang="en-US" altLang="ko-KR" sz="1900" smtClean="0">
                <a:ea typeface="굴림" panose="020B0600000101010101" pitchFamily="50" charset="-127"/>
              </a:rPr>
              <a:t>Inhoe Lee</a:t>
            </a:r>
            <a:endParaRPr lang="ko-KR" altLang="en-US" sz="1900" smtClean="0">
              <a:ea typeface="굴림" panose="020B0600000101010101" pitchFamily="50" charset="-127"/>
            </a:endParaRPr>
          </a:p>
          <a:p>
            <a:pPr eaLnBrk="1" hangingPunct="1">
              <a:lnSpc>
                <a:spcPct val="80000"/>
              </a:lnSpc>
            </a:pPr>
            <a:endParaRPr lang="ko-KR" altLang="en-US" sz="1900" smtClean="0">
              <a:ea typeface="굴림" panose="020B0600000101010101"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smtClean="0">
                <a:ea typeface="+mj-ea"/>
              </a:rPr>
              <a:t>Example</a:t>
            </a:r>
          </a:p>
        </p:txBody>
      </p:sp>
      <p:sp>
        <p:nvSpPr>
          <p:cNvPr id="23555" name="Rectangle 3"/>
          <p:cNvSpPr>
            <a:spLocks noGrp="1" noChangeArrowheads="1"/>
          </p:cNvSpPr>
          <p:nvPr>
            <p:ph idx="1"/>
          </p:nvPr>
        </p:nvSpPr>
        <p:spPr>
          <a:xfrm>
            <a:off x="179388" y="1063625"/>
            <a:ext cx="8785225" cy="5461000"/>
          </a:xfrm>
        </p:spPr>
        <p:txBody>
          <a:bodyPr/>
          <a:lstStyle/>
          <a:p>
            <a:pPr eaLnBrk="1" hangingPunct="1">
              <a:buFontTx/>
              <a:buNone/>
            </a:pPr>
            <a:r>
              <a:rPr lang="zh-TW" altLang="en-US" smtClean="0">
                <a:ea typeface="新細明體" panose="02020500000000000000" pitchFamily="18" charset="-120"/>
              </a:rPr>
              <a:t>                </a:t>
            </a:r>
          </a:p>
        </p:txBody>
      </p:sp>
      <p:graphicFrame>
        <p:nvGraphicFramePr>
          <p:cNvPr id="21508" name="Group 4"/>
          <p:cNvGraphicFramePr>
            <a:graphicFrameLocks noGrp="1"/>
          </p:cNvGraphicFramePr>
          <p:nvPr/>
        </p:nvGraphicFramePr>
        <p:xfrm>
          <a:off x="304800" y="1752600"/>
          <a:ext cx="3657600" cy="1279525"/>
        </p:xfrm>
        <a:graphic>
          <a:graphicData uri="http://schemas.openxmlformats.org/drawingml/2006/table">
            <a:tbl>
              <a:tblPr/>
              <a:tblGrid>
                <a:gridCol w="2259013"/>
                <a:gridCol w="1398587"/>
              </a:tblGrid>
              <a:tr h="182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Title</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Author</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The Robots of Dawn</a:t>
                      </a:r>
                    </a:p>
                  </a:txBody>
                  <a:tcPr marL="381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Issac Asimov</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Startide Rising</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David Brin</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Chaos: Making a New Science</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James Gleick</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Great Expectations</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Clarles Dickens</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The Comedy of Errors</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W. Shakespeare</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3582" name="Group 30"/>
          <p:cNvGrpSpPr>
            <a:grpSpLocks/>
          </p:cNvGrpSpPr>
          <p:nvPr/>
        </p:nvGrpSpPr>
        <p:grpSpPr bwMode="auto">
          <a:xfrm>
            <a:off x="914400" y="3352800"/>
            <a:ext cx="1524000" cy="1295400"/>
            <a:chOff x="2352" y="2160"/>
            <a:chExt cx="960" cy="816"/>
          </a:xfrm>
        </p:grpSpPr>
        <p:sp>
          <p:nvSpPr>
            <p:cNvPr id="23606" name="AutoShape 31"/>
            <p:cNvSpPr>
              <a:spLocks noChangeArrowheads="1"/>
            </p:cNvSpPr>
            <p:nvPr/>
          </p:nvSpPr>
          <p:spPr bwMode="auto">
            <a:xfrm>
              <a:off x="235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07" name="AutoShape 32"/>
            <p:cNvSpPr>
              <a:spLocks noChangeArrowheads="1"/>
            </p:cNvSpPr>
            <p:nvPr/>
          </p:nvSpPr>
          <p:spPr bwMode="auto">
            <a:xfrm>
              <a:off x="259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08" name="AutoShape 33"/>
            <p:cNvSpPr>
              <a:spLocks noChangeArrowheads="1"/>
            </p:cNvSpPr>
            <p:nvPr/>
          </p:nvSpPr>
          <p:spPr bwMode="auto">
            <a:xfrm>
              <a:off x="283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09" name="AutoShape 34"/>
            <p:cNvSpPr>
              <a:spLocks noChangeArrowheads="1"/>
            </p:cNvSpPr>
            <p:nvPr/>
          </p:nvSpPr>
          <p:spPr bwMode="auto">
            <a:xfrm>
              <a:off x="244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10" name="AutoShape 35"/>
            <p:cNvSpPr>
              <a:spLocks noChangeArrowheads="1"/>
            </p:cNvSpPr>
            <p:nvPr/>
          </p:nvSpPr>
          <p:spPr bwMode="auto">
            <a:xfrm>
              <a:off x="292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11" name="AutoShape 36"/>
            <p:cNvSpPr>
              <a:spLocks noChangeArrowheads="1"/>
            </p:cNvSpPr>
            <p:nvPr/>
          </p:nvSpPr>
          <p:spPr bwMode="auto">
            <a:xfrm>
              <a:off x="268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12" name="AutoShape 37"/>
            <p:cNvSpPr>
              <a:spLocks noChangeArrowheads="1"/>
            </p:cNvSpPr>
            <p:nvPr/>
          </p:nvSpPr>
          <p:spPr bwMode="auto">
            <a:xfrm>
              <a:off x="249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13" name="AutoShape 38"/>
            <p:cNvSpPr>
              <a:spLocks noChangeArrowheads="1"/>
            </p:cNvSpPr>
            <p:nvPr/>
          </p:nvSpPr>
          <p:spPr bwMode="auto">
            <a:xfrm>
              <a:off x="273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14" name="AutoShape 39"/>
            <p:cNvSpPr>
              <a:spLocks noChangeArrowheads="1"/>
            </p:cNvSpPr>
            <p:nvPr/>
          </p:nvSpPr>
          <p:spPr bwMode="auto">
            <a:xfrm>
              <a:off x="297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15" name="AutoShape 40"/>
            <p:cNvSpPr>
              <a:spLocks noChangeArrowheads="1"/>
            </p:cNvSpPr>
            <p:nvPr/>
          </p:nvSpPr>
          <p:spPr bwMode="auto">
            <a:xfrm>
              <a:off x="259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16" name="AutoShape 41"/>
            <p:cNvSpPr>
              <a:spLocks noChangeArrowheads="1"/>
            </p:cNvSpPr>
            <p:nvPr/>
          </p:nvSpPr>
          <p:spPr bwMode="auto">
            <a:xfrm>
              <a:off x="307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3617" name="AutoShape 42"/>
            <p:cNvSpPr>
              <a:spLocks noChangeArrowheads="1"/>
            </p:cNvSpPr>
            <p:nvPr/>
          </p:nvSpPr>
          <p:spPr bwMode="auto">
            <a:xfrm>
              <a:off x="283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grpSp>
      <p:sp>
        <p:nvSpPr>
          <p:cNvPr id="23583" name="Line 43"/>
          <p:cNvSpPr>
            <a:spLocks noChangeShapeType="1"/>
          </p:cNvSpPr>
          <p:nvPr/>
        </p:nvSpPr>
        <p:spPr bwMode="auto">
          <a:xfrm>
            <a:off x="1981200" y="3124200"/>
            <a:ext cx="0" cy="1828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graphicFrame>
        <p:nvGraphicFramePr>
          <p:cNvPr id="21548" name="Group 44"/>
          <p:cNvGraphicFramePr>
            <a:graphicFrameLocks noGrp="1"/>
          </p:cNvGraphicFramePr>
          <p:nvPr/>
        </p:nvGraphicFramePr>
        <p:xfrm>
          <a:off x="304800" y="5105400"/>
          <a:ext cx="6934200" cy="1371600"/>
        </p:xfrm>
        <a:graphic>
          <a:graphicData uri="http://schemas.openxmlformats.org/drawingml/2006/table">
            <a:tbl>
              <a:tblPr/>
              <a:tblGrid>
                <a:gridCol w="606425"/>
                <a:gridCol w="6327775"/>
              </a:tblGrid>
              <a:tr h="14605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www.sff.net/locus/c3.html</a:t>
                      </a: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46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Century" pitchFamily="18" charset="0"/>
                          <a:ea typeface="新細明體" pitchFamily="18" charset="-120"/>
                        </a:rPr>
                        <a:t>&lt;</a:t>
                      </a: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LI&gt;&lt;B&gt;The Robots of Dawn&lt;/B&gt; by Issac Asimov (Bantam Spectra, Jan &amp;#146;90)</a:t>
                      </a: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www.sff.net/locus/c5.html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&lt;LI&gt;&lt;B&gt;Startide Rising&lt;/B&gt; by David Brin (Pulphouse, Jul &amp;#146;90)</a:t>
                      </a: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Century" pitchFamily="18"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Century" pitchFamily="18"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03" name="Text Box 63"/>
          <p:cNvSpPr txBox="1">
            <a:spLocks noChangeArrowheads="1"/>
          </p:cNvSpPr>
          <p:nvPr/>
        </p:nvSpPr>
        <p:spPr bwMode="auto">
          <a:xfrm>
            <a:off x="2330450" y="3625850"/>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rPr>
              <a:t>fgrep title </a:t>
            </a:r>
            <a:r>
              <a:rPr lang="en-US" altLang="zh-TW" sz="1800">
                <a:latin typeface="Times New Roman" panose="02020603050405020304" pitchFamily="18" charset="0"/>
                <a:ea typeface="新細明體" panose="02020500000000000000" pitchFamily="18" charset="-120"/>
                <a:sym typeface="Symbol" panose="05050102010706020507" pitchFamily="18" charset="2"/>
              </a:rPr>
              <a:t> </a:t>
            </a:r>
          </a:p>
          <a:p>
            <a:pP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sym typeface="Symbol" panose="05050102010706020507" pitchFamily="18" charset="2"/>
              </a:rPr>
              <a:t>   fgrep author</a:t>
            </a:r>
            <a:endParaRPr lang="en-US" altLang="zh-TW" sz="1800">
              <a:latin typeface="Times New Roman" panose="02020603050405020304" pitchFamily="18" charset="0"/>
              <a:ea typeface="新細明體" panose="02020500000000000000" pitchFamily="18" charset="-120"/>
            </a:endParaRPr>
          </a:p>
        </p:txBody>
      </p:sp>
      <p:sp>
        <p:nvSpPr>
          <p:cNvPr id="23604" name="Text Box 106"/>
          <p:cNvSpPr txBox="1">
            <a:spLocks noChangeArrowheads="1"/>
          </p:cNvSpPr>
          <p:nvPr/>
        </p:nvSpPr>
        <p:spPr bwMode="auto">
          <a:xfrm>
            <a:off x="304800" y="106680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rPr>
              <a:t>Seeds</a:t>
            </a:r>
          </a:p>
        </p:txBody>
      </p:sp>
      <p:sp>
        <p:nvSpPr>
          <p:cNvPr id="23605" name="Line 107"/>
          <p:cNvSpPr>
            <a:spLocks noChangeShapeType="1"/>
          </p:cNvSpPr>
          <p:nvPr/>
        </p:nvSpPr>
        <p:spPr bwMode="auto">
          <a:xfrm>
            <a:off x="914400" y="1447800"/>
            <a:ext cx="30480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smtClean="0">
                <a:ea typeface="+mj-ea"/>
              </a:rPr>
              <a:t>Example</a:t>
            </a:r>
          </a:p>
        </p:txBody>
      </p:sp>
      <p:sp>
        <p:nvSpPr>
          <p:cNvPr id="24579" name="Rectangle 3"/>
          <p:cNvSpPr>
            <a:spLocks noGrp="1" noChangeArrowheads="1"/>
          </p:cNvSpPr>
          <p:nvPr>
            <p:ph idx="1"/>
          </p:nvPr>
        </p:nvSpPr>
        <p:spPr>
          <a:xfrm>
            <a:off x="179388" y="1063625"/>
            <a:ext cx="8785225" cy="5461000"/>
          </a:xfrm>
        </p:spPr>
        <p:txBody>
          <a:bodyPr/>
          <a:lstStyle/>
          <a:p>
            <a:pPr eaLnBrk="1" hangingPunct="1">
              <a:buFontTx/>
              <a:buNone/>
            </a:pPr>
            <a:r>
              <a:rPr lang="zh-TW" altLang="en-US" smtClean="0">
                <a:ea typeface="新細明體" panose="02020500000000000000" pitchFamily="18" charset="-120"/>
              </a:rPr>
              <a:t>                </a:t>
            </a:r>
          </a:p>
        </p:txBody>
      </p:sp>
      <p:graphicFrame>
        <p:nvGraphicFramePr>
          <p:cNvPr id="17412" name="Group 4"/>
          <p:cNvGraphicFramePr>
            <a:graphicFrameLocks noGrp="1"/>
          </p:cNvGraphicFramePr>
          <p:nvPr/>
        </p:nvGraphicFramePr>
        <p:xfrm>
          <a:off x="304800" y="1752600"/>
          <a:ext cx="3657600" cy="1279525"/>
        </p:xfrm>
        <a:graphic>
          <a:graphicData uri="http://schemas.openxmlformats.org/drawingml/2006/table">
            <a:tbl>
              <a:tblPr/>
              <a:tblGrid>
                <a:gridCol w="2259013"/>
                <a:gridCol w="1398587"/>
              </a:tblGrid>
              <a:tr h="182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Title</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Author</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The Robots of Dawn</a:t>
                      </a:r>
                    </a:p>
                  </a:txBody>
                  <a:tcPr marL="381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Issac Asimov</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Startide Rising</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David Brin</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Chaos: Making a New Science</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James Gleick</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Great Expectations</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Clarles Dickens</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The Comedy of Errors</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W. Shakespeare</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4606" name="Group 31"/>
          <p:cNvGrpSpPr>
            <a:grpSpLocks/>
          </p:cNvGrpSpPr>
          <p:nvPr/>
        </p:nvGrpSpPr>
        <p:grpSpPr bwMode="auto">
          <a:xfrm>
            <a:off x="914400" y="3352800"/>
            <a:ext cx="1524000" cy="1295400"/>
            <a:chOff x="2352" y="2160"/>
            <a:chExt cx="960" cy="816"/>
          </a:xfrm>
        </p:grpSpPr>
        <p:sp>
          <p:nvSpPr>
            <p:cNvPr id="24713" name="AutoShape 32"/>
            <p:cNvSpPr>
              <a:spLocks noChangeArrowheads="1"/>
            </p:cNvSpPr>
            <p:nvPr/>
          </p:nvSpPr>
          <p:spPr bwMode="auto">
            <a:xfrm>
              <a:off x="235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4" name="AutoShape 33"/>
            <p:cNvSpPr>
              <a:spLocks noChangeArrowheads="1"/>
            </p:cNvSpPr>
            <p:nvPr/>
          </p:nvSpPr>
          <p:spPr bwMode="auto">
            <a:xfrm>
              <a:off x="259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5" name="AutoShape 34"/>
            <p:cNvSpPr>
              <a:spLocks noChangeArrowheads="1"/>
            </p:cNvSpPr>
            <p:nvPr/>
          </p:nvSpPr>
          <p:spPr bwMode="auto">
            <a:xfrm>
              <a:off x="283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6" name="AutoShape 35"/>
            <p:cNvSpPr>
              <a:spLocks noChangeArrowheads="1"/>
            </p:cNvSpPr>
            <p:nvPr/>
          </p:nvSpPr>
          <p:spPr bwMode="auto">
            <a:xfrm>
              <a:off x="244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7" name="AutoShape 36"/>
            <p:cNvSpPr>
              <a:spLocks noChangeArrowheads="1"/>
            </p:cNvSpPr>
            <p:nvPr/>
          </p:nvSpPr>
          <p:spPr bwMode="auto">
            <a:xfrm>
              <a:off x="292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8" name="AutoShape 37"/>
            <p:cNvSpPr>
              <a:spLocks noChangeArrowheads="1"/>
            </p:cNvSpPr>
            <p:nvPr/>
          </p:nvSpPr>
          <p:spPr bwMode="auto">
            <a:xfrm>
              <a:off x="268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9" name="AutoShape 38"/>
            <p:cNvSpPr>
              <a:spLocks noChangeArrowheads="1"/>
            </p:cNvSpPr>
            <p:nvPr/>
          </p:nvSpPr>
          <p:spPr bwMode="auto">
            <a:xfrm>
              <a:off x="249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20" name="AutoShape 39"/>
            <p:cNvSpPr>
              <a:spLocks noChangeArrowheads="1"/>
            </p:cNvSpPr>
            <p:nvPr/>
          </p:nvSpPr>
          <p:spPr bwMode="auto">
            <a:xfrm>
              <a:off x="273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21" name="AutoShape 40"/>
            <p:cNvSpPr>
              <a:spLocks noChangeArrowheads="1"/>
            </p:cNvSpPr>
            <p:nvPr/>
          </p:nvSpPr>
          <p:spPr bwMode="auto">
            <a:xfrm>
              <a:off x="297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22" name="AutoShape 41"/>
            <p:cNvSpPr>
              <a:spLocks noChangeArrowheads="1"/>
            </p:cNvSpPr>
            <p:nvPr/>
          </p:nvSpPr>
          <p:spPr bwMode="auto">
            <a:xfrm>
              <a:off x="259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23" name="AutoShape 42"/>
            <p:cNvSpPr>
              <a:spLocks noChangeArrowheads="1"/>
            </p:cNvSpPr>
            <p:nvPr/>
          </p:nvSpPr>
          <p:spPr bwMode="auto">
            <a:xfrm>
              <a:off x="307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24" name="AutoShape 43"/>
            <p:cNvSpPr>
              <a:spLocks noChangeArrowheads="1"/>
            </p:cNvSpPr>
            <p:nvPr/>
          </p:nvSpPr>
          <p:spPr bwMode="auto">
            <a:xfrm>
              <a:off x="283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grpSp>
      <p:sp>
        <p:nvSpPr>
          <p:cNvPr id="24607" name="Line 44"/>
          <p:cNvSpPr>
            <a:spLocks noChangeShapeType="1"/>
          </p:cNvSpPr>
          <p:nvPr/>
        </p:nvSpPr>
        <p:spPr bwMode="auto">
          <a:xfrm>
            <a:off x="1981200" y="3124200"/>
            <a:ext cx="0" cy="1828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graphicFrame>
        <p:nvGraphicFramePr>
          <p:cNvPr id="17615" name="Group 207"/>
          <p:cNvGraphicFramePr>
            <a:graphicFrameLocks noGrp="1"/>
          </p:cNvGraphicFramePr>
          <p:nvPr/>
        </p:nvGraphicFramePr>
        <p:xfrm>
          <a:off x="304800" y="5105400"/>
          <a:ext cx="6934200" cy="1371600"/>
        </p:xfrm>
        <a:graphic>
          <a:graphicData uri="http://schemas.openxmlformats.org/drawingml/2006/table">
            <a:tbl>
              <a:tblPr/>
              <a:tblGrid>
                <a:gridCol w="606425"/>
                <a:gridCol w="6327775"/>
              </a:tblGrid>
              <a:tr h="14605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www.sff.net/locus/c3.html</a:t>
                      </a: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46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Century" pitchFamily="18" charset="0"/>
                          <a:ea typeface="新細明體" pitchFamily="18" charset="-120"/>
                        </a:rPr>
                        <a:t>&lt;</a:t>
                      </a: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LI&gt;&lt;B&gt;The Robots of Dawn&lt;/B&gt; by Issac Asimov (Bantam Spectra, Jan &amp;#146;90)</a:t>
                      </a: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3050">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hlinkClick r:id="rId2"/>
                        </a:rPr>
                        <a:t>www.sff.net/locus/c5.html</a:t>
                      </a:r>
                      <a:endParaRPr kumimoji="1" lang="en-US" altLang="zh-TW"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3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&lt;LI&gt;&lt;B&gt;Startide Rising&lt;/B&gt; by David Brin (Pulphouse, Jul &amp;#146;90)</a:t>
                      </a: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6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Century" pitchFamily="18"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Century" pitchFamily="18"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27" name="Text Box 30"/>
          <p:cNvSpPr txBox="1">
            <a:spLocks noChangeArrowheads="1"/>
          </p:cNvSpPr>
          <p:nvPr/>
        </p:nvSpPr>
        <p:spPr bwMode="auto">
          <a:xfrm>
            <a:off x="2330450" y="3625850"/>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rPr>
              <a:t>fgrep title </a:t>
            </a:r>
            <a:r>
              <a:rPr lang="en-US" altLang="zh-TW" sz="1800">
                <a:latin typeface="Times New Roman" panose="02020603050405020304" pitchFamily="18" charset="0"/>
                <a:ea typeface="新細明體" panose="02020500000000000000" pitchFamily="18" charset="-120"/>
                <a:sym typeface="Symbol" panose="05050102010706020507" pitchFamily="18" charset="2"/>
              </a:rPr>
              <a:t> </a:t>
            </a:r>
          </a:p>
          <a:p>
            <a:pP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sym typeface="Symbol" panose="05050102010706020507" pitchFamily="18" charset="2"/>
              </a:rPr>
              <a:t>   fgrep author</a:t>
            </a:r>
            <a:endParaRPr lang="en-US" altLang="zh-TW" sz="1800">
              <a:latin typeface="Times New Roman" panose="02020603050405020304" pitchFamily="18" charset="0"/>
              <a:ea typeface="新細明體" panose="02020500000000000000" pitchFamily="18" charset="-120"/>
            </a:endParaRPr>
          </a:p>
        </p:txBody>
      </p:sp>
      <p:graphicFrame>
        <p:nvGraphicFramePr>
          <p:cNvPr id="17632" name="Group 224"/>
          <p:cNvGraphicFramePr>
            <a:graphicFrameLocks noGrp="1"/>
          </p:cNvGraphicFramePr>
          <p:nvPr/>
        </p:nvGraphicFramePr>
        <p:xfrm>
          <a:off x="381000" y="5257800"/>
          <a:ext cx="8534400" cy="1371600"/>
        </p:xfrm>
        <a:graphic>
          <a:graphicData uri="http://schemas.openxmlformats.org/drawingml/2006/table">
            <a:tbl>
              <a:tblPr/>
              <a:tblGrid>
                <a:gridCol w="1220788"/>
                <a:gridCol w="1217612"/>
                <a:gridCol w="693738"/>
                <a:gridCol w="1879600"/>
                <a:gridCol w="1084262"/>
                <a:gridCol w="1217613"/>
                <a:gridCol w="1220787"/>
              </a:tblGrid>
              <a:tr h="0">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Author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Order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url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Prefix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Middle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suffix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20663">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The Robots of Dwan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Issac Asimove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www.sff.net/locus/c3.html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&lt;</a:t>
                      </a: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LI&gt;&lt;B&gt;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&lt;/</a:t>
                      </a: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B&gt; 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(Bantam Spectra, Jan &amp;#146;90)</a:t>
                      </a:r>
                      <a:endParaRPr kumimoji="1" lang="zh-TW" altLang="en-US"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54000">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Startide Rising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David Brin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www.sff.net/locus/c5.html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&lt;</a:t>
                      </a: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LI&gt;&lt;B&gt;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&lt;/</a:t>
                      </a: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B&gt; by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(Pulphouse, Jul &amp;#146;90)</a:t>
                      </a:r>
                      <a:endParaRPr kumimoji="1" lang="zh-TW" altLang="en-US" sz="12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0">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0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0" i="0" u="none" strike="noStrike" cap="none" normalizeH="0" baseline="0" smtClean="0">
                          <a:ln>
                            <a:noFill/>
                          </a:ln>
                          <a:solidFill>
                            <a:schemeClr val="tx1"/>
                          </a:solidFill>
                          <a:effectLst/>
                          <a:latin typeface="Century" panose="02040604050505020304" pitchFamily="18" charset="0"/>
                          <a:ea typeface="新細明體" panose="02020500000000000000"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4670" name="Text Box 151"/>
          <p:cNvSpPr txBox="1">
            <a:spLocks noChangeArrowheads="1"/>
          </p:cNvSpPr>
          <p:nvPr/>
        </p:nvSpPr>
        <p:spPr bwMode="auto">
          <a:xfrm>
            <a:off x="304800" y="106680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rPr>
              <a:t>Seeds</a:t>
            </a:r>
          </a:p>
        </p:txBody>
      </p:sp>
      <p:sp>
        <p:nvSpPr>
          <p:cNvPr id="24671" name="Line 152"/>
          <p:cNvSpPr>
            <a:spLocks noChangeShapeType="1"/>
          </p:cNvSpPr>
          <p:nvPr/>
        </p:nvSpPr>
        <p:spPr bwMode="auto">
          <a:xfrm>
            <a:off x="914400" y="1447800"/>
            <a:ext cx="30480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graphicFrame>
        <p:nvGraphicFramePr>
          <p:cNvPr id="17651" name="Group 243"/>
          <p:cNvGraphicFramePr>
            <a:graphicFrameLocks noGrp="1"/>
          </p:cNvGraphicFramePr>
          <p:nvPr/>
        </p:nvGraphicFramePr>
        <p:xfrm>
          <a:off x="6172200" y="1752600"/>
          <a:ext cx="2819400" cy="1920875"/>
        </p:xfrm>
        <a:graphic>
          <a:graphicData uri="http://schemas.openxmlformats.org/drawingml/2006/table">
            <a:tbl>
              <a:tblPr/>
              <a:tblGrid>
                <a:gridCol w="381000"/>
                <a:gridCol w="2438400"/>
              </a:tblGrid>
              <a:tr h="274411">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Pattern</a:t>
                      </a: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411">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www.sff.net/locus/c*</a:t>
                      </a: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4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1" i="0" u="none" strike="noStrike" cap="none" normalizeH="0" baseline="0" smtClean="0">
                          <a:ln>
                            <a:noFill/>
                          </a:ln>
                          <a:solidFill>
                            <a:schemeClr val="tx1"/>
                          </a:solidFill>
                          <a:effectLst/>
                          <a:latin typeface="Century" pitchFamily="18" charset="0"/>
                          <a:ea typeface="新細明體" pitchFamily="18" charset="-120"/>
                        </a:rPr>
                        <a:t>&lt;</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LI&gt;&lt;B&gt;</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title </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&lt;/B&gt; by </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author</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 (</a:t>
                      </a: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411">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dns.city-net.com/---/hugos/1984.html</a:t>
                      </a: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4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1" i="0" u="none" strike="noStrike" cap="none" normalizeH="0" baseline="0" smtClean="0">
                          <a:ln>
                            <a:noFill/>
                          </a:ln>
                          <a:solidFill>
                            <a:schemeClr val="tx1"/>
                          </a:solidFill>
                          <a:effectLst/>
                          <a:latin typeface="Century" pitchFamily="18" charset="0"/>
                          <a:ea typeface="新細明體" pitchFamily="18" charset="-120"/>
                        </a:rPr>
                        <a:t>&lt;</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I&gt;</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title </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&lt;/I&gt; by </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author</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 (</a:t>
                      </a:r>
                      <a:endParaRPr kumimoji="1" lang="zh-TW" altLang="en-US" sz="1200" b="1" i="0" u="none" strike="noStrike" cap="none" normalizeH="0" baseline="0" smtClean="0">
                        <a:ln>
                          <a:noFill/>
                        </a:ln>
                        <a:solidFill>
                          <a:schemeClr val="tx1"/>
                        </a:solidFill>
                        <a:effectLst/>
                        <a:latin typeface="Century" pitchFamily="18" charset="0"/>
                        <a:ea typeface="新細明體" pitchFamily="18" charset="-12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411">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dolphin.upenn.edu/---/sf-award.htm</a:t>
                      </a:r>
                    </a:p>
                  </a:txBody>
                  <a:tcPr marT="45735" marB="457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744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author</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 || </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title</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 || (</a:t>
                      </a:r>
                      <a:endParaRPr kumimoji="1" lang="zh-TW" altLang="en-US" sz="1200" b="0" i="0" u="none" strike="noStrike" cap="none" normalizeH="0" baseline="0" smtClean="0">
                        <a:ln>
                          <a:noFill/>
                        </a:ln>
                        <a:solidFill>
                          <a:schemeClr val="tx1"/>
                        </a:solidFill>
                        <a:effectLst/>
                        <a:latin typeface="Century" pitchFamily="18" charset="0"/>
                        <a:ea typeface="新細明體" pitchFamily="18" charset="-120"/>
                      </a:endParaRP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96" name="Line 201"/>
          <p:cNvSpPr>
            <a:spLocks noChangeShapeType="1"/>
          </p:cNvSpPr>
          <p:nvPr/>
        </p:nvSpPr>
        <p:spPr bwMode="auto">
          <a:xfrm flipV="1">
            <a:off x="7772400" y="3810000"/>
            <a:ext cx="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4697" name="Text Box 202"/>
          <p:cNvSpPr txBox="1">
            <a:spLocks noChangeArrowheads="1"/>
          </p:cNvSpPr>
          <p:nvPr/>
        </p:nvSpPr>
        <p:spPr bwMode="auto">
          <a:xfrm>
            <a:off x="6400800" y="4281488"/>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rPr>
              <a:t>GenPattern()</a:t>
            </a:r>
          </a:p>
        </p:txBody>
      </p:sp>
      <p:grpSp>
        <p:nvGrpSpPr>
          <p:cNvPr id="24698" name="Group 225"/>
          <p:cNvGrpSpPr>
            <a:grpSpLocks/>
          </p:cNvGrpSpPr>
          <p:nvPr/>
        </p:nvGrpSpPr>
        <p:grpSpPr bwMode="auto">
          <a:xfrm>
            <a:off x="4343400" y="1905000"/>
            <a:ext cx="1524000" cy="1295400"/>
            <a:chOff x="2352" y="2160"/>
            <a:chExt cx="960" cy="816"/>
          </a:xfrm>
        </p:grpSpPr>
        <p:sp>
          <p:nvSpPr>
            <p:cNvPr id="24701" name="AutoShape 226"/>
            <p:cNvSpPr>
              <a:spLocks noChangeArrowheads="1"/>
            </p:cNvSpPr>
            <p:nvPr/>
          </p:nvSpPr>
          <p:spPr bwMode="auto">
            <a:xfrm>
              <a:off x="235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02" name="AutoShape 227"/>
            <p:cNvSpPr>
              <a:spLocks noChangeArrowheads="1"/>
            </p:cNvSpPr>
            <p:nvPr/>
          </p:nvSpPr>
          <p:spPr bwMode="auto">
            <a:xfrm>
              <a:off x="259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03" name="AutoShape 228"/>
            <p:cNvSpPr>
              <a:spLocks noChangeArrowheads="1"/>
            </p:cNvSpPr>
            <p:nvPr/>
          </p:nvSpPr>
          <p:spPr bwMode="auto">
            <a:xfrm>
              <a:off x="283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04" name="AutoShape 229"/>
            <p:cNvSpPr>
              <a:spLocks noChangeArrowheads="1"/>
            </p:cNvSpPr>
            <p:nvPr/>
          </p:nvSpPr>
          <p:spPr bwMode="auto">
            <a:xfrm>
              <a:off x="244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05" name="AutoShape 230"/>
            <p:cNvSpPr>
              <a:spLocks noChangeArrowheads="1"/>
            </p:cNvSpPr>
            <p:nvPr/>
          </p:nvSpPr>
          <p:spPr bwMode="auto">
            <a:xfrm>
              <a:off x="292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06" name="AutoShape 231"/>
            <p:cNvSpPr>
              <a:spLocks noChangeArrowheads="1"/>
            </p:cNvSpPr>
            <p:nvPr/>
          </p:nvSpPr>
          <p:spPr bwMode="auto">
            <a:xfrm>
              <a:off x="268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07" name="AutoShape 232"/>
            <p:cNvSpPr>
              <a:spLocks noChangeArrowheads="1"/>
            </p:cNvSpPr>
            <p:nvPr/>
          </p:nvSpPr>
          <p:spPr bwMode="auto">
            <a:xfrm>
              <a:off x="249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08" name="AutoShape 233"/>
            <p:cNvSpPr>
              <a:spLocks noChangeArrowheads="1"/>
            </p:cNvSpPr>
            <p:nvPr/>
          </p:nvSpPr>
          <p:spPr bwMode="auto">
            <a:xfrm>
              <a:off x="273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09" name="AutoShape 234"/>
            <p:cNvSpPr>
              <a:spLocks noChangeArrowheads="1"/>
            </p:cNvSpPr>
            <p:nvPr/>
          </p:nvSpPr>
          <p:spPr bwMode="auto">
            <a:xfrm>
              <a:off x="297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0" name="AutoShape 235"/>
            <p:cNvSpPr>
              <a:spLocks noChangeArrowheads="1"/>
            </p:cNvSpPr>
            <p:nvPr/>
          </p:nvSpPr>
          <p:spPr bwMode="auto">
            <a:xfrm>
              <a:off x="259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1" name="AutoShape 236"/>
            <p:cNvSpPr>
              <a:spLocks noChangeArrowheads="1"/>
            </p:cNvSpPr>
            <p:nvPr/>
          </p:nvSpPr>
          <p:spPr bwMode="auto">
            <a:xfrm>
              <a:off x="307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24712" name="AutoShape 237"/>
            <p:cNvSpPr>
              <a:spLocks noChangeArrowheads="1"/>
            </p:cNvSpPr>
            <p:nvPr/>
          </p:nvSpPr>
          <p:spPr bwMode="auto">
            <a:xfrm>
              <a:off x="283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grpSp>
      <p:sp>
        <p:nvSpPr>
          <p:cNvPr id="24699" name="Line 238"/>
          <p:cNvSpPr>
            <a:spLocks noChangeShapeType="1"/>
          </p:cNvSpPr>
          <p:nvPr/>
        </p:nvSpPr>
        <p:spPr bwMode="auto">
          <a:xfrm flipH="1">
            <a:off x="4038600" y="2514600"/>
            <a:ext cx="1981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4700" name="Text Box 239"/>
          <p:cNvSpPr txBox="1">
            <a:spLocks noChangeArrowheads="1"/>
          </p:cNvSpPr>
          <p:nvPr/>
        </p:nvSpPr>
        <p:spPr bwMode="auto">
          <a:xfrm>
            <a:off x="4038600" y="3173413"/>
            <a:ext cx="1981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rPr>
              <a:t>Regular Expression</a:t>
            </a:r>
          </a:p>
          <a:p>
            <a:pPr algn="ctr" eaLnBrk="1" latinLnBrk="0" hangingPunct="1">
              <a:spcBef>
                <a:spcPct val="0"/>
              </a:spcBef>
              <a:buFontTx/>
              <a:buNone/>
            </a:pPr>
            <a:r>
              <a:rPr lang="en-US" altLang="zh-TW" sz="1800">
                <a:latin typeface="Times New Roman" panose="02020603050405020304" pitchFamily="18" charset="0"/>
                <a:ea typeface="新細明體" panose="02020500000000000000" pitchFamily="18" charset="-120"/>
              </a:rPr>
              <a:t>Matching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smtClean="0">
                <a:ea typeface="+mj-ea"/>
              </a:rPr>
              <a:t>Experiment of Finding Books</a:t>
            </a:r>
          </a:p>
        </p:txBody>
      </p:sp>
      <p:sp>
        <p:nvSpPr>
          <p:cNvPr id="25603" name="Rectangle 3"/>
          <p:cNvSpPr>
            <a:spLocks noGrp="1" noChangeArrowheads="1"/>
          </p:cNvSpPr>
          <p:nvPr>
            <p:ph idx="1"/>
          </p:nvPr>
        </p:nvSpPr>
        <p:spPr>
          <a:xfrm>
            <a:off x="179388" y="1063625"/>
            <a:ext cx="8785225" cy="5461000"/>
          </a:xfrm>
        </p:spPr>
        <p:txBody>
          <a:bodyPr/>
          <a:lstStyle/>
          <a:p>
            <a:pPr eaLnBrk="1" hangingPunct="1"/>
            <a:r>
              <a:rPr lang="en-US" altLang="zh-TW" smtClean="0">
                <a:ea typeface="新細明體" panose="02020500000000000000" pitchFamily="18" charset="-120"/>
              </a:rPr>
              <a:t>Total test data</a:t>
            </a:r>
          </a:p>
          <a:p>
            <a:pPr lvl="1" eaLnBrk="1" hangingPunct="1"/>
            <a:r>
              <a:rPr lang="en-US" altLang="zh-TW" smtClean="0">
                <a:ea typeface="新細明體" panose="02020500000000000000" pitchFamily="18" charset="-120"/>
              </a:rPr>
              <a:t>24 million web pages totaling 147 gigabytes</a:t>
            </a:r>
          </a:p>
          <a:p>
            <a:pPr eaLnBrk="1" hangingPunct="1"/>
            <a:r>
              <a:rPr lang="en-US" altLang="zh-TW" smtClean="0">
                <a:ea typeface="新細明體" panose="02020500000000000000" pitchFamily="18" charset="-120"/>
              </a:rPr>
              <a:t>Experimental results (3 iterations)</a:t>
            </a: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eaLnBrk="1" hangingPunct="1"/>
            <a:r>
              <a:rPr lang="en-US" altLang="zh-TW" smtClean="0">
                <a:ea typeface="新細明體" panose="02020500000000000000" pitchFamily="18" charset="-120"/>
              </a:rPr>
              <a:t>Quality of results</a:t>
            </a:r>
          </a:p>
          <a:p>
            <a:pPr lvl="1" eaLnBrk="1" hangingPunct="1"/>
            <a:r>
              <a:rPr lang="en-US" altLang="zh-TW" smtClean="0">
                <a:ea typeface="新細明體" panose="02020500000000000000" pitchFamily="18" charset="-120"/>
              </a:rPr>
              <a:t>19/20 are bonafide books</a:t>
            </a:r>
          </a:p>
          <a:p>
            <a:pPr lvl="1" eaLnBrk="1" hangingPunct="1"/>
            <a:r>
              <a:rPr lang="en-US" altLang="zh-TW" smtClean="0">
                <a:ea typeface="新細明體" panose="02020500000000000000" pitchFamily="18" charset="-120"/>
              </a:rPr>
              <a:t>5/20 are not found on Amazon (2.5 million books)</a:t>
            </a:r>
          </a:p>
        </p:txBody>
      </p:sp>
      <p:graphicFrame>
        <p:nvGraphicFramePr>
          <p:cNvPr id="20636" name="Group 156"/>
          <p:cNvGraphicFramePr>
            <a:graphicFrameLocks noGrp="1"/>
          </p:cNvGraphicFramePr>
          <p:nvPr/>
        </p:nvGraphicFramePr>
        <p:xfrm>
          <a:off x="1295400" y="2544763"/>
          <a:ext cx="6096000" cy="1341437"/>
        </p:xfrm>
        <a:graphic>
          <a:graphicData uri="http://schemas.openxmlformats.org/drawingml/2006/table">
            <a:tbl>
              <a:tblPr/>
              <a:tblGrid>
                <a:gridCol w="1371600"/>
                <a:gridCol w="1066800"/>
                <a:gridCol w="547688"/>
                <a:gridCol w="747712"/>
                <a:gridCol w="838200"/>
                <a:gridCol w="304800"/>
                <a:gridCol w="1219200"/>
              </a:tblGrid>
              <a:tr h="335359">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Iteration</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r>
              <a:tr h="335359">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Books</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4047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9367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15257</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59">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Occurrences</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199</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3972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9938</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r>
              <a:tr h="335359">
                <a:tc>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Patterns</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105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c gridSpan="2">
                  <a:txBody>
                    <a:bodyPr/>
                    <a:lstStyle>
                      <a:lvl1pPr eaLnBrk="0" hangingPunct="0">
                        <a:spcBef>
                          <a:spcPct val="20000"/>
                        </a:spcBef>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defRPr kumimoji="1" sz="16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defRPr kumimoji="1" sz="14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Arial" panose="020B0604020202020204" pitchFamily="34" charset="0"/>
                          <a:ea typeface="新細明體" panose="02020500000000000000" pitchFamily="18" charset="-120"/>
                        </a:rPr>
                        <a:t>346</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pPr latinLnBrk="1"/>
                      <a:endParaRPr lang="ko-KR" altLang="en-US"/>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dirty="0" smtClean="0">
                <a:ea typeface="+mj-ea"/>
              </a:rPr>
              <a:t>Other Issues</a:t>
            </a:r>
          </a:p>
        </p:txBody>
      </p:sp>
      <p:sp>
        <p:nvSpPr>
          <p:cNvPr id="27651" name="Rectangle 3"/>
          <p:cNvSpPr>
            <a:spLocks noGrp="1" noChangeArrowheads="1"/>
          </p:cNvSpPr>
          <p:nvPr>
            <p:ph idx="1"/>
          </p:nvPr>
        </p:nvSpPr>
        <p:spPr>
          <a:xfrm>
            <a:off x="179388" y="1063625"/>
            <a:ext cx="8785225" cy="5461000"/>
          </a:xfrm>
        </p:spPr>
        <p:txBody>
          <a:bodyPr/>
          <a:lstStyle/>
          <a:p>
            <a:pPr eaLnBrk="1" hangingPunct="1"/>
            <a:r>
              <a:rPr lang="en-US" altLang="zh-TW" smtClean="0">
                <a:ea typeface="新細明體" panose="02020500000000000000" pitchFamily="18" charset="-120"/>
              </a:rPr>
              <a:t>Theoretical pattern evaluation</a:t>
            </a:r>
          </a:p>
          <a:p>
            <a:pPr lvl="1" eaLnBrk="1" hangingPunct="1">
              <a:buFontTx/>
              <a:buNone/>
            </a:pPr>
            <a:r>
              <a:rPr lang="en-US" altLang="zh-TW" smtClean="0">
                <a:ea typeface="新細明體" panose="02020500000000000000" pitchFamily="18" charset="-120"/>
              </a:rPr>
              <a:t>Given a large database D, R is the target relation and R’ is an approximation of R</a:t>
            </a:r>
          </a:p>
          <a:p>
            <a:pPr lvl="1" eaLnBrk="1" hangingPunct="1"/>
            <a:r>
              <a:rPr lang="en-US" altLang="zh-TW" smtClean="0">
                <a:ea typeface="新細明體" panose="02020500000000000000" pitchFamily="18" charset="-120"/>
              </a:rPr>
              <a:t>Coverage: |R’</a:t>
            </a:r>
            <a:r>
              <a:rPr lang="en-US" altLang="zh-TW" smtClean="0">
                <a:ea typeface="新細明體" panose="02020500000000000000" pitchFamily="18" charset="-120"/>
                <a:sym typeface="Symbol" panose="05050102010706020507" pitchFamily="18" charset="2"/>
              </a:rPr>
              <a:t>R| / |R|</a:t>
            </a:r>
            <a:endParaRPr lang="en-US" altLang="zh-TW" smtClean="0">
              <a:ea typeface="新細明體" panose="02020500000000000000" pitchFamily="18" charset="-120"/>
            </a:endParaRPr>
          </a:p>
          <a:p>
            <a:pPr lvl="1" eaLnBrk="1" hangingPunct="1"/>
            <a:r>
              <a:rPr lang="en-US" altLang="zh-TW" smtClean="0">
                <a:ea typeface="新細明體" panose="02020500000000000000" pitchFamily="18" charset="-120"/>
              </a:rPr>
              <a:t>Error rate: |R’-R| / |R’|</a:t>
            </a:r>
            <a:endParaRPr lang="en-US" altLang="zh-TW" i="1" smtClean="0">
              <a:ea typeface="新細明體" panose="02020500000000000000" pitchFamily="18" charset="-120"/>
            </a:endParaRPr>
          </a:p>
          <a:p>
            <a:pPr lvl="1" eaLnBrk="1" hangingPunct="1">
              <a:buFontTx/>
              <a:buNone/>
            </a:pPr>
            <a:r>
              <a:rPr lang="en-US" altLang="zh-TW" i="1" smtClean="0">
                <a:ea typeface="新細明體" panose="02020500000000000000" pitchFamily="18" charset="-120"/>
              </a:rPr>
              <a:t>In the Web, a low error rate is more critical than high coverage</a:t>
            </a:r>
          </a:p>
          <a:p>
            <a:pPr eaLnBrk="1" hangingPunct="1"/>
            <a:r>
              <a:rPr lang="en-US" altLang="zh-TW" smtClean="0">
                <a:ea typeface="新細明體" panose="02020500000000000000" pitchFamily="18" charset="-120"/>
              </a:rPr>
              <a:t>Pattern specificity</a:t>
            </a:r>
          </a:p>
          <a:p>
            <a:pPr lvl="1" eaLnBrk="1" hangingPunct="1"/>
            <a:r>
              <a:rPr lang="en-US" altLang="zh-TW" smtClean="0">
                <a:ea typeface="新細明體" panose="02020500000000000000" pitchFamily="18" charset="-120"/>
              </a:rPr>
              <a:t>-log(P(X</a:t>
            </a:r>
            <a:r>
              <a:rPr lang="en-US" altLang="zh-TW" smtClean="0">
                <a:ea typeface="新細明體" panose="02020500000000000000" pitchFamily="18" charset="-120"/>
                <a:sym typeface="Symbol" panose="05050102010706020507" pitchFamily="18" charset="2"/>
              </a:rPr>
              <a:t></a:t>
            </a:r>
            <a:r>
              <a:rPr lang="en-US" altLang="zh-TW" smtClean="0">
                <a:ea typeface="新細明體" panose="02020500000000000000" pitchFamily="18" charset="-120"/>
              </a:rPr>
              <a:t>Md(p)),  X is a random var. over a uniform dist.</a:t>
            </a:r>
          </a:p>
          <a:p>
            <a:pPr lvl="1" eaLnBrk="1" hangingPunct="1"/>
            <a:r>
              <a:rPr lang="en-US" altLang="zh-TW" smtClean="0">
                <a:ea typeface="新細明體" panose="02020500000000000000" pitchFamily="18" charset="-120"/>
              </a:rPr>
              <a:t>Estimation: specificity(p)=|middle||urlprefix||prefix||suffix|</a:t>
            </a:r>
          </a:p>
          <a:p>
            <a:pPr eaLnBrk="1" hangingPunct="1"/>
            <a:r>
              <a:rPr lang="en-US" altLang="zh-TW" smtClean="0">
                <a:ea typeface="新細明體" panose="02020500000000000000" pitchFamily="18" charset="-120"/>
              </a:rPr>
              <a:t>Performance</a:t>
            </a:r>
          </a:p>
          <a:p>
            <a:pPr lvl="1" eaLnBrk="1" hangingPunct="1"/>
            <a:r>
              <a:rPr lang="en-US" altLang="zh-TW" smtClean="0">
                <a:ea typeface="新細明體" panose="02020500000000000000" pitchFamily="18" charset="-120"/>
              </a:rPr>
              <a:t>Scalability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dirty="0"/>
              <a:t>Conclusions</a:t>
            </a:r>
            <a:endParaRPr lang="en-US" altLang="zh-TW" dirty="0" smtClean="0">
              <a:ea typeface="+mj-ea"/>
            </a:endParaRPr>
          </a:p>
        </p:txBody>
      </p:sp>
      <p:sp>
        <p:nvSpPr>
          <p:cNvPr id="28675" name="Rectangle 3"/>
          <p:cNvSpPr>
            <a:spLocks noGrp="1" noChangeArrowheads="1"/>
          </p:cNvSpPr>
          <p:nvPr>
            <p:ph idx="1"/>
          </p:nvPr>
        </p:nvSpPr>
        <p:spPr>
          <a:xfrm>
            <a:off x="179388" y="1063625"/>
            <a:ext cx="8785225" cy="5461000"/>
          </a:xfrm>
        </p:spPr>
        <p:txBody>
          <a:bodyPr/>
          <a:lstStyle/>
          <a:p>
            <a:pPr eaLnBrk="1" hangingPunct="1"/>
            <a:r>
              <a:rPr lang="en-US" altLang="ko-KR" smtClean="0">
                <a:ea typeface="굴림" panose="020B0600000101010101" pitchFamily="50" charset="-127"/>
              </a:rPr>
              <a:t>Introduces a approach to iteratively extract relations </a:t>
            </a:r>
          </a:p>
          <a:p>
            <a:pPr lvl="1" eaLnBrk="1" hangingPunct="1"/>
            <a:r>
              <a:rPr lang="en-US" altLang="ko-KR" smtClean="0">
                <a:ea typeface="굴림" panose="020B0600000101010101" pitchFamily="50" charset="-127"/>
              </a:rPr>
              <a:t>with a seed pattern set using the duality of patterns and relations</a:t>
            </a:r>
          </a:p>
          <a:p>
            <a:pPr eaLnBrk="1" hangingPunct="1"/>
            <a:endParaRPr lang="en-US" altLang="ko-KR" smtClean="0">
              <a:ea typeface="굴림" panose="020B0600000101010101" pitchFamily="50" charset="-127"/>
            </a:endParaRPr>
          </a:p>
          <a:p>
            <a:pPr eaLnBrk="1" hangingPunct="1"/>
            <a:r>
              <a:rPr lang="en-US" altLang="ko-KR" smtClean="0">
                <a:ea typeface="굴림" panose="020B0600000101010101" pitchFamily="50" charset="-127"/>
              </a:rPr>
              <a:t>Inspires following work on bootstrapping for large-scale information extraction</a:t>
            </a:r>
          </a:p>
          <a:p>
            <a:pPr eaLnBrk="1" hangingPunct="1"/>
            <a:endParaRPr lang="en-US" altLang="ko-KR" smtClean="0">
              <a:ea typeface="굴림" panose="020B0600000101010101" pitchFamily="50" charset="-127"/>
            </a:endParaRPr>
          </a:p>
          <a:p>
            <a:pPr eaLnBrk="1" hangingPunct="1"/>
            <a:r>
              <a:rPr lang="en-US" altLang="ko-KR" smtClean="0">
                <a:ea typeface="굴림" panose="020B0600000101010101" pitchFamily="50" charset="-127"/>
              </a:rPr>
              <a:t>Apply another domain</a:t>
            </a:r>
          </a:p>
          <a:p>
            <a:pPr lvl="1" eaLnBrk="1" hangingPunct="1"/>
            <a:r>
              <a:rPr lang="en-US" altLang="ko-KR" smtClean="0">
                <a:ea typeface="굴림" panose="020B0600000101010101" pitchFamily="50" charset="-127"/>
              </a:rPr>
              <a:t>Movies, music, restaurants</a:t>
            </a:r>
          </a:p>
          <a:p>
            <a:pPr lvl="1" eaLnBrk="1" hangingPunct="1"/>
            <a:endParaRPr lang="en-US" altLang="ko-KR" smtClean="0">
              <a:ea typeface="굴림" panose="020B0600000101010101" pitchFamily="50" charset="-127"/>
            </a:endParaRPr>
          </a:p>
          <a:p>
            <a:pPr eaLnBrk="1" hangingPunct="1"/>
            <a:r>
              <a:rPr lang="en-US" altLang="ko-KR" smtClean="0">
                <a:ea typeface="굴림" panose="020B0600000101010101" pitchFamily="50" charset="-127"/>
              </a:rPr>
              <a:t>Mathematical background</a:t>
            </a:r>
          </a:p>
          <a:p>
            <a:pPr lvl="1" eaLnBrk="1" hangingPunct="1"/>
            <a:r>
              <a:rPr lang="en-US" altLang="ko-KR" smtClean="0">
                <a:ea typeface="굴림" panose="020B0600000101010101" pitchFamily="50" charset="-127"/>
              </a:rPr>
              <a:t>[DDF+90] “Indexing by latent semantic analysis”, Scott Deerwester, 1990</a:t>
            </a:r>
          </a:p>
          <a:p>
            <a:pPr eaLnBrk="1" hangingPunct="1"/>
            <a:endParaRPr lang="en-US" altLang="zh-TW"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dirty="0" smtClean="0">
                <a:ea typeface="+mj-ea"/>
              </a:rPr>
              <a:t>Conclusions</a:t>
            </a:r>
          </a:p>
        </p:txBody>
      </p:sp>
      <p:sp>
        <p:nvSpPr>
          <p:cNvPr id="18435" name="Rectangle 3"/>
          <p:cNvSpPr>
            <a:spLocks noGrp="1" noChangeArrowheads="1"/>
          </p:cNvSpPr>
          <p:nvPr>
            <p:ph idx="1"/>
          </p:nvPr>
        </p:nvSpPr>
        <p:spPr>
          <a:xfrm>
            <a:off x="179388" y="1063625"/>
            <a:ext cx="8785225" cy="5461000"/>
          </a:xfrm>
        </p:spPr>
        <p:txBody>
          <a:bodyPr/>
          <a:lstStyle/>
          <a:p>
            <a:pPr eaLnBrk="1" hangingPunct="1">
              <a:defRPr/>
            </a:pPr>
            <a:r>
              <a:rPr lang="en-US" altLang="zh-TW" dirty="0" smtClean="0">
                <a:ea typeface="新細明體" panose="02020500000000000000" pitchFamily="18" charset="-120"/>
              </a:rPr>
              <a:t>Extracting information from the Web</a:t>
            </a:r>
          </a:p>
          <a:p>
            <a:pPr lvl="1" eaLnBrk="1" hangingPunct="1">
              <a:defRPr/>
            </a:pPr>
            <a:r>
              <a:rPr lang="en-US" altLang="zh-TW" dirty="0" smtClean="0">
                <a:ea typeface="新細明體" panose="02020500000000000000" pitchFamily="18" charset="-120"/>
              </a:rPr>
              <a:t>Data source</a:t>
            </a:r>
          </a:p>
          <a:p>
            <a:pPr lvl="2" eaLnBrk="1" hangingPunct="1">
              <a:defRPr/>
            </a:pPr>
            <a:r>
              <a:rPr lang="en-US" altLang="zh-TW" dirty="0" smtClean="0">
                <a:ea typeface="新細明體" panose="02020500000000000000" pitchFamily="18" charset="-120"/>
              </a:rPr>
              <a:t>Well known: </a:t>
            </a:r>
            <a:r>
              <a:rPr lang="en-US" altLang="zh-TW" i="1" dirty="0" smtClean="0">
                <a:ea typeface="新細明體" panose="02020500000000000000" pitchFamily="18" charset="-120"/>
              </a:rPr>
              <a:t>wrapper</a:t>
            </a:r>
          </a:p>
          <a:p>
            <a:pPr lvl="2" eaLnBrk="1" hangingPunct="1">
              <a:defRPr/>
            </a:pPr>
            <a:r>
              <a:rPr lang="en-US" altLang="zh-TW" dirty="0" smtClean="0">
                <a:ea typeface="新細明體" panose="02020500000000000000" pitchFamily="18" charset="-120"/>
              </a:rPr>
              <a:t>Need to detect: </a:t>
            </a:r>
            <a:r>
              <a:rPr lang="en-US" altLang="zh-TW" i="1" dirty="0" smtClean="0">
                <a:ea typeface="新細明體" panose="02020500000000000000" pitchFamily="18" charset="-120"/>
              </a:rPr>
              <a:t>discriminative patterns</a:t>
            </a:r>
          </a:p>
          <a:p>
            <a:pPr lvl="1" eaLnBrk="1" hangingPunct="1">
              <a:defRPr/>
            </a:pPr>
            <a:r>
              <a:rPr lang="en-US" altLang="zh-TW" dirty="0" smtClean="0">
                <a:ea typeface="新細明體" panose="02020500000000000000" pitchFamily="18" charset="-120"/>
              </a:rPr>
              <a:t>Data format</a:t>
            </a:r>
          </a:p>
          <a:p>
            <a:pPr lvl="2" eaLnBrk="1" hangingPunct="1">
              <a:defRPr/>
            </a:pPr>
            <a:r>
              <a:rPr lang="en-US" altLang="zh-TW" dirty="0" smtClean="0">
                <a:ea typeface="新細明體" panose="02020500000000000000" pitchFamily="18" charset="-120"/>
              </a:rPr>
              <a:t>Semi-structured: </a:t>
            </a:r>
            <a:r>
              <a:rPr lang="en-US" altLang="zh-TW" i="1" dirty="0" smtClean="0">
                <a:ea typeface="新細明體" panose="02020500000000000000" pitchFamily="18" charset="-120"/>
              </a:rPr>
              <a:t>formatting hints, 				</a:t>
            </a:r>
          </a:p>
          <a:p>
            <a:pPr marL="914400" lvl="2" indent="0" eaLnBrk="1" hangingPunct="1">
              <a:buFont typeface="Wingdings" pitchFamily="2" charset="2"/>
              <a:buNone/>
              <a:defRPr/>
            </a:pPr>
            <a:r>
              <a:rPr lang="en-US" altLang="zh-TW" i="1" dirty="0">
                <a:ea typeface="新細明體" panose="02020500000000000000" pitchFamily="18" charset="-120"/>
              </a:rPr>
              <a:t>	</a:t>
            </a:r>
            <a:r>
              <a:rPr lang="en-US" altLang="zh-TW" i="1" dirty="0" smtClean="0">
                <a:ea typeface="新細明體" panose="02020500000000000000" pitchFamily="18" charset="-120"/>
              </a:rPr>
              <a:t>e.g., HTML tags</a:t>
            </a:r>
          </a:p>
          <a:p>
            <a:pPr lvl="2" eaLnBrk="1" hangingPunct="1">
              <a:defRPr/>
            </a:pPr>
            <a:r>
              <a:rPr lang="en-US" altLang="zh-TW" dirty="0" smtClean="0">
                <a:ea typeface="新細明體" panose="02020500000000000000" pitchFamily="18" charset="-120"/>
              </a:rPr>
              <a:t>Plane text: </a:t>
            </a:r>
            <a:r>
              <a:rPr lang="en-US" altLang="zh-TW" i="1" dirty="0" smtClean="0">
                <a:ea typeface="新細明體" panose="02020500000000000000" pitchFamily="18" charset="-120"/>
              </a:rPr>
              <a:t>linguistic hints</a:t>
            </a:r>
          </a:p>
          <a:p>
            <a:pPr lvl="1" eaLnBrk="1" hangingPunct="1">
              <a:defRPr/>
            </a:pPr>
            <a:r>
              <a:rPr lang="en-US" altLang="zh-TW" dirty="0" smtClean="0">
                <a:ea typeface="新細明體" panose="02020500000000000000" pitchFamily="18" charset="-120"/>
              </a:rPr>
              <a:t>Pattern generation</a:t>
            </a:r>
          </a:p>
          <a:p>
            <a:pPr lvl="2" eaLnBrk="1" hangingPunct="1">
              <a:defRPr/>
            </a:pPr>
            <a:r>
              <a:rPr lang="en-US" altLang="zh-TW" dirty="0" smtClean="0">
                <a:ea typeface="新細明體" panose="02020500000000000000" pitchFamily="18" charset="-120"/>
              </a:rPr>
              <a:t>Hand-written: </a:t>
            </a:r>
            <a:r>
              <a:rPr lang="en-US" altLang="zh-TW" i="1" dirty="0" smtClean="0">
                <a:ea typeface="新細明體" panose="02020500000000000000" pitchFamily="18" charset="-120"/>
              </a:rPr>
              <a:t>accurate but time-consuming</a:t>
            </a:r>
          </a:p>
          <a:p>
            <a:pPr lvl="2" eaLnBrk="1" hangingPunct="1">
              <a:defRPr/>
            </a:pPr>
            <a:r>
              <a:rPr lang="en-US" altLang="zh-TW" dirty="0" smtClean="0">
                <a:ea typeface="新細明體" panose="02020500000000000000" pitchFamily="18" charset="-120"/>
              </a:rPr>
              <a:t>Auto-generated: </a:t>
            </a:r>
            <a:r>
              <a:rPr lang="en-US" altLang="zh-TW" i="1" dirty="0" smtClean="0">
                <a:ea typeface="新細明體" panose="02020500000000000000" pitchFamily="18" charset="-120"/>
              </a:rPr>
              <a:t>error-prone</a:t>
            </a:r>
          </a:p>
          <a:p>
            <a:pPr eaLnBrk="1" hangingPunct="1">
              <a:defRPr/>
            </a:pPr>
            <a:r>
              <a:rPr lang="en-US" altLang="zh-TW" dirty="0" smtClean="0">
                <a:ea typeface="新細明體" panose="02020500000000000000" pitchFamily="18" charset="-120"/>
              </a:rPr>
              <a:t>Dual Iterative Pattern Relation Extraction</a:t>
            </a:r>
          </a:p>
        </p:txBody>
      </p:sp>
      <p:sp>
        <p:nvSpPr>
          <p:cNvPr id="30724" name="Rectangle 5"/>
          <p:cNvSpPr>
            <a:spLocks noChangeArrowheads="1"/>
          </p:cNvSpPr>
          <p:nvPr/>
        </p:nvSpPr>
        <p:spPr bwMode="auto">
          <a:xfrm>
            <a:off x="7772400" y="2895600"/>
            <a:ext cx="609600" cy="8382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p:txBody>
      </p:sp>
      <p:sp>
        <p:nvSpPr>
          <p:cNvPr id="30725" name="AutoShape 7"/>
          <p:cNvSpPr>
            <a:spLocks noChangeArrowheads="1"/>
          </p:cNvSpPr>
          <p:nvPr/>
        </p:nvSpPr>
        <p:spPr bwMode="auto">
          <a:xfrm>
            <a:off x="7620000" y="1828800"/>
            <a:ext cx="838200" cy="685800"/>
          </a:xfrm>
          <a:prstGeom prst="can">
            <a:avLst>
              <a:gd name="adj" fmla="val 25000"/>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latinLnBrk="0" hangingPunct="1">
              <a:spcBef>
                <a:spcPct val="0"/>
              </a:spcBef>
              <a:buFontTx/>
              <a:buNone/>
            </a:pPr>
            <a:r>
              <a:rPr lang="en-US" altLang="zh-TW" sz="1600">
                <a:latin typeface="Arial" panose="020B0604020202020204" pitchFamily="34" charset="0"/>
                <a:ea typeface="新細明體" panose="02020500000000000000" pitchFamily="18" charset="-120"/>
              </a:rPr>
              <a:t>Back-end</a:t>
            </a:r>
          </a:p>
          <a:p>
            <a:pPr algn="ctr" eaLnBrk="1" latinLnBrk="0" hangingPunct="1">
              <a:spcBef>
                <a:spcPct val="0"/>
              </a:spcBef>
              <a:buFontTx/>
              <a:buNone/>
            </a:pPr>
            <a:r>
              <a:rPr lang="en-US" altLang="zh-TW" sz="1600">
                <a:latin typeface="Arial" panose="020B0604020202020204" pitchFamily="34" charset="0"/>
                <a:ea typeface="新細明體" panose="02020500000000000000" pitchFamily="18" charset="-120"/>
              </a:rPr>
              <a:t>      DB	</a:t>
            </a:r>
          </a:p>
        </p:txBody>
      </p:sp>
      <p:sp>
        <p:nvSpPr>
          <p:cNvPr id="30726" name="Line 11"/>
          <p:cNvSpPr>
            <a:spLocks noChangeShapeType="1"/>
          </p:cNvSpPr>
          <p:nvPr/>
        </p:nvSpPr>
        <p:spPr bwMode="auto">
          <a:xfrm flipV="1">
            <a:off x="8077200" y="2514600"/>
            <a:ext cx="0" cy="3810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0727" name="Text Box 12"/>
          <p:cNvSpPr txBox="1">
            <a:spLocks noChangeArrowheads="1"/>
          </p:cNvSpPr>
          <p:nvPr/>
        </p:nvSpPr>
        <p:spPr bwMode="auto">
          <a:xfrm>
            <a:off x="8101013" y="2559050"/>
            <a:ext cx="738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zh-TW" sz="1600">
                <a:latin typeface="Arial" panose="020B0604020202020204" pitchFamily="34" charset="0"/>
                <a:ea typeface="新細明體" panose="02020500000000000000" pitchFamily="18" charset="-120"/>
              </a:rPr>
              <a:t>Query</a:t>
            </a:r>
          </a:p>
        </p:txBody>
      </p:sp>
      <p:sp>
        <p:nvSpPr>
          <p:cNvPr id="30728" name="Oval 13"/>
          <p:cNvSpPr>
            <a:spLocks noChangeArrowheads="1"/>
          </p:cNvSpPr>
          <p:nvPr/>
        </p:nvSpPr>
        <p:spPr bwMode="auto">
          <a:xfrm>
            <a:off x="6248400" y="4114800"/>
            <a:ext cx="2438400" cy="457200"/>
          </a:xfrm>
          <a:prstGeom prst="ellipse">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latinLnBrk="0" hangingPunct="1">
              <a:spcBef>
                <a:spcPct val="0"/>
              </a:spcBef>
              <a:buFontTx/>
              <a:buNone/>
            </a:pPr>
            <a:r>
              <a:rPr lang="en-US" altLang="zh-TW" sz="1600">
                <a:latin typeface="Arial" panose="020B0604020202020204" pitchFamily="34" charset="0"/>
                <a:ea typeface="新細明體" panose="02020500000000000000" pitchFamily="18" charset="-120"/>
              </a:rPr>
              <a:t>Pattern/Template</a:t>
            </a:r>
          </a:p>
        </p:txBody>
      </p:sp>
      <p:sp>
        <p:nvSpPr>
          <p:cNvPr id="30729" name="Line 14"/>
          <p:cNvSpPr>
            <a:spLocks noChangeShapeType="1"/>
          </p:cNvSpPr>
          <p:nvPr/>
        </p:nvSpPr>
        <p:spPr bwMode="auto">
          <a:xfrm flipV="1">
            <a:off x="8077200" y="3733800"/>
            <a:ext cx="0" cy="3810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0730" name="Line 15"/>
          <p:cNvSpPr>
            <a:spLocks noChangeShapeType="1"/>
          </p:cNvSpPr>
          <p:nvPr/>
        </p:nvSpPr>
        <p:spPr bwMode="auto">
          <a:xfrm flipV="1">
            <a:off x="6781800" y="3733800"/>
            <a:ext cx="0" cy="3810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0731" name="AutoShape 16"/>
          <p:cNvSpPr>
            <a:spLocks noChangeArrowheads="1"/>
          </p:cNvSpPr>
          <p:nvPr/>
        </p:nvSpPr>
        <p:spPr bwMode="auto">
          <a:xfrm>
            <a:off x="7162800" y="4953000"/>
            <a:ext cx="838200" cy="685800"/>
          </a:xfrm>
          <a:prstGeom prst="can">
            <a:avLst>
              <a:gd name="adj" fmla="val 25000"/>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latinLnBrk="0" hangingPunct="1">
              <a:spcBef>
                <a:spcPct val="0"/>
              </a:spcBef>
              <a:buFontTx/>
              <a:buNone/>
            </a:pPr>
            <a:endParaRPr lang="zh-TW" altLang="en-US" sz="2400">
              <a:latin typeface="Arial" panose="020B0604020202020204" pitchFamily="34" charset="0"/>
              <a:ea typeface="新細明體" panose="02020500000000000000" pitchFamily="18" charset="-120"/>
            </a:endParaRPr>
          </a:p>
        </p:txBody>
      </p:sp>
      <p:sp>
        <p:nvSpPr>
          <p:cNvPr id="30732" name="Line 17"/>
          <p:cNvSpPr>
            <a:spLocks noChangeShapeType="1"/>
          </p:cNvSpPr>
          <p:nvPr/>
        </p:nvSpPr>
        <p:spPr bwMode="auto">
          <a:xfrm flipV="1">
            <a:off x="7543800" y="4572000"/>
            <a:ext cx="0" cy="3810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0733" name="Rectangle 18"/>
          <p:cNvSpPr>
            <a:spLocks noChangeArrowheads="1"/>
          </p:cNvSpPr>
          <p:nvPr/>
        </p:nvSpPr>
        <p:spPr bwMode="auto">
          <a:xfrm>
            <a:off x="6324600" y="2743200"/>
            <a:ext cx="609600" cy="8382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p:txBody>
      </p:sp>
      <p:sp>
        <p:nvSpPr>
          <p:cNvPr id="30734" name="Rectangle 19"/>
          <p:cNvSpPr>
            <a:spLocks noChangeArrowheads="1"/>
          </p:cNvSpPr>
          <p:nvPr/>
        </p:nvSpPr>
        <p:spPr bwMode="auto">
          <a:xfrm>
            <a:off x="6629400" y="2590800"/>
            <a:ext cx="609600" cy="8382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p:txBody>
      </p:sp>
      <p:sp>
        <p:nvSpPr>
          <p:cNvPr id="30735" name="Rectangle 20"/>
          <p:cNvSpPr>
            <a:spLocks noChangeArrowheads="1"/>
          </p:cNvSpPr>
          <p:nvPr/>
        </p:nvSpPr>
        <p:spPr bwMode="auto">
          <a:xfrm>
            <a:off x="6477000" y="2895600"/>
            <a:ext cx="609600" cy="8382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a:p>
            <a:pPr algn="ctr" eaLnBrk="1" latinLnBrk="0" hangingPunct="1">
              <a:spcBef>
                <a:spcPct val="0"/>
              </a:spcBef>
              <a:buFontTx/>
              <a:buNone/>
            </a:pPr>
            <a:r>
              <a:rPr lang="zh-TW" altLang="en-US" sz="800">
                <a:latin typeface="Arial" panose="020B0604020202020204" pitchFamily="34" charset="0"/>
                <a:ea typeface="新細明體" panose="02020500000000000000" pitchFamily="18" charset="-12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179388" y="115888"/>
            <a:ext cx="8785225" cy="792162"/>
          </a:xfrm>
        </p:spPr>
        <p:txBody>
          <a:bodyPr/>
          <a:lstStyle/>
          <a:p>
            <a:pPr eaLnBrk="1" hangingPunct="1">
              <a:defRPr/>
            </a:pPr>
            <a:r>
              <a:rPr lang="en-GB" altLang="ko-KR" dirty="0" smtClean="0">
                <a:effectLst>
                  <a:outerShdw blurRad="38100" dist="38100" dir="2700000" algn="tl">
                    <a:srgbClr val="C0C0C0"/>
                  </a:outerShdw>
                </a:effectLst>
                <a:ea typeface="굴림" panose="020B0600000101010101" pitchFamily="50" charset="-127"/>
              </a:rPr>
              <a:t>Conclusions</a:t>
            </a:r>
            <a:endParaRPr lang="ko-KR" altLang="en-US" dirty="0" smtClean="0">
              <a:effectLst>
                <a:outerShdw blurRad="38100" dist="38100" dir="2700000" algn="tl">
                  <a:srgbClr val="C0C0C0"/>
                </a:outerShdw>
              </a:effectLst>
              <a:ea typeface="굴림" panose="020B0600000101010101" pitchFamily="50" charset="-127"/>
            </a:endParaRPr>
          </a:p>
        </p:txBody>
      </p:sp>
      <p:sp>
        <p:nvSpPr>
          <p:cNvPr id="3" name="내용 개체 틀 2"/>
          <p:cNvSpPr>
            <a:spLocks noGrp="1"/>
          </p:cNvSpPr>
          <p:nvPr>
            <p:ph idx="1"/>
          </p:nvPr>
        </p:nvSpPr>
        <p:spPr>
          <a:xfrm>
            <a:off x="179388" y="1063625"/>
            <a:ext cx="8785225" cy="5461000"/>
          </a:xfrm>
        </p:spPr>
        <p:txBody>
          <a:bodyPr>
            <a:normAutofit/>
          </a:bodyPr>
          <a:lstStyle/>
          <a:p>
            <a:pPr marL="422275" indent="-317500" eaLnBrk="1" hangingPunct="1">
              <a:buSzPct val="45000"/>
              <a:buFont typeface="Wingdings" pitchFamily="2"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r>
              <a:rPr lang="en-GB" altLang="ko-KR" dirty="0">
                <a:ea typeface="굴림" panose="020B0600000101010101" pitchFamily="50" charset="-127"/>
              </a:rPr>
              <a:t>PageRank describes the </a:t>
            </a:r>
            <a:r>
              <a:rPr lang="en-US" altLang="ko-KR" dirty="0" smtClean="0">
                <a:ea typeface="굴림" panose="020B0600000101010101" pitchFamily="50" charset="-127"/>
              </a:rPr>
              <a:t>behavior</a:t>
            </a:r>
            <a:r>
              <a:rPr lang="en-GB" altLang="ko-KR" dirty="0" smtClean="0">
                <a:ea typeface="굴림" panose="020B0600000101010101" pitchFamily="50" charset="-127"/>
              </a:rPr>
              <a:t> </a:t>
            </a:r>
            <a:r>
              <a:rPr lang="en-GB" altLang="ko-KR" dirty="0">
                <a:ea typeface="굴림" panose="020B0600000101010101" pitchFamily="50" charset="-127"/>
              </a:rPr>
              <a:t>of an average web user</a:t>
            </a:r>
          </a:p>
          <a:p>
            <a:pPr marL="422275" indent="-317500" eaLnBrk="1" hangingPunct="1">
              <a:buSzPct val="45000"/>
              <a:buFont typeface="Wingdings" pitchFamily="2"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r>
              <a:rPr lang="en-GB" altLang="ko-KR" dirty="0">
                <a:ea typeface="굴림" panose="020B0600000101010101" pitchFamily="50" charset="-127"/>
              </a:rPr>
              <a:t>Fast computation even in 1998</a:t>
            </a:r>
          </a:p>
          <a:p>
            <a:pPr marL="422275" indent="-317500" eaLnBrk="1" hangingPunct="1">
              <a:buSzPct val="45000"/>
              <a:buFont typeface="Wingdings" pitchFamily="2"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r>
              <a:rPr lang="en-GB" altLang="ko-KR" dirty="0">
                <a:ea typeface="굴림" panose="020B0600000101010101" pitchFamily="50" charset="-127"/>
              </a:rPr>
              <a:t>Although famous, the paper is unclear about the actual computation of PageRank.</a:t>
            </a:r>
          </a:p>
          <a:p>
            <a:pPr marL="422275" indent="-317500" eaLnBrk="1" hangingPunct="1">
              <a:buSzPct val="45000"/>
              <a:buFont typeface="Wingdings" pitchFamily="2"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r>
              <a:rPr lang="en-GB" altLang="ko-KR" dirty="0">
                <a:ea typeface="굴림" panose="020B0600000101010101" pitchFamily="50" charset="-127"/>
              </a:rPr>
              <a:t>No statistical results for the tests</a:t>
            </a:r>
          </a:p>
          <a:p>
            <a:pPr marL="422275" indent="-317500" eaLnBrk="1" hangingPunct="1">
              <a:buSzPct val="45000"/>
              <a:buFont typeface="Wingdings" pitchFamily="2"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r>
              <a:rPr lang="en-GB" altLang="ko-KR" dirty="0">
                <a:ea typeface="굴림" panose="020B0600000101010101" pitchFamily="50" charset="-127"/>
              </a:rPr>
              <a:t>References:</a:t>
            </a:r>
          </a:p>
          <a:p>
            <a:pPr marL="1717675" lvl="1" indent="-566738" eaLnBrk="1" hangingPunct="1">
              <a:buSzPct val="75000"/>
              <a:buFont typeface="Symbol" panose="05050102010706020507" pitchFamily="18"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r>
              <a:rPr lang="en-GB" altLang="ko-KR" sz="1800" dirty="0">
                <a:latin typeface="Times New Roman" panose="02020603050405020304" pitchFamily="18" charset="0"/>
                <a:ea typeface="굴림" panose="020B0600000101010101" pitchFamily="50" charset="-127"/>
              </a:rPr>
              <a:t>[Brin98]  - “The Anatomy of a Large-Scale </a:t>
            </a:r>
            <a:r>
              <a:rPr lang="en-GB" altLang="ko-KR" sz="1800" dirty="0" err="1">
                <a:latin typeface="Times New Roman" panose="02020603050405020304" pitchFamily="18" charset="0"/>
                <a:ea typeface="굴림" panose="020B0600000101010101" pitchFamily="50" charset="-127"/>
              </a:rPr>
              <a:t>Hypertextual</a:t>
            </a:r>
            <a:r>
              <a:rPr lang="en-GB" altLang="ko-KR" sz="1800" dirty="0">
                <a:latin typeface="Times New Roman" panose="02020603050405020304" pitchFamily="18" charset="0"/>
                <a:ea typeface="굴림" panose="020B0600000101010101" pitchFamily="50" charset="-127"/>
              </a:rPr>
              <a:t> Web Search Engine”, Sergey </a:t>
            </a:r>
            <a:r>
              <a:rPr lang="en-GB" altLang="ko-KR" sz="1800" dirty="0" err="1">
                <a:latin typeface="Times New Roman" panose="02020603050405020304" pitchFamily="18" charset="0"/>
                <a:ea typeface="굴림" panose="020B0600000101010101" pitchFamily="50" charset="-127"/>
              </a:rPr>
              <a:t>Brin</a:t>
            </a:r>
            <a:r>
              <a:rPr lang="en-GB" altLang="ko-KR" sz="1800" dirty="0">
                <a:latin typeface="Times New Roman" panose="02020603050405020304" pitchFamily="18" charset="0"/>
                <a:ea typeface="굴림" panose="020B0600000101010101" pitchFamily="50" charset="-127"/>
              </a:rPr>
              <a:t>, Lawrence Page, 1998</a:t>
            </a:r>
          </a:p>
          <a:p>
            <a:pPr marL="1717675" lvl="1" indent="-566738" eaLnBrk="1" hangingPunct="1">
              <a:buSzPct val="75000"/>
              <a:buFont typeface="Symbol" panose="05050102010706020507" pitchFamily="18"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r>
              <a:rPr lang="en-GB" altLang="ko-KR" sz="1800" dirty="0">
                <a:latin typeface="Times New Roman" panose="02020603050405020304" pitchFamily="18" charset="0"/>
                <a:ea typeface="굴림" panose="020B0600000101010101" pitchFamily="50" charset="-127"/>
              </a:rPr>
              <a:t>[Nielsen2005] - “Introduction to expander graphs”, M. A. Nielsen, </a:t>
            </a:r>
            <a:r>
              <a:rPr lang="en-GB" altLang="ko-KR" sz="1800" dirty="0" smtClean="0">
                <a:latin typeface="Times New Roman" panose="02020603050405020304" pitchFamily="18" charset="0"/>
                <a:ea typeface="굴림" panose="020B0600000101010101" pitchFamily="50" charset="-127"/>
              </a:rPr>
              <a:t>2005</a:t>
            </a:r>
          </a:p>
          <a:p>
            <a:pPr marL="1717675" lvl="1" indent="-566738" eaLnBrk="1" hangingPunct="1">
              <a:buSzPct val="75000"/>
              <a:buFont typeface="Symbol" panose="05050102010706020507" pitchFamily="18"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endParaRPr lang="en-GB" altLang="ko-KR" sz="1800" dirty="0" smtClean="0">
              <a:latin typeface="Times New Roman" panose="02020603050405020304" pitchFamily="18" charset="0"/>
              <a:ea typeface="굴림" panose="020B0600000101010101" pitchFamily="50" charset="-127"/>
            </a:endParaRPr>
          </a:p>
          <a:p>
            <a:pPr marL="422275" indent="-317500" eaLnBrk="1" hangingPunct="1">
              <a:buSzPct val="45000"/>
              <a:buFont typeface="Wingdings" pitchFamily="2"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r>
              <a:rPr lang="en-GB" altLang="ko-KR" dirty="0" smtClean="0">
                <a:solidFill>
                  <a:prstClr val="black"/>
                </a:solidFill>
                <a:ea typeface="굴림" panose="020B0600000101010101" pitchFamily="50" charset="-127"/>
              </a:rPr>
              <a:t>Patent ?</a:t>
            </a:r>
          </a:p>
          <a:p>
            <a:pPr marL="422275" indent="-317500" eaLnBrk="1" hangingPunct="1">
              <a:buSzPct val="45000"/>
              <a:buFont typeface="Wingdings" pitchFamily="2" charset="2"/>
              <a:buChar char=""/>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endParaRPr lang="en-GB" altLang="ko-KR" dirty="0">
              <a:solidFill>
                <a:prstClr val="black"/>
              </a:solidFill>
              <a:ea typeface="굴림" panose="020B0600000101010101" pitchFamily="50" charset="-127"/>
            </a:endParaRPr>
          </a:p>
          <a:p>
            <a:pPr marL="1150937" lvl="1" indent="0" eaLnBrk="1" hangingPunct="1">
              <a:buSzPct val="75000"/>
              <a:buFont typeface="Arial" panose="020B0604020202020204" pitchFamily="34" charset="0"/>
              <a:buNone/>
              <a:tabLst>
                <a:tab pos="422275" algn="l"/>
                <a:tab pos="534988" algn="l"/>
                <a:tab pos="992188" algn="l"/>
                <a:tab pos="1449388" algn="l"/>
                <a:tab pos="1906588" algn="l"/>
                <a:tab pos="2363788" algn="l"/>
                <a:tab pos="2820988" algn="l"/>
                <a:tab pos="3278188" algn="l"/>
                <a:tab pos="3735388" algn="l"/>
                <a:tab pos="4192588" algn="l"/>
                <a:tab pos="4649788" algn="l"/>
                <a:tab pos="5106988" algn="l"/>
                <a:tab pos="5564188" algn="l"/>
                <a:tab pos="6021388" algn="l"/>
                <a:tab pos="6478588" algn="l"/>
                <a:tab pos="6935788" algn="l"/>
                <a:tab pos="7392988" algn="l"/>
                <a:tab pos="7850188" algn="l"/>
                <a:tab pos="8307388" algn="l"/>
                <a:tab pos="8764588" algn="l"/>
                <a:tab pos="9221788" algn="l"/>
              </a:tabLst>
              <a:defRPr/>
            </a:pPr>
            <a:endParaRPr lang="en-GB" altLang="ko-KR" sz="1800" dirty="0" smtClean="0">
              <a:latin typeface="Times New Roman" panose="02020603050405020304" pitchFamily="18" charset="0"/>
              <a:ea typeface="굴림" panose="020B0600000101010101" pitchFamily="50" charset="-127"/>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388" y="115888"/>
            <a:ext cx="8785225" cy="792162"/>
          </a:xfrm>
        </p:spPr>
        <p:txBody>
          <a:bodyPr/>
          <a:lstStyle/>
          <a:p>
            <a:pPr eaLnBrk="1" hangingPunct="1">
              <a:defRPr/>
            </a:pPr>
            <a:r>
              <a:rPr lang="en-US" altLang="ko-KR" dirty="0" smtClean="0">
                <a:ea typeface="굴림" charset="-127"/>
              </a:rPr>
              <a:t>Outline</a:t>
            </a:r>
            <a:endParaRPr lang="ko-KR" altLang="en-US" dirty="0" smtClean="0">
              <a:ea typeface="굴림" charset="-127"/>
            </a:endParaRPr>
          </a:p>
        </p:txBody>
      </p:sp>
      <p:sp>
        <p:nvSpPr>
          <p:cNvPr id="8195" name="내용 개체 틀 2"/>
          <p:cNvSpPr>
            <a:spLocks noGrp="1"/>
          </p:cNvSpPr>
          <p:nvPr>
            <p:ph idx="1"/>
          </p:nvPr>
        </p:nvSpPr>
        <p:spPr>
          <a:xfrm>
            <a:off x="381000" y="1295400"/>
            <a:ext cx="8583613" cy="5229225"/>
          </a:xfrm>
        </p:spPr>
        <p:txBody>
          <a:bodyPr/>
          <a:lstStyle/>
          <a:p>
            <a:pPr eaLnBrk="1" hangingPunct="1"/>
            <a:r>
              <a:rPr lang="en-US" altLang="ko-KR" smtClean="0">
                <a:ea typeface="굴림" panose="020B0600000101010101" pitchFamily="50" charset="-127"/>
              </a:rPr>
              <a:t>Introduction</a:t>
            </a:r>
          </a:p>
          <a:p>
            <a:pPr eaLnBrk="1" hangingPunct="1"/>
            <a:r>
              <a:rPr lang="en-US" altLang="ko-KR" smtClean="0">
                <a:ea typeface="굴림" panose="020B0600000101010101" pitchFamily="50" charset="-127"/>
              </a:rPr>
              <a:t>Approach</a:t>
            </a:r>
          </a:p>
          <a:p>
            <a:pPr lvl="1" eaLnBrk="1" hangingPunct="1"/>
            <a:r>
              <a:rPr lang="en-US" altLang="zh-TW" smtClean="0">
                <a:ea typeface="新細明體" panose="02020500000000000000" pitchFamily="18" charset="-120"/>
              </a:rPr>
              <a:t>Duality of patterns and relations</a:t>
            </a:r>
          </a:p>
          <a:p>
            <a:pPr eaLnBrk="1" hangingPunct="1"/>
            <a:r>
              <a:rPr lang="en-US" altLang="zh-TW" smtClean="0">
                <a:ea typeface="新細明體" panose="02020500000000000000" pitchFamily="18" charset="-120"/>
              </a:rPr>
              <a:t>DIPRE Algorithm</a:t>
            </a:r>
          </a:p>
          <a:p>
            <a:pPr eaLnBrk="1" hangingPunct="1"/>
            <a:r>
              <a:rPr lang="en-GB" altLang="ko-KR" smtClean="0">
                <a:ea typeface="굴림" panose="020B0600000101010101" pitchFamily="50" charset="-127"/>
              </a:rPr>
              <a:t>Pattern generation</a:t>
            </a:r>
          </a:p>
          <a:p>
            <a:pPr eaLnBrk="1" hangingPunct="1"/>
            <a:r>
              <a:rPr lang="en-GB" altLang="ko-KR" smtClean="0">
                <a:ea typeface="굴림" panose="020B0600000101010101" pitchFamily="50" charset="-127"/>
              </a:rPr>
              <a:t>Example</a:t>
            </a:r>
          </a:p>
          <a:p>
            <a:pPr eaLnBrk="1" hangingPunct="1"/>
            <a:r>
              <a:rPr lang="en-GB" altLang="ko-KR" smtClean="0">
                <a:ea typeface="굴림" panose="020B0600000101010101" pitchFamily="50" charset="-127"/>
              </a:rPr>
              <a:t>Experiment</a:t>
            </a:r>
          </a:p>
          <a:p>
            <a:pPr eaLnBrk="1" hangingPunct="1"/>
            <a:r>
              <a:rPr lang="en-US" altLang="ko-KR" smtClean="0">
                <a:ea typeface="굴림" panose="020B0600000101010101" pitchFamily="50" charset="-127"/>
              </a:rPr>
              <a:t>Other issues</a:t>
            </a:r>
          </a:p>
          <a:p>
            <a:pPr eaLnBrk="1" hangingPunct="1"/>
            <a:r>
              <a:rPr lang="en-US" altLang="ko-KR" smtClean="0">
                <a:ea typeface="굴림" panose="020B0600000101010101" pitchFamily="50" charset="-127"/>
              </a:rPr>
              <a:t>Conclusions</a:t>
            </a:r>
          </a:p>
          <a:p>
            <a:pPr eaLnBrk="1" hangingPunct="1"/>
            <a:endParaRPr lang="en-US" altLang="ko-KR" smtClean="0">
              <a:ea typeface="굴림" panose="020B0600000101010101" pitchFamily="50" charset="-127"/>
            </a:endParaRPr>
          </a:p>
          <a:p>
            <a:pPr eaLnBrk="1" hangingPunct="1"/>
            <a:endParaRPr lang="en-US" altLang="ko-KR" smtClean="0">
              <a:ea typeface="굴림" panose="020B0600000101010101" pitchFamily="50" charset="-127"/>
            </a:endParaRPr>
          </a:p>
          <a:p>
            <a:pPr eaLnBrk="1" hangingPunct="1"/>
            <a:endParaRPr lang="en-US" altLang="ko-KR" smtClean="0">
              <a:ea typeface="굴림" panose="020B0600000101010101" pitchFamily="50" charset="-127"/>
            </a:endParaRPr>
          </a:p>
          <a:p>
            <a:pPr eaLnBrk="1" hangingPunct="1"/>
            <a:endParaRPr lang="en-US" altLang="ko-KR" smtClean="0">
              <a:ea typeface="굴림" panose="020B0600000101010101" pitchFamily="50" charset="-127"/>
            </a:endParaRPr>
          </a:p>
          <a:p>
            <a:pPr eaLnBrk="1" hangingPunct="1"/>
            <a:endParaRPr lang="ko-KR" altLang="en-US" smtClean="0">
              <a:ea typeface="굴림" panose="020B0600000101010101" pitchFamily="50" charset="-127"/>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dirty="0" smtClean="0">
                <a:ea typeface="+mj-ea"/>
              </a:rPr>
              <a:t>Introduction</a:t>
            </a:r>
          </a:p>
        </p:txBody>
      </p:sp>
      <p:sp>
        <p:nvSpPr>
          <p:cNvPr id="10243" name="Rectangle 3"/>
          <p:cNvSpPr>
            <a:spLocks noGrp="1" noChangeArrowheads="1"/>
          </p:cNvSpPr>
          <p:nvPr>
            <p:ph idx="1"/>
          </p:nvPr>
        </p:nvSpPr>
        <p:spPr>
          <a:xfrm>
            <a:off x="179388" y="1063625"/>
            <a:ext cx="8785225" cy="5461000"/>
          </a:xfrm>
        </p:spPr>
        <p:txBody>
          <a:bodyPr/>
          <a:lstStyle/>
          <a:p>
            <a:pPr eaLnBrk="1" hangingPunct="1"/>
            <a:r>
              <a:rPr lang="en-US" altLang="zh-TW" smtClean="0">
                <a:ea typeface="新細明體" panose="02020500000000000000" pitchFamily="18" charset="-120"/>
              </a:rPr>
              <a:t>Google (by Larry Page and Sergey Brin)</a:t>
            </a:r>
          </a:p>
          <a:p>
            <a:pPr lvl="1" eaLnBrk="1" hangingPunct="1"/>
            <a:r>
              <a:rPr lang="en-US" altLang="zh-TW" smtClean="0">
                <a:ea typeface="新細明體" panose="02020500000000000000" pitchFamily="18" charset="-120"/>
              </a:rPr>
              <a:t>Rank Web pages by link authority</a:t>
            </a:r>
          </a:p>
          <a:p>
            <a:pPr lvl="1" eaLnBrk="1" hangingPunct="1"/>
            <a:r>
              <a:rPr lang="en-US" altLang="zh-TW" smtClean="0">
                <a:ea typeface="新細明體" panose="02020500000000000000" pitchFamily="18" charset="-120"/>
              </a:rPr>
              <a:t>Crawl plenty of Web data</a:t>
            </a:r>
          </a:p>
          <a:p>
            <a:pPr lvl="2" eaLnBrk="1" hangingPunct="1"/>
            <a:r>
              <a:rPr lang="en-US" altLang="zh-TW" smtClean="0">
                <a:ea typeface="新細明體" panose="02020500000000000000" pitchFamily="18" charset="-120"/>
              </a:rPr>
              <a:t>A small mirror of the World Wide Web</a:t>
            </a:r>
          </a:p>
          <a:p>
            <a:pPr lvl="2" eaLnBrk="1" hangingPunct="1">
              <a:buFont typeface="Wingdings 3" panose="05040102010807070707" pitchFamily="18" charset="2"/>
              <a:buChar char="Ê"/>
            </a:pPr>
            <a:r>
              <a:rPr lang="en-US" altLang="zh-TW" smtClean="0">
                <a:ea typeface="新細明體" panose="02020500000000000000" pitchFamily="18" charset="-120"/>
              </a:rPr>
              <a:t>Provide document content and hyperlink structure</a:t>
            </a:r>
          </a:p>
          <a:p>
            <a:pPr lvl="2" eaLnBrk="1" hangingPunct="1">
              <a:buFont typeface="Wingdings 3" panose="05040102010807070707" pitchFamily="18" charset="2"/>
              <a:buChar char="Ê"/>
            </a:pPr>
            <a:r>
              <a:rPr lang="en-US" altLang="zh-TW" smtClean="0">
                <a:ea typeface="新細明體" panose="02020500000000000000" pitchFamily="18" charset="-120"/>
              </a:rPr>
              <a:t>Web content mining</a:t>
            </a:r>
          </a:p>
          <a:p>
            <a:pPr eaLnBrk="1" hangingPunct="1"/>
            <a:r>
              <a:rPr lang="en-US" altLang="zh-TW" smtClean="0">
                <a:ea typeface="新細明體" panose="02020500000000000000" pitchFamily="18" charset="-120"/>
              </a:rPr>
              <a:t>What can we do for these data?</a:t>
            </a:r>
          </a:p>
          <a:p>
            <a:pPr lvl="1" eaLnBrk="1" hangingPunct="1"/>
            <a:r>
              <a:rPr lang="en-US" altLang="zh-TW" smtClean="0">
                <a:ea typeface="新細明體" panose="02020500000000000000" pitchFamily="18" charset="-120"/>
              </a:rPr>
              <a:t>Re-discover the information encoded by the authors</a:t>
            </a:r>
          </a:p>
          <a:p>
            <a:pPr lvl="1" eaLnBrk="1" hangingPunct="1"/>
            <a:r>
              <a:rPr lang="en-US" altLang="zh-TW" smtClean="0">
                <a:ea typeface="新細明體" panose="02020500000000000000" pitchFamily="18" charset="-120"/>
              </a:rPr>
              <a:t>Structure the data to more useful information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388" y="115888"/>
            <a:ext cx="8785225" cy="792162"/>
          </a:xfrm>
        </p:spPr>
        <p:txBody>
          <a:bodyPr/>
          <a:lstStyle/>
          <a:p>
            <a:pPr>
              <a:defRPr/>
            </a:pPr>
            <a:r>
              <a:rPr lang="en-US" altLang="zh-TW" dirty="0"/>
              <a:t>Introduction</a:t>
            </a:r>
            <a:endParaRPr lang="ko-KR" altLang="en-US" dirty="0" smtClean="0">
              <a:effectLst>
                <a:outerShdw blurRad="38100" dist="38100" dir="2700000" algn="tl">
                  <a:srgbClr val="C0C0C0"/>
                </a:outerShdw>
              </a:effectLst>
              <a:ea typeface="굴림" panose="020B0600000101010101" pitchFamily="50" charset="-127"/>
            </a:endParaRPr>
          </a:p>
        </p:txBody>
      </p:sp>
      <p:sp>
        <p:nvSpPr>
          <p:cNvPr id="11267" name="내용 개체 틀 2"/>
          <p:cNvSpPr>
            <a:spLocks noGrp="1"/>
          </p:cNvSpPr>
          <p:nvPr>
            <p:ph idx="1"/>
          </p:nvPr>
        </p:nvSpPr>
        <p:spPr>
          <a:xfrm>
            <a:off x="179388" y="1063625"/>
            <a:ext cx="8785225" cy="5461000"/>
          </a:xfrm>
        </p:spPr>
        <p:txBody>
          <a:bodyPr/>
          <a:lstStyle/>
          <a:p>
            <a:r>
              <a:rPr lang="en-US" altLang="ko-KR" smtClean="0">
                <a:ea typeface="굴림" panose="020B0600000101010101" pitchFamily="50" charset="-127"/>
              </a:rPr>
              <a:t>World Wide Web provides a vast source of information</a:t>
            </a:r>
          </a:p>
          <a:p>
            <a:endParaRPr lang="en-US" altLang="ko-KR" smtClean="0">
              <a:ea typeface="굴림" panose="020B0600000101010101" pitchFamily="50" charset="-127"/>
            </a:endParaRPr>
          </a:p>
          <a:p>
            <a:r>
              <a:rPr lang="en-US" altLang="ko-KR" smtClean="0">
                <a:ea typeface="굴림" panose="020B0600000101010101" pitchFamily="50" charset="-127"/>
              </a:rPr>
              <a:t>Integrating information using coded wrappers or filter</a:t>
            </a:r>
          </a:p>
          <a:p>
            <a:pPr lvl="1"/>
            <a:r>
              <a:rPr lang="en-US" altLang="ko-KR" smtClean="0">
                <a:ea typeface="굴림" panose="020B0600000101010101" pitchFamily="50" charset="-127"/>
              </a:rPr>
              <a:t>Can be time-consuming</a:t>
            </a:r>
          </a:p>
          <a:p>
            <a:pPr lvl="1"/>
            <a:endParaRPr lang="en-US" altLang="ko-KR" smtClean="0">
              <a:ea typeface="굴림" panose="020B0600000101010101" pitchFamily="50" charset="-127"/>
            </a:endParaRPr>
          </a:p>
          <a:p>
            <a:r>
              <a:rPr lang="en-US" altLang="ko-KR" smtClean="0">
                <a:ea typeface="굴림" panose="020B0600000101010101" pitchFamily="50" charset="-127"/>
              </a:rPr>
              <a:t>Goal</a:t>
            </a:r>
          </a:p>
          <a:p>
            <a:pPr lvl="1"/>
            <a:r>
              <a:rPr lang="en-US" altLang="ko-KR" smtClean="0">
                <a:ea typeface="굴림" panose="020B0600000101010101" pitchFamily="50" charset="-127"/>
              </a:rPr>
              <a:t>Discover information source</a:t>
            </a:r>
          </a:p>
          <a:p>
            <a:pPr lvl="1"/>
            <a:r>
              <a:rPr lang="en-US" altLang="ko-KR" smtClean="0">
                <a:ea typeface="굴림" panose="020B0600000101010101" pitchFamily="50" charset="-127"/>
              </a:rPr>
              <a:t>Extract the relevant information from them entirely automatically</a:t>
            </a:r>
          </a:p>
          <a:p>
            <a:pPr lvl="1">
              <a:buFont typeface="Arial" panose="020B0604020202020204" pitchFamily="34" charset="0"/>
              <a:buNone/>
            </a:pPr>
            <a:r>
              <a:rPr lang="en-US" altLang="ko-KR" smtClean="0">
                <a:ea typeface="굴림" panose="020B0600000101010101" pitchFamily="50" charset="-127"/>
              </a:rPr>
              <a:t>	(very minimal human intervention)</a:t>
            </a:r>
          </a:p>
          <a:p>
            <a:pPr lvl="1">
              <a:buFont typeface="Arial" panose="020B0604020202020204" pitchFamily="34" charset="0"/>
              <a:buNone/>
            </a:pPr>
            <a:endParaRPr lang="ko-KR" altLang="en-US" smtClean="0">
              <a:ea typeface="굴림" panose="020B0600000101010101" pitchFamily="50" charset="-127"/>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dirty="0" smtClean="0"/>
              <a:t>Constructing </a:t>
            </a:r>
            <a:r>
              <a:rPr lang="en-US" altLang="zh-TW" dirty="0"/>
              <a:t>a Book DB</a:t>
            </a:r>
          </a:p>
        </p:txBody>
      </p:sp>
      <p:sp>
        <p:nvSpPr>
          <p:cNvPr id="13315" name="Rectangle 3"/>
          <p:cNvSpPr>
            <a:spLocks noGrp="1" noChangeArrowheads="1"/>
          </p:cNvSpPr>
          <p:nvPr>
            <p:ph idx="1"/>
          </p:nvPr>
        </p:nvSpPr>
        <p:spPr>
          <a:xfrm>
            <a:off x="179388" y="1063625"/>
            <a:ext cx="8785225" cy="5461000"/>
          </a:xfrm>
        </p:spPr>
        <p:txBody>
          <a:bodyPr/>
          <a:lstStyle/>
          <a:p>
            <a:pPr eaLnBrk="1" hangingPunct="1"/>
            <a:r>
              <a:rPr lang="en-US" altLang="zh-TW" smtClean="0">
                <a:ea typeface="新細明體" panose="02020500000000000000" pitchFamily="18" charset="-120"/>
              </a:rPr>
              <a:t>A book is represented as a relation (</a:t>
            </a:r>
            <a:r>
              <a:rPr lang="en-US" altLang="zh-TW" i="1" smtClean="0">
                <a:ea typeface="新細明體" panose="02020500000000000000" pitchFamily="18" charset="-120"/>
              </a:rPr>
              <a:t>title</a:t>
            </a:r>
            <a:r>
              <a:rPr lang="en-US" altLang="zh-TW" smtClean="0">
                <a:ea typeface="新細明體" panose="02020500000000000000" pitchFamily="18" charset="-120"/>
              </a:rPr>
              <a:t>,</a:t>
            </a:r>
            <a:r>
              <a:rPr lang="en-US" altLang="zh-TW" i="1" smtClean="0">
                <a:ea typeface="新細明體" panose="02020500000000000000" pitchFamily="18" charset="-120"/>
              </a:rPr>
              <a:t>author</a:t>
            </a:r>
            <a:r>
              <a:rPr lang="en-US" altLang="zh-TW" smtClean="0">
                <a:ea typeface="新細明體" panose="02020500000000000000" pitchFamily="18" charset="-120"/>
              </a:rPr>
              <a:t>)</a:t>
            </a: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lvl="1" eaLnBrk="1" hangingPunct="1"/>
            <a:endParaRPr lang="en-US" altLang="zh-TW" smtClean="0">
              <a:ea typeface="新細明體" panose="02020500000000000000" pitchFamily="18" charset="-120"/>
            </a:endParaRPr>
          </a:p>
          <a:p>
            <a:pPr lvl="1" eaLnBrk="1" hangingPunct="1"/>
            <a:endParaRPr lang="en-US" altLang="zh-TW" smtClean="0">
              <a:ea typeface="新細明體" panose="02020500000000000000" pitchFamily="18" charset="-120"/>
            </a:endParaRPr>
          </a:p>
          <a:p>
            <a:pPr lvl="4" eaLnBrk="1" hangingPunct="1"/>
            <a:endParaRPr lang="en-US" altLang="zh-TW" smtClean="0">
              <a:ea typeface="新細明體" panose="02020500000000000000" pitchFamily="18" charset="-120"/>
            </a:endParaRPr>
          </a:p>
          <a:p>
            <a:pPr eaLnBrk="1" hangingPunct="1"/>
            <a:r>
              <a:rPr lang="en-US" altLang="zh-TW" smtClean="0">
                <a:ea typeface="新細明體" panose="02020500000000000000" pitchFamily="18" charset="-120"/>
              </a:rPr>
              <a:t>Challenges for extracting information from the Web</a:t>
            </a:r>
          </a:p>
          <a:p>
            <a:pPr lvl="1" eaLnBrk="1" hangingPunct="1"/>
            <a:r>
              <a:rPr lang="en-US" altLang="zh-TW" smtClean="0">
                <a:ea typeface="新細明體" panose="02020500000000000000" pitchFamily="18" charset="-120"/>
              </a:rPr>
              <a:t>Distributed information sources</a:t>
            </a:r>
          </a:p>
          <a:p>
            <a:pPr lvl="1" eaLnBrk="1" hangingPunct="1"/>
            <a:r>
              <a:rPr lang="en-US" altLang="zh-TW" smtClean="0">
                <a:ea typeface="新細明體" panose="02020500000000000000" pitchFamily="18" charset="-120"/>
              </a:rPr>
              <a:t>Many different formats</a:t>
            </a:r>
          </a:p>
        </p:txBody>
      </p:sp>
      <p:grpSp>
        <p:nvGrpSpPr>
          <p:cNvPr id="13316" name="Group 17"/>
          <p:cNvGrpSpPr>
            <a:grpSpLocks/>
          </p:cNvGrpSpPr>
          <p:nvPr/>
        </p:nvGrpSpPr>
        <p:grpSpPr bwMode="auto">
          <a:xfrm>
            <a:off x="1295400" y="1905000"/>
            <a:ext cx="1524000" cy="1295400"/>
            <a:chOff x="2352" y="2160"/>
            <a:chExt cx="960" cy="816"/>
          </a:xfrm>
        </p:grpSpPr>
        <p:sp>
          <p:nvSpPr>
            <p:cNvPr id="13345" name="AutoShape 5"/>
            <p:cNvSpPr>
              <a:spLocks noChangeArrowheads="1"/>
            </p:cNvSpPr>
            <p:nvPr/>
          </p:nvSpPr>
          <p:spPr bwMode="auto">
            <a:xfrm>
              <a:off x="235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46" name="AutoShape 6"/>
            <p:cNvSpPr>
              <a:spLocks noChangeArrowheads="1"/>
            </p:cNvSpPr>
            <p:nvPr/>
          </p:nvSpPr>
          <p:spPr bwMode="auto">
            <a:xfrm>
              <a:off x="259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47" name="AutoShape 7"/>
            <p:cNvSpPr>
              <a:spLocks noChangeArrowheads="1"/>
            </p:cNvSpPr>
            <p:nvPr/>
          </p:nvSpPr>
          <p:spPr bwMode="auto">
            <a:xfrm>
              <a:off x="283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48" name="AutoShape 8"/>
            <p:cNvSpPr>
              <a:spLocks noChangeArrowheads="1"/>
            </p:cNvSpPr>
            <p:nvPr/>
          </p:nvSpPr>
          <p:spPr bwMode="auto">
            <a:xfrm>
              <a:off x="244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49" name="AutoShape 9"/>
            <p:cNvSpPr>
              <a:spLocks noChangeArrowheads="1"/>
            </p:cNvSpPr>
            <p:nvPr/>
          </p:nvSpPr>
          <p:spPr bwMode="auto">
            <a:xfrm>
              <a:off x="292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50" name="AutoShape 10"/>
            <p:cNvSpPr>
              <a:spLocks noChangeArrowheads="1"/>
            </p:cNvSpPr>
            <p:nvPr/>
          </p:nvSpPr>
          <p:spPr bwMode="auto">
            <a:xfrm>
              <a:off x="268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51" name="AutoShape 11"/>
            <p:cNvSpPr>
              <a:spLocks noChangeArrowheads="1"/>
            </p:cNvSpPr>
            <p:nvPr/>
          </p:nvSpPr>
          <p:spPr bwMode="auto">
            <a:xfrm>
              <a:off x="249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52" name="AutoShape 12"/>
            <p:cNvSpPr>
              <a:spLocks noChangeArrowheads="1"/>
            </p:cNvSpPr>
            <p:nvPr/>
          </p:nvSpPr>
          <p:spPr bwMode="auto">
            <a:xfrm>
              <a:off x="273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53" name="AutoShape 13"/>
            <p:cNvSpPr>
              <a:spLocks noChangeArrowheads="1"/>
            </p:cNvSpPr>
            <p:nvPr/>
          </p:nvSpPr>
          <p:spPr bwMode="auto">
            <a:xfrm>
              <a:off x="297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54" name="AutoShape 14"/>
            <p:cNvSpPr>
              <a:spLocks noChangeArrowheads="1"/>
            </p:cNvSpPr>
            <p:nvPr/>
          </p:nvSpPr>
          <p:spPr bwMode="auto">
            <a:xfrm>
              <a:off x="259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55" name="AutoShape 15"/>
            <p:cNvSpPr>
              <a:spLocks noChangeArrowheads="1"/>
            </p:cNvSpPr>
            <p:nvPr/>
          </p:nvSpPr>
          <p:spPr bwMode="auto">
            <a:xfrm>
              <a:off x="307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3356" name="AutoShape 16"/>
            <p:cNvSpPr>
              <a:spLocks noChangeArrowheads="1"/>
            </p:cNvSpPr>
            <p:nvPr/>
          </p:nvSpPr>
          <p:spPr bwMode="auto">
            <a:xfrm>
              <a:off x="283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grpSp>
      <p:sp>
        <p:nvSpPr>
          <p:cNvPr id="13317" name="AutoShape 18"/>
          <p:cNvSpPr>
            <a:spLocks noChangeArrowheads="1"/>
          </p:cNvSpPr>
          <p:nvPr/>
        </p:nvSpPr>
        <p:spPr bwMode="auto">
          <a:xfrm>
            <a:off x="2971800" y="2438400"/>
            <a:ext cx="1371600" cy="228600"/>
          </a:xfrm>
          <a:prstGeom prst="rightArrow">
            <a:avLst>
              <a:gd name="adj1" fmla="val 50000"/>
              <a:gd name="adj2" fmla="val 150000"/>
            </a:avLst>
          </a:prstGeom>
          <a:solidFill>
            <a:schemeClr val="accent1"/>
          </a:solidFill>
          <a:ln w="9525">
            <a:solidFill>
              <a:schemeClr val="tx1"/>
            </a:solidFill>
            <a:miter lim="800000"/>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graphicFrame>
        <p:nvGraphicFramePr>
          <p:cNvPr id="7289" name="Group 121"/>
          <p:cNvGraphicFramePr>
            <a:graphicFrameLocks noGrp="1"/>
          </p:cNvGraphicFramePr>
          <p:nvPr/>
        </p:nvGraphicFramePr>
        <p:xfrm>
          <a:off x="4495800" y="2057400"/>
          <a:ext cx="3657600" cy="1279525"/>
        </p:xfrm>
        <a:graphic>
          <a:graphicData uri="http://schemas.openxmlformats.org/drawingml/2006/table">
            <a:tbl>
              <a:tblPr/>
              <a:tblGrid>
                <a:gridCol w="2259013"/>
                <a:gridCol w="1398587"/>
              </a:tblGrid>
              <a:tr h="182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Title</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Author</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The Robots of Dawn</a:t>
                      </a:r>
                    </a:p>
                  </a:txBody>
                  <a:tcPr marL="381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Issac Asimov</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Startide Rising</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David Brin</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Chaos: Making a New Science</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James Gleick</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Great Expectations</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Clarles Dickens</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The Comedy of Errors</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W. Shakespeare</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dirty="0" smtClean="0">
                          <a:ln>
                            <a:noFill/>
                          </a:ln>
                          <a:solidFill>
                            <a:schemeClr val="tx1"/>
                          </a:solidFill>
                          <a:effectLst/>
                          <a:latin typeface="Century" pitchFamily="18" charset="0"/>
                          <a:ea typeface="新細明體" pitchFamily="18" charset="-120"/>
                        </a:rPr>
                        <a:t>……</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44" name="Text Box 111"/>
          <p:cNvSpPr txBox="1">
            <a:spLocks noChangeArrowheads="1"/>
          </p:cNvSpPr>
          <p:nvPr/>
        </p:nvSpPr>
        <p:spPr bwMode="auto">
          <a:xfrm>
            <a:off x="1638300" y="2057400"/>
            <a:ext cx="835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zh-TW" sz="2400">
                <a:latin typeface="Times New Roman" panose="02020603050405020304" pitchFamily="18" charset="0"/>
                <a:ea typeface="新細明體" panose="02020500000000000000" pitchFamily="18" charset="-120"/>
              </a:rPr>
              <a:t>Web </a:t>
            </a:r>
          </a:p>
          <a:p>
            <a:pPr eaLnBrk="1" latinLnBrk="0" hangingPunct="1">
              <a:spcBef>
                <a:spcPct val="0"/>
              </a:spcBef>
              <a:buFontTx/>
              <a:buNone/>
            </a:pPr>
            <a:r>
              <a:rPr lang="en-US" altLang="zh-TW" sz="2400">
                <a:latin typeface="Times New Roman" panose="02020603050405020304" pitchFamily="18" charset="0"/>
                <a:ea typeface="新細明體" panose="02020500000000000000" pitchFamily="18" charset="-120"/>
              </a:rPr>
              <a:t>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dirty="0" smtClean="0">
                <a:ea typeface="+mj-ea"/>
              </a:rPr>
              <a:t>Proposed Approach</a:t>
            </a:r>
            <a:endParaRPr lang="zh-TW" altLang="en-US" dirty="0" smtClean="0">
              <a:ea typeface="+mj-ea"/>
            </a:endParaRPr>
          </a:p>
        </p:txBody>
      </p:sp>
      <p:sp>
        <p:nvSpPr>
          <p:cNvPr id="15363" name="Rectangle 3"/>
          <p:cNvSpPr>
            <a:spLocks noGrp="1" noChangeArrowheads="1"/>
          </p:cNvSpPr>
          <p:nvPr>
            <p:ph idx="1"/>
          </p:nvPr>
        </p:nvSpPr>
        <p:spPr>
          <a:xfrm>
            <a:off x="179388" y="1063625"/>
            <a:ext cx="8785225" cy="5461000"/>
          </a:xfrm>
        </p:spPr>
        <p:txBody>
          <a:bodyPr/>
          <a:lstStyle/>
          <a:p>
            <a:pPr eaLnBrk="1" hangingPunct="1"/>
            <a:r>
              <a:rPr lang="en-US" altLang="zh-TW" smtClean="0">
                <a:ea typeface="新細明體" panose="02020500000000000000" pitchFamily="18" charset="-120"/>
              </a:rPr>
              <a:t>Duality of patterns and relations</a:t>
            </a:r>
          </a:p>
          <a:p>
            <a:pPr lvl="1" eaLnBrk="1" hangingPunct="1"/>
            <a:r>
              <a:rPr lang="en-US" altLang="zh-TW" smtClean="0">
                <a:ea typeface="新細明體" panose="02020500000000000000" pitchFamily="18" charset="-120"/>
              </a:rPr>
              <a:t>A good set of patterns </a:t>
            </a:r>
            <a:r>
              <a:rPr lang="en-US" altLang="zh-TW" smtClean="0">
                <a:ea typeface="新細明體" panose="02020500000000000000" pitchFamily="18" charset="-120"/>
                <a:sym typeface="Wingdings 3" panose="05040102010807070707" pitchFamily="18" charset="2"/>
              </a:rPr>
              <a:t></a:t>
            </a:r>
            <a:r>
              <a:rPr lang="en-US" altLang="zh-TW" smtClean="0">
                <a:ea typeface="新細明體" panose="02020500000000000000" pitchFamily="18" charset="-120"/>
              </a:rPr>
              <a:t> a good set of tuples</a:t>
            </a:r>
          </a:p>
          <a:p>
            <a:pPr lvl="1" eaLnBrk="1" hangingPunct="1"/>
            <a:r>
              <a:rPr lang="en-US" altLang="zh-TW" smtClean="0">
                <a:ea typeface="新細明體" panose="02020500000000000000" pitchFamily="18" charset="-120"/>
              </a:rPr>
              <a:t>A good set of tuples </a:t>
            </a:r>
            <a:r>
              <a:rPr lang="en-US" altLang="zh-TW" smtClean="0">
                <a:ea typeface="新細明體" panose="02020500000000000000" pitchFamily="18" charset="-120"/>
                <a:sym typeface="Wingdings 3" panose="05040102010807070707" pitchFamily="18" charset="2"/>
              </a:rPr>
              <a:t></a:t>
            </a:r>
            <a:r>
              <a:rPr lang="en-US" altLang="zh-TW" smtClean="0">
                <a:ea typeface="新細明體" panose="02020500000000000000" pitchFamily="18" charset="-120"/>
              </a:rPr>
              <a:t> a good set of patterns</a:t>
            </a: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eaLnBrk="1" hangingPunct="1"/>
            <a:endParaRPr lang="en-US" altLang="zh-TW" smtClean="0">
              <a:ea typeface="新細明體" panose="02020500000000000000" pitchFamily="18" charset="-120"/>
            </a:endParaRPr>
          </a:p>
          <a:p>
            <a:pPr lvl="2" eaLnBrk="1" hangingPunct="1"/>
            <a:endParaRPr lang="en-US" altLang="zh-TW" smtClean="0">
              <a:ea typeface="新細明體" panose="02020500000000000000" pitchFamily="18" charset="-120"/>
            </a:endParaRPr>
          </a:p>
          <a:p>
            <a:pPr lvl="2" eaLnBrk="1" hangingPunct="1"/>
            <a:endParaRPr lang="en-US" altLang="zh-TW" smtClean="0">
              <a:ea typeface="新細明體" panose="02020500000000000000" pitchFamily="18" charset="-120"/>
            </a:endParaRPr>
          </a:p>
          <a:p>
            <a:pPr eaLnBrk="1" hangingPunct="1">
              <a:buFont typeface="Wingdings 3" panose="05040102010807070707" pitchFamily="18" charset="2"/>
              <a:buChar char="a"/>
            </a:pPr>
            <a:r>
              <a:rPr lang="en-US" altLang="zh-TW" sz="2000" smtClean="0">
                <a:ea typeface="新細明體" panose="02020500000000000000" pitchFamily="18" charset="-120"/>
              </a:rPr>
              <a:t>DIPRE(Dual Iterative Pattern Relation Extraction)</a:t>
            </a:r>
          </a:p>
        </p:txBody>
      </p:sp>
      <p:grpSp>
        <p:nvGrpSpPr>
          <p:cNvPr id="15364" name="Group 4"/>
          <p:cNvGrpSpPr>
            <a:grpSpLocks/>
          </p:cNvGrpSpPr>
          <p:nvPr/>
        </p:nvGrpSpPr>
        <p:grpSpPr bwMode="auto">
          <a:xfrm>
            <a:off x="4495800" y="3276600"/>
            <a:ext cx="1524000" cy="1295400"/>
            <a:chOff x="2352" y="2160"/>
            <a:chExt cx="960" cy="816"/>
          </a:xfrm>
        </p:grpSpPr>
        <p:sp>
          <p:nvSpPr>
            <p:cNvPr id="15406" name="AutoShape 5"/>
            <p:cNvSpPr>
              <a:spLocks noChangeArrowheads="1"/>
            </p:cNvSpPr>
            <p:nvPr/>
          </p:nvSpPr>
          <p:spPr bwMode="auto">
            <a:xfrm>
              <a:off x="235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07" name="AutoShape 6"/>
            <p:cNvSpPr>
              <a:spLocks noChangeArrowheads="1"/>
            </p:cNvSpPr>
            <p:nvPr/>
          </p:nvSpPr>
          <p:spPr bwMode="auto">
            <a:xfrm>
              <a:off x="259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08" name="AutoShape 7"/>
            <p:cNvSpPr>
              <a:spLocks noChangeArrowheads="1"/>
            </p:cNvSpPr>
            <p:nvPr/>
          </p:nvSpPr>
          <p:spPr bwMode="auto">
            <a:xfrm>
              <a:off x="2832" y="2160"/>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09" name="AutoShape 8"/>
            <p:cNvSpPr>
              <a:spLocks noChangeArrowheads="1"/>
            </p:cNvSpPr>
            <p:nvPr/>
          </p:nvSpPr>
          <p:spPr bwMode="auto">
            <a:xfrm>
              <a:off x="244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10" name="AutoShape 9"/>
            <p:cNvSpPr>
              <a:spLocks noChangeArrowheads="1"/>
            </p:cNvSpPr>
            <p:nvPr/>
          </p:nvSpPr>
          <p:spPr bwMode="auto">
            <a:xfrm>
              <a:off x="292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11" name="AutoShape 10"/>
            <p:cNvSpPr>
              <a:spLocks noChangeArrowheads="1"/>
            </p:cNvSpPr>
            <p:nvPr/>
          </p:nvSpPr>
          <p:spPr bwMode="auto">
            <a:xfrm>
              <a:off x="2688" y="2304"/>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12" name="AutoShape 11"/>
            <p:cNvSpPr>
              <a:spLocks noChangeArrowheads="1"/>
            </p:cNvSpPr>
            <p:nvPr/>
          </p:nvSpPr>
          <p:spPr bwMode="auto">
            <a:xfrm>
              <a:off x="249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13" name="AutoShape 12"/>
            <p:cNvSpPr>
              <a:spLocks noChangeArrowheads="1"/>
            </p:cNvSpPr>
            <p:nvPr/>
          </p:nvSpPr>
          <p:spPr bwMode="auto">
            <a:xfrm>
              <a:off x="273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14" name="AutoShape 13"/>
            <p:cNvSpPr>
              <a:spLocks noChangeArrowheads="1"/>
            </p:cNvSpPr>
            <p:nvPr/>
          </p:nvSpPr>
          <p:spPr bwMode="auto">
            <a:xfrm>
              <a:off x="2976" y="2448"/>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15" name="AutoShape 14"/>
            <p:cNvSpPr>
              <a:spLocks noChangeArrowheads="1"/>
            </p:cNvSpPr>
            <p:nvPr/>
          </p:nvSpPr>
          <p:spPr bwMode="auto">
            <a:xfrm>
              <a:off x="259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16" name="AutoShape 15"/>
            <p:cNvSpPr>
              <a:spLocks noChangeArrowheads="1"/>
            </p:cNvSpPr>
            <p:nvPr/>
          </p:nvSpPr>
          <p:spPr bwMode="auto">
            <a:xfrm>
              <a:off x="307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sp>
          <p:nvSpPr>
            <p:cNvPr id="15417" name="AutoShape 16"/>
            <p:cNvSpPr>
              <a:spLocks noChangeArrowheads="1"/>
            </p:cNvSpPr>
            <p:nvPr/>
          </p:nvSpPr>
          <p:spPr bwMode="auto">
            <a:xfrm>
              <a:off x="2832" y="2592"/>
              <a:ext cx="240" cy="384"/>
            </a:xfrm>
            <a:prstGeom prst="flowChartMagneticDisk">
              <a:avLst/>
            </a:prstGeom>
            <a:solidFill>
              <a:schemeClr val="accent1"/>
            </a:solidFill>
            <a:ln w="9525">
              <a:solidFill>
                <a:schemeClr val="tx1"/>
              </a:solidFill>
              <a:round/>
              <a:headEnd/>
              <a:tailEnd/>
            </a:ln>
          </p:spPr>
          <p:txBody>
            <a:bodyPr wrap="none" anchor="ct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endParaRPr lang="ko-KR" altLang="ko-KR" sz="2400">
                <a:latin typeface="Times New Roman" panose="02020603050405020304" pitchFamily="18" charset="0"/>
                <a:ea typeface="新細明體" panose="02020500000000000000" pitchFamily="18" charset="-120"/>
              </a:endParaRPr>
            </a:p>
          </p:txBody>
        </p:sp>
      </p:grpSp>
      <p:graphicFrame>
        <p:nvGraphicFramePr>
          <p:cNvPr id="8210" name="Group 18"/>
          <p:cNvGraphicFramePr>
            <a:graphicFrameLocks noGrp="1"/>
          </p:cNvGraphicFramePr>
          <p:nvPr/>
        </p:nvGraphicFramePr>
        <p:xfrm>
          <a:off x="152400" y="2560638"/>
          <a:ext cx="3657600" cy="1279525"/>
        </p:xfrm>
        <a:graphic>
          <a:graphicData uri="http://schemas.openxmlformats.org/drawingml/2006/table">
            <a:tbl>
              <a:tblPr/>
              <a:tblGrid>
                <a:gridCol w="2259013"/>
                <a:gridCol w="1398587"/>
              </a:tblGrid>
              <a:tr h="1827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dirty="0" smtClean="0">
                          <a:ln>
                            <a:noFill/>
                          </a:ln>
                          <a:solidFill>
                            <a:schemeClr val="tx1"/>
                          </a:solidFill>
                          <a:effectLst/>
                          <a:latin typeface="Century" pitchFamily="18" charset="0"/>
                          <a:ea typeface="新細明體" pitchFamily="18" charset="-120"/>
                        </a:rPr>
                        <a:t>Title</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Author</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The Robots of Dawn</a:t>
                      </a:r>
                    </a:p>
                  </a:txBody>
                  <a:tcPr marL="3810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Issac Asimov</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Startide Rising</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David Brin</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Chaos: Making a New Science</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James Gleick</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Great Expectations</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Clarles Dickens</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The Comedy of Errors</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W. Shakespeare</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7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dirty="0" smtClean="0">
                          <a:ln>
                            <a:noFill/>
                          </a:ln>
                          <a:solidFill>
                            <a:schemeClr val="tx1"/>
                          </a:solidFill>
                          <a:effectLst/>
                          <a:latin typeface="Century" pitchFamily="18" charset="0"/>
                          <a:ea typeface="新細明體" pitchFamily="18" charset="-120"/>
                        </a:rPr>
                        <a:t>……</a:t>
                      </a:r>
                    </a:p>
                  </a:txBody>
                  <a:tcPr marL="3810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0" u="none" strike="noStrike" cap="none" normalizeH="0" baseline="0" smtClean="0">
                          <a:ln>
                            <a:noFill/>
                          </a:ln>
                          <a:solidFill>
                            <a:schemeClr val="tx1"/>
                          </a:solidFill>
                          <a:effectLst/>
                          <a:latin typeface="Century" pitchFamily="18" charset="0"/>
                          <a:ea typeface="新細明體" pitchFamily="18" charset="-120"/>
                        </a:rPr>
                        <a:t>……</a:t>
                      </a:r>
                    </a:p>
                  </a:txBody>
                  <a:tcPr marL="3810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91" name="Text Box 44"/>
          <p:cNvSpPr txBox="1">
            <a:spLocks noChangeArrowheads="1"/>
          </p:cNvSpPr>
          <p:nvPr/>
        </p:nvSpPr>
        <p:spPr bwMode="auto">
          <a:xfrm>
            <a:off x="4838700" y="3398838"/>
            <a:ext cx="835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Font typeface="Arial" panose="020B0604020202020204" pitchFamily="34" charset="0"/>
              <a:buChar char="•"/>
              <a:defRPr sz="3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742950" indent="-285750" latinLnBrk="1">
              <a:spcBef>
                <a:spcPct val="20000"/>
              </a:spcBef>
              <a:buFont typeface="Arial" panose="020B0604020202020204" pitchFamily="34" charset="0"/>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latinLnBrk="1">
              <a:spcBef>
                <a:spcPct val="20000"/>
              </a:spcBef>
              <a:buFont typeface="Arial" panose="020B0604020202020204" pitchFamily="34" charset="0"/>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latinLnBrk="1">
              <a:spcBef>
                <a:spcPct val="20000"/>
              </a:spcBef>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eaLnBrk="1" latinLnBrk="0" hangingPunct="1">
              <a:spcBef>
                <a:spcPct val="0"/>
              </a:spcBef>
              <a:buFontTx/>
              <a:buNone/>
            </a:pPr>
            <a:r>
              <a:rPr lang="en-US" altLang="zh-TW" sz="2400">
                <a:latin typeface="Times New Roman" panose="02020603050405020304" pitchFamily="18" charset="0"/>
                <a:ea typeface="新細明體" panose="02020500000000000000" pitchFamily="18" charset="-120"/>
              </a:rPr>
              <a:t>Web </a:t>
            </a:r>
          </a:p>
          <a:p>
            <a:pPr eaLnBrk="1" latinLnBrk="0" hangingPunct="1">
              <a:spcBef>
                <a:spcPct val="0"/>
              </a:spcBef>
              <a:buFontTx/>
              <a:buNone/>
            </a:pPr>
            <a:r>
              <a:rPr lang="en-US" altLang="zh-TW" sz="2400">
                <a:latin typeface="Times New Roman" panose="02020603050405020304" pitchFamily="18" charset="0"/>
                <a:ea typeface="新細明體" panose="02020500000000000000" pitchFamily="18" charset="-120"/>
              </a:rPr>
              <a:t>Data</a:t>
            </a:r>
          </a:p>
        </p:txBody>
      </p:sp>
      <p:graphicFrame>
        <p:nvGraphicFramePr>
          <p:cNvPr id="8269" name="Group 77"/>
          <p:cNvGraphicFramePr>
            <a:graphicFrameLocks noGrp="1"/>
          </p:cNvGraphicFramePr>
          <p:nvPr/>
        </p:nvGraphicFramePr>
        <p:xfrm>
          <a:off x="6477000" y="4313238"/>
          <a:ext cx="2362200" cy="1096962"/>
        </p:xfrm>
        <a:graphic>
          <a:graphicData uri="http://schemas.openxmlformats.org/drawingml/2006/table">
            <a:tbl>
              <a:tblPr/>
              <a:tblGrid>
                <a:gridCol w="2362200"/>
              </a:tblGrid>
              <a:tr h="2742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Pattern</a:t>
                      </a:r>
                    </a:p>
                  </a:txBody>
                  <a:tcPr marT="45681" marB="4568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1" i="0" u="none" strike="noStrike" cap="none" normalizeH="0" baseline="0" smtClean="0">
                          <a:ln>
                            <a:noFill/>
                          </a:ln>
                          <a:solidFill>
                            <a:schemeClr val="tx1"/>
                          </a:solidFill>
                          <a:effectLst/>
                          <a:latin typeface="Century" pitchFamily="18" charset="0"/>
                          <a:ea typeface="新細明體" pitchFamily="18" charset="-120"/>
                        </a:rPr>
                        <a:t>&lt;</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LI&gt;&lt;B&gt;</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title </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&lt;/B&gt; by </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author</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 (</a:t>
                      </a:r>
                    </a:p>
                  </a:txBody>
                  <a:tcPr marT="45681" marB="4568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200" b="1" i="0" u="none" strike="noStrike" cap="none" normalizeH="0" baseline="0" smtClean="0">
                          <a:ln>
                            <a:noFill/>
                          </a:ln>
                          <a:solidFill>
                            <a:schemeClr val="tx1"/>
                          </a:solidFill>
                          <a:effectLst/>
                          <a:latin typeface="Century" pitchFamily="18" charset="0"/>
                          <a:ea typeface="新細明體" pitchFamily="18" charset="-120"/>
                        </a:rPr>
                        <a:t>&lt;</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I&gt;</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title </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&lt;/I&gt; by </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author</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 (</a:t>
                      </a:r>
                    </a:p>
                  </a:txBody>
                  <a:tcPr marT="45681" marB="4568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2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author</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 || </a:t>
                      </a:r>
                      <a:r>
                        <a:rPr kumimoji="1" lang="en-US" altLang="zh-TW" sz="1200" b="0" i="1" u="none" strike="noStrike" cap="none" normalizeH="0" baseline="0" smtClean="0">
                          <a:ln>
                            <a:noFill/>
                          </a:ln>
                          <a:solidFill>
                            <a:schemeClr val="tx1"/>
                          </a:solidFill>
                          <a:effectLst/>
                          <a:latin typeface="Century" pitchFamily="18" charset="0"/>
                          <a:ea typeface="新細明體" pitchFamily="18" charset="-120"/>
                        </a:rPr>
                        <a:t>title</a:t>
                      </a:r>
                      <a:r>
                        <a:rPr kumimoji="1" lang="en-US" altLang="zh-TW" sz="1200" b="1" i="0" u="none" strike="noStrike" cap="none" normalizeH="0" baseline="0" smtClean="0">
                          <a:ln>
                            <a:noFill/>
                          </a:ln>
                          <a:solidFill>
                            <a:schemeClr val="tx1"/>
                          </a:solidFill>
                          <a:effectLst/>
                          <a:latin typeface="Century" pitchFamily="18" charset="0"/>
                          <a:ea typeface="新細明體" pitchFamily="18" charset="-120"/>
                        </a:rPr>
                        <a:t> || (</a:t>
                      </a:r>
                    </a:p>
                  </a:txBody>
                  <a:tcPr marT="45681" marB="4568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04" name="Freeform 74"/>
          <p:cNvSpPr>
            <a:spLocks/>
          </p:cNvSpPr>
          <p:nvPr/>
        </p:nvSpPr>
        <p:spPr bwMode="auto">
          <a:xfrm>
            <a:off x="3810000" y="3094038"/>
            <a:ext cx="2743200" cy="1219200"/>
          </a:xfrm>
          <a:custGeom>
            <a:avLst/>
            <a:gdLst>
              <a:gd name="T0" fmla="*/ 0 w 1728"/>
              <a:gd name="T1" fmla="*/ 0 h 768"/>
              <a:gd name="T2" fmla="*/ 2147483646 w 1728"/>
              <a:gd name="T3" fmla="*/ 2147483646 h 768"/>
              <a:gd name="T4" fmla="*/ 2147483646 w 1728"/>
              <a:gd name="T5" fmla="*/ 2147483646 h 768"/>
              <a:gd name="T6" fmla="*/ 2147483646 w 1728"/>
              <a:gd name="T7" fmla="*/ 2147483646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0" y="0"/>
                </a:moveTo>
                <a:cubicBezTo>
                  <a:pt x="316" y="20"/>
                  <a:pt x="632" y="40"/>
                  <a:pt x="864" y="96"/>
                </a:cubicBezTo>
                <a:cubicBezTo>
                  <a:pt x="1096" y="152"/>
                  <a:pt x="1248" y="224"/>
                  <a:pt x="1392" y="336"/>
                </a:cubicBezTo>
                <a:cubicBezTo>
                  <a:pt x="1536" y="448"/>
                  <a:pt x="1632" y="608"/>
                  <a:pt x="1728" y="768"/>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ko-KR" altLang="en-US"/>
          </a:p>
        </p:txBody>
      </p:sp>
      <p:sp>
        <p:nvSpPr>
          <p:cNvPr id="15405" name="Freeform 75"/>
          <p:cNvSpPr>
            <a:spLocks/>
          </p:cNvSpPr>
          <p:nvPr/>
        </p:nvSpPr>
        <p:spPr bwMode="auto">
          <a:xfrm>
            <a:off x="3810000" y="3505200"/>
            <a:ext cx="2667000" cy="1143000"/>
          </a:xfrm>
          <a:custGeom>
            <a:avLst/>
            <a:gdLst>
              <a:gd name="T0" fmla="*/ 2147483646 w 1680"/>
              <a:gd name="T1" fmla="*/ 2147483646 h 720"/>
              <a:gd name="T2" fmla="*/ 2147483646 w 1680"/>
              <a:gd name="T3" fmla="*/ 2147483646 h 720"/>
              <a:gd name="T4" fmla="*/ 2147483646 w 1680"/>
              <a:gd name="T5" fmla="*/ 2147483646 h 720"/>
              <a:gd name="T6" fmla="*/ 0 w 1680"/>
              <a:gd name="T7" fmla="*/ 0 h 720"/>
              <a:gd name="T8" fmla="*/ 0 60000 65536"/>
              <a:gd name="T9" fmla="*/ 0 60000 65536"/>
              <a:gd name="T10" fmla="*/ 0 60000 65536"/>
              <a:gd name="T11" fmla="*/ 0 60000 65536"/>
              <a:gd name="T12" fmla="*/ 0 w 1680"/>
              <a:gd name="T13" fmla="*/ 0 h 720"/>
              <a:gd name="T14" fmla="*/ 1680 w 1680"/>
              <a:gd name="T15" fmla="*/ 720 h 720"/>
            </a:gdLst>
            <a:ahLst/>
            <a:cxnLst>
              <a:cxn ang="T8">
                <a:pos x="T0" y="T1"/>
              </a:cxn>
              <a:cxn ang="T9">
                <a:pos x="T2" y="T3"/>
              </a:cxn>
              <a:cxn ang="T10">
                <a:pos x="T4" y="T5"/>
              </a:cxn>
              <a:cxn ang="T11">
                <a:pos x="T6" y="T7"/>
              </a:cxn>
            </a:cxnLst>
            <a:rect l="T12" t="T13" r="T14" b="T15"/>
            <a:pathLst>
              <a:path w="1680" h="720">
                <a:moveTo>
                  <a:pt x="1680" y="720"/>
                </a:moveTo>
                <a:cubicBezTo>
                  <a:pt x="1400" y="720"/>
                  <a:pt x="1120" y="720"/>
                  <a:pt x="912" y="672"/>
                </a:cubicBezTo>
                <a:cubicBezTo>
                  <a:pt x="704" y="624"/>
                  <a:pt x="584" y="544"/>
                  <a:pt x="432" y="432"/>
                </a:cubicBezTo>
                <a:cubicBezTo>
                  <a:pt x="280" y="320"/>
                  <a:pt x="140" y="160"/>
                  <a:pt x="0" y="0"/>
                </a:cubicBezTo>
              </a:path>
            </a:pathLst>
          </a:custGeom>
          <a:noFill/>
          <a:ln w="38100">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ko-KR"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79388" y="115888"/>
            <a:ext cx="8785225" cy="792162"/>
          </a:xfrm>
        </p:spPr>
        <p:txBody>
          <a:bodyPr>
            <a:noAutofit/>
          </a:bodyPr>
          <a:lstStyle/>
          <a:p>
            <a:r>
              <a:rPr lang="en-US" altLang="ko-KR" smtClean="0">
                <a:effectLst>
                  <a:outerShdw blurRad="38100" dist="38100" dir="2700000" algn="tl">
                    <a:srgbClr val="C0C0C0"/>
                  </a:outerShdw>
                </a:effectLst>
                <a:ea typeface="굴림" panose="020B0600000101010101" pitchFamily="50" charset="-127"/>
              </a:rPr>
              <a:t>DIPRE Algorithm</a:t>
            </a:r>
            <a:endParaRPr lang="ko-KR" altLang="en-US" smtClean="0">
              <a:effectLst>
                <a:outerShdw blurRad="38100" dist="38100" dir="2700000" algn="tl">
                  <a:srgbClr val="C0C0C0"/>
                </a:outerShdw>
              </a:effectLst>
              <a:ea typeface="굴림" panose="020B0600000101010101" pitchFamily="50" charset="-127"/>
            </a:endParaRPr>
          </a:p>
        </p:txBody>
      </p:sp>
      <p:sp>
        <p:nvSpPr>
          <p:cNvPr id="17411" name="내용 개체 틀 2"/>
          <p:cNvSpPr>
            <a:spLocks noGrp="1"/>
          </p:cNvSpPr>
          <p:nvPr>
            <p:ph idx="1"/>
          </p:nvPr>
        </p:nvSpPr>
        <p:spPr>
          <a:xfrm>
            <a:off x="179388" y="1063625"/>
            <a:ext cx="8785225" cy="5461000"/>
          </a:xfrm>
        </p:spPr>
        <p:txBody>
          <a:bodyPr/>
          <a:lstStyle/>
          <a:p>
            <a:r>
              <a:rPr lang="en-US" altLang="ko-KR" smtClean="0">
                <a:ea typeface="굴림" panose="020B0600000101010101" pitchFamily="50" charset="-127"/>
              </a:rPr>
              <a:t>1. R' &lt;- Sample</a:t>
            </a:r>
          </a:p>
          <a:p>
            <a:pPr lvl="1"/>
            <a:r>
              <a:rPr lang="en-US" altLang="ko-KR" smtClean="0">
                <a:ea typeface="굴림" panose="020B0600000101010101" pitchFamily="50" charset="-127"/>
              </a:rPr>
              <a:t>Start a small sample, R' of the target relation. </a:t>
            </a:r>
            <a:br>
              <a:rPr lang="en-US" altLang="ko-KR" smtClean="0">
                <a:ea typeface="굴림" panose="020B0600000101010101" pitchFamily="50" charset="-127"/>
              </a:rPr>
            </a:br>
            <a:endParaRPr lang="en-US" altLang="ko-KR" smtClean="0">
              <a:ea typeface="굴림" panose="020B0600000101010101" pitchFamily="50" charset="-127"/>
            </a:endParaRPr>
          </a:p>
          <a:p>
            <a:r>
              <a:rPr lang="en-US" altLang="ko-KR" smtClean="0">
                <a:ea typeface="굴림" panose="020B0600000101010101" pitchFamily="50" charset="-127"/>
              </a:rPr>
              <a:t>2. O &lt;- FindOccurrences(R';D)</a:t>
            </a:r>
          </a:p>
          <a:p>
            <a:pPr lvl="1"/>
            <a:r>
              <a:rPr lang="en-US" altLang="ko-KR" smtClean="0">
                <a:ea typeface="굴림" panose="020B0600000101010101" pitchFamily="50" charset="-127"/>
              </a:rPr>
              <a:t>Then, find all occurrences of tuples of R' in D. </a:t>
            </a:r>
            <a:br>
              <a:rPr lang="en-US" altLang="ko-KR" smtClean="0">
                <a:ea typeface="굴림" panose="020B0600000101010101" pitchFamily="50" charset="-127"/>
              </a:rPr>
            </a:br>
            <a:endParaRPr lang="en-US" altLang="ko-KR" smtClean="0">
              <a:ea typeface="굴림" panose="020B0600000101010101" pitchFamily="50" charset="-127"/>
            </a:endParaRPr>
          </a:p>
          <a:p>
            <a:r>
              <a:rPr lang="en-US" altLang="ko-KR" smtClean="0">
                <a:ea typeface="굴림" panose="020B0600000101010101" pitchFamily="50" charset="-127"/>
              </a:rPr>
              <a:t>3. P &lt;- GenPatterns(O)</a:t>
            </a:r>
          </a:p>
          <a:p>
            <a:pPr lvl="1"/>
            <a:r>
              <a:rPr lang="en-US" altLang="ko-KR" smtClean="0">
                <a:ea typeface="굴림" panose="020B0600000101010101" pitchFamily="50" charset="-127"/>
              </a:rPr>
              <a:t>Generate patterns based on the set of occurrences. </a:t>
            </a:r>
            <a:br>
              <a:rPr lang="en-US" altLang="ko-KR" smtClean="0">
                <a:ea typeface="굴림" panose="020B0600000101010101" pitchFamily="50" charset="-127"/>
              </a:rPr>
            </a:br>
            <a:endParaRPr lang="en-US" altLang="ko-KR" smtClean="0">
              <a:ea typeface="굴림" panose="020B0600000101010101" pitchFamily="50" charset="-127"/>
            </a:endParaRPr>
          </a:p>
          <a:p>
            <a:r>
              <a:rPr lang="en-US" altLang="ko-KR" smtClean="0">
                <a:ea typeface="굴림" panose="020B0600000101010101" pitchFamily="50" charset="-127"/>
              </a:rPr>
              <a:t>4. R' &lt;- M</a:t>
            </a:r>
            <a:r>
              <a:rPr lang="en-US" altLang="ko-KR" sz="1400" smtClean="0">
                <a:ea typeface="굴림" panose="020B0600000101010101" pitchFamily="50" charset="-127"/>
              </a:rPr>
              <a:t>D</a:t>
            </a:r>
            <a:r>
              <a:rPr lang="en-US" altLang="ko-KR" smtClean="0">
                <a:ea typeface="굴림" panose="020B0600000101010101" pitchFamily="50" charset="-127"/>
              </a:rPr>
              <a:t>(P)</a:t>
            </a:r>
          </a:p>
          <a:p>
            <a:pPr lvl="1"/>
            <a:r>
              <a:rPr lang="en-US" altLang="ko-KR" smtClean="0">
                <a:ea typeface="굴림" panose="020B0600000101010101" pitchFamily="50" charset="-127"/>
              </a:rPr>
              <a:t>Search the database for tuples matching any of the patterns.</a:t>
            </a:r>
            <a:br>
              <a:rPr lang="en-US" altLang="ko-KR" smtClean="0">
                <a:ea typeface="굴림" panose="020B0600000101010101" pitchFamily="50" charset="-127"/>
              </a:rPr>
            </a:br>
            <a:endParaRPr lang="en-US" altLang="ko-KR" smtClean="0">
              <a:ea typeface="굴림" panose="020B0600000101010101" pitchFamily="50" charset="-127"/>
            </a:endParaRPr>
          </a:p>
          <a:p>
            <a:r>
              <a:rPr lang="en-US" altLang="ko-KR" smtClean="0">
                <a:ea typeface="굴림" panose="020B0600000101010101" pitchFamily="50" charset="-127"/>
              </a:rPr>
              <a:t>5. If R' is large enough, return. Else go to step 2.</a:t>
            </a:r>
            <a:endParaRPr lang="ko-KR" altLang="en-US" smtClean="0">
              <a:ea typeface="굴림" panose="020B0600000101010101" pitchFamily="50" charset="-127"/>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smtClean="0">
                <a:ea typeface="+mj-ea"/>
              </a:rPr>
              <a:t>Representation </a:t>
            </a:r>
          </a:p>
        </p:txBody>
      </p:sp>
      <p:sp>
        <p:nvSpPr>
          <p:cNvPr id="19459" name="Rectangle 3"/>
          <p:cNvSpPr>
            <a:spLocks noGrp="1" noChangeArrowheads="1"/>
          </p:cNvSpPr>
          <p:nvPr>
            <p:ph idx="1"/>
          </p:nvPr>
        </p:nvSpPr>
        <p:spPr>
          <a:xfrm>
            <a:off x="179388" y="1063625"/>
            <a:ext cx="8785225" cy="5461000"/>
          </a:xfrm>
        </p:spPr>
        <p:txBody>
          <a:bodyPr/>
          <a:lstStyle/>
          <a:p>
            <a:pPr eaLnBrk="1" hangingPunct="1"/>
            <a:r>
              <a:rPr lang="en-US" altLang="zh-TW" smtClean="0">
                <a:ea typeface="新細明體" panose="02020500000000000000" pitchFamily="18" charset="-120"/>
              </a:rPr>
              <a:t>A book</a:t>
            </a:r>
          </a:p>
          <a:p>
            <a:pPr lvl="1" eaLnBrk="1" hangingPunct="1"/>
            <a:r>
              <a:rPr lang="en-US" altLang="zh-TW" smtClean="0">
                <a:ea typeface="新細明體" panose="02020500000000000000" pitchFamily="18" charset="-120"/>
              </a:rPr>
              <a:t>(title,author)</a:t>
            </a:r>
          </a:p>
          <a:p>
            <a:pPr eaLnBrk="1" hangingPunct="1"/>
            <a:r>
              <a:rPr lang="en-US" altLang="zh-TW" smtClean="0">
                <a:ea typeface="新細明體" panose="02020500000000000000" pitchFamily="18" charset="-120"/>
              </a:rPr>
              <a:t>Occurrences of books</a:t>
            </a:r>
          </a:p>
          <a:p>
            <a:pPr lvl="1" eaLnBrk="1" hangingPunct="1"/>
            <a:r>
              <a:rPr lang="en-US" altLang="zh-TW" smtClean="0">
                <a:ea typeface="新細明體" panose="02020500000000000000" pitchFamily="18" charset="-120"/>
              </a:rPr>
              <a:t>(author, title, order, url, prefix, middle, suffix)</a:t>
            </a:r>
          </a:p>
          <a:p>
            <a:pPr eaLnBrk="1" hangingPunct="1"/>
            <a:r>
              <a:rPr lang="en-US" altLang="zh-TW" smtClean="0">
                <a:ea typeface="新細明體" panose="02020500000000000000" pitchFamily="18" charset="-120"/>
              </a:rPr>
              <a:t>Patterns for books</a:t>
            </a:r>
          </a:p>
          <a:p>
            <a:pPr lvl="1" eaLnBrk="1" hangingPunct="1"/>
            <a:r>
              <a:rPr lang="en-US" altLang="zh-TW" smtClean="0">
                <a:ea typeface="新細明體" panose="02020500000000000000" pitchFamily="18" charset="-120"/>
              </a:rPr>
              <a:t>(order, urlprefix, prefix, middle, suffix)</a:t>
            </a:r>
          </a:p>
          <a:p>
            <a:pPr lvl="2" eaLnBrk="1" hangingPunct="1">
              <a:buFontTx/>
              <a:buNone/>
            </a:pPr>
            <a:r>
              <a:rPr lang="en-US" altLang="zh-TW" sz="1600" smtClean="0">
                <a:ea typeface="新細明體" panose="02020500000000000000" pitchFamily="18" charset="-120"/>
              </a:rPr>
              <a:t>e.g., </a:t>
            </a:r>
            <a:r>
              <a:rPr lang="en-US" altLang="zh-TW" sz="1600" smtClean="0">
                <a:latin typeface="Century" panose="02040604050505020304" pitchFamily="18" charset="0"/>
                <a:ea typeface="新細明體" panose="02020500000000000000" pitchFamily="18" charset="-120"/>
              </a:rPr>
              <a:t>order=T, url</a:t>
            </a:r>
            <a:r>
              <a:rPr lang="en-US" altLang="zh-TW" sz="1600" smtClean="0">
                <a:latin typeface="Century" panose="02040604050505020304" pitchFamily="18" charset="0"/>
                <a:ea typeface="新細明體" panose="02020500000000000000" pitchFamily="18" charset="-120"/>
                <a:sym typeface="Symbol" panose="05050102010706020507" pitchFamily="18" charset="2"/>
              </a:rPr>
              <a:t></a:t>
            </a:r>
            <a:r>
              <a:rPr lang="en-US" altLang="zh-TW" sz="1600" smtClean="0">
                <a:latin typeface="Century" panose="02040604050505020304" pitchFamily="18" charset="0"/>
                <a:ea typeface="新細明體" panose="02020500000000000000" pitchFamily="18" charset="-120"/>
              </a:rPr>
              <a:t>urlprefix*</a:t>
            </a:r>
            <a:r>
              <a:rPr lang="en-US" altLang="zh-TW" sz="1600" smtClean="0">
                <a:ea typeface="新細明體" panose="02020500000000000000" pitchFamily="18" charset="-120"/>
              </a:rPr>
              <a:t> </a:t>
            </a:r>
            <a:r>
              <a:rPr lang="en-US" altLang="zh-TW" sz="1600" smtClean="0">
                <a:ea typeface="新細明體" panose="02020500000000000000" pitchFamily="18" charset="-120"/>
                <a:sym typeface="Wingdings 3" panose="05040102010807070707" pitchFamily="18" charset="2"/>
              </a:rPr>
              <a:t></a:t>
            </a:r>
            <a:r>
              <a:rPr lang="en-US" altLang="zh-TW" sz="1600" i="1" smtClean="0">
                <a:latin typeface="Century" panose="02040604050505020304" pitchFamily="18" charset="0"/>
                <a:ea typeface="SimSun" panose="02010600030101010101" pitchFamily="2" charset="-122"/>
                <a:sym typeface="Wingdings 3" panose="05040102010807070707" pitchFamily="18" charset="2"/>
              </a:rPr>
              <a:t>*prefix, author, middle, title, suffix*</a:t>
            </a:r>
            <a:endParaRPr lang="en-US" altLang="zh-TW" sz="1600" i="1" smtClean="0">
              <a:latin typeface="Century" panose="02040604050505020304" pitchFamily="18" charset="0"/>
              <a:ea typeface="SimSun" panose="02010600030101010101" pitchFamily="2" charset="-122"/>
            </a:endParaRPr>
          </a:p>
          <a:p>
            <a:pPr lvl="1" eaLnBrk="1" hangingPunct="1"/>
            <a:r>
              <a:rPr lang="en-US" altLang="zh-TW" smtClean="0">
                <a:ea typeface="新細明體" panose="02020500000000000000" pitchFamily="18" charset="-120"/>
              </a:rPr>
              <a:t>Author: </a:t>
            </a:r>
            <a:r>
              <a:rPr lang="en-US" altLang="zh-TW" sz="1800" b="1" smtClean="0">
                <a:latin typeface="Courier New" panose="02070309020205020404" pitchFamily="49" charset="0"/>
                <a:ea typeface="SimSun" panose="02010600030101010101" pitchFamily="2" charset="-122"/>
              </a:rPr>
              <a:t>[A-Z][A-Za-z .,&amp;]</a:t>
            </a:r>
            <a:r>
              <a:rPr lang="en-US" altLang="zh-TW" sz="1800" b="1" baseline="30000" smtClean="0">
                <a:latin typeface="Courier New" panose="02070309020205020404" pitchFamily="49" charset="0"/>
                <a:ea typeface="SimSun" panose="02010600030101010101" pitchFamily="2" charset="-122"/>
              </a:rPr>
              <a:t>5,30</a:t>
            </a:r>
            <a:r>
              <a:rPr lang="en-US" altLang="zh-TW" sz="1800" b="1" smtClean="0">
                <a:latin typeface="Courier New" panose="02070309020205020404" pitchFamily="49" charset="0"/>
                <a:ea typeface="SimSun" panose="02010600030101010101" pitchFamily="2" charset="-122"/>
              </a:rPr>
              <a:t>[A-Za-z.]</a:t>
            </a:r>
          </a:p>
          <a:p>
            <a:pPr lvl="1" eaLnBrk="1" hangingPunct="1"/>
            <a:r>
              <a:rPr lang="en-US" altLang="zh-TW" smtClean="0">
                <a:ea typeface="新細明體" panose="02020500000000000000" pitchFamily="18" charset="-120"/>
              </a:rPr>
              <a:t>Title: </a:t>
            </a:r>
            <a:r>
              <a:rPr lang="en-US" altLang="zh-TW" sz="1800" b="1" smtClean="0">
                <a:latin typeface="Courier New" panose="02070309020205020404" pitchFamily="49" charset="0"/>
                <a:ea typeface="新細明體" panose="02020500000000000000" pitchFamily="18" charset="-120"/>
              </a:rPr>
              <a:t>[A-Z0-9][A-Za-z0-9 .,:’#!?;&amp;]</a:t>
            </a:r>
            <a:r>
              <a:rPr lang="en-US" altLang="zh-TW" sz="1800" b="1" baseline="30000" smtClean="0">
                <a:latin typeface="Courier New" panose="02070309020205020404" pitchFamily="49" charset="0"/>
                <a:ea typeface="新細明體" panose="02020500000000000000" pitchFamily="18" charset="-120"/>
              </a:rPr>
              <a:t>4,45</a:t>
            </a:r>
            <a:r>
              <a:rPr lang="en-US" altLang="zh-TW" sz="1800" b="1" smtClean="0">
                <a:latin typeface="Courier New" panose="02070309020205020404" pitchFamily="49" charset="0"/>
                <a:ea typeface="新細明體" panose="02020500000000000000" pitchFamily="18" charset="-120"/>
              </a:rPr>
              <a:t>[A-Za-z0-9!]</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79388" y="115888"/>
            <a:ext cx="8785225" cy="792162"/>
          </a:xfrm>
        </p:spPr>
        <p:txBody>
          <a:bodyPr rtlCol="0"/>
          <a:lstStyle/>
          <a:p>
            <a:pPr eaLnBrk="1" fontAlgn="auto" hangingPunct="1">
              <a:spcAft>
                <a:spcPts val="0"/>
              </a:spcAft>
              <a:defRPr/>
            </a:pPr>
            <a:r>
              <a:rPr lang="en-US" altLang="zh-TW" dirty="0" smtClean="0">
                <a:ea typeface="+mj-ea"/>
              </a:rPr>
              <a:t>Pattern Generation</a:t>
            </a:r>
          </a:p>
        </p:txBody>
      </p:sp>
      <p:sp>
        <p:nvSpPr>
          <p:cNvPr id="12291" name="Rectangle 3"/>
          <p:cNvSpPr>
            <a:spLocks noGrp="1" noChangeArrowheads="1"/>
          </p:cNvSpPr>
          <p:nvPr>
            <p:ph idx="1"/>
          </p:nvPr>
        </p:nvSpPr>
        <p:spPr>
          <a:xfrm>
            <a:off x="179388" y="1063625"/>
            <a:ext cx="8785225" cy="5461000"/>
          </a:xfrm>
        </p:spPr>
        <p:txBody>
          <a:bodyPr/>
          <a:lstStyle/>
          <a:p>
            <a:pPr eaLnBrk="1" hangingPunct="1">
              <a:defRPr/>
            </a:pPr>
            <a:r>
              <a:rPr lang="en-US" altLang="zh-TW" dirty="0" err="1" smtClean="0">
                <a:ea typeface="新細明體" panose="02020500000000000000" pitchFamily="18" charset="-120"/>
              </a:rPr>
              <a:t>GenOnePattern</a:t>
            </a:r>
            <a:r>
              <a:rPr lang="en-US" altLang="zh-TW" dirty="0" smtClean="0">
                <a:ea typeface="新細明體" panose="02020500000000000000" pitchFamily="18" charset="-120"/>
              </a:rPr>
              <a:t>(O)</a:t>
            </a:r>
          </a:p>
          <a:p>
            <a:pPr lvl="1" eaLnBrk="1" hangingPunct="1">
              <a:defRPr/>
            </a:pPr>
            <a:r>
              <a:rPr lang="en-US" altLang="zh-TW" sz="1800" dirty="0" smtClean="0">
                <a:ea typeface="新細明體" panose="02020500000000000000" pitchFamily="18" charset="-120"/>
              </a:rPr>
              <a:t>Verify that the order and the middle are the same</a:t>
            </a:r>
          </a:p>
          <a:p>
            <a:pPr lvl="1" eaLnBrk="1" hangingPunct="1">
              <a:defRPr/>
            </a:pPr>
            <a:r>
              <a:rPr lang="en-US" altLang="zh-TW" sz="1800" dirty="0" err="1" smtClean="0">
                <a:ea typeface="新細明體" panose="02020500000000000000" pitchFamily="18" charset="-120"/>
              </a:rPr>
              <a:t>op.order</a:t>
            </a:r>
            <a:r>
              <a:rPr lang="en-US" altLang="zh-TW" sz="1800" dirty="0" smtClean="0">
                <a:ea typeface="新細明體" panose="02020500000000000000" pitchFamily="18" charset="-120"/>
              </a:rPr>
              <a:t> </a:t>
            </a:r>
            <a:r>
              <a:rPr lang="en-US" altLang="zh-TW" sz="1800" dirty="0" smtClean="0">
                <a:ea typeface="新細明體" panose="02020500000000000000" pitchFamily="18" charset="-120"/>
                <a:sym typeface="Wingdings 3" panose="05040102010807070707" pitchFamily="18" charset="2"/>
              </a:rPr>
              <a:t></a:t>
            </a:r>
            <a:r>
              <a:rPr lang="en-US" altLang="zh-TW" sz="1800" dirty="0" smtClean="0">
                <a:ea typeface="新細明體" panose="02020500000000000000" pitchFamily="18" charset="-120"/>
              </a:rPr>
              <a:t> order and </a:t>
            </a:r>
            <a:r>
              <a:rPr lang="en-US" altLang="zh-TW" sz="1800" dirty="0" err="1" smtClean="0">
                <a:ea typeface="新細明體" panose="02020500000000000000" pitchFamily="18" charset="-120"/>
              </a:rPr>
              <a:t>op.middle</a:t>
            </a:r>
            <a:r>
              <a:rPr lang="en-US" altLang="zh-TW" sz="1800" dirty="0" smtClean="0">
                <a:ea typeface="新細明體" panose="02020500000000000000" pitchFamily="18" charset="-120"/>
              </a:rPr>
              <a:t> </a:t>
            </a:r>
            <a:r>
              <a:rPr lang="en-US" altLang="zh-TW" sz="1800" dirty="0" smtClean="0">
                <a:ea typeface="新細明體" panose="02020500000000000000" pitchFamily="18" charset="-120"/>
                <a:sym typeface="Wingdings 3" panose="05040102010807070707" pitchFamily="18" charset="2"/>
              </a:rPr>
              <a:t></a:t>
            </a:r>
            <a:r>
              <a:rPr lang="en-US" altLang="zh-TW" sz="1800" dirty="0" smtClean="0">
                <a:ea typeface="新細明體" panose="02020500000000000000" pitchFamily="18" charset="-120"/>
              </a:rPr>
              <a:t> middle</a:t>
            </a:r>
          </a:p>
          <a:p>
            <a:pPr lvl="1" eaLnBrk="1" hangingPunct="1">
              <a:defRPr/>
            </a:pPr>
            <a:r>
              <a:rPr lang="en-US" altLang="zh-TW" sz="1800" dirty="0" err="1" smtClean="0">
                <a:ea typeface="新細明體" panose="02020500000000000000" pitchFamily="18" charset="-120"/>
              </a:rPr>
              <a:t>op.urlprefix</a:t>
            </a:r>
            <a:r>
              <a:rPr lang="en-US" altLang="zh-TW" sz="1800" dirty="0" smtClean="0">
                <a:ea typeface="新細明體" panose="02020500000000000000" pitchFamily="18" charset="-120"/>
              </a:rPr>
              <a:t> </a:t>
            </a:r>
            <a:r>
              <a:rPr lang="en-US" altLang="zh-TW" sz="1800" dirty="0" smtClean="0">
                <a:ea typeface="新細明體" panose="02020500000000000000" pitchFamily="18" charset="-120"/>
                <a:sym typeface="Wingdings 3" panose="05040102010807070707" pitchFamily="18" charset="2"/>
              </a:rPr>
              <a:t></a:t>
            </a:r>
            <a:r>
              <a:rPr lang="en-US" altLang="zh-TW" sz="1800" dirty="0" smtClean="0">
                <a:ea typeface="新細明體" panose="02020500000000000000" pitchFamily="18" charset="-120"/>
              </a:rPr>
              <a:t> longest matching prefix of all the </a:t>
            </a:r>
            <a:r>
              <a:rPr lang="en-US" altLang="zh-TW" sz="1800" dirty="0" err="1" smtClean="0">
                <a:ea typeface="新細明體" panose="02020500000000000000" pitchFamily="18" charset="-120"/>
              </a:rPr>
              <a:t>urls</a:t>
            </a:r>
            <a:endParaRPr lang="en-US" altLang="zh-TW" sz="1800" dirty="0" smtClean="0">
              <a:ea typeface="新細明體" panose="02020500000000000000" pitchFamily="18" charset="-120"/>
            </a:endParaRPr>
          </a:p>
          <a:p>
            <a:pPr lvl="1" eaLnBrk="1" hangingPunct="1">
              <a:defRPr/>
            </a:pPr>
            <a:r>
              <a:rPr lang="en-US" altLang="zh-TW" sz="1800" dirty="0" err="1" smtClean="0">
                <a:ea typeface="新細明體" panose="02020500000000000000" pitchFamily="18" charset="-120"/>
              </a:rPr>
              <a:t>op.prefix</a:t>
            </a:r>
            <a:r>
              <a:rPr lang="en-US" altLang="zh-TW" sz="1800" dirty="0" smtClean="0">
                <a:ea typeface="新細明體" panose="02020500000000000000" pitchFamily="18" charset="-120"/>
              </a:rPr>
              <a:t> </a:t>
            </a:r>
            <a:r>
              <a:rPr lang="en-US" altLang="zh-TW" sz="1800" dirty="0" smtClean="0">
                <a:ea typeface="新細明體" panose="02020500000000000000" pitchFamily="18" charset="-120"/>
                <a:sym typeface="Wingdings 3" panose="05040102010807070707" pitchFamily="18" charset="2"/>
              </a:rPr>
              <a:t></a:t>
            </a:r>
            <a:r>
              <a:rPr lang="en-US" altLang="zh-TW" sz="1800" dirty="0" smtClean="0">
                <a:ea typeface="新細明體" panose="02020500000000000000" pitchFamily="18" charset="-120"/>
              </a:rPr>
              <a:t> longest matching suffix of all prefix’s</a:t>
            </a:r>
          </a:p>
          <a:p>
            <a:pPr lvl="1" eaLnBrk="1" hangingPunct="1">
              <a:defRPr/>
            </a:pPr>
            <a:r>
              <a:rPr lang="en-US" altLang="zh-TW" sz="1800" dirty="0" err="1" smtClean="0">
                <a:ea typeface="新細明體" panose="02020500000000000000" pitchFamily="18" charset="-120"/>
              </a:rPr>
              <a:t>op.suffix</a:t>
            </a:r>
            <a:r>
              <a:rPr lang="en-US" altLang="zh-TW" sz="1800" dirty="0" smtClean="0">
                <a:ea typeface="新細明體" panose="02020500000000000000" pitchFamily="18" charset="-120"/>
              </a:rPr>
              <a:t> </a:t>
            </a:r>
            <a:r>
              <a:rPr lang="en-US" altLang="zh-TW" sz="1800" dirty="0" smtClean="0">
                <a:ea typeface="新細明體" panose="02020500000000000000" pitchFamily="18" charset="-120"/>
                <a:sym typeface="Wingdings 3" panose="05040102010807070707" pitchFamily="18" charset="2"/>
              </a:rPr>
              <a:t></a:t>
            </a:r>
            <a:r>
              <a:rPr lang="en-US" altLang="zh-TW" sz="1800" dirty="0" smtClean="0">
                <a:ea typeface="新細明體" panose="02020500000000000000" pitchFamily="18" charset="-120"/>
              </a:rPr>
              <a:t> longest matching prefix of all suffix’s</a:t>
            </a:r>
          </a:p>
          <a:p>
            <a:pPr eaLnBrk="1" hangingPunct="1">
              <a:defRPr/>
            </a:pPr>
            <a:r>
              <a:rPr lang="en-US" altLang="zh-TW" dirty="0" err="1" smtClean="0">
                <a:ea typeface="新細明體" panose="02020500000000000000" pitchFamily="18" charset="-120"/>
              </a:rPr>
              <a:t>GenPattern</a:t>
            </a:r>
            <a:r>
              <a:rPr lang="en-US" altLang="zh-TW" dirty="0" smtClean="0">
                <a:ea typeface="新細明體" panose="02020500000000000000" pitchFamily="18" charset="-120"/>
              </a:rPr>
              <a:t>(O)</a:t>
            </a:r>
          </a:p>
          <a:p>
            <a:pPr lvl="1" eaLnBrk="1" hangingPunct="1">
              <a:defRPr/>
            </a:pPr>
            <a:r>
              <a:rPr lang="en-US" altLang="zh-TW" sz="1800" dirty="0" smtClean="0">
                <a:ea typeface="新細明體" panose="02020500000000000000" pitchFamily="18" charset="-120"/>
              </a:rPr>
              <a:t>Split O into O1,…,Ok by order and middle</a:t>
            </a:r>
          </a:p>
          <a:p>
            <a:pPr lvl="1" eaLnBrk="1" hangingPunct="1">
              <a:defRPr/>
            </a:pPr>
            <a:r>
              <a:rPr lang="en-US" altLang="zh-TW" sz="1800" dirty="0" smtClean="0">
                <a:ea typeface="新細明體" panose="02020500000000000000" pitchFamily="18" charset="-120"/>
              </a:rPr>
              <a:t>For each group </a:t>
            </a:r>
            <a:r>
              <a:rPr lang="en-US" altLang="zh-TW" sz="1800" dirty="0" err="1" smtClean="0">
                <a:ea typeface="新細明體" panose="02020500000000000000" pitchFamily="18" charset="-120"/>
              </a:rPr>
              <a:t>Oi</a:t>
            </a:r>
            <a:r>
              <a:rPr lang="en-US" altLang="zh-TW" sz="1800" dirty="0" smtClean="0">
                <a:ea typeface="新細明體" panose="02020500000000000000" pitchFamily="18" charset="-120"/>
              </a:rPr>
              <a:t>, p </a:t>
            </a:r>
            <a:r>
              <a:rPr lang="en-US" altLang="zh-TW" sz="1800" dirty="0" smtClean="0">
                <a:ea typeface="新細明體" panose="02020500000000000000" pitchFamily="18" charset="-120"/>
                <a:sym typeface="Wingdings 3" panose="05040102010807070707" pitchFamily="18" charset="2"/>
              </a:rPr>
              <a:t></a:t>
            </a:r>
            <a:r>
              <a:rPr lang="en-US" altLang="zh-TW" sz="1800" dirty="0" smtClean="0">
                <a:ea typeface="新細明體" panose="02020500000000000000" pitchFamily="18" charset="-120"/>
              </a:rPr>
              <a:t> </a:t>
            </a:r>
            <a:r>
              <a:rPr lang="en-US" altLang="zh-TW" sz="1800" dirty="0" err="1" smtClean="0">
                <a:ea typeface="新細明體" panose="02020500000000000000" pitchFamily="18" charset="-120"/>
              </a:rPr>
              <a:t>GenOnePattern</a:t>
            </a:r>
            <a:r>
              <a:rPr lang="en-US" altLang="zh-TW" sz="1800" dirty="0" smtClean="0">
                <a:ea typeface="新細明體" panose="02020500000000000000" pitchFamily="18" charset="-120"/>
              </a:rPr>
              <a:t>(</a:t>
            </a:r>
            <a:r>
              <a:rPr lang="en-US" altLang="zh-TW" sz="1800" dirty="0" err="1" smtClean="0">
                <a:ea typeface="新細明體" panose="02020500000000000000" pitchFamily="18" charset="-120"/>
              </a:rPr>
              <a:t>Oi</a:t>
            </a:r>
            <a:r>
              <a:rPr lang="en-US" altLang="zh-TW" sz="1800" dirty="0" smtClean="0">
                <a:ea typeface="新細明體" panose="02020500000000000000" pitchFamily="18" charset="-120"/>
              </a:rPr>
              <a:t>)</a:t>
            </a:r>
          </a:p>
          <a:p>
            <a:pPr lvl="1" eaLnBrk="1" hangingPunct="1">
              <a:defRPr/>
            </a:pPr>
            <a:r>
              <a:rPr lang="en-US" altLang="zh-TW" sz="1800" dirty="0" smtClean="0">
                <a:ea typeface="新細明體" panose="02020500000000000000" pitchFamily="18" charset="-120"/>
              </a:rPr>
              <a:t>If p meets specificity requirements then output p, Otherwise</a:t>
            </a:r>
          </a:p>
          <a:p>
            <a:pPr lvl="2" eaLnBrk="1" hangingPunct="1">
              <a:defRPr/>
            </a:pPr>
            <a:r>
              <a:rPr lang="en-US" altLang="zh-TW" sz="1600" dirty="0" smtClean="0">
                <a:ea typeface="新細明體" panose="02020500000000000000" pitchFamily="18" charset="-120"/>
              </a:rPr>
              <a:t>If all o in </a:t>
            </a:r>
            <a:r>
              <a:rPr lang="en-US" altLang="zh-TW" sz="1600" dirty="0" err="1" smtClean="0">
                <a:ea typeface="新細明體" panose="02020500000000000000" pitchFamily="18" charset="-120"/>
              </a:rPr>
              <a:t>Oi</a:t>
            </a:r>
            <a:r>
              <a:rPr lang="en-US" altLang="zh-TW" sz="1600" dirty="0" smtClean="0">
                <a:ea typeface="新細明體" panose="02020500000000000000" pitchFamily="18" charset="-120"/>
              </a:rPr>
              <a:t> have the same URL then reject </a:t>
            </a:r>
            <a:r>
              <a:rPr lang="en-US" altLang="zh-TW" sz="1600" dirty="0" err="1" smtClean="0">
                <a:ea typeface="新細明體" panose="02020500000000000000" pitchFamily="18" charset="-120"/>
              </a:rPr>
              <a:t>Oi</a:t>
            </a:r>
            <a:endParaRPr lang="en-US" altLang="zh-TW" sz="1600" dirty="0" smtClean="0">
              <a:ea typeface="新細明體" panose="02020500000000000000" pitchFamily="18" charset="-120"/>
            </a:endParaRPr>
          </a:p>
          <a:p>
            <a:pPr lvl="2" eaLnBrk="1" hangingPunct="1">
              <a:defRPr/>
            </a:pPr>
            <a:r>
              <a:rPr lang="en-US" altLang="zh-TW" sz="1600" dirty="0" smtClean="0">
                <a:ea typeface="新細明體" panose="02020500000000000000" pitchFamily="18" charset="-120"/>
              </a:rPr>
              <a:t>Else, split </a:t>
            </a:r>
            <a:r>
              <a:rPr lang="en-US" altLang="zh-TW" sz="1600" dirty="0" err="1" smtClean="0">
                <a:ea typeface="新細明體" panose="02020500000000000000" pitchFamily="18" charset="-120"/>
              </a:rPr>
              <a:t>Oi</a:t>
            </a:r>
            <a:r>
              <a:rPr lang="en-US" altLang="zh-TW" sz="1600" dirty="0" smtClean="0">
                <a:ea typeface="新細明體" panose="02020500000000000000" pitchFamily="18" charset="-120"/>
              </a:rPr>
              <a:t> into subgroups by the characters in their </a:t>
            </a:r>
            <a:r>
              <a:rPr lang="en-US" altLang="zh-TW" sz="1600" dirty="0" err="1" smtClean="0">
                <a:ea typeface="新細明體" panose="02020500000000000000" pitchFamily="18" charset="-120"/>
              </a:rPr>
              <a:t>urls</a:t>
            </a:r>
            <a:r>
              <a:rPr lang="en-US" altLang="zh-TW" sz="1600" dirty="0" smtClean="0">
                <a:ea typeface="新細明體" panose="02020500000000000000" pitchFamily="18" charset="-120"/>
              </a:rPr>
              <a:t>. </a:t>
            </a:r>
            <a:endParaRPr lang="en-US" altLang="zh-TW" sz="1600" dirty="0">
              <a:ea typeface="新細明體" panose="02020500000000000000" pitchFamily="18" charset="-120"/>
            </a:endParaRPr>
          </a:p>
          <a:p>
            <a:pPr marL="914400" lvl="2" indent="0" eaLnBrk="1" hangingPunct="1">
              <a:buFont typeface="Wingdings" pitchFamily="2" charset="2"/>
              <a:buNone/>
              <a:defRPr/>
            </a:pPr>
            <a:r>
              <a:rPr lang="en-US" altLang="zh-TW" sz="1600" dirty="0" smtClean="0">
                <a:ea typeface="新細明體" panose="02020500000000000000" pitchFamily="18" charset="-120"/>
              </a:rPr>
              <a:t>     Repeat step 2 for these subgroups.</a:t>
            </a:r>
            <a:endParaRPr lang="en-US" altLang="zh-TW" sz="1400" dirty="0" smtClean="0">
              <a:ea typeface="新細明體" panose="02020500000000000000" pitchFamily="18" charset="-12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DB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IDB_Theme</Template>
  <TotalTime>1083</TotalTime>
  <Words>1175</Words>
  <Application>Microsoft Office PowerPoint</Application>
  <PresentationFormat>화면 슬라이드 쇼(4:3)</PresentationFormat>
  <Paragraphs>354</Paragraphs>
  <Slides>16</Slides>
  <Notes>12</Notes>
  <HiddenSlides>1</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16</vt:i4>
      </vt:variant>
    </vt:vector>
  </HeadingPairs>
  <TitlesOfParts>
    <vt:vector size="29" baseType="lpstr">
      <vt:lpstr>Times New Roman</vt:lpstr>
      <vt:lpstr>新細明體</vt:lpstr>
      <vt:lpstr>Arial</vt:lpstr>
      <vt:lpstr>Calibri</vt:lpstr>
      <vt:lpstr>맑은 고딕</vt:lpstr>
      <vt:lpstr>굴림</vt:lpstr>
      <vt:lpstr>Wingdings</vt:lpstr>
      <vt:lpstr>Wingdings 3</vt:lpstr>
      <vt:lpstr>Century</vt:lpstr>
      <vt:lpstr>Symbol</vt:lpstr>
      <vt:lpstr>SimSun</vt:lpstr>
      <vt:lpstr>Courier New</vt:lpstr>
      <vt:lpstr>IDB_Theme</vt:lpstr>
      <vt:lpstr>Extracting Patterns and Relations  from the World Wide Web</vt:lpstr>
      <vt:lpstr>Outline</vt:lpstr>
      <vt:lpstr>Introduction</vt:lpstr>
      <vt:lpstr>Introduction</vt:lpstr>
      <vt:lpstr>Constructing a Book DB</vt:lpstr>
      <vt:lpstr>Proposed Approach</vt:lpstr>
      <vt:lpstr>DIPRE Algorithm</vt:lpstr>
      <vt:lpstr>Representation </vt:lpstr>
      <vt:lpstr>Pattern Generation</vt:lpstr>
      <vt:lpstr>Example</vt:lpstr>
      <vt:lpstr>Example</vt:lpstr>
      <vt:lpstr>Experiment of Finding Books</vt:lpstr>
      <vt:lpstr>Other Issues</vt:lpstr>
      <vt:lpstr>Conclusions</vt:lpstr>
      <vt:lpstr>Conclusions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Inhoe Lee</dc:creator>
  <cp:lastModifiedBy>Inhoe Lee</cp:lastModifiedBy>
  <cp:revision>229</cp:revision>
  <dcterms:created xsi:type="dcterms:W3CDTF">1601-01-01T00:00:00Z</dcterms:created>
  <dcterms:modified xsi:type="dcterms:W3CDTF">2013-08-16T05:48:14Z</dcterms:modified>
</cp:coreProperties>
</file>