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74539" autoAdjust="0"/>
  </p:normalViewPr>
  <p:slideViewPr>
    <p:cSldViewPr>
      <p:cViewPr varScale="1">
        <p:scale>
          <a:sx n="117" d="100"/>
          <a:sy n="117" d="100"/>
        </p:scale>
        <p:origin x="69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Minsup</a:t>
            </a:r>
            <a:r>
              <a:rPr lang="ko-KR" altLang="en-US" dirty="0" smtClean="0"/>
              <a:t>이 크면 </a:t>
            </a:r>
            <a:r>
              <a:rPr lang="en-US" altLang="ko-KR" dirty="0" smtClean="0"/>
              <a:t>step 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step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의 시간이 짧아진다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작은 데이터는 통신 비용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계산 비용이기 때문에 우리의 알고리즘은 작은 데이터에 적합하지 못하다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Average length -&gt; Step 3</a:t>
            </a:r>
            <a:r>
              <a:rPr lang="ko-KR" altLang="en-US" baseline="0" dirty="0" smtClean="0"/>
              <a:t>에서 만드는 </a:t>
            </a:r>
            <a:r>
              <a:rPr lang="en-US" altLang="ko-KR" baseline="0" dirty="0" err="1" smtClean="0"/>
              <a:t>itemset</a:t>
            </a:r>
            <a:r>
              <a:rPr lang="ko-KR" altLang="en-US" baseline="0" dirty="0" smtClean="0"/>
              <a:t>의 평균 길이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350,000 ~ </a:t>
            </a:r>
            <a:r>
              <a:rPr lang="ko-KR" altLang="en-US" baseline="0" dirty="0" smtClean="0"/>
              <a:t>작은 수 의 </a:t>
            </a:r>
            <a:r>
              <a:rPr lang="en-US" altLang="ko-KR" baseline="0" dirty="0" smtClean="0"/>
              <a:t>Step 3</a:t>
            </a:r>
            <a:r>
              <a:rPr lang="ko-KR" altLang="en-US" baseline="0" dirty="0" smtClean="0"/>
              <a:t>에서 나오는 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이라 우리가 느리다 하지만 </a:t>
            </a:r>
            <a:r>
              <a:rPr lang="en-US" altLang="ko-KR" baseline="0" dirty="0" smtClean="0"/>
              <a:t>200,000 </a:t>
            </a:r>
            <a:r>
              <a:rPr lang="ko-KR" altLang="en-US" baseline="0" dirty="0" smtClean="0"/>
              <a:t>에서는 이겼다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3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10&gt;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-based Closed 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 with Efficient Redundancy Filtering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Su-Qi </a:t>
            </a:r>
            <a:r>
              <a:rPr lang="en-US" altLang="ko-KR" dirty="0"/>
              <a:t>Wang∗, Yu-Bin Yang∗, </a:t>
            </a:r>
            <a:r>
              <a:rPr lang="en-US" altLang="ko-KR" dirty="0" err="1"/>
              <a:t>Guang</a:t>
            </a:r>
            <a:r>
              <a:rPr lang="en-US" altLang="ko-KR" dirty="0"/>
              <a:t>-Peng Chen∗, Yang Gao∗ and Yao Zhang†</a:t>
            </a:r>
          </a:p>
          <a:p>
            <a:r>
              <a:rPr lang="en-US" altLang="ko-KR" dirty="0"/>
              <a:t>∗State Key Laboratory for Novel Software Technology, Nanjing University Nanjing, China</a:t>
            </a:r>
          </a:p>
          <a:p>
            <a:r>
              <a:rPr lang="en-US" altLang="ko-KR" dirty="0"/>
              <a:t>†</a:t>
            </a:r>
            <a:r>
              <a:rPr lang="en-US" altLang="ko-KR" dirty="0" err="1"/>
              <a:t>JinLing</a:t>
            </a:r>
            <a:r>
              <a:rPr lang="en-US" altLang="ko-KR" dirty="0"/>
              <a:t> College, Nanjing University, Nanjing, China</a:t>
            </a:r>
            <a:endParaRPr lang="en-US" altLang="ko-KR" dirty="0" smtClean="0"/>
          </a:p>
          <a:p>
            <a:r>
              <a:rPr lang="en-US" altLang="ko-KR" dirty="0" smtClean="0"/>
              <a:t>ICDMW 2012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en-US" altLang="ko-KR" dirty="0" smtClean="0"/>
              <a:t> July </a:t>
            </a:r>
            <a:r>
              <a:rPr lang="en-US" altLang="ko-KR" dirty="0" smtClean="0"/>
              <a:t>2014</a:t>
            </a:r>
            <a:endParaRPr lang="en-US" altLang="ko-KR" dirty="0"/>
          </a:p>
          <a:p>
            <a:pPr algn="r"/>
            <a:r>
              <a:rPr lang="en-US" altLang="ko-KR" dirty="0" smtClean="0"/>
              <a:t>SNU IDB</a:t>
            </a:r>
          </a:p>
          <a:p>
            <a:pPr algn="r"/>
            <a:r>
              <a:rPr lang="en-US" altLang="ko-KR" dirty="0" smtClean="0"/>
              <a:t>Hyesung Oh</a:t>
            </a:r>
          </a:p>
        </p:txBody>
      </p:sp>
    </p:spTree>
    <p:extLst>
      <p:ext uri="{BB962C8B-B14F-4D97-AF65-F5344CB8AC3E}">
        <p14:creationId xmlns:p14="http://schemas.microsoft.com/office/powerpoint/2010/main" val="35700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Good scalability on large-scale datasets</a:t>
            </a:r>
          </a:p>
          <a:p>
            <a:r>
              <a:rPr lang="en-US" altLang="ko-KR" dirty="0" smtClean="0"/>
              <a:t>When locally closed 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is large</a:t>
            </a:r>
          </a:p>
          <a:p>
            <a:pPr lvl="1"/>
            <a:r>
              <a:rPr lang="en-US" altLang="ko-KR" dirty="0" smtClean="0"/>
              <a:t>Communication cost becomes an important factor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Closed frequent </a:t>
            </a:r>
            <a:r>
              <a:rPr lang="en-US" altLang="ko-KR" dirty="0" err="1" smtClean="0"/>
              <a:t>itemset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Proposed in 1999 by </a:t>
            </a:r>
            <a:r>
              <a:rPr lang="en-US" altLang="ko-KR" dirty="0" err="1" smtClean="0"/>
              <a:t>Pasquier</a:t>
            </a:r>
            <a:r>
              <a:rPr lang="en-US" altLang="ko-KR" dirty="0" smtClean="0"/>
              <a:t> et al*</a:t>
            </a:r>
          </a:p>
          <a:p>
            <a:pPr lvl="1"/>
            <a:r>
              <a:rPr lang="en-US" altLang="ko-KR" dirty="0" smtClean="0"/>
              <a:t>Alternative of the 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mining(FIM)</a:t>
            </a:r>
          </a:p>
          <a:p>
            <a:pPr lvl="1"/>
            <a:r>
              <a:rPr lang="en-US" altLang="ko-KR" dirty="0" smtClean="0"/>
              <a:t>Has the same power of FIM, reduce redundancy</a:t>
            </a:r>
          </a:p>
          <a:p>
            <a:r>
              <a:rPr lang="en-US" altLang="ko-KR" dirty="0" smtClean="0"/>
              <a:t>Existing CFI mining algorithms</a:t>
            </a:r>
          </a:p>
          <a:p>
            <a:pPr lvl="1"/>
            <a:r>
              <a:rPr lang="en-US" altLang="ko-KR" dirty="0" smtClean="0"/>
              <a:t>Candidate generate-and-test approach</a:t>
            </a:r>
          </a:p>
          <a:p>
            <a:pPr lvl="1"/>
            <a:r>
              <a:rPr lang="en-US" altLang="ko-KR" dirty="0" smtClean="0"/>
              <a:t>Pattern growth approach</a:t>
            </a:r>
          </a:p>
          <a:p>
            <a:pPr lvl="1"/>
            <a:r>
              <a:rPr lang="en-US" altLang="ko-KR" dirty="0" smtClean="0"/>
              <a:t>Limitations of data size</a:t>
            </a:r>
          </a:p>
          <a:p>
            <a:pPr lvl="2"/>
            <a:r>
              <a:rPr lang="en-US" altLang="ko-KR" dirty="0" smtClean="0"/>
              <a:t>memory use and communication costs</a:t>
            </a:r>
          </a:p>
          <a:p>
            <a:pPr lvl="1"/>
            <a:r>
              <a:rPr lang="en-US" altLang="ko-KR" dirty="0" smtClean="0"/>
              <a:t>Some algorithms using PC clusters</a:t>
            </a:r>
          </a:p>
          <a:p>
            <a:pPr lvl="2"/>
            <a:r>
              <a:rPr lang="en-US" altLang="ko-KR" dirty="0" smtClean="0"/>
              <a:t>Workload balancing, 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934670"/>
            <a:ext cx="8496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N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Pasquier</a:t>
            </a:r>
            <a:r>
              <a:rPr lang="en-US" altLang="ko-KR" sz="1100" dirty="0"/>
              <a:t>, Y. </a:t>
            </a:r>
            <a:r>
              <a:rPr lang="en-US" altLang="ko-KR" sz="1100" dirty="0" err="1"/>
              <a:t>Bastide</a:t>
            </a:r>
            <a:r>
              <a:rPr lang="en-US" altLang="ko-KR" sz="1100" dirty="0"/>
              <a:t>, R. </a:t>
            </a:r>
            <a:r>
              <a:rPr lang="en-US" altLang="ko-KR" sz="1100" dirty="0" err="1"/>
              <a:t>Taouil</a:t>
            </a:r>
            <a:r>
              <a:rPr lang="en-US" altLang="ko-KR" sz="1100" dirty="0"/>
              <a:t>, and L. </a:t>
            </a:r>
            <a:r>
              <a:rPr lang="en-US" altLang="ko-KR" sz="1100" dirty="0" err="1"/>
              <a:t>Lakhal</a:t>
            </a:r>
            <a:r>
              <a:rPr lang="en-US" altLang="ko-KR" sz="1100" dirty="0"/>
              <a:t>, “</a:t>
            </a:r>
            <a:r>
              <a:rPr lang="en-US" altLang="ko-KR" sz="1100" dirty="0" smtClean="0"/>
              <a:t>Discovering frequent </a:t>
            </a:r>
            <a:r>
              <a:rPr lang="en-US" altLang="ko-KR" sz="1100" dirty="0"/>
              <a:t>closed </a:t>
            </a:r>
            <a:r>
              <a:rPr lang="en-US" altLang="ko-KR" sz="1100" dirty="0" err="1"/>
              <a:t>itemsets</a:t>
            </a:r>
            <a:r>
              <a:rPr lang="en-US" altLang="ko-KR" sz="1100" dirty="0"/>
              <a:t> for association rules,” </a:t>
            </a:r>
            <a:r>
              <a:rPr lang="en-US" altLang="ko-KR" sz="1100" dirty="0" smtClean="0"/>
              <a:t>Database Theory–ICDT’99</a:t>
            </a:r>
            <a:r>
              <a:rPr lang="en-US" altLang="ko-KR" sz="1100" dirty="0"/>
              <a:t>, pp. 398–416, 1999.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10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Closed frequent </a:t>
            </a:r>
            <a:r>
              <a:rPr lang="en-US" altLang="ko-KR" dirty="0" err="1" smtClean="0"/>
              <a:t>itemset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68" y="1916832"/>
            <a:ext cx="6019252" cy="453650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itemset</a:t>
            </a:r>
            <a:endParaRPr lang="en-US" altLang="ko-KR" dirty="0"/>
          </a:p>
          <a:p>
            <a:pPr lvl="1"/>
            <a:r>
              <a:rPr lang="en-US" altLang="ko-KR" dirty="0" smtClean="0"/>
              <a:t>Closed, greater than or equal to </a:t>
            </a:r>
            <a:r>
              <a:rPr lang="en-US" altLang="ko-KR" dirty="0" err="1" smtClean="0"/>
              <a:t>minsup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06084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minsup</a:t>
            </a:r>
            <a:r>
              <a:rPr lang="en-US" altLang="ko-KR" dirty="0" smtClean="0"/>
              <a:t>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1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Parallelized AFOPT-close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steps</a:t>
            </a:r>
          </a:p>
          <a:p>
            <a:r>
              <a:rPr lang="en-US" altLang="ko-KR" dirty="0" smtClean="0"/>
              <a:t>Step 1: Parallel counting. (MR pass)</a:t>
            </a:r>
          </a:p>
          <a:p>
            <a:pPr lvl="1"/>
            <a:r>
              <a:rPr lang="en-US" altLang="ko-KR" dirty="0" smtClean="0"/>
              <a:t>Count the support of each item</a:t>
            </a:r>
          </a:p>
          <a:p>
            <a:r>
              <a:rPr lang="en-US" altLang="ko-KR" dirty="0" smtClean="0"/>
              <a:t>Step 2: Constructing the global F-list.</a:t>
            </a:r>
          </a:p>
          <a:p>
            <a:pPr lvl="1"/>
            <a:r>
              <a:rPr lang="en-US" altLang="ko-KR" dirty="0" smtClean="0"/>
              <a:t>Sort the items by their frequency </a:t>
            </a:r>
            <a:r>
              <a:rPr lang="en-US" altLang="ko-KR" dirty="0" err="1" smtClean="0"/>
              <a:t>desc</a:t>
            </a:r>
            <a:r>
              <a:rPr lang="en-US" altLang="ko-KR" dirty="0"/>
              <a:t> </a:t>
            </a:r>
            <a:r>
              <a:rPr lang="en-US" altLang="ko-KR" dirty="0" smtClean="0"/>
              <a:t>order</a:t>
            </a:r>
          </a:p>
          <a:p>
            <a:pPr lvl="1"/>
            <a:r>
              <a:rPr lang="en-US" altLang="ko-KR" dirty="0" smtClean="0"/>
              <a:t>Exclude items of which sup is lower than </a:t>
            </a:r>
            <a:r>
              <a:rPr lang="en-US" altLang="ko-KR" dirty="0" err="1" smtClean="0"/>
              <a:t>minsup</a:t>
            </a:r>
            <a:endParaRPr lang="en-US" altLang="ko-KR" dirty="0" smtClean="0"/>
          </a:p>
          <a:p>
            <a:r>
              <a:rPr lang="en-US" altLang="ko-KR" dirty="0" smtClean="0"/>
              <a:t>Step 3: Parallel mining closed 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. (MR pass)</a:t>
            </a:r>
          </a:p>
          <a:p>
            <a:pPr lvl="1"/>
            <a:r>
              <a:rPr lang="en-US" altLang="ko-KR" dirty="0" smtClean="0"/>
              <a:t>Mining locally closed frequent </a:t>
            </a:r>
            <a:r>
              <a:rPr lang="en-US" altLang="ko-KR" dirty="0" err="1" smtClean="0"/>
              <a:t>itemset</a:t>
            </a:r>
            <a:endParaRPr lang="en-US" altLang="ko-KR" dirty="0" smtClean="0"/>
          </a:p>
          <a:p>
            <a:r>
              <a:rPr lang="en-US" altLang="ko-KR" dirty="0" smtClean="0"/>
              <a:t>Step 4: Parallel filtering the redundant </a:t>
            </a:r>
            <a:r>
              <a:rPr lang="en-US" altLang="ko-KR" dirty="0" err="1" smtClean="0"/>
              <a:t>itemsets</a:t>
            </a:r>
            <a:r>
              <a:rPr lang="en-US" altLang="ko-KR" dirty="0" smtClean="0"/>
              <a:t>. (MR pass)</a:t>
            </a:r>
          </a:p>
          <a:p>
            <a:pPr lvl="1"/>
            <a:r>
              <a:rPr lang="en-US" altLang="ko-KR" dirty="0" smtClean="0"/>
              <a:t>Filter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which is locally closed but not globally closed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79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62400"/>
              </p:ext>
            </p:extLst>
          </p:nvPr>
        </p:nvGraphicFramePr>
        <p:xfrm>
          <a:off x="154334" y="1124744"/>
          <a:ext cx="215576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88"/>
                <a:gridCol w="1579581"/>
              </a:tblGrid>
              <a:tr h="322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Transactions</a:t>
                      </a:r>
                      <a:endParaRPr lang="ko-KR" altLang="en-US" dirty="0"/>
                    </a:p>
                  </a:txBody>
                  <a:tcPr/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fmghab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pcbamfd</a:t>
                      </a:r>
                      <a:endParaRPr lang="ko-KR" altLang="en-US" dirty="0"/>
                    </a:p>
                  </a:txBody>
                  <a:tcPr/>
                </a:tc>
              </a:tr>
              <a:tr h="141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hmafb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cbpamf</a:t>
                      </a:r>
                      <a:endParaRPr lang="ko-KR" altLang="en-US" dirty="0"/>
                    </a:p>
                  </a:txBody>
                  <a:tcPr/>
                </a:tc>
              </a:tr>
              <a:tr h="117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cbpfsr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2411760" y="24208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99272"/>
              </p:ext>
            </p:extLst>
          </p:nvPr>
        </p:nvGraphicFramePr>
        <p:xfrm>
          <a:off x="5148064" y="1124744"/>
          <a:ext cx="144016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6244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4572000" y="24208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58309"/>
              </p:ext>
            </p:extLst>
          </p:nvPr>
        </p:nvGraphicFramePr>
        <p:xfrm>
          <a:off x="2987824" y="1124744"/>
          <a:ext cx="144016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6244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34290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Minsup</a:t>
            </a:r>
            <a:r>
              <a:rPr lang="en-US" altLang="ko-KR" dirty="0" smtClean="0"/>
              <a:t> = 3</a:t>
            </a:r>
            <a:endParaRPr lang="ko-KR" altLang="en-US" dirty="0"/>
          </a:p>
        </p:txBody>
      </p:sp>
      <p:sp>
        <p:nvSpPr>
          <p:cNvPr id="11" name="곱셈 기호 10"/>
          <p:cNvSpPr/>
          <p:nvPr/>
        </p:nvSpPr>
        <p:spPr>
          <a:xfrm>
            <a:off x="5077006" y="3429000"/>
            <a:ext cx="1511218" cy="2448272"/>
          </a:xfrm>
          <a:prstGeom prst="mathMultiply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53864"/>
              </p:ext>
            </p:extLst>
          </p:nvPr>
        </p:nvGraphicFramePr>
        <p:xfrm>
          <a:off x="7212632" y="1129144"/>
          <a:ext cx="18238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Result of Step3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fma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 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6660232" y="24208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7504" y="6156012"/>
            <a:ext cx="624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 </a:t>
            </a:r>
            <a:r>
              <a:rPr lang="en-US" altLang="ko-KR" dirty="0" err="1" smtClean="0"/>
              <a:t>fm</a:t>
            </a:r>
            <a:r>
              <a:rPr lang="en-US" altLang="ko-KR" dirty="0" smtClean="0"/>
              <a:t> 4}, { </a:t>
            </a:r>
            <a:r>
              <a:rPr lang="en-US" altLang="ko-KR" dirty="0" err="1" smtClean="0"/>
              <a:t>fpc</a:t>
            </a:r>
            <a:r>
              <a:rPr lang="en-US" altLang="ko-KR" dirty="0" smtClean="0"/>
              <a:t> 3}, { 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 3} are closed locally but not in global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13293" y="5651956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Word count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39952" y="5518973"/>
            <a:ext cx="187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order: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F-list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Detail of Step 3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776715"/>
              </p:ext>
            </p:extLst>
          </p:nvPr>
        </p:nvGraphicFramePr>
        <p:xfrm>
          <a:off x="4572000" y="1124744"/>
          <a:ext cx="1728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097607"/>
              </p:ext>
            </p:extLst>
          </p:nvPr>
        </p:nvGraphicFramePr>
        <p:xfrm>
          <a:off x="154334" y="1124744"/>
          <a:ext cx="16813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88"/>
                <a:gridCol w="1105174"/>
              </a:tblGrid>
              <a:tr h="322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</a:t>
                      </a:r>
                      <a:endParaRPr lang="ko-KR" altLang="en-US" dirty="0"/>
                    </a:p>
                  </a:txBody>
                  <a:tcPr/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fmghab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pcbamfd</a:t>
                      </a:r>
                      <a:endParaRPr lang="ko-KR" altLang="en-US" dirty="0"/>
                    </a:p>
                  </a:txBody>
                  <a:tcPr/>
                </a:tc>
              </a:tr>
              <a:tr h="141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hmafb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cbpamf</a:t>
                      </a:r>
                      <a:endParaRPr lang="ko-KR" altLang="en-US" dirty="0"/>
                    </a:p>
                  </a:txBody>
                  <a:tcPr/>
                </a:tc>
              </a:tr>
              <a:tr h="117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cbpfsr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1907704" y="24208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624052"/>
              </p:ext>
            </p:extLst>
          </p:nvPr>
        </p:nvGraphicFramePr>
        <p:xfrm>
          <a:off x="2416231" y="1124744"/>
          <a:ext cx="157970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88"/>
                <a:gridCol w="1003517"/>
              </a:tblGrid>
              <a:tr h="322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</a:t>
                      </a:r>
                      <a:endParaRPr lang="ko-KR" altLang="en-US" dirty="0"/>
                    </a:p>
                  </a:txBody>
                  <a:tcPr/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fmab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pcbamf</a:t>
                      </a:r>
                      <a:endParaRPr lang="ko-KR" altLang="en-US" dirty="0"/>
                    </a:p>
                  </a:txBody>
                  <a:tcPr/>
                </a:tc>
              </a:tr>
              <a:tr h="141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mafb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cbpamf</a:t>
                      </a:r>
                      <a:endParaRPr lang="ko-KR" altLang="en-US" dirty="0"/>
                    </a:p>
                  </a:txBody>
                  <a:tcPr/>
                </a:tc>
              </a:tr>
              <a:tr h="117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cbpf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85323"/>
              </p:ext>
            </p:extLst>
          </p:nvPr>
        </p:nvGraphicFramePr>
        <p:xfrm>
          <a:off x="179512" y="3645024"/>
          <a:ext cx="144016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  <a:gridCol w="6244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4067944" y="24208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238249" y="285293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238248" y="3068960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49749" y="328498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424941">
            <a:off x="4067943" y="364502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586800"/>
              </p:ext>
            </p:extLst>
          </p:nvPr>
        </p:nvGraphicFramePr>
        <p:xfrm>
          <a:off x="4572000" y="3508216"/>
          <a:ext cx="1728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920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048318"/>
              </p:ext>
            </p:extLst>
          </p:nvPr>
        </p:nvGraphicFramePr>
        <p:xfrm>
          <a:off x="6948264" y="1884432"/>
          <a:ext cx="18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 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fpcb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6372200" y="24208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0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Efficient Redundant </a:t>
            </a:r>
            <a:r>
              <a:rPr lang="en-US" altLang="ko-KR" dirty="0" err="1" smtClean="0"/>
              <a:t>itemsets</a:t>
            </a:r>
            <a:r>
              <a:rPr lang="en-US" altLang="ko-KR" dirty="0" smtClean="0"/>
              <a:t>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10798"/>
              </p:ext>
            </p:extLst>
          </p:nvPr>
        </p:nvGraphicFramePr>
        <p:xfrm>
          <a:off x="323528" y="1542400"/>
          <a:ext cx="15121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fma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 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12474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Mapper Output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1979712" y="270892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44313"/>
              </p:ext>
            </p:extLst>
          </p:nvPr>
        </p:nvGraphicFramePr>
        <p:xfrm>
          <a:off x="2555776" y="1556792"/>
          <a:ext cx="1512168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1236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fma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 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71800" y="1124744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Reducer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211960" y="270892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24864"/>
              </p:ext>
            </p:extLst>
          </p:nvPr>
        </p:nvGraphicFramePr>
        <p:xfrm>
          <a:off x="4788024" y="1556792"/>
          <a:ext cx="151216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fpcb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2664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mab</a:t>
                      </a:r>
                      <a:r>
                        <a:rPr lang="en-US" altLang="ko-KR" dirty="0" smtClean="0"/>
                        <a:t> 3</a:t>
                      </a:r>
                      <a:endParaRPr lang="ko-KR" altLang="en-US" dirty="0"/>
                    </a:p>
                  </a:txBody>
                  <a:tcPr/>
                </a:tc>
              </a:tr>
              <a:tr h="353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fma</a:t>
                      </a:r>
                      <a:r>
                        <a:rPr lang="en-US" altLang="ko-KR" dirty="0" smtClean="0"/>
                        <a:t> 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 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3401" y="1124744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Reducer 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23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Two real datasets</a:t>
            </a:r>
          </a:p>
          <a:p>
            <a:pPr lvl="1"/>
            <a:r>
              <a:rPr lang="en-US" altLang="ko-KR" dirty="0" smtClean="0"/>
              <a:t>“connect” </a:t>
            </a:r>
          </a:p>
          <a:p>
            <a:pPr lvl="2"/>
            <a:r>
              <a:rPr lang="en-US" altLang="ko-KR" dirty="0" smtClean="0"/>
              <a:t>contains game state information</a:t>
            </a:r>
          </a:p>
          <a:p>
            <a:pPr lvl="2"/>
            <a:r>
              <a:rPr lang="en-US" altLang="ko-KR" dirty="0" smtClean="0"/>
              <a:t>8.8 Megabytes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webdocs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1,692,082 </a:t>
            </a:r>
            <a:r>
              <a:rPr lang="en-US" altLang="ko-KR" dirty="0" err="1" smtClean="0"/>
              <a:t>taransactions</a:t>
            </a:r>
            <a:r>
              <a:rPr lang="en-US" altLang="ko-KR" dirty="0" smtClean="0"/>
              <a:t> with 5,267,656 distinct items</a:t>
            </a:r>
          </a:p>
          <a:p>
            <a:pPr lvl="2"/>
            <a:r>
              <a:rPr lang="en-US" altLang="ko-KR" dirty="0" smtClean="0"/>
              <a:t>Max length of a transaction is 71,472</a:t>
            </a:r>
          </a:p>
          <a:p>
            <a:pPr lvl="2"/>
            <a:r>
              <a:rPr lang="en-US" altLang="ko-KR" dirty="0" smtClean="0"/>
              <a:t>1.4 Gigabytes</a:t>
            </a:r>
          </a:p>
          <a:p>
            <a:r>
              <a:rPr lang="en-US" altLang="ko-KR" dirty="0" smtClean="0"/>
              <a:t>6 nodes with Hadoop 0.21.0</a:t>
            </a:r>
          </a:p>
          <a:p>
            <a:r>
              <a:rPr lang="en-US" altLang="ko-KR" dirty="0" smtClean="0"/>
              <a:t>Each node</a:t>
            </a:r>
          </a:p>
          <a:p>
            <a:pPr lvl="1"/>
            <a:r>
              <a:rPr lang="en-US" altLang="ko-KR" dirty="0" smtClean="0"/>
              <a:t>4 Intel Core processors</a:t>
            </a:r>
          </a:p>
          <a:p>
            <a:pPr lvl="1"/>
            <a:r>
              <a:rPr lang="en-US" altLang="ko-KR" dirty="0" smtClean="0"/>
              <a:t>4GB RAM</a:t>
            </a:r>
          </a:p>
          <a:p>
            <a:pPr lvl="1"/>
            <a:r>
              <a:rPr lang="en-US" altLang="ko-KR" dirty="0" smtClean="0"/>
              <a:t>500G HDD</a:t>
            </a:r>
          </a:p>
          <a:p>
            <a:pPr lvl="1"/>
            <a:r>
              <a:rPr lang="en-US" altLang="ko-KR" dirty="0" smtClean="0"/>
              <a:t>Ubuntu 10.10</a:t>
            </a:r>
          </a:p>
          <a:p>
            <a:r>
              <a:rPr lang="en-US" altLang="ko-KR" dirty="0" smtClean="0"/>
              <a:t>Java openjdk-6-jdk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65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 -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052737"/>
            <a:ext cx="4086398" cy="280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942" y="1052736"/>
            <a:ext cx="4122514" cy="2826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4" y="3908182"/>
            <a:ext cx="4362450" cy="2190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093296"/>
            <a:ext cx="450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[12] G. Chen, Y. Yang, Y. Gao, and L. Shang, “Mining closed</a:t>
            </a:r>
          </a:p>
          <a:p>
            <a:r>
              <a:rPr lang="en-US" altLang="ko-KR" sz="1200" dirty="0"/>
              <a:t>frequent </a:t>
            </a:r>
            <a:r>
              <a:rPr lang="en-US" altLang="ko-KR" sz="1200" dirty="0" err="1"/>
              <a:t>itemset</a:t>
            </a:r>
            <a:r>
              <a:rPr lang="en-US" altLang="ko-KR" sz="1200" dirty="0"/>
              <a:t> based on </a:t>
            </a:r>
            <a:r>
              <a:rPr lang="en-US" altLang="ko-KR" sz="1200" dirty="0" err="1"/>
              <a:t>mapreduce</a:t>
            </a:r>
            <a:r>
              <a:rPr lang="en-US" altLang="ko-KR" sz="1200" dirty="0"/>
              <a:t>,” in </a:t>
            </a:r>
            <a:r>
              <a:rPr lang="en-US" altLang="ko-KR" sz="1200" i="1" dirty="0"/>
              <a:t>Proceedings of the</a:t>
            </a:r>
          </a:p>
          <a:p>
            <a:r>
              <a:rPr lang="en-US" altLang="ko-KR" sz="1200" i="1" dirty="0"/>
              <a:t>4th China Conference on Data Mining</a:t>
            </a:r>
            <a:r>
              <a:rPr lang="en-US" altLang="ko-KR" sz="1200" dirty="0"/>
              <a:t>. CCDM, 2011.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942" y="3908182"/>
            <a:ext cx="4181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0901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678</Words>
  <Application>Microsoft Office PowerPoint</Application>
  <PresentationFormat>화면 슬라이드 쇼(4:3)</PresentationFormat>
  <Paragraphs>248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Wingdings</vt:lpstr>
      <vt:lpstr>SNU IDB Lab.</vt:lpstr>
      <vt:lpstr>MapReduce-based Closed Frequent Itemset Mining with Efficient Redundancy Filtering</vt:lpstr>
      <vt:lpstr>Introduction</vt:lpstr>
      <vt:lpstr>Closed frequent itemset</vt:lpstr>
      <vt:lpstr>Parallelized AFOPT-close algorithm</vt:lpstr>
      <vt:lpstr>Example</vt:lpstr>
      <vt:lpstr>Detail of Step 3</vt:lpstr>
      <vt:lpstr>Efficient Redundant itemsets Filtering</vt:lpstr>
      <vt:lpstr>Experimental Results - 1</vt:lpstr>
      <vt:lpstr>Experimental Results - 2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Hyesung</cp:lastModifiedBy>
  <cp:revision>285</cp:revision>
  <cp:lastPrinted>2012-10-31T07:54:07Z</cp:lastPrinted>
  <dcterms:created xsi:type="dcterms:W3CDTF">2006-10-05T04:04:58Z</dcterms:created>
  <dcterms:modified xsi:type="dcterms:W3CDTF">2014-07-11T03:55:31Z</dcterms:modified>
</cp:coreProperties>
</file>