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95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D7884B9C-39B6-4B03-8A6F-8A93E277C37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50ECD8D4-E8D7-4E91-A20A-AED89BCBFF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Hypertext links(XLL)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XML syntax basic links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&lt;!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ELEMENT section (…)&gt;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&lt;!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ATTLIST section target ID #REQUIRED&gt;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section target=“s”&gt;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title&gt;This is Section 6&lt;/title&gt;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…</a:t>
            </a:r>
            <a:endParaRPr lang="en-US" altLang="ko-KR" sz="1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&lt;/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>
              <a:buFontTx/>
              <a:buNone/>
            </a:pPr>
            <a:endParaRPr lang="en-US" altLang="ko-KR" sz="1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&lt;!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xref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(…) &gt;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&lt;!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ATTLIST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xref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link IDREF #REQUIRED&gt;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&gt;Please refer to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xref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link=“s6”&gt;Section 6&lt;/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xref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	for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more details&lt;/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Identifying links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Assumes</a:t>
            </a:r>
            <a:endParaRPr lang="en-US" altLang="ko-KR" sz="2400"/>
          </a:p>
          <a:p>
            <a:pPr lvl="1"/>
            <a:r>
              <a:rPr lang="en-US" altLang="ko-KR" sz="2400"/>
              <a:t>advanced linking features described here are not inherent in the XML syntax</a:t>
            </a:r>
          </a:p>
          <a:p>
            <a:pPr lvl="1"/>
            <a:r>
              <a:rPr lang="en-US" altLang="ko-KR" sz="2400"/>
              <a:t>so are not based on reserved attribute types</a:t>
            </a:r>
          </a:p>
          <a:p>
            <a:pPr lvl="1"/>
            <a:r>
              <a:rPr lang="en-US" altLang="ko-KR" sz="2400"/>
              <a:t>an XML parser is therefore unable to validate the links</a:t>
            </a:r>
          </a:p>
          <a:p>
            <a:pPr lvl="1"/>
            <a:r>
              <a:rPr lang="en-US" altLang="ko-KR" sz="2400"/>
              <a:t>there is another layer of software, an ‘</a:t>
            </a:r>
            <a:r>
              <a:rPr lang="en-US" altLang="ko-KR" sz="2400" u="sng"/>
              <a:t>XML link processor’</a:t>
            </a:r>
          </a:p>
          <a:p>
            <a:pPr lvl="2"/>
            <a:r>
              <a:rPr lang="en-US" altLang="ko-KR" sz="2400"/>
              <a:t>interrogates the parsed document instance, and possibly also the DTD to detect and activate linking feature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Identifying links(Cont’d)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If no DTD, the reserved attributes may be stored in the document</a:t>
            </a:r>
          </a:p>
          <a:p>
            <a:pPr lvl="1">
              <a:buFontTx/>
              <a:buNone/>
            </a:pPr>
            <a:r>
              <a:rPr lang="en-US" altLang="ko-KR" sz="2400"/>
              <a:t>&lt;link xml-link=“simple” href=“…”&gt;the link&lt;/link&gt;</a:t>
            </a:r>
          </a:p>
          <a:p>
            <a:pPr lvl="1">
              <a:buFontTx/>
              <a:buNone/>
            </a:pPr>
            <a:endParaRPr lang="en-US" altLang="ko-KR" sz="2400"/>
          </a:p>
          <a:p>
            <a:r>
              <a:rPr lang="en-US" altLang="ko-KR" sz="2400"/>
              <a:t>When a DTD is used, this information is stored in the attribute declaration</a:t>
            </a:r>
          </a:p>
          <a:p>
            <a:pPr lvl="1">
              <a:buFontTx/>
              <a:buNone/>
            </a:pPr>
            <a:r>
              <a:rPr lang="en-US" altLang="ko-KR" sz="2400"/>
              <a:t>&lt;!ATTLIST link xml-link CDATA #FIXED “simple”</a:t>
            </a:r>
          </a:p>
          <a:p>
            <a:pPr lvl="1">
              <a:buFontTx/>
              <a:buNone/>
            </a:pPr>
            <a:r>
              <a:rPr lang="en-US" altLang="ko-KR" sz="2400"/>
              <a:t>			         href       CDATA #REQUIRED&gt;</a:t>
            </a:r>
          </a:p>
          <a:p>
            <a:pPr lvl="1">
              <a:buFontTx/>
              <a:buNone/>
            </a:pPr>
            <a:r>
              <a:rPr lang="en-US" altLang="ko-KR" sz="2400"/>
              <a:t>&lt;link href=“…” &gt;the link&lt;/link&gt;</a:t>
            </a:r>
          </a:p>
          <a:p>
            <a:pPr>
              <a:buFontTx/>
              <a:buNone/>
            </a:pPr>
            <a:endParaRPr lang="en-US" altLang="ko-KR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Simple Links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Simple link </a:t>
            </a:r>
          </a:p>
          <a:p>
            <a:pPr lvl="1"/>
            <a:r>
              <a:rPr lang="en-US" altLang="ko-KR" sz="2000"/>
              <a:t>contains only one resource locator</a:t>
            </a:r>
          </a:p>
          <a:p>
            <a:pPr lvl="1"/>
            <a:r>
              <a:rPr lang="en-US" altLang="ko-KR" sz="2000"/>
              <a:t>only the Href and xml-link attributes are required</a:t>
            </a:r>
          </a:p>
          <a:p>
            <a:pPr lvl="1"/>
            <a:r>
              <a:rPr lang="en-US" altLang="ko-KR" sz="2000"/>
              <a:t>any name can be chosen for the linking element</a:t>
            </a:r>
          </a:p>
          <a:p>
            <a:pPr lvl="1">
              <a:buFontTx/>
              <a:buNone/>
            </a:pPr>
            <a:endParaRPr lang="en-US" altLang="ko-KR" sz="2000"/>
          </a:p>
          <a:p>
            <a:pPr lvl="1">
              <a:buFontTx/>
              <a:buNone/>
            </a:pPr>
            <a:r>
              <a:rPr lang="en-US" altLang="ko-KR" sz="2000"/>
              <a:t>See &lt;simple href=“…”&gt;book 9&lt;/simple&gt; for details</a:t>
            </a:r>
          </a:p>
          <a:p>
            <a:pPr lvl="1">
              <a:buFontTx/>
              <a:buNone/>
            </a:pPr>
            <a:r>
              <a:rPr lang="en-US" altLang="ko-KR" sz="2000"/>
              <a:t>&lt;!ATTLIST simple xml-link CDATA #FIXED “simple”&gt;</a:t>
            </a:r>
          </a:p>
          <a:p>
            <a:pPr lvl="1">
              <a:buFontTx/>
              <a:buNone/>
            </a:pPr>
            <a:endParaRPr lang="en-US" altLang="ko-KR" sz="2000"/>
          </a:p>
          <a:p>
            <a:pPr lvl="1">
              <a:buFontTx/>
              <a:buNone/>
            </a:pPr>
            <a:r>
              <a:rPr lang="en-US" altLang="ko-KR" sz="2000"/>
              <a:t>&lt;simple href=“http://ProcMan.xml#Sec9” xml-link=“simple”&gt;</a:t>
            </a:r>
          </a:p>
          <a:p>
            <a:pPr lvl="1">
              <a:buFontTx/>
              <a:buNone/>
            </a:pPr>
            <a:r>
              <a:rPr lang="en-US" altLang="ko-KR" sz="2000"/>
              <a:t>See Section 9 of the Procedures Manual</a:t>
            </a:r>
          </a:p>
          <a:p>
            <a:pPr lvl="1">
              <a:buFontTx/>
              <a:buNone/>
            </a:pPr>
            <a:r>
              <a:rPr lang="en-US" altLang="ko-KR" sz="2000"/>
              <a:t>&lt;/simple&gt;</a:t>
            </a:r>
          </a:p>
          <a:p>
            <a:pPr lvl="1">
              <a:buFontTx/>
              <a:buNone/>
            </a:pPr>
            <a:endParaRPr lang="en-US" altLang="ko-KR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Title and Role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000"/>
              <a:t>Title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it is useful for simple links to be labeled, so that the user can decide whether it would be profitable to follow the link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&lt;!ATTLIST link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			title CDATA #IMPLIED&gt;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… are you going to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&lt;link href=“#X123” title=“Location”&gt;Scarborough&lt;/link&gt; fair?</a:t>
            </a:r>
          </a:p>
          <a:p>
            <a:pPr>
              <a:lnSpc>
                <a:spcPct val="90000"/>
              </a:lnSpc>
            </a:pPr>
            <a:r>
              <a:rPr lang="en-US" altLang="ko-KR" sz="2000"/>
              <a:t>Role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is used to create categories of link that can be accessed by specialized browsers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&lt;!ATTLIST link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			role CDATA #IMPLIED&gt;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… are you going to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&lt;link href=“#X123” role=“describe”&gt;Scarborough&lt;/link&gt; fair?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Extended links</a:t>
            </a:r>
          </a:p>
          <a:p>
            <a:pPr lvl="1"/>
            <a:r>
              <a:rPr lang="en-US" altLang="ko-KR" sz="2000"/>
              <a:t>refer to a number of resources by including embedded resource locators</a:t>
            </a:r>
          </a:p>
          <a:p>
            <a:pPr lvl="1"/>
            <a:r>
              <a:rPr lang="en-US" altLang="ko-KR" sz="2000"/>
              <a:t>each locator is stored in a locator element</a:t>
            </a:r>
          </a:p>
          <a:p>
            <a:pPr lvl="1"/>
            <a:r>
              <a:rPr lang="en-US" altLang="ko-KR" sz="2000"/>
              <a:t>all related locator elements are grouped within an extended element</a:t>
            </a:r>
          </a:p>
          <a:p>
            <a:pPr lvl="1"/>
            <a:r>
              <a:rPr lang="en-US" altLang="ko-KR" sz="2000"/>
              <a:t>the DTD author must ensure that the extended element can contain the locator element, as well as any DTD specific elements appropriate at this point</a:t>
            </a:r>
          </a:p>
          <a:p>
            <a:pPr lvl="1">
              <a:buFontTx/>
              <a:buNone/>
            </a:pPr>
            <a:endParaRPr lang="en-US" altLang="ko-KR" sz="2000"/>
          </a:p>
          <a:p>
            <a:pPr lvl="1"/>
            <a:endParaRPr lang="en-US" altLang="ko-KR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Links(Cont’d)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&lt;!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(#PCDATA | extend |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emph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)&gt;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&lt;!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ELEMENT extend (#PCDATA | locate |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emph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)&gt;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&lt;!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ATTLIST extend xml-link=“extended” … &gt;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&lt;!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ELEMENT locate (#PCDATA)&gt;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&lt;!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ATTLIST locate xml-link=“locator” …&gt;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&gt;Here are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extend&gt;some &lt;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emph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&gt;extended&lt;/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emph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links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locate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=“…”&gt;Locator 1&lt;/locator&gt;,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locate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=“…”&gt;Locator 2&lt;/locator&gt;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&lt;/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extend&gt;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&lt;/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	Here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are </a:t>
            </a:r>
            <a:r>
              <a:rPr lang="en-US" altLang="ko-KR" sz="1600" u="sng" dirty="0">
                <a:latin typeface="Consolas" pitchFamily="49" charset="0"/>
                <a:cs typeface="Consolas" pitchFamily="49" charset="0"/>
              </a:rPr>
              <a:t>some </a:t>
            </a:r>
            <a:r>
              <a:rPr lang="en-US" altLang="ko-KR" sz="1600" i="1" u="sng" dirty="0">
                <a:latin typeface="Consolas" pitchFamily="49" charset="0"/>
                <a:cs typeface="Consolas" pitchFamily="49" charset="0"/>
              </a:rPr>
              <a:t>extended</a:t>
            </a:r>
            <a:r>
              <a:rPr lang="en-US" altLang="ko-KR" sz="1600" u="sng" dirty="0">
                <a:latin typeface="Consolas" pitchFamily="49" charset="0"/>
                <a:cs typeface="Consolas" pitchFamily="49" charset="0"/>
              </a:rPr>
              <a:t> links: Locator1, Locator2</a:t>
            </a:r>
            <a:r>
              <a:rPr lang="en-US" altLang="ko-KR" sz="1600" u="sng" dirty="0"/>
              <a:t>.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Content Role and Content Title</a:t>
            </a:r>
            <a:endParaRPr lang="en-US" altLang="ko-KR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Content role and content title</a:t>
            </a:r>
          </a:p>
          <a:p>
            <a:pPr lvl="1"/>
            <a:r>
              <a:rPr lang="en-US" altLang="ko-KR"/>
              <a:t>locators in extended links are labeled with the title attribute</a:t>
            </a:r>
          </a:p>
          <a:p>
            <a:pPr lvl="1"/>
            <a:r>
              <a:rPr lang="en-US" altLang="ko-KR"/>
              <a:t>extended link itself, if it is an in-line link, should also have a title and role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Content Role and Content Title(Cont’d)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&lt;!ATTLIST extend …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				content-role CDATA #IMPLIED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				content-title CDATA #IMPLIED&gt;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&lt;song&gt;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&lt;title&gt;Are you going to 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&lt;extend content-title=“song” content-role=“reference”&gt;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Scarborough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&lt;locator title=“location” role=“explain”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=“…”/&gt;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&lt;locator title=“history” role=“explain”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=“…”/&gt;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&lt;/extend&gt;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fair?&lt;/title&gt;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&lt;/song&gt;</a:t>
            </a:r>
            <a:endParaRPr lang="en-US" altLang="ko-KR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Out-of-link Links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In-line links</a:t>
            </a:r>
          </a:p>
          <a:p>
            <a:pPr lvl="1"/>
            <a:r>
              <a:rPr lang="en-US" altLang="ko-KR" sz="2400"/>
              <a:t>a link that serves as one of its own resources</a:t>
            </a:r>
          </a:p>
          <a:p>
            <a:pPr lvl="1"/>
            <a:r>
              <a:rPr lang="en-US" altLang="ko-KR" sz="2400"/>
              <a:t>a link source  that is embedded within the text</a:t>
            </a:r>
          </a:p>
          <a:p>
            <a:r>
              <a:rPr lang="en-US" altLang="ko-KR"/>
              <a:t>Out-of-line links</a:t>
            </a:r>
          </a:p>
          <a:p>
            <a:pPr lvl="1"/>
            <a:r>
              <a:rPr lang="en-US" altLang="ko-KR" sz="2400"/>
              <a:t>a link that does not serve as one of its own resources</a:t>
            </a:r>
          </a:p>
          <a:p>
            <a:pPr lvl="1"/>
            <a:r>
              <a:rPr lang="en-US" altLang="ko-KR" sz="2400"/>
              <a:t>should be considered when</a:t>
            </a:r>
          </a:p>
          <a:p>
            <a:pPr lvl="2"/>
            <a:r>
              <a:rPr lang="en-US" altLang="ko-KR" sz="2400"/>
              <a:t>a read-only document is involved</a:t>
            </a:r>
          </a:p>
          <a:p>
            <a:pPr lvl="2"/>
            <a:r>
              <a:rPr lang="en-US" altLang="ko-KR" sz="2400"/>
              <a:t>different links are required for different groups of people, where seeing other’s links is confusing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Concepts</a:t>
            </a:r>
          </a:p>
          <a:p>
            <a:r>
              <a:rPr lang="en-US" altLang="ko-KR"/>
              <a:t>XML syntax basic links</a:t>
            </a:r>
          </a:p>
          <a:p>
            <a:r>
              <a:rPr lang="en-US" altLang="ko-KR"/>
              <a:t>XML linking specification</a:t>
            </a:r>
          </a:p>
          <a:p>
            <a:r>
              <a:rPr lang="en-US" altLang="ko-KR"/>
              <a:t>URLs</a:t>
            </a:r>
          </a:p>
          <a:p>
            <a:r>
              <a:rPr lang="en-US" altLang="ko-KR"/>
              <a:t>Link behavior</a:t>
            </a:r>
          </a:p>
          <a:p>
            <a:r>
              <a:rPr lang="en-US" altLang="ko-KR"/>
              <a:t>Extended pointers</a:t>
            </a:r>
          </a:p>
          <a:p>
            <a:r>
              <a:rPr lang="en-US" altLang="ko-KR"/>
              <a:t>Attribute name conflicts</a:t>
            </a:r>
          </a:p>
          <a:p>
            <a:r>
              <a:rPr lang="en-US" altLang="ko-KR"/>
              <a:t>Link value strategies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Out-of-link Links(Cont’d)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i="1"/>
              <a:t>Inline</a:t>
            </a:r>
            <a:r>
              <a:rPr lang="en-US" altLang="ko-KR"/>
              <a:t> attribute must be set to ‘false’ to identify an out-of-line link</a:t>
            </a:r>
          </a:p>
          <a:p>
            <a:pPr lvl="1">
              <a:buFontTx/>
              <a:buNone/>
            </a:pPr>
            <a:r>
              <a:rPr lang="en-US" altLang="ko-KR"/>
              <a:t>&lt;extend inline=“false”&gt;</a:t>
            </a:r>
          </a:p>
          <a:p>
            <a:pPr lvl="1">
              <a:buFontTx/>
              <a:buNone/>
            </a:pPr>
            <a:r>
              <a:rPr lang="en-US" altLang="ko-KR"/>
              <a:t>&lt;locator href=“…”&gt;Locator 1&lt;/locator&gt;</a:t>
            </a:r>
          </a:p>
          <a:p>
            <a:pPr lvl="1">
              <a:buFontTx/>
              <a:buNone/>
            </a:pPr>
            <a:r>
              <a:rPr lang="en-US" altLang="ko-KR"/>
              <a:t>&lt;locator href=“…”&gt;Locator 2&lt;/locator&gt;</a:t>
            </a:r>
          </a:p>
          <a:p>
            <a:pPr lvl="1">
              <a:buFontTx/>
              <a:buNone/>
            </a:pPr>
            <a:r>
              <a:rPr lang="en-US" altLang="ko-KR"/>
              <a:t>&lt;/extend&gt;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 Groups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/>
              <a:t>Group</a:t>
            </a:r>
            <a:r>
              <a:rPr lang="en-US" altLang="ko-KR"/>
              <a:t> element</a:t>
            </a:r>
          </a:p>
          <a:p>
            <a:pPr lvl="1"/>
            <a:r>
              <a:rPr lang="en-US" altLang="ko-KR" sz="2400"/>
              <a:t>other documents in a group of inter-linked documents can be identified with</a:t>
            </a:r>
            <a:r>
              <a:rPr lang="en-US" altLang="ko-KR" sz="2400" i="1"/>
              <a:t> </a:t>
            </a:r>
            <a:r>
              <a:rPr lang="en-US" altLang="ko-KR" sz="2400" i="1" u="sng"/>
              <a:t>steps</a:t>
            </a:r>
            <a:r>
              <a:rPr lang="en-US" altLang="ko-KR" sz="2400" u="sng"/>
              <a:t> attribute</a:t>
            </a:r>
          </a:p>
          <a:p>
            <a:pPr lvl="2"/>
            <a:r>
              <a:rPr lang="en-US" altLang="ko-KR" sz="2400"/>
              <a:t>contains a value stating how many steps to take</a:t>
            </a:r>
          </a:p>
          <a:p>
            <a:pPr lvl="1"/>
            <a:r>
              <a:rPr lang="en-US" altLang="ko-KR" sz="2400"/>
              <a:t>which contains </a:t>
            </a:r>
            <a:r>
              <a:rPr lang="en-US" altLang="ko-KR" sz="2400" i="1"/>
              <a:t>document</a:t>
            </a:r>
            <a:r>
              <a:rPr lang="en-US" altLang="ko-KR" sz="2400"/>
              <a:t> element with </a:t>
            </a:r>
            <a:r>
              <a:rPr lang="en-US" altLang="ko-KR" sz="2400" i="1"/>
              <a:t>href </a:t>
            </a:r>
            <a:r>
              <a:rPr lang="en-US" altLang="ko-KR" sz="2400"/>
              <a:t>attribute</a:t>
            </a:r>
          </a:p>
          <a:p>
            <a:pPr lvl="1">
              <a:buFontTx/>
              <a:buNone/>
            </a:pPr>
            <a:r>
              <a:rPr lang="en-US" altLang="ko-KR" sz="2400"/>
              <a:t>&lt;group steps=“2”&gt;</a:t>
            </a:r>
          </a:p>
          <a:p>
            <a:pPr lvl="1">
              <a:buFontTx/>
              <a:buNone/>
            </a:pPr>
            <a:r>
              <a:rPr lang="en-US" altLang="ko-KR" sz="2400"/>
              <a:t>&lt;document href=“DocumentHub”&gt;Document Hub&lt;/document&gt;</a:t>
            </a:r>
          </a:p>
          <a:p>
            <a:pPr lvl="1">
              <a:buFontTx/>
              <a:buNone/>
            </a:pPr>
            <a:r>
              <a:rPr lang="en-US" altLang="ko-KR" sz="2400"/>
              <a:t>&lt;/group&gt;</a:t>
            </a:r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URLs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The method for locating entire documents </a:t>
            </a:r>
          </a:p>
          <a:p>
            <a:pPr lvl="1">
              <a:buFontTx/>
              <a:buNone/>
            </a:pPr>
            <a:r>
              <a:rPr lang="en-US" altLang="ko-KR" sz="2400"/>
              <a:t>&lt;link href=“/xml/myfiles/detail.xml”&gt;See details&lt;/link&gt;</a:t>
            </a:r>
          </a:p>
          <a:p>
            <a:r>
              <a:rPr lang="en-US" altLang="ko-KR" sz="2400"/>
              <a:t>Linking a specific element in the current file</a:t>
            </a:r>
          </a:p>
          <a:p>
            <a:pPr lvl="1">
              <a:buFontTx/>
              <a:buNone/>
            </a:pPr>
            <a:r>
              <a:rPr lang="en-US" altLang="ko-KR" sz="2400"/>
              <a:t>&lt;link href=“../myfiles/detail.xml#part3”&gt;See details, part 3&lt;/link&gt;</a:t>
            </a:r>
          </a:p>
          <a:p>
            <a:pPr lvl="1"/>
            <a:r>
              <a:rPr lang="en-US" altLang="ko-KR" sz="2400"/>
              <a:t>entire document is delivered</a:t>
            </a:r>
          </a:p>
          <a:p>
            <a:r>
              <a:rPr lang="en-US" altLang="ko-KR" sz="2400"/>
              <a:t>Indicating that only referenced part of the document is required</a:t>
            </a:r>
          </a:p>
          <a:p>
            <a:pPr lvl="1">
              <a:buFontTx/>
              <a:buNone/>
            </a:pPr>
            <a:r>
              <a:rPr lang="en-US" altLang="ko-KR" sz="2400"/>
              <a:t>&lt;link href=“../myfiles/detail.xml|part3”&gt;See details, part 3&lt;/link&gt;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Link Behavior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Actuate</a:t>
            </a:r>
          </a:p>
          <a:p>
            <a:pPr lvl="1"/>
            <a:r>
              <a:rPr lang="en-US" altLang="ko-KR" sz="2400"/>
              <a:t>user: the links only traversed when explicitly selected by the user</a:t>
            </a:r>
          </a:p>
          <a:p>
            <a:pPr lvl="1"/>
            <a:r>
              <a:rPr lang="en-US" altLang="ko-KR" sz="2400"/>
              <a:t>auto: the link is activated automatically as soon as the linking element is presented to the user</a:t>
            </a:r>
          </a:p>
          <a:p>
            <a:r>
              <a:rPr lang="en-US" altLang="ko-KR" sz="2400"/>
              <a:t>Show</a:t>
            </a:r>
          </a:p>
          <a:p>
            <a:pPr lvl="1"/>
            <a:r>
              <a:rPr lang="en-US" altLang="ko-KR" sz="2400"/>
              <a:t>replace: the browser replaces the source text with the resource required</a:t>
            </a:r>
          </a:p>
          <a:p>
            <a:pPr lvl="1"/>
            <a:r>
              <a:rPr lang="en-US" altLang="ko-KR" sz="2400"/>
              <a:t>embed: the resource is brought to and embedded in the source text</a:t>
            </a:r>
          </a:p>
          <a:p>
            <a:pPr lvl="1"/>
            <a:r>
              <a:rPr lang="en-US" altLang="ko-KR" sz="2400"/>
              <a:t>new: the browser opens a new window to display the resource, leaving the original window on-screen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Link Behavior(Cont’d)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 show and actuate attributes also appearing in the extended links</a:t>
            </a:r>
          </a:p>
          <a:p>
            <a:pPr lvl="1">
              <a:buFontTx/>
              <a:buNone/>
            </a:pPr>
            <a:r>
              <a:rPr lang="en-US" altLang="ko-KR"/>
              <a:t>&lt;extend show=“new”&gt;</a:t>
            </a:r>
          </a:p>
          <a:p>
            <a:pPr lvl="1">
              <a:buFontTx/>
              <a:buNone/>
            </a:pPr>
            <a:r>
              <a:rPr lang="en-US" altLang="ko-KR"/>
              <a:t>&lt;locate href=“…” /&gt;</a:t>
            </a:r>
          </a:p>
          <a:p>
            <a:pPr lvl="1">
              <a:buFontTx/>
              <a:buNone/>
            </a:pPr>
            <a:r>
              <a:rPr lang="en-US" altLang="ko-KR"/>
              <a:t>&lt;locate href=“…” show=“embed” /&gt;</a:t>
            </a:r>
          </a:p>
          <a:p>
            <a:pPr lvl="1">
              <a:buFontTx/>
              <a:buNone/>
            </a:pPr>
            <a:r>
              <a:rPr lang="en-US" altLang="ko-KR"/>
              <a:t>&lt;/extend&gt;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Pointers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XPointer</a:t>
            </a:r>
          </a:p>
          <a:p>
            <a:pPr lvl="1"/>
            <a:r>
              <a:rPr lang="en-US" altLang="ko-KR"/>
              <a:t> </a:t>
            </a:r>
            <a:r>
              <a:rPr lang="en-US" altLang="ko-KR" sz="2400"/>
              <a:t>a mechanism for identifying a designated resource by its location</a:t>
            </a:r>
          </a:p>
          <a:p>
            <a:r>
              <a:rPr lang="en-US" altLang="ko-KR"/>
              <a:t>Instructions(location terms) in an XPointer</a:t>
            </a:r>
          </a:p>
          <a:p>
            <a:pPr lvl="1"/>
            <a:r>
              <a:rPr lang="en-US" altLang="ko-KR" sz="2400"/>
              <a:t>refer to the element hierarchy tree</a:t>
            </a:r>
          </a:p>
          <a:p>
            <a:pPr lvl="1"/>
            <a:r>
              <a:rPr lang="en-US" altLang="ko-KR" sz="2400"/>
              <a:t>include references to siblings, children and ancestors</a:t>
            </a:r>
          </a:p>
          <a:p>
            <a:pPr lvl="1"/>
            <a:r>
              <a:rPr lang="en-US" altLang="ko-KR" sz="2400"/>
              <a:t>are read from left to right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Extended Pointers(Cont’d)</a:t>
            </a: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Examples</a:t>
            </a:r>
          </a:p>
          <a:p>
            <a:pPr lvl="1">
              <a:buFontTx/>
              <a:buNone/>
            </a:pPr>
            <a:r>
              <a:rPr lang="en-US" altLang="ko-KR" sz="2000"/>
              <a:t>http://MyServe.MyCorp.com/</a:t>
            </a:r>
          </a:p>
          <a:p>
            <a:pPr lvl="1">
              <a:buFontTx/>
              <a:buNone/>
            </a:pPr>
            <a:r>
              <a:rPr lang="en-US" altLang="ko-KR" sz="2000"/>
              <a:t>xml/doc9#ROOT()CHILD(3,chap)STRING(7,”Napoleon”,0)</a:t>
            </a:r>
          </a:p>
          <a:p>
            <a:pPr lvl="1">
              <a:buFontTx/>
              <a:buNone/>
            </a:pPr>
            <a:endParaRPr lang="en-US" altLang="ko-KR" sz="2000"/>
          </a:p>
          <a:p>
            <a:pPr lvl="1">
              <a:buFontTx/>
              <a:buNone/>
            </a:pPr>
            <a:r>
              <a:rPr lang="en-US" altLang="ko-KR" sz="2000"/>
              <a:t>http:// MyServe.MyCorp.com/</a:t>
            </a:r>
          </a:p>
          <a:p>
            <a:pPr lvl="1">
              <a:buFontTx/>
              <a:buNone/>
            </a:pPr>
            <a:r>
              <a:rPr lang="en-US" altLang="ko-KR" sz="2000"/>
              <a:t>xml/doc9?</a:t>
            </a:r>
          </a:p>
          <a:p>
            <a:pPr lvl="1">
              <a:buFontTx/>
              <a:buNone/>
            </a:pPr>
            <a:r>
              <a:rPr lang="en-US" altLang="ko-KR" sz="2000"/>
              <a:t>XML-XPTR=ROOT()CHILD(3,chap)STRING(7,”Napoleon”,0)</a:t>
            </a:r>
          </a:p>
          <a:p>
            <a:pPr lvl="1">
              <a:buFontTx/>
              <a:buNone/>
            </a:pPr>
            <a:endParaRPr lang="en-US" altLang="ko-KR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Absolute Locations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HERE()</a:t>
            </a:r>
          </a:p>
          <a:p>
            <a:pPr lvl="1"/>
            <a:r>
              <a:rPr lang="en-US" altLang="ko-KR" sz="2400"/>
              <a:t>identifies the current element(the linking element itself)</a:t>
            </a:r>
          </a:p>
          <a:p>
            <a:r>
              <a:rPr lang="en-US" altLang="ko-KR" sz="2400"/>
              <a:t>ID()</a:t>
            </a:r>
          </a:p>
          <a:p>
            <a:pPr lvl="1"/>
            <a:r>
              <a:rPr lang="en-US" altLang="ko-KR" sz="2400"/>
              <a:t>specifies an element containing an attribute of type ID</a:t>
            </a:r>
          </a:p>
          <a:p>
            <a:pPr lvl="1">
              <a:buFontTx/>
              <a:buNone/>
            </a:pPr>
            <a:r>
              <a:rPr lang="en-US" altLang="ko-KR" sz="2400"/>
              <a:t>	ID(sec17)</a:t>
            </a:r>
          </a:p>
          <a:p>
            <a:pPr lvl="1">
              <a:buFontTx/>
              <a:buNone/>
            </a:pPr>
            <a:r>
              <a:rPr lang="en-US" altLang="ko-KR" sz="2400"/>
              <a:t>	&lt;section target=“sec17”&gt;…&lt;/section&gt;’</a:t>
            </a:r>
          </a:p>
          <a:p>
            <a:r>
              <a:rPr lang="en-US" altLang="ko-KR" sz="2400"/>
              <a:t>HTML()</a:t>
            </a:r>
          </a:p>
          <a:p>
            <a:pPr lvl="1"/>
            <a:r>
              <a:rPr lang="en-US" altLang="ko-KR" sz="2400"/>
              <a:t>specifies the name of an Anchor element in an HTML document</a:t>
            </a:r>
          </a:p>
          <a:p>
            <a:pPr lvl="1">
              <a:buFontTx/>
              <a:buNone/>
            </a:pPr>
            <a:r>
              <a:rPr lang="en-US" altLang="ko-KR" sz="2400"/>
              <a:t>	HTML(para3)</a:t>
            </a:r>
          </a:p>
          <a:p>
            <a:pPr lvl="1">
              <a:buFontTx/>
              <a:buNone/>
            </a:pPr>
            <a:r>
              <a:rPr lang="en-US" altLang="ko-KR" sz="2400"/>
              <a:t>	&lt;p&gt;&lt;a name=“para3”&gt;The third paragraph.&lt;/a&gt;…&lt;/p&gt;</a:t>
            </a:r>
          </a:p>
          <a:p>
            <a:endParaRPr lang="en-US" altLang="ko-KR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Absolute Locations(Cont’d)</a:t>
            </a:r>
            <a:endParaRPr lang="en-US" altLang="ko-KR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ROOT()</a:t>
            </a:r>
          </a:p>
          <a:p>
            <a:pPr lvl="1"/>
            <a:r>
              <a:rPr lang="en-US" altLang="ko-KR" sz="2400"/>
              <a:t>identifies the entire document as the container of the target resource</a:t>
            </a:r>
          </a:p>
          <a:p>
            <a:pPr lvl="1"/>
            <a:endParaRPr lang="en-US" altLang="ko-KR" sz="2400"/>
          </a:p>
          <a:p>
            <a:r>
              <a:rPr lang="en-US" altLang="ko-KR" sz="2400"/>
              <a:t>DITTO()</a:t>
            </a:r>
          </a:p>
          <a:p>
            <a:pPr lvl="1"/>
            <a:r>
              <a:rPr lang="en-US" altLang="ko-KR" sz="2400"/>
              <a:t>specifies the result of the first search as the starting-point for this second search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Locations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CHILD()</a:t>
            </a:r>
          </a:p>
          <a:p>
            <a:pPr lvl="1"/>
            <a:r>
              <a:rPr lang="en-US" altLang="ko-KR" sz="2000"/>
              <a:t>specifies a child of the current element</a:t>
            </a:r>
          </a:p>
          <a:p>
            <a:pPr lvl="1">
              <a:buFontTx/>
              <a:buNone/>
            </a:pPr>
            <a:r>
              <a:rPr lang="en-US" altLang="ko-KR" sz="2000"/>
              <a:t>CHILD(3, .)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       &lt;1</a:t>
            </a:r>
          </a:p>
          <a:p>
            <a:pPr lvl="1">
              <a:buFontTx/>
              <a:buNone/>
            </a:pPr>
            <a:r>
              <a:rPr lang="en-US" altLang="ko-KR" sz="2000"/>
              <a:t>&lt;list&gt;…&lt;/list&gt;             &lt;2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       </a:t>
            </a:r>
            <a:r>
              <a:rPr lang="en-US" altLang="ko-KR" sz="2000" b="1"/>
              <a:t>&lt;3</a:t>
            </a:r>
          </a:p>
          <a:p>
            <a:pPr lvl="1">
              <a:buFontTx/>
              <a:buNone/>
            </a:pPr>
            <a:endParaRPr lang="en-US" altLang="ko-KR" sz="2000"/>
          </a:p>
          <a:p>
            <a:pPr lvl="1">
              <a:buFontTx/>
              <a:buNone/>
            </a:pPr>
            <a:r>
              <a:rPr lang="en-US" altLang="ko-KR" sz="2000"/>
              <a:t>CHILD(3, *)</a:t>
            </a:r>
          </a:p>
          <a:p>
            <a:pPr lvl="1">
              <a:buFontTx/>
              <a:buNone/>
            </a:pPr>
            <a:r>
              <a:rPr lang="en-US" altLang="ko-KR" sz="2000"/>
              <a:t>&lt;number&gt;13&lt;/number&gt;      &lt;1</a:t>
            </a:r>
          </a:p>
          <a:p>
            <a:pPr lvl="1">
              <a:buFontTx/>
              <a:buNone/>
            </a:pPr>
            <a:r>
              <a:rPr lang="en-US" altLang="ko-KR" sz="2000"/>
              <a:t>High Str.,                             &lt;2</a:t>
            </a:r>
          </a:p>
          <a:p>
            <a:pPr lvl="1">
              <a:buFontTx/>
              <a:buNone/>
            </a:pPr>
            <a:r>
              <a:rPr lang="en-US" altLang="ko-KR" sz="2000"/>
              <a:t>&lt;town&gt;NewTown&lt;/town&gt;   </a:t>
            </a:r>
            <a:r>
              <a:rPr lang="en-US" altLang="ko-KR" sz="2000" b="1"/>
              <a:t>&lt;3</a:t>
            </a:r>
          </a:p>
          <a:p>
            <a:pPr lvl="1">
              <a:buFontTx/>
              <a:buNone/>
            </a:pPr>
            <a:endParaRPr lang="en-US" altLang="ko-KR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Basic Link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Source</a:t>
            </a:r>
          </a:p>
          <a:p>
            <a:pPr lvl="1"/>
            <a:r>
              <a:rPr lang="en-US" altLang="ko-KR"/>
              <a:t>a phrase that directs the reader’s attention to other information</a:t>
            </a:r>
          </a:p>
          <a:p>
            <a:r>
              <a:rPr lang="en-US" altLang="ko-KR"/>
              <a:t>Target</a:t>
            </a:r>
          </a:p>
          <a:p>
            <a:pPr lvl="1"/>
            <a:r>
              <a:rPr lang="en-US" altLang="ko-KR"/>
              <a:t>is located at the start of the required text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Locations(Cont’d)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 sz="2000"/>
              <a:t>CHILD(1, *CDATA)</a:t>
            </a:r>
          </a:p>
          <a:p>
            <a:pPr lvl="1">
              <a:buFontTx/>
              <a:buNone/>
            </a:pPr>
            <a:r>
              <a:rPr lang="en-US" altLang="ko-KR" sz="2000"/>
              <a:t>&lt;number&gt;13&lt;/number&gt;</a:t>
            </a:r>
          </a:p>
          <a:p>
            <a:pPr lvl="1">
              <a:buFontTx/>
              <a:buNone/>
            </a:pPr>
            <a:r>
              <a:rPr lang="en-US" altLang="ko-KR" sz="2000"/>
              <a:t>High Str.,			</a:t>
            </a:r>
            <a:r>
              <a:rPr lang="en-US" altLang="ko-KR" sz="2000" b="1"/>
              <a:t>&lt;1</a:t>
            </a:r>
          </a:p>
          <a:p>
            <a:pPr lvl="1">
              <a:buFontTx/>
              <a:buNone/>
            </a:pPr>
            <a:r>
              <a:rPr lang="en-US" altLang="ko-KR" sz="2000"/>
              <a:t>&lt;town&gt;NewTown&lt;/town&gt;</a:t>
            </a:r>
          </a:p>
          <a:p>
            <a:pPr lvl="1">
              <a:buFontTx/>
              <a:buNone/>
            </a:pPr>
            <a:endParaRPr lang="en-US" altLang="ko-KR"/>
          </a:p>
          <a:p>
            <a:pPr lvl="1">
              <a:buFontTx/>
              <a:buNone/>
            </a:pPr>
            <a:r>
              <a:rPr lang="en-US" altLang="ko-KR" sz="2000"/>
              <a:t>CHILD(3, para)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		&lt;1</a:t>
            </a:r>
          </a:p>
          <a:p>
            <a:pPr lvl="1">
              <a:buFontTx/>
              <a:buNone/>
            </a:pPr>
            <a:r>
              <a:rPr lang="en-US" altLang="ko-KR" sz="2000"/>
              <a:t>&lt;list&gt;…&lt;/list&gt;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		&lt;2</a:t>
            </a:r>
          </a:p>
          <a:p>
            <a:pPr lvl="1">
              <a:buFontTx/>
              <a:buNone/>
            </a:pPr>
            <a:r>
              <a:rPr lang="en-US" altLang="ko-KR" sz="2000"/>
              <a:t>&lt;table&gt;…&lt;/table&gt;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		</a:t>
            </a:r>
            <a:r>
              <a:rPr lang="en-US" altLang="ko-KR" sz="2000" b="1"/>
              <a:t>&lt;3</a:t>
            </a:r>
          </a:p>
          <a:p>
            <a:pPr lvl="1">
              <a:buFontTx/>
              <a:buNone/>
            </a:pPr>
            <a:endParaRPr lang="en-US" altLang="ko-KR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Locations(Cont’d)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ko-KR" sz="2000"/>
              <a:t>CHILD(3, para, status, secret)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status=“secret”&gt;…&lt;/para&gt; 	&lt;1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status=“SECRET”&gt;…&lt;/para&gt;	&lt;2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status=“normal”&gt;…&lt;/para&gt;	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status=“normal”&gt;…&lt;/para&gt;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status=“Secret”&gt;…&lt;/para&gt;	</a:t>
            </a:r>
            <a:r>
              <a:rPr lang="en-US" altLang="ko-KR" sz="2000" b="1"/>
              <a:t>&lt;3</a:t>
            </a:r>
          </a:p>
          <a:p>
            <a:pPr lvl="1">
              <a:buFontTx/>
              <a:buNone/>
            </a:pPr>
            <a:endParaRPr lang="en-US" altLang="ko-KR" sz="2000"/>
          </a:p>
          <a:p>
            <a:pPr lvl="1">
              <a:buFontTx/>
              <a:buNone/>
            </a:pPr>
            <a:r>
              <a:rPr lang="en-US" altLang="ko-KR" sz="2000"/>
              <a:t>CHILD(2, para, author, “D. Adams”)</a:t>
            </a:r>
          </a:p>
          <a:p>
            <a:pPr lvl="1">
              <a:buFontTx/>
              <a:buNone/>
            </a:pPr>
            <a:r>
              <a:rPr lang="en-US" altLang="ko-KR" sz="2000"/>
              <a:t>&lt;para author=“D.Adams”&gt;…&lt;/para&gt;</a:t>
            </a:r>
          </a:p>
          <a:p>
            <a:pPr lvl="1">
              <a:buFontTx/>
              <a:buNone/>
            </a:pPr>
            <a:r>
              <a:rPr lang="en-US" altLang="ko-KR" sz="2000"/>
              <a:t>&lt;para author=“Dikens”&gt;…&lt;/para&gt;</a:t>
            </a:r>
          </a:p>
          <a:p>
            <a:pPr lvl="1">
              <a:buFontTx/>
              <a:buNone/>
            </a:pPr>
            <a:r>
              <a:rPr lang="en-US" altLang="ko-KR" sz="2000"/>
              <a:t>&lt;para author=“D. Adams”&gt;…&lt;/para&gt;	&lt;1</a:t>
            </a:r>
          </a:p>
          <a:p>
            <a:pPr lvl="1">
              <a:buFontTx/>
              <a:buNone/>
            </a:pPr>
            <a:r>
              <a:rPr lang="en-US" altLang="ko-KR" sz="2000"/>
              <a:t>&lt;para author=“d. adams”&gt;…&lt;/para&gt;</a:t>
            </a:r>
          </a:p>
          <a:p>
            <a:pPr lvl="1">
              <a:buFontTx/>
              <a:buNone/>
            </a:pPr>
            <a:r>
              <a:rPr lang="en-US" altLang="ko-KR" sz="2000"/>
              <a:t>&lt;para author=“D. Adams”&gt;…&lt;/para&gt;	</a:t>
            </a:r>
            <a:r>
              <a:rPr lang="en-US" altLang="ko-KR" sz="2000" b="1"/>
              <a:t>&lt;2</a:t>
            </a:r>
          </a:p>
          <a:p>
            <a:pPr lvl="1">
              <a:buFontTx/>
              <a:buNone/>
            </a:pPr>
            <a:endParaRPr lang="en-US" altLang="ko-KR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Locations(Cont’d)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ko-KR" sz="2000"/>
              <a:t>CHILD(3, para, status, *IMPLIED)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status=“secret”&gt;…&lt;/para&gt;	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			&lt;1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			&lt;2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status=“normal”&gt;…&lt;/para&gt;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			</a:t>
            </a:r>
            <a:r>
              <a:rPr lang="en-US" altLang="ko-KR" sz="2000" b="1"/>
              <a:t>&lt;3</a:t>
            </a:r>
          </a:p>
          <a:p>
            <a:pPr lvl="1">
              <a:buFontTx/>
              <a:buNone/>
            </a:pPr>
            <a:endParaRPr lang="en-US" altLang="ko-KR" sz="2000"/>
          </a:p>
          <a:p>
            <a:pPr lvl="1">
              <a:buFontTx/>
              <a:buNone/>
            </a:pPr>
            <a:r>
              <a:rPr lang="en-US" altLang="ko-KR" sz="2000"/>
              <a:t>CHILD(3, PARA, STATUS, *)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status=“secret”&gt;…&lt;/para&gt;	&lt;1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	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status=“normal”&gt;…&lt;/para&gt;	&lt;2</a:t>
            </a:r>
          </a:p>
          <a:p>
            <a:pPr lvl="1">
              <a:buFontTx/>
              <a:buNone/>
            </a:pPr>
            <a:r>
              <a:rPr lang="en-US" altLang="ko-KR" sz="2000"/>
              <a:t>&lt;para status=“normal”&gt;…&lt;/para&gt;	</a:t>
            </a:r>
            <a:r>
              <a:rPr lang="en-US" altLang="ko-KR" sz="2000" b="1"/>
              <a:t>&lt;3</a:t>
            </a:r>
          </a:p>
          <a:p>
            <a:pPr lvl="1">
              <a:buFontTx/>
              <a:buNone/>
            </a:pPr>
            <a:r>
              <a:rPr lang="en-US" altLang="ko-KR" sz="2000"/>
              <a:t>&lt;para&gt;…&lt;/para&gt;			</a:t>
            </a:r>
          </a:p>
          <a:p>
            <a:pPr lvl="1">
              <a:buFontTx/>
              <a:buNone/>
            </a:pPr>
            <a:endParaRPr lang="en-US" altLang="ko-KR" sz="2000"/>
          </a:p>
          <a:p>
            <a:pPr lvl="1">
              <a:buFontTx/>
              <a:buNone/>
            </a:pPr>
            <a:endParaRPr lang="en-US" altLang="ko-KR" sz="2000"/>
          </a:p>
          <a:p>
            <a:pPr lvl="1">
              <a:buFontTx/>
              <a:buNone/>
            </a:pPr>
            <a:endParaRPr lang="en-US" altLang="ko-KR" sz="2000"/>
          </a:p>
          <a:p>
            <a:pPr>
              <a:buFontTx/>
              <a:buNone/>
            </a:pPr>
            <a:endParaRPr lang="en-US" altLang="ko-KR"/>
          </a:p>
          <a:p>
            <a:pPr>
              <a:buFontTx/>
              <a:buNone/>
            </a:pPr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Locations(Cont’d)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1800"/>
              <a:t>ANCESTOR()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specifies a search through enclosing elements</a:t>
            </a:r>
          </a:p>
          <a:p>
            <a:pPr>
              <a:lnSpc>
                <a:spcPct val="80000"/>
              </a:lnSpc>
            </a:pPr>
            <a:r>
              <a:rPr lang="en-US" altLang="ko-KR" sz="1800"/>
              <a:t>FSIBLING()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identifies a following sibling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to select next element: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 b="1"/>
              <a:t>&lt;para&gt;…&lt;/para&gt;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/>
              <a:t>&lt;para&gt;…&lt;/para&gt;	&lt;</a:t>
            </a:r>
            <a:r>
              <a:rPr lang="en-US" altLang="ko-KR" sz="2400" b="1"/>
              <a:t>1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to select the penultimate element: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/>
              <a:t>&lt;chapter&gt;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/>
              <a:t>&lt;para&gt;…&lt;/para&gt;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 b="1"/>
              <a:t>&lt;para&gt;…&lt;/para&gt;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/>
              <a:t>&lt;para&gt;…&lt;/para&gt;	&lt; </a:t>
            </a:r>
            <a:r>
              <a:rPr lang="en-US" altLang="ko-KR" sz="2400" b="1"/>
              <a:t>-2</a:t>
            </a:r>
            <a:endParaRPr lang="en-US" altLang="ko-KR" sz="24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/>
              <a:t>&lt;para&gt;…&lt;/para&gt;	&lt; -1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/>
              <a:t>&lt;/chapter&gt;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Locations(Cont’d)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/>
              <a:t>PSIBLING()</a:t>
            </a:r>
          </a:p>
          <a:p>
            <a:pPr lvl="1">
              <a:lnSpc>
                <a:spcPct val="80000"/>
              </a:lnSpc>
            </a:pPr>
            <a:r>
              <a:rPr lang="en-US" altLang="ko-KR" sz="2400"/>
              <a:t>identifies a previous sibling to the current element</a:t>
            </a:r>
          </a:p>
          <a:p>
            <a:pPr lvl="1">
              <a:lnSpc>
                <a:spcPct val="80000"/>
              </a:lnSpc>
            </a:pPr>
            <a:r>
              <a:rPr lang="en-US" altLang="ko-KR" sz="2400"/>
              <a:t>to select the previous element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/>
              <a:t>&lt;para&gt;…&lt;/para&gt;		&lt;</a:t>
            </a:r>
            <a:r>
              <a:rPr lang="en-US" altLang="ko-KR" sz="2400" b="1"/>
              <a:t>1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 b="1"/>
              <a:t>&lt;para&gt;…&lt;/para&gt;	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to select the second element in the enclosing element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/>
              <a:t>&lt;chapter&gt;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/>
              <a:t>&lt;para&gt;…&lt;/para&gt;		&lt; -1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/>
              <a:t>&lt;para&gt;…&lt;/para&gt;		&lt; </a:t>
            </a:r>
            <a:r>
              <a:rPr lang="en-US" altLang="ko-KR" sz="2000" b="1"/>
              <a:t>-2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/>
              <a:t>&lt;para&gt;…&lt;/para&gt;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 b="1"/>
              <a:t>&lt;para&gt;…&lt;/para&gt;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000"/>
              <a:t>&lt;/chapter&gt;</a:t>
            </a:r>
          </a:p>
          <a:p>
            <a:pPr lvl="1">
              <a:lnSpc>
                <a:spcPct val="8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Locations(Cont’d)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DESCENDANT()</a:t>
            </a:r>
          </a:p>
          <a:p>
            <a:pPr lvl="1"/>
            <a:r>
              <a:rPr lang="en-US" altLang="ko-KR" sz="2400"/>
              <a:t>indicates an element anywhere within the location source</a:t>
            </a:r>
          </a:p>
          <a:p>
            <a:r>
              <a:rPr lang="en-US" altLang="ko-KR" sz="2400"/>
              <a:t>FOLLOWING()</a:t>
            </a:r>
          </a:p>
          <a:p>
            <a:pPr lvl="1"/>
            <a:r>
              <a:rPr lang="en-US" altLang="ko-KR" sz="2400"/>
              <a:t>has a similar effect as DESCENDANT, except that it not bounded by the current element’s end-tag, but searches on to the end of the document</a:t>
            </a:r>
          </a:p>
          <a:p>
            <a:r>
              <a:rPr lang="en-US" altLang="ko-KR" sz="2400"/>
              <a:t>PRECEDING()</a:t>
            </a:r>
          </a:p>
          <a:p>
            <a:pPr lvl="1"/>
            <a:r>
              <a:rPr lang="en-US" altLang="ko-KR" sz="2400"/>
              <a:t>initiates a search back through the document, ignoring document hierarchies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Locations(Cont’d)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STRING()</a:t>
            </a:r>
          </a:p>
          <a:p>
            <a:pPr lvl="1"/>
            <a:r>
              <a:rPr lang="en-US" altLang="ko-KR" sz="2400"/>
              <a:t>locates a given letter, word, phrase or other string of text, such as ‘Napoleon the Emperor’</a:t>
            </a:r>
          </a:p>
          <a:p>
            <a:pPr lvl="1"/>
            <a:r>
              <a:rPr lang="en-US" altLang="ko-KR" sz="2400"/>
              <a:t>the first parameter is an occurrence counter</a:t>
            </a:r>
          </a:p>
          <a:p>
            <a:pPr lvl="1"/>
            <a:r>
              <a:rPr lang="en-US" altLang="ko-KR" sz="2400"/>
              <a:t>the second parameter is the string to find</a:t>
            </a:r>
          </a:p>
          <a:p>
            <a:pPr lvl="2">
              <a:buFontTx/>
              <a:buNone/>
            </a:pPr>
            <a:r>
              <a:rPr lang="en-US" altLang="ko-KR" sz="2400"/>
              <a:t>STRING(1, ‘</a:t>
            </a:r>
            <a:r>
              <a:rPr lang="en-US" altLang="ko-KR" sz="2400" b="1"/>
              <a:t>Napoleon the Emperor</a:t>
            </a:r>
            <a:r>
              <a:rPr lang="en-US" altLang="ko-KR" sz="2400"/>
              <a:t>’, 0)</a:t>
            </a:r>
          </a:p>
          <a:p>
            <a:pPr lvl="2">
              <a:buFontTx/>
              <a:buNone/>
            </a:pPr>
            <a:r>
              <a:rPr lang="en-US" altLang="ko-KR" sz="2400"/>
              <a:t>Using the N element for name and Occ for </a:t>
            </a:r>
          </a:p>
          <a:p>
            <a:pPr lvl="2">
              <a:buFontTx/>
              <a:buNone/>
            </a:pPr>
            <a:r>
              <a:rPr lang="en-US" altLang="ko-KR" sz="2400"/>
              <a:t>occupation, “</a:t>
            </a:r>
            <a:r>
              <a:rPr lang="en-US" altLang="ko-KR" sz="2400" b="1"/>
              <a:t>Napoleon the Emperor</a:t>
            </a:r>
            <a:r>
              <a:rPr lang="en-US" altLang="ko-KR" sz="2400"/>
              <a:t>” is coded…   </a:t>
            </a:r>
            <a:r>
              <a:rPr lang="en-US" altLang="ko-KR" sz="2400" b="1"/>
              <a:t>&lt;1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Locations(Cont’d)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STRING()</a:t>
            </a:r>
          </a:p>
          <a:p>
            <a:pPr lvl="1"/>
            <a:r>
              <a:rPr lang="en-US" altLang="ko-KR" sz="2000"/>
              <a:t>tags are transparent to the search:</a:t>
            </a:r>
          </a:p>
          <a:p>
            <a:pPr lvl="2">
              <a:buFontTx/>
              <a:buNone/>
            </a:pPr>
            <a:r>
              <a:rPr lang="en-US" altLang="ko-KR" sz="2000"/>
              <a:t>STRING(1, ‘Napoleon the Emperor’, 0)</a:t>
            </a:r>
          </a:p>
          <a:p>
            <a:pPr lvl="2">
              <a:buFontTx/>
              <a:buNone/>
            </a:pPr>
            <a:r>
              <a:rPr lang="en-US" altLang="ko-KR" sz="2000"/>
              <a:t>Using the N element for name and Occ for </a:t>
            </a:r>
          </a:p>
          <a:p>
            <a:pPr lvl="2">
              <a:buFontTx/>
              <a:buNone/>
            </a:pPr>
            <a:r>
              <a:rPr lang="en-US" altLang="ko-KR" sz="2000"/>
              <a:t>occupation, “Napoleon the Emperor” is coded…     &lt;1</a:t>
            </a:r>
          </a:p>
          <a:p>
            <a:pPr lvl="2">
              <a:buFontTx/>
              <a:buNone/>
            </a:pPr>
            <a:r>
              <a:rPr lang="en-US" altLang="ko-KR" sz="2000"/>
              <a:t>&lt;n&gt;</a:t>
            </a:r>
            <a:r>
              <a:rPr lang="en-US" altLang="ko-KR" sz="2000" b="1"/>
              <a:t>Napoleon</a:t>
            </a:r>
            <a:r>
              <a:rPr lang="en-US" altLang="ko-KR" sz="2000"/>
              <a:t>&lt;/n&gt; </a:t>
            </a:r>
            <a:r>
              <a:rPr lang="en-US" altLang="ko-KR" sz="2000" b="1"/>
              <a:t>the</a:t>
            </a:r>
            <a:r>
              <a:rPr lang="en-US" altLang="ko-KR" sz="2000"/>
              <a:t> &lt;occ&gt; </a:t>
            </a:r>
            <a:r>
              <a:rPr lang="en-US" altLang="ko-KR" sz="2000" b="1"/>
              <a:t>Emperor</a:t>
            </a:r>
            <a:r>
              <a:rPr lang="en-US" altLang="ko-KR" sz="2000"/>
              <a:t>&lt;/occ&gt;	    </a:t>
            </a:r>
            <a:r>
              <a:rPr lang="en-US" altLang="ko-KR" sz="2000" b="1"/>
              <a:t>&lt;2</a:t>
            </a:r>
          </a:p>
          <a:p>
            <a:pPr lvl="1"/>
            <a:r>
              <a:rPr lang="en-US" altLang="ko-KR" sz="2000"/>
              <a:t>the third parameter is a value specifying an offset from the start of the search text</a:t>
            </a:r>
          </a:p>
          <a:p>
            <a:pPr lvl="2">
              <a:buFontTx/>
              <a:buNone/>
            </a:pPr>
            <a:r>
              <a:rPr lang="en-US" altLang="ko-KR" sz="2000"/>
              <a:t>STRING(1, ‘Napoleon the Emperor’, </a:t>
            </a:r>
            <a:r>
              <a:rPr lang="en-US" altLang="ko-KR" sz="2000" b="1"/>
              <a:t>7</a:t>
            </a:r>
            <a:r>
              <a:rPr lang="en-US" altLang="ko-KR" sz="2000"/>
              <a:t>)</a:t>
            </a:r>
          </a:p>
          <a:p>
            <a:pPr lvl="2">
              <a:buFontTx/>
              <a:buNone/>
            </a:pPr>
            <a:r>
              <a:rPr lang="en-US" altLang="ko-KR" sz="2000"/>
              <a:t>Using the N element for name and Occ for </a:t>
            </a:r>
          </a:p>
          <a:p>
            <a:pPr lvl="2">
              <a:buFontTx/>
              <a:buNone/>
            </a:pPr>
            <a:r>
              <a:rPr lang="en-US" altLang="ko-KR" sz="2000"/>
              <a:t>occupation, “Napoleon the Emperor” is coded… 	    &lt;1</a:t>
            </a:r>
          </a:p>
          <a:p>
            <a:pPr lvl="2">
              <a:buFontTx/>
              <a:buNone/>
            </a:pPr>
            <a:r>
              <a:rPr lang="en-US" altLang="ko-KR" sz="2000"/>
              <a:t>&lt;n&gt;Napoleo</a:t>
            </a:r>
            <a:r>
              <a:rPr lang="en-US" altLang="ko-KR" sz="2000" b="1"/>
              <a:t>n</a:t>
            </a:r>
            <a:r>
              <a:rPr lang="en-US" altLang="ko-KR" sz="2000"/>
              <a:t>&lt;/n&gt; </a:t>
            </a:r>
            <a:r>
              <a:rPr lang="en-US" altLang="ko-KR" sz="2000" b="1"/>
              <a:t>the</a:t>
            </a:r>
            <a:r>
              <a:rPr lang="en-US" altLang="ko-KR" sz="2000"/>
              <a:t> &lt;occ&gt; </a:t>
            </a:r>
            <a:r>
              <a:rPr lang="en-US" altLang="ko-KR" sz="2000" b="1"/>
              <a:t>Emperor</a:t>
            </a:r>
            <a:r>
              <a:rPr lang="en-US" altLang="ko-KR" sz="2000"/>
              <a:t>&lt;/occ&gt;	    </a:t>
            </a:r>
            <a:r>
              <a:rPr lang="en-US" altLang="ko-KR" sz="2000" b="1"/>
              <a:t>&lt;2</a:t>
            </a:r>
          </a:p>
          <a:p>
            <a:pPr lvl="2">
              <a:buFontTx/>
              <a:buNone/>
            </a:pPr>
            <a:r>
              <a:rPr lang="en-US" altLang="ko-KR" sz="2000"/>
              <a:t> </a:t>
            </a:r>
          </a:p>
          <a:p>
            <a:endParaRPr lang="en-US" altLang="ko-KR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Attribute Name Conflicts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xml-attribute attribute can be used to rename the others</a:t>
            </a:r>
          </a:p>
          <a:p>
            <a:pPr lvl="1">
              <a:buFontTx/>
              <a:buNone/>
            </a:pPr>
            <a:r>
              <a:rPr lang="en-US" altLang="ko-KR" sz="2000"/>
              <a:t>&lt;!ATTLIST link</a:t>
            </a:r>
          </a:p>
          <a:p>
            <a:pPr lvl="1">
              <a:buFontTx/>
              <a:buNone/>
            </a:pPr>
            <a:r>
              <a:rPr lang="en-US" altLang="ko-KR" sz="2000"/>
              <a:t>			xml-attributes CDATA	“show xshow”</a:t>
            </a:r>
          </a:p>
          <a:p>
            <a:pPr lvl="1">
              <a:buFontTx/>
              <a:buNone/>
            </a:pPr>
            <a:r>
              <a:rPr lang="en-US" altLang="ko-KR" sz="2000"/>
              <a:t>			xshow (embed|replace|new) “replace”&gt;</a:t>
            </a:r>
          </a:p>
          <a:p>
            <a:pPr lvl="1">
              <a:buFontTx/>
              <a:buNone/>
            </a:pPr>
            <a:r>
              <a:rPr lang="en-US" altLang="ko-KR" sz="2000"/>
              <a:t>&lt;!ATTLIST link</a:t>
            </a:r>
          </a:p>
          <a:p>
            <a:pPr lvl="1">
              <a:buFontTx/>
              <a:buNone/>
            </a:pPr>
            <a:r>
              <a:rPr lang="en-US" altLang="ko-KR" sz="2000"/>
              <a:t>			xml-attributes CDATA	“show xshow title xtitle”</a:t>
            </a:r>
          </a:p>
          <a:p>
            <a:pPr lvl="1">
              <a:buFontTx/>
              <a:buNone/>
            </a:pPr>
            <a:r>
              <a:rPr lang="en-US" altLang="ko-KR" sz="2000"/>
              <a:t>			xshow (embed|replace|new) “replace”</a:t>
            </a:r>
          </a:p>
          <a:p>
            <a:pPr lvl="1">
              <a:buFontTx/>
              <a:buNone/>
            </a:pPr>
            <a:r>
              <a:rPr lang="en-US" altLang="ko-KR" sz="2000"/>
              <a:t>			xtitle CDATA		#IMPLIED&gt;</a:t>
            </a:r>
          </a:p>
          <a:p>
            <a:pPr lvl="1">
              <a:buFontTx/>
              <a:buNone/>
            </a:pPr>
            <a:r>
              <a:rPr lang="en-US" altLang="ko-KR" sz="2000"/>
              <a:t>&lt;!ATTLIST link xml-attributes “href target”</a:t>
            </a:r>
          </a:p>
          <a:p>
            <a:pPr lvl="1">
              <a:buFontTx/>
              <a:buNone/>
            </a:pPr>
            <a:r>
              <a:rPr lang="en-US" altLang="ko-KR" sz="2000"/>
              <a:t>			target CDATA #REQUIRED&gt;</a:t>
            </a:r>
          </a:p>
          <a:p>
            <a:pPr lvl="1">
              <a:buFontTx/>
              <a:buNone/>
            </a:pPr>
            <a:r>
              <a:rPr lang="en-US" altLang="ko-KR" sz="2000"/>
              <a:t>&lt;link target=“X123”&gt;…&lt;/link&gt;</a:t>
            </a:r>
          </a:p>
          <a:p>
            <a:pPr lvl="1">
              <a:buFontTx/>
              <a:buNone/>
            </a:pPr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Link Value Strategies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Document authors are usually required to generate identifiers for new objects</a:t>
            </a:r>
          </a:p>
          <a:p>
            <a:pPr lvl="1"/>
            <a:r>
              <a:rPr lang="en-US" altLang="ko-KR" sz="2400"/>
              <a:t>simply assign the next available sequential value</a:t>
            </a:r>
          </a:p>
          <a:p>
            <a:pPr lvl="1"/>
            <a:r>
              <a:rPr lang="en-US" altLang="ko-KR" sz="2400"/>
              <a:t>assigning the title, or an abbreviation of the title, to a locator:</a:t>
            </a:r>
          </a:p>
          <a:p>
            <a:pPr lvl="2">
              <a:buFontTx/>
              <a:buNone/>
            </a:pPr>
            <a:r>
              <a:rPr lang="en-US" altLang="ko-KR" sz="2400"/>
              <a:t>&lt;xref idref=“#Summary”&gt;</a:t>
            </a:r>
          </a:p>
          <a:p>
            <a:pPr lvl="1"/>
            <a:r>
              <a:rPr lang="en-US" altLang="ko-KR" sz="2400"/>
              <a:t>an abbreviated reference scheme may be considered</a:t>
            </a:r>
          </a:p>
          <a:p>
            <a:pPr lvl="2">
              <a:buFontTx/>
              <a:buNone/>
            </a:pPr>
            <a:r>
              <a:rPr lang="en-US" altLang="ko-KR" sz="2400"/>
              <a:t>see &lt;xref idref=“#ch7pa12”&gt;Chapter 7, Paragraph 12&lt;/xref&gt;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</a:p>
          <a:p>
            <a:pPr lvl="1"/>
            <a:r>
              <a:rPr lang="en-US" altLang="ko-KR" dirty="0"/>
              <a:t>target object</a:t>
            </a:r>
          </a:p>
          <a:p>
            <a:r>
              <a:rPr lang="en-US" altLang="ko-KR" dirty="0"/>
              <a:t>Linking element</a:t>
            </a:r>
          </a:p>
          <a:p>
            <a:pPr lvl="1"/>
            <a:r>
              <a:rPr lang="en-US" altLang="ko-KR" dirty="0"/>
              <a:t>source</a:t>
            </a:r>
          </a:p>
          <a:p>
            <a:r>
              <a:rPr lang="en-US" altLang="ko-KR" dirty="0"/>
              <a:t>Traversal</a:t>
            </a:r>
          </a:p>
          <a:p>
            <a:pPr lvl="1"/>
            <a:r>
              <a:rPr lang="en-US" altLang="ko-KR" dirty="0"/>
              <a:t>the act of moving from the liking element to the </a:t>
            </a:r>
            <a:r>
              <a:rPr lang="en-US" altLang="ko-KR" dirty="0" smtClean="0"/>
              <a:t>resource</a:t>
            </a:r>
            <a:endParaRPr lang="en-US" altLang="ko-KR" dirty="0"/>
          </a:p>
          <a:p>
            <a:r>
              <a:rPr lang="en-US" altLang="ko-KR" dirty="0"/>
              <a:t>Simple link</a:t>
            </a:r>
          </a:p>
          <a:p>
            <a:pPr lvl="1"/>
            <a:r>
              <a:rPr lang="en-US" altLang="ko-KR" dirty="0"/>
              <a:t>the primitive one-directional linking scheme, but make it possible to traverse links between documents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URLs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Objects are identified using the URL mechanism</a:t>
            </a:r>
          </a:p>
          <a:p>
            <a:pPr lvl="1">
              <a:buFontTx/>
              <a:buNone/>
            </a:pP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See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&lt;link target=“MyServe.MyCorp.com/xml/Doc9#X123”&gt;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Details&lt;/link&gt;</a:t>
            </a:r>
          </a:p>
          <a:p>
            <a:pPr lvl="1">
              <a:buFontTx/>
              <a:buNone/>
            </a:pP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&lt;/chapter&gt;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&lt;chapter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ident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=“X123”&gt;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&lt;title&gt; Details &lt;/title&gt;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&lt;p&gt; The details are …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&lt;/chapter&gt;</a:t>
            </a:r>
          </a:p>
          <a:p>
            <a:pPr lvl="1">
              <a:buFontTx/>
              <a:buNone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latin typeface="Arial" charset="0"/>
              </a:rPr>
              <a:t>Attributes in the Linking Element</a:t>
            </a: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Attributes in the linking element can influence</a:t>
            </a:r>
          </a:p>
          <a:p>
            <a:pPr lvl="1"/>
            <a:r>
              <a:rPr lang="en-US" altLang="ko-KR" sz="2400"/>
              <a:t>the means by which a link can be activated</a:t>
            </a:r>
          </a:p>
          <a:p>
            <a:pPr lvl="2"/>
            <a:r>
              <a:rPr lang="en-US" altLang="ko-KR" sz="2400"/>
              <a:t>a link could be activated by the person(‘user’ link)</a:t>
            </a:r>
          </a:p>
          <a:p>
            <a:pPr lvl="2"/>
            <a:r>
              <a:rPr lang="en-US" altLang="ko-KR" sz="2400"/>
              <a:t>directly by the application(‘auto’ link)</a:t>
            </a:r>
          </a:p>
          <a:p>
            <a:pPr lvl="1"/>
            <a:r>
              <a:rPr lang="en-US" altLang="ko-KR" sz="2400"/>
              <a:t>the presentation technique required once it has been activated</a:t>
            </a:r>
          </a:p>
          <a:p>
            <a:pPr lvl="2"/>
            <a:r>
              <a:rPr lang="en-US" altLang="ko-KR" sz="2400"/>
              <a:t>application may jump to the specified resource(‘replace’)</a:t>
            </a:r>
          </a:p>
          <a:p>
            <a:pPr lvl="2"/>
            <a:r>
              <a:rPr lang="en-US" altLang="ko-KR" sz="2400"/>
              <a:t>display the resource in another window(‘new’)</a:t>
            </a:r>
          </a:p>
          <a:p>
            <a:pPr lvl="2"/>
            <a:r>
              <a:rPr lang="en-US" altLang="ko-KR" sz="2400"/>
              <a:t>insert the resource into the original text(‘embed’)</a:t>
            </a:r>
          </a:p>
          <a:p>
            <a:pPr lvl="2"/>
            <a:endParaRPr lang="en-US" altLang="ko-KR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Extended link</a:t>
            </a:r>
          </a:p>
          <a:p>
            <a:pPr lvl="1"/>
            <a:r>
              <a:rPr lang="en-US" altLang="ko-KR"/>
              <a:t>resources can be cross-related</a:t>
            </a:r>
          </a:p>
          <a:p>
            <a:pPr lvl="1"/>
            <a:r>
              <a:rPr lang="en-US" altLang="ko-KR"/>
              <a:t>an extended link contains a number of locator elements, each one points to a resource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Out-of-line Link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Out-of-line link</a:t>
            </a:r>
          </a:p>
          <a:p>
            <a:pPr lvl="1"/>
            <a:r>
              <a:rPr lang="en-US" altLang="ko-KR"/>
              <a:t>provides facility of separating the extended link from all the resources it defines</a:t>
            </a:r>
          </a:p>
          <a:p>
            <a:pPr lvl="1"/>
            <a:r>
              <a:rPr lang="en-US" altLang="ko-KR"/>
              <a:t>may physically appear in-line, in the sense that it is placed in the flow of text</a:t>
            </a:r>
          </a:p>
          <a:p>
            <a:pPr lvl="1"/>
            <a:r>
              <a:rPr lang="en-US" altLang="ko-KR"/>
              <a:t>a more obvious place to put out-of-line links is at the top of the document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 Group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Extended link group</a:t>
            </a:r>
          </a:p>
          <a:p>
            <a:pPr lvl="1"/>
            <a:r>
              <a:rPr lang="en-US" altLang="ko-KR"/>
              <a:t>a number of extended document pointers are used to identify all the inter-linked documents</a:t>
            </a:r>
          </a:p>
          <a:p>
            <a:pPr lvl="1"/>
            <a:r>
              <a:rPr lang="en-US" altLang="ko-KR"/>
              <a:t>they are contained in an extended group element</a:t>
            </a:r>
          </a:p>
          <a:p>
            <a:pPr lvl="1">
              <a:buFontTx/>
              <a:buNone/>
            </a:pPr>
            <a:r>
              <a:rPr lang="en-US" altLang="ko-KR"/>
              <a:t>=&gt; all the documents concerned are deemed to be pointers to each other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Overview of XML</Template>
  <TotalTime>1412</TotalTime>
  <Words>1557</Words>
  <Application>Microsoft Office PowerPoint</Application>
  <PresentationFormat>화면 슬라이드 쇼(4:3)</PresentationFormat>
  <Paragraphs>361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SNU IDB Lab.</vt:lpstr>
      <vt:lpstr>Hypertext links(XLL)</vt:lpstr>
      <vt:lpstr>Contents</vt:lpstr>
      <vt:lpstr>Basic Link</vt:lpstr>
      <vt:lpstr>Terminology</vt:lpstr>
      <vt:lpstr>URLs</vt:lpstr>
      <vt:lpstr>Attributes in the Linking Element</vt:lpstr>
      <vt:lpstr>Extended Link</vt:lpstr>
      <vt:lpstr>Out-of-line Link</vt:lpstr>
      <vt:lpstr>Extended Link Group</vt:lpstr>
      <vt:lpstr>XML syntax basic links</vt:lpstr>
      <vt:lpstr>Identifying links</vt:lpstr>
      <vt:lpstr>Identifying links(Cont’d)</vt:lpstr>
      <vt:lpstr>Simple Links</vt:lpstr>
      <vt:lpstr>Title and Role</vt:lpstr>
      <vt:lpstr>Extended Links</vt:lpstr>
      <vt:lpstr>Extended Links(Cont’d)</vt:lpstr>
      <vt:lpstr>Content Role and Content Title</vt:lpstr>
      <vt:lpstr>Content Role and Content Title(Cont’d)</vt:lpstr>
      <vt:lpstr>Out-of-link Links</vt:lpstr>
      <vt:lpstr>Out-of-link Links(Cont’d)</vt:lpstr>
      <vt:lpstr>Extended Link Groups</vt:lpstr>
      <vt:lpstr>URLs</vt:lpstr>
      <vt:lpstr>Link Behavior</vt:lpstr>
      <vt:lpstr>Link Behavior(Cont’d)</vt:lpstr>
      <vt:lpstr>Extended Pointers</vt:lpstr>
      <vt:lpstr>Extended Pointers(Cont’d)</vt:lpstr>
      <vt:lpstr>Absolute Locations</vt:lpstr>
      <vt:lpstr>Absolute Locations(Cont’d)</vt:lpstr>
      <vt:lpstr>Relative Locations</vt:lpstr>
      <vt:lpstr>Relative Locations(Cont’d)</vt:lpstr>
      <vt:lpstr>Relative Locations(Cont’d)</vt:lpstr>
      <vt:lpstr>Relative Locations(Cont’d)</vt:lpstr>
      <vt:lpstr>Relative Locations(Cont’d)</vt:lpstr>
      <vt:lpstr>Relative Locations(Cont’d)</vt:lpstr>
      <vt:lpstr>Relative Locations(Cont’d)</vt:lpstr>
      <vt:lpstr>Relative Locations(Cont’d)</vt:lpstr>
      <vt:lpstr>Relative Locations(Cont’d)</vt:lpstr>
      <vt:lpstr>Attribute Name Conflicts</vt:lpstr>
      <vt:lpstr>Link Value Strategies</vt:lpstr>
    </vt:vector>
  </TitlesOfParts>
  <Company>SNU OOPSLA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 links(XLL)</dc:title>
  <dc:creator>tschung</dc:creator>
  <cp:lastModifiedBy>Ruud</cp:lastModifiedBy>
  <cp:revision>34</cp:revision>
  <dcterms:created xsi:type="dcterms:W3CDTF">1999-10-04T12:38:16Z</dcterms:created>
  <dcterms:modified xsi:type="dcterms:W3CDTF">2011-06-22T01:18:58Z</dcterms:modified>
</cp:coreProperties>
</file>