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63"/>
  </p:notesMasterIdLst>
  <p:handoutMasterIdLst>
    <p:handoutMasterId r:id="rId64"/>
  </p:handoutMasterIdLst>
  <p:sldIdLst>
    <p:sldId id="256" r:id="rId2"/>
    <p:sldId id="399" r:id="rId3"/>
    <p:sldId id="322" r:id="rId4"/>
    <p:sldId id="296" r:id="rId5"/>
    <p:sldId id="323" r:id="rId6"/>
    <p:sldId id="396" r:id="rId7"/>
    <p:sldId id="397" r:id="rId8"/>
    <p:sldId id="398" r:id="rId9"/>
    <p:sldId id="389" r:id="rId10"/>
    <p:sldId id="388" r:id="rId11"/>
    <p:sldId id="387" r:id="rId12"/>
    <p:sldId id="380" r:id="rId13"/>
    <p:sldId id="381" r:id="rId14"/>
    <p:sldId id="412" r:id="rId15"/>
    <p:sldId id="324" r:id="rId16"/>
    <p:sldId id="325" r:id="rId17"/>
    <p:sldId id="326" r:id="rId18"/>
    <p:sldId id="413" r:id="rId19"/>
    <p:sldId id="409" r:id="rId20"/>
    <p:sldId id="327" r:id="rId21"/>
    <p:sldId id="328" r:id="rId22"/>
    <p:sldId id="411" r:id="rId23"/>
    <p:sldId id="405" r:id="rId24"/>
    <p:sldId id="329" r:id="rId25"/>
    <p:sldId id="372" r:id="rId26"/>
    <p:sldId id="410" r:id="rId27"/>
    <p:sldId id="378" r:id="rId28"/>
    <p:sldId id="406" r:id="rId29"/>
    <p:sldId id="379" r:id="rId30"/>
    <p:sldId id="384" r:id="rId31"/>
    <p:sldId id="382" r:id="rId32"/>
    <p:sldId id="333" r:id="rId33"/>
    <p:sldId id="408" r:id="rId34"/>
    <p:sldId id="338" r:id="rId35"/>
    <p:sldId id="336" r:id="rId36"/>
    <p:sldId id="374" r:id="rId37"/>
    <p:sldId id="370" r:id="rId38"/>
    <p:sldId id="341" r:id="rId39"/>
    <p:sldId id="342" r:id="rId40"/>
    <p:sldId id="344" r:id="rId41"/>
    <p:sldId id="414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90" r:id="rId55"/>
    <p:sldId id="394" r:id="rId56"/>
    <p:sldId id="395" r:id="rId57"/>
    <p:sldId id="360" r:id="rId58"/>
    <p:sldId id="402" r:id="rId59"/>
    <p:sldId id="368" r:id="rId60"/>
    <p:sldId id="404" r:id="rId61"/>
    <p:sldId id="403" r:id="rId62"/>
  </p:sldIdLst>
  <p:sldSz cx="9144000" cy="6858000" type="screen4x3"/>
  <p:notesSz cx="6662738" cy="98329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C3300"/>
    <a:srgbClr val="FFCC99"/>
    <a:srgbClr val="993366"/>
    <a:srgbClr val="FFFFCC"/>
    <a:srgbClr val="009999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92" autoAdjust="0"/>
    <p:restoredTop sz="73877" autoAdjust="0"/>
  </p:normalViewPr>
  <p:slideViewPr>
    <p:cSldViewPr>
      <p:cViewPr varScale="1">
        <p:scale>
          <a:sx n="80" d="100"/>
          <a:sy n="80" d="100"/>
        </p:scale>
        <p:origin x="-684" y="-84"/>
      </p:cViewPr>
      <p:guideLst>
        <p:guide orient="horz" pos="2112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notesViewPr>
    <p:cSldViewPr>
      <p:cViewPr>
        <p:scale>
          <a:sx n="100" d="100"/>
          <a:sy n="100" d="100"/>
        </p:scale>
        <p:origin x="-1692" y="912"/>
      </p:cViewPr>
      <p:guideLst>
        <p:guide orient="horz" pos="309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8.xml"/><Relationship Id="rId1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20582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20582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20582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FE9B1142-ED0D-4B86-AA57-AA14049491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299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46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46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46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46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B3EE07F3-7D11-448B-AAB1-564E0D36AD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2494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3381D-2D13-4CCA-A849-69A4134F5A62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29AB7-B330-4C74-A300-3A0FC21C66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시그니쳐 방식은 질의 처리를 위한 그래프 탐색시 하위노드에 대한</a:t>
            </a:r>
          </a:p>
          <a:p>
            <a:r>
              <a:rPr lang="ko-KR" altLang="en-US"/>
              <a:t>레이블 정보를 이진의 해쉬값으로 가지는 시그니쳐를 이용한 효율적인</a:t>
            </a:r>
          </a:p>
          <a:p>
            <a:r>
              <a:rPr lang="ko-KR" altLang="en-US"/>
              <a:t>질의 처리 방법이다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그림은 질의 </a:t>
            </a:r>
            <a:r>
              <a:rPr lang="en-US" altLang="ko-KR"/>
              <a:t>addr.(person.*|company).name </a:t>
            </a:r>
            <a:r>
              <a:rPr lang="ko-KR" altLang="en-US"/>
              <a:t>에 대한 </a:t>
            </a:r>
            <a:r>
              <a:rPr lang="en-US" altLang="ko-KR"/>
              <a:t>NFA</a:t>
            </a:r>
            <a:r>
              <a:rPr lang="ko-KR" altLang="en-US"/>
              <a:t>를 </a:t>
            </a:r>
          </a:p>
          <a:p>
            <a:r>
              <a:rPr lang="ko-KR" altLang="en-US"/>
              <a:t>나타낸다</a:t>
            </a:r>
            <a:r>
              <a:rPr lang="en-US" altLang="ko-KR"/>
              <a:t>. </a:t>
            </a:r>
          </a:p>
          <a:p>
            <a:r>
              <a:rPr lang="en-US" altLang="ko-KR"/>
              <a:t>3. XML </a:t>
            </a:r>
            <a:r>
              <a:rPr lang="ko-KR" altLang="en-US"/>
              <a:t>질의는 이 오토마타에 따르는  앞 장의 </a:t>
            </a:r>
            <a:r>
              <a:rPr lang="en-US" altLang="ko-KR"/>
              <a:t>dom </a:t>
            </a:r>
            <a:r>
              <a:rPr lang="ko-KR" altLang="en-US"/>
              <a:t>그래프를 탐색함</a:t>
            </a:r>
          </a:p>
          <a:p>
            <a:r>
              <a:rPr lang="ko-KR" altLang="en-US"/>
              <a:t>으로써 수행되는데 </a:t>
            </a:r>
            <a:r>
              <a:rPr lang="en-US" altLang="ko-KR"/>
              <a:t>dom</a:t>
            </a:r>
            <a:r>
              <a:rPr lang="ko-KR" altLang="en-US"/>
              <a:t>의 한 객체를 탐색할 때 객체 </a:t>
            </a:r>
            <a:r>
              <a:rPr lang="en-US" altLang="ko-KR"/>
              <a:t>n</a:t>
            </a:r>
            <a:r>
              <a:rPr lang="ko-KR" altLang="en-US"/>
              <a:t>의 시그니쳐 </a:t>
            </a:r>
            <a:r>
              <a:rPr lang="en-US" altLang="ko-KR"/>
              <a:t>Sn</a:t>
            </a:r>
          </a:p>
          <a:p>
            <a:r>
              <a:rPr lang="ko-KR" altLang="en-US"/>
              <a:t>과 오토마타의 한 패스의 시그니쳐 </a:t>
            </a:r>
            <a:r>
              <a:rPr lang="en-US" altLang="ko-KR"/>
              <a:t>Si </a:t>
            </a:r>
            <a:r>
              <a:rPr lang="ko-KR" altLang="en-US"/>
              <a:t>값을 </a:t>
            </a:r>
            <a:r>
              <a:rPr lang="en-US" altLang="ko-KR"/>
              <a:t>and </a:t>
            </a:r>
            <a:r>
              <a:rPr lang="ko-KR" altLang="en-US"/>
              <a:t>했을 때 </a:t>
            </a:r>
            <a:r>
              <a:rPr lang="en-US" altLang="ko-KR"/>
              <a:t>Si </a:t>
            </a:r>
            <a:r>
              <a:rPr lang="ko-KR" altLang="en-US"/>
              <a:t>값이 </a:t>
            </a:r>
          </a:p>
          <a:p>
            <a:r>
              <a:rPr lang="ko-KR" altLang="en-US"/>
              <a:t>나와야 그 노드를 탐색할 필요가 있게 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1F788-EC65-46F5-9810-49D1D2AA546B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14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그림은 </a:t>
            </a:r>
            <a:r>
              <a:rPr lang="en-US" altLang="ko-KR"/>
              <a:t>XML </a:t>
            </a:r>
            <a:r>
              <a:rPr lang="ko-KR" altLang="en-US"/>
              <a:t>데이터가 </a:t>
            </a:r>
            <a:r>
              <a:rPr lang="en-US" altLang="ko-KR"/>
              <a:t>DOM </a:t>
            </a:r>
            <a:r>
              <a:rPr lang="ko-KR" altLang="en-US"/>
              <a:t>그래프 모델에 매핑된 모습을 나타낸다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그림에서 </a:t>
            </a:r>
            <a:r>
              <a:rPr lang="en-US" altLang="ko-KR"/>
              <a:t>&amp;2, &amp;3 </a:t>
            </a:r>
            <a:r>
              <a:rPr lang="ko-KR" altLang="en-US"/>
              <a:t>등은 객체 식별자를 나타내고 점선으로 연결된 </a:t>
            </a:r>
            <a:r>
              <a:rPr lang="en-US" altLang="ko-KR"/>
              <a:t>A, </a:t>
            </a:r>
          </a:p>
          <a:p>
            <a:r>
              <a:rPr lang="en-US" altLang="ko-KR"/>
              <a:t>B, C </a:t>
            </a:r>
            <a:r>
              <a:rPr lang="ko-KR" altLang="en-US"/>
              <a:t>등은 그래프의 노드가 같은 페이지에 저장되어 있음을 나타낸다</a:t>
            </a:r>
            <a:r>
              <a:rPr lang="en-US" altLang="ko-KR"/>
              <a:t>.</a:t>
            </a:r>
          </a:p>
          <a:p>
            <a:r>
              <a:rPr lang="en-US" altLang="ko-KR"/>
              <a:t>3.  </a:t>
            </a:r>
            <a:r>
              <a:rPr lang="ko-KR" altLang="en-US"/>
              <a:t>이러한 </a:t>
            </a:r>
            <a:r>
              <a:rPr lang="en-US" altLang="ko-KR"/>
              <a:t>XML </a:t>
            </a:r>
            <a:r>
              <a:rPr lang="ko-KR" altLang="en-US"/>
              <a:t>문서에 대한 질의는 그래프 탐색으로 이루어지는데 </a:t>
            </a:r>
          </a:p>
          <a:p>
            <a:r>
              <a:rPr lang="en-US" altLang="ko-KR"/>
              <a:t>Block traversing</a:t>
            </a:r>
            <a:r>
              <a:rPr lang="ko-KR" altLang="en-US"/>
              <a:t>의 주요 아이디어는 객체 탐색 시 같은 페이지에</a:t>
            </a:r>
          </a:p>
          <a:p>
            <a:r>
              <a:rPr lang="ko-KR" altLang="en-US"/>
              <a:t>있는 객체를 먼저 처리한다는 것이다</a:t>
            </a:r>
            <a:r>
              <a:rPr lang="en-US" altLang="ko-KR"/>
              <a:t>. </a:t>
            </a:r>
            <a:r>
              <a:rPr lang="ko-KR" altLang="en-US"/>
              <a:t>예를 들어 객체 </a:t>
            </a:r>
            <a:r>
              <a:rPr lang="en-US" altLang="ko-KR"/>
              <a:t>&amp;1, &amp;2</a:t>
            </a:r>
            <a:r>
              <a:rPr lang="ko-KR" altLang="en-US"/>
              <a:t>를 처리</a:t>
            </a:r>
          </a:p>
          <a:p>
            <a:r>
              <a:rPr lang="ko-KR" altLang="en-US"/>
              <a:t>하고 객체 </a:t>
            </a:r>
            <a:r>
              <a:rPr lang="en-US" altLang="ko-KR"/>
              <a:t>&amp;4</a:t>
            </a:r>
            <a:r>
              <a:rPr lang="ko-KR" altLang="en-US"/>
              <a:t>를 처리하지 않고 같은 페이지에 있는 객체 </a:t>
            </a:r>
            <a:r>
              <a:rPr lang="en-US" altLang="ko-KR"/>
              <a:t>&amp;6</a:t>
            </a:r>
            <a:r>
              <a:rPr lang="ko-KR" altLang="en-US"/>
              <a:t>을 먼저</a:t>
            </a:r>
          </a:p>
          <a:p>
            <a:r>
              <a:rPr lang="ko-KR" altLang="en-US"/>
              <a:t>처리한다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</a:p>
          <a:p>
            <a:pPr>
              <a:buFontTx/>
              <a:buChar char="•"/>
            </a:pPr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94E0F-4395-4A0C-8A52-85B67D0D1440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20070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XQuery</a:t>
            </a:r>
            <a:r>
              <a:rPr lang="ko-KR" altLang="en-US"/>
              <a:t>는 </a:t>
            </a:r>
            <a:r>
              <a:rPr lang="en-US" altLang="ko-KR"/>
              <a:t>W3C</a:t>
            </a:r>
            <a:r>
              <a:rPr lang="ko-KR" altLang="en-US"/>
              <a:t>에서 최근에 제안된 </a:t>
            </a:r>
            <a:r>
              <a:rPr lang="en-US" altLang="ko-KR"/>
              <a:t>XML</a:t>
            </a:r>
            <a:r>
              <a:rPr lang="ko-KR" altLang="en-US"/>
              <a:t>에 대한 질의 언어이다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주어진 질의에 대하여 기존의 깊이 우선 탐색</a:t>
            </a:r>
            <a:r>
              <a:rPr lang="en-US" altLang="ko-KR"/>
              <a:t>(DFS) </a:t>
            </a:r>
            <a:r>
              <a:rPr lang="ko-KR" altLang="en-US"/>
              <a:t>기반의</a:t>
            </a:r>
          </a:p>
          <a:p>
            <a:r>
              <a:rPr lang="ko-KR" altLang="en-US"/>
              <a:t>그래프 탐색에 비하여 </a:t>
            </a:r>
            <a:r>
              <a:rPr lang="en-US" altLang="ko-KR"/>
              <a:t>block traversing</a:t>
            </a:r>
            <a:r>
              <a:rPr lang="ko-KR" altLang="en-US"/>
              <a:t>에서는 같은 페이지의 객체를</a:t>
            </a:r>
          </a:p>
          <a:p>
            <a:r>
              <a:rPr lang="ko-KR" altLang="en-US"/>
              <a:t>우선 탐색하기 때문에 </a:t>
            </a:r>
            <a:r>
              <a:rPr lang="en-US" altLang="ko-KR"/>
              <a:t>page fault</a:t>
            </a:r>
            <a:r>
              <a:rPr lang="ko-KR" altLang="en-US"/>
              <a:t>가 일어날 확률이 적어지게 된다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6381D-BBE6-4CD6-90C5-D81CE0603155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Optimized Oject Navigation </a:t>
            </a:r>
            <a:r>
              <a:rPr lang="ko-KR" altLang="en-US"/>
              <a:t>방식은 시그니쳐 방식과 </a:t>
            </a:r>
            <a:r>
              <a:rPr lang="en-US" altLang="ko-KR"/>
              <a:t>block</a:t>
            </a:r>
          </a:p>
          <a:p>
            <a:r>
              <a:rPr lang="en-US" altLang="ko-KR"/>
              <a:t>traversing </a:t>
            </a:r>
            <a:r>
              <a:rPr lang="ko-KR" altLang="en-US"/>
              <a:t>방식을 혼합한 방식으로 페이지 </a:t>
            </a:r>
            <a:r>
              <a:rPr lang="en-US" altLang="ko-KR"/>
              <a:t>I/O</a:t>
            </a:r>
            <a:r>
              <a:rPr lang="ko-KR" altLang="en-US"/>
              <a:t>를 줄이게</a:t>
            </a:r>
          </a:p>
          <a:p>
            <a:r>
              <a:rPr lang="ko-KR" altLang="en-US"/>
              <a:t>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E8B98-45FC-47D4-905E-9E42E64023AB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13BC2-B675-41DF-84D7-4C097CB3E1EE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앞 장의 오토마타로부터 </a:t>
            </a:r>
            <a:r>
              <a:rPr lang="en-US" altLang="ko-KR"/>
              <a:t>DTD</a:t>
            </a:r>
            <a:r>
              <a:rPr lang="ko-KR" altLang="en-US"/>
              <a:t>의 요소를 그가 가지는 레이블에</a:t>
            </a:r>
          </a:p>
          <a:p>
            <a:r>
              <a:rPr lang="ko-KR" altLang="en-US"/>
              <a:t>따라 구분할 수 있다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사람을 </a:t>
            </a:r>
            <a:r>
              <a:rPr lang="en-US" altLang="ko-KR"/>
              <a:t>e-mail</a:t>
            </a:r>
            <a:r>
              <a:rPr lang="ko-KR" altLang="en-US"/>
              <a:t>을 가진 학생</a:t>
            </a:r>
            <a:r>
              <a:rPr lang="en-US" altLang="ko-KR"/>
              <a:t>, e-mail</a:t>
            </a:r>
            <a:r>
              <a:rPr lang="ko-KR" altLang="en-US"/>
              <a:t>을 가진 회사원</a:t>
            </a:r>
            <a:r>
              <a:rPr lang="en-US" altLang="ko-KR"/>
              <a:t>, e-mail</a:t>
            </a:r>
            <a:r>
              <a:rPr lang="ko-KR" altLang="en-US"/>
              <a:t>을</a:t>
            </a:r>
          </a:p>
          <a:p>
            <a:r>
              <a:rPr lang="ko-KR" altLang="en-US"/>
              <a:t>가지지 않는 학생</a:t>
            </a:r>
            <a:r>
              <a:rPr lang="en-US" altLang="ko-KR"/>
              <a:t>, e-mail</a:t>
            </a:r>
            <a:r>
              <a:rPr lang="ko-KR" altLang="en-US"/>
              <a:t>을 가지지 않는 회사원으로 나눌 수</a:t>
            </a:r>
          </a:p>
          <a:p>
            <a:r>
              <a:rPr lang="ko-KR" altLang="en-US"/>
              <a:t>있다</a:t>
            </a:r>
            <a:r>
              <a:rPr lang="en-US" altLang="ko-KR"/>
              <a:t>. </a:t>
            </a:r>
            <a:r>
              <a:rPr lang="ko-KR" altLang="en-US"/>
              <a:t>이 정보는 질의 처리 시에 그래프 탐색 범위를 줄이는데 이용된다</a:t>
            </a:r>
            <a:r>
              <a:rPr lang="en-US" altLang="ko-KR"/>
              <a:t>.</a:t>
            </a:r>
          </a:p>
          <a:p>
            <a:r>
              <a:rPr lang="ko-KR" altLang="en-US"/>
              <a:t>예를 들어 특정 질의가 </a:t>
            </a:r>
            <a:r>
              <a:rPr lang="en-US" altLang="ko-KR"/>
              <a:t>e-mail</a:t>
            </a:r>
            <a:r>
              <a:rPr lang="ko-KR" altLang="en-US"/>
              <a:t>을 가진 학생에 대한 질의라면</a:t>
            </a:r>
          </a:p>
          <a:p>
            <a:r>
              <a:rPr lang="ko-KR" altLang="en-US"/>
              <a:t>다른 종류의 사람은 탐색할 필요가 없다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234BF-ACB4-40AB-A7DD-24255E468FF3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그림은 </a:t>
            </a:r>
            <a:r>
              <a:rPr lang="en-US" altLang="ko-KR"/>
              <a:t>OEM </a:t>
            </a:r>
            <a:r>
              <a:rPr lang="ko-KR" altLang="en-US"/>
              <a:t>모델로 표현된 </a:t>
            </a:r>
            <a:r>
              <a:rPr lang="en-US" altLang="ko-KR"/>
              <a:t>XML </a:t>
            </a:r>
            <a:r>
              <a:rPr lang="ko-KR" altLang="en-US"/>
              <a:t>문서를 의미한다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주어진 </a:t>
            </a:r>
            <a:r>
              <a:rPr lang="en-US" altLang="ko-KR"/>
              <a:t>XQuery</a:t>
            </a:r>
            <a:r>
              <a:rPr lang="ko-KR" altLang="en-US"/>
              <a:t>에 대하여 질의가 </a:t>
            </a:r>
            <a:r>
              <a:rPr lang="en-US" altLang="ko-KR"/>
              <a:t>email</a:t>
            </a:r>
            <a:r>
              <a:rPr lang="ko-KR" altLang="en-US"/>
              <a:t>을 가진 사람에 대한 질의</a:t>
            </a:r>
          </a:p>
          <a:p>
            <a:r>
              <a:rPr lang="ko-KR" altLang="en-US"/>
              <a:t>이므로 객체 </a:t>
            </a:r>
            <a:r>
              <a:rPr lang="en-US" altLang="ko-KR"/>
              <a:t>&amp;3</a:t>
            </a:r>
            <a:r>
              <a:rPr lang="ko-KR" altLang="en-US"/>
              <a:t>은 </a:t>
            </a:r>
            <a:r>
              <a:rPr lang="en-US" altLang="ko-KR"/>
              <a:t>email</a:t>
            </a:r>
            <a:r>
              <a:rPr lang="ko-KR" altLang="en-US"/>
              <a:t>이 없는 학생이므로 탐색할 필요가 없다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 노드는 </a:t>
            </a:r>
            <a:r>
              <a:rPr lang="en-US" altLang="ko-KR"/>
              <a:t>DTD </a:t>
            </a:r>
            <a:r>
              <a:rPr lang="ko-KR" altLang="en-US"/>
              <a:t>정보로부터 알 수 있는 정보와 </a:t>
            </a:r>
            <a:r>
              <a:rPr lang="en-US" altLang="ko-KR"/>
              <a:t>DTD </a:t>
            </a:r>
            <a:r>
              <a:rPr lang="ko-KR" altLang="en-US"/>
              <a:t>정보로부터는</a:t>
            </a:r>
          </a:p>
          <a:p>
            <a:r>
              <a:rPr lang="ko-KR" altLang="en-US"/>
              <a:t>정확히 알 수 없어 </a:t>
            </a:r>
            <a:r>
              <a:rPr lang="en-US" altLang="ko-KR"/>
              <a:t>NodeInfo</a:t>
            </a:r>
            <a:r>
              <a:rPr lang="ko-KR" altLang="en-US"/>
              <a:t>를 이용하는 방법이 있다</a:t>
            </a:r>
            <a:r>
              <a:rPr lang="en-US" altLang="ko-KR"/>
              <a:t>.</a:t>
            </a:r>
          </a:p>
          <a:p>
            <a:r>
              <a:rPr lang="en-US" altLang="ko-KR"/>
              <a:t>&amp;1</a:t>
            </a:r>
            <a:r>
              <a:rPr lang="ko-KR" altLang="en-US"/>
              <a:t>은 </a:t>
            </a:r>
            <a:r>
              <a:rPr lang="en-US" altLang="ko-KR"/>
              <a:t>NodeInfo</a:t>
            </a:r>
            <a:r>
              <a:rPr lang="ko-KR" altLang="en-US"/>
              <a:t>가 </a:t>
            </a:r>
            <a:r>
              <a:rPr lang="en-US" altLang="ko-KR"/>
              <a:t>[1] </a:t>
            </a:r>
            <a:r>
              <a:rPr lang="ko-KR" altLang="en-US"/>
              <a:t>이므로 그 하위노드에 </a:t>
            </a:r>
            <a:r>
              <a:rPr lang="en-US" altLang="ko-KR"/>
              <a:t>email</a:t>
            </a:r>
            <a:r>
              <a:rPr lang="ko-KR" altLang="en-US"/>
              <a:t>이 있음을 알 수 있으나</a:t>
            </a:r>
          </a:p>
          <a:p>
            <a:r>
              <a:rPr lang="en-US" altLang="ko-KR"/>
              <a:t>&amp;3</a:t>
            </a:r>
            <a:r>
              <a:rPr lang="ko-KR" altLang="en-US"/>
              <a:t>의 </a:t>
            </a:r>
            <a:r>
              <a:rPr lang="en-US" altLang="ko-KR"/>
              <a:t>NodeInfor</a:t>
            </a:r>
            <a:r>
              <a:rPr lang="ko-KR" altLang="en-US"/>
              <a:t>는 </a:t>
            </a:r>
            <a:r>
              <a:rPr lang="en-US" altLang="ko-KR"/>
              <a:t>[3]</a:t>
            </a:r>
            <a:r>
              <a:rPr lang="ko-KR" altLang="en-US"/>
              <a:t>이므로 그 하위 노드에 </a:t>
            </a:r>
            <a:r>
              <a:rPr lang="en-US" altLang="ko-KR"/>
              <a:t>email</a:t>
            </a:r>
            <a:r>
              <a:rPr lang="ko-KR" altLang="en-US"/>
              <a:t>이 없음을 알 수 있으므로</a:t>
            </a:r>
          </a:p>
          <a:p>
            <a:r>
              <a:rPr lang="en-US" altLang="ko-KR"/>
              <a:t>&amp;3</a:t>
            </a:r>
            <a:r>
              <a:rPr lang="ko-KR" altLang="en-US"/>
              <a:t>의 하위 노드는 탐색할 필요가 없다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MergeNodeInfo</a:t>
            </a:r>
          </a:p>
          <a:p>
            <a:endParaRPr lang="en-US" altLang="ko-KR"/>
          </a:p>
          <a:p>
            <a:r>
              <a:rPr lang="ko-KR" altLang="en-US"/>
              <a:t>위 방법 외에도 하위 노드 전부에 관한</a:t>
            </a:r>
          </a:p>
          <a:p>
            <a:r>
              <a:rPr lang="ko-KR" altLang="en-US"/>
              <a:t>정보를 유지하는 </a:t>
            </a:r>
            <a:r>
              <a:rPr lang="en-US" altLang="ko-KR"/>
              <a:t>MergeNodeInfo</a:t>
            </a:r>
            <a:r>
              <a:rPr lang="ko-KR" altLang="en-US"/>
              <a:t>가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56267-3C01-4363-BF5E-D4109BD04337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7510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9D367-08E5-421D-95DB-75E7852ECEB5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77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 </a:t>
            </a:r>
            <a:r>
              <a:rPr lang="ko-KR" altLang="en-US"/>
              <a:t>데이타를 저장</a:t>
            </a:r>
            <a:r>
              <a:rPr lang="en-US" altLang="ko-KR"/>
              <a:t>, </a:t>
            </a:r>
            <a:r>
              <a:rPr lang="ko-KR" altLang="en-US"/>
              <a:t>질의할 수 있는 시스템을 </a:t>
            </a:r>
            <a:r>
              <a:rPr lang="en-US" altLang="ko-KR"/>
              <a:t>OOPSLA </a:t>
            </a:r>
            <a:r>
              <a:rPr lang="ko-KR" altLang="en-US"/>
              <a:t>연구실에서 만들었다</a:t>
            </a:r>
            <a:r>
              <a:rPr lang="en-US" altLang="ko-KR"/>
              <a:t>.</a:t>
            </a:r>
          </a:p>
          <a:p>
            <a:r>
              <a:rPr lang="ko-KR" altLang="en-US"/>
              <a:t>크게 </a:t>
            </a:r>
            <a:r>
              <a:rPr lang="en-US" altLang="ko-KR"/>
              <a:t>XML </a:t>
            </a:r>
            <a:r>
              <a:rPr lang="ko-KR" altLang="en-US"/>
              <a:t>데이타를 저장하는 부분</a:t>
            </a:r>
            <a:r>
              <a:rPr lang="en-US" altLang="ko-KR"/>
              <a:t>, Wrapper</a:t>
            </a:r>
            <a:r>
              <a:rPr lang="ko-KR" altLang="en-US"/>
              <a:t>를 이용하여 데이타를 가져오는 부분</a:t>
            </a:r>
            <a:r>
              <a:rPr lang="en-US" altLang="ko-KR"/>
              <a:t>, </a:t>
            </a:r>
          </a:p>
          <a:p>
            <a:r>
              <a:rPr lang="ko-KR" altLang="en-US"/>
              <a:t>이들에 대하여 질의를 처리하는 부분</a:t>
            </a:r>
            <a:r>
              <a:rPr lang="en-US" altLang="ko-KR"/>
              <a:t>, </a:t>
            </a:r>
            <a:r>
              <a:rPr lang="ko-KR" altLang="en-US"/>
              <a:t>웹 응용에서 트랜잭션을 처리하는 부분으로 나눌 수 있다</a:t>
            </a:r>
            <a:r>
              <a:rPr lang="en-US" altLang="ko-KR"/>
              <a:t>. </a:t>
            </a:r>
          </a:p>
          <a:p>
            <a:r>
              <a:rPr lang="ko-KR" altLang="en-US"/>
              <a:t>각각의 자세한 내용은 참고문헌을 참고하면 된다</a:t>
            </a:r>
            <a:r>
              <a:rPr lang="en-US" altLang="ko-KR"/>
              <a:t>.</a:t>
            </a:r>
          </a:p>
          <a:p>
            <a:r>
              <a:rPr lang="ko-KR" altLang="en-US"/>
              <a:t>여기서는 특히 이 부분 중 </a:t>
            </a:r>
            <a:r>
              <a:rPr lang="en-US" altLang="ko-KR"/>
              <a:t>Wrapper</a:t>
            </a:r>
            <a:r>
              <a:rPr lang="ko-KR" altLang="en-US"/>
              <a:t>에 대하여 설명한다</a:t>
            </a:r>
            <a:r>
              <a:rPr lang="en-US" altLang="ko-KR"/>
              <a:t>.</a:t>
            </a:r>
          </a:p>
          <a:p>
            <a:r>
              <a:rPr lang="en-US" altLang="ko-KR"/>
              <a:t>XWEET</a:t>
            </a:r>
            <a:r>
              <a:rPr lang="ko-KR" altLang="en-US"/>
              <a:t>에서 사용하는 랩퍼란 임의의 외부 데이타 소스에 대하여</a:t>
            </a:r>
          </a:p>
          <a:p>
            <a:r>
              <a:rPr lang="ko-KR" altLang="en-US"/>
              <a:t>이를 </a:t>
            </a:r>
            <a:r>
              <a:rPr lang="en-US" altLang="ko-KR"/>
              <a:t>XML</a:t>
            </a:r>
            <a:r>
              <a:rPr lang="ko-KR" altLang="en-US"/>
              <a:t>로 가공하는 부분이다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1. XWEET: XML DBMS for WEb EnvironmenT </a:t>
            </a:r>
          </a:p>
          <a:p>
            <a:r>
              <a:rPr lang="en-US" altLang="ko-KR"/>
              <a:t>2. XWEET</a:t>
            </a:r>
            <a:r>
              <a:rPr lang="ko-KR" altLang="en-US"/>
              <a:t>는 </a:t>
            </a:r>
            <a:r>
              <a:rPr lang="en-US" altLang="ko-KR"/>
              <a:t>html </a:t>
            </a:r>
            <a:r>
              <a:rPr lang="ko-KR" altLang="en-US"/>
              <a:t>문서를 </a:t>
            </a:r>
            <a:r>
              <a:rPr lang="en-US" altLang="ko-KR"/>
              <a:t>xml</a:t>
            </a:r>
            <a:r>
              <a:rPr lang="ko-KR" altLang="en-US"/>
              <a:t>로 바꾸어주는 부분</a:t>
            </a:r>
            <a:r>
              <a:rPr lang="en-US" altLang="ko-KR"/>
              <a:t>, </a:t>
            </a:r>
            <a:r>
              <a:rPr lang="ko-KR" altLang="en-US"/>
              <a:t>질의 처리 부분인</a:t>
            </a:r>
          </a:p>
          <a:p>
            <a:r>
              <a:rPr lang="en-US" altLang="ko-KR"/>
              <a:t>XQP, </a:t>
            </a:r>
            <a:r>
              <a:rPr lang="ko-KR" altLang="en-US"/>
              <a:t>데이터 소스 부분 등으로 나누어 진다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3BB5C-1BCD-409A-9F3D-57BF549010C3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인터넷 상의 데이터는 그 구조가 </a:t>
            </a:r>
            <a:r>
              <a:rPr lang="en-US" altLang="ko-KR"/>
              <a:t>unstructured, semi-structured</a:t>
            </a:r>
          </a:p>
          <a:p>
            <a:r>
              <a:rPr lang="en-US" altLang="ko-KR"/>
              <a:t>structured</a:t>
            </a:r>
            <a:r>
              <a:rPr lang="ko-KR" altLang="en-US"/>
              <a:t>인 것으로 구분할 수 있는데 이들 간에 상호 변환이 필요하다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8A19C-AEBD-45B5-8747-A235D01AC529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0377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D5211-34FD-4A2A-8F57-9E371C7D4FB2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78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XWS</a:t>
            </a:r>
            <a:r>
              <a:rPr lang="ko-KR" altLang="en-US"/>
              <a:t>는 </a:t>
            </a:r>
            <a:r>
              <a:rPr lang="en-US" altLang="ko-KR"/>
              <a:t>HTML </a:t>
            </a:r>
            <a:r>
              <a:rPr lang="ko-KR" altLang="en-US"/>
              <a:t>문서를 </a:t>
            </a:r>
            <a:r>
              <a:rPr lang="en-US" altLang="ko-KR"/>
              <a:t>XML </a:t>
            </a:r>
            <a:r>
              <a:rPr lang="ko-KR" altLang="en-US"/>
              <a:t>문서로 바꾸어 주는 시스템으로 </a:t>
            </a:r>
          </a:p>
          <a:p>
            <a:r>
              <a:rPr lang="en-US" altLang="ko-KR"/>
              <a:t>Mapping, Extraction, Retrieval </a:t>
            </a:r>
            <a:r>
              <a:rPr lang="ko-KR" altLang="en-US"/>
              <a:t>모듈로 나누어 진다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이 시스템은 </a:t>
            </a:r>
            <a:r>
              <a:rPr lang="en-US" altLang="ko-KR"/>
              <a:t>perl script</a:t>
            </a:r>
            <a:r>
              <a:rPr lang="ko-KR" altLang="en-US"/>
              <a:t>를 이용하여 사용자가 </a:t>
            </a:r>
            <a:r>
              <a:rPr lang="en-US" altLang="ko-KR"/>
              <a:t>HTML </a:t>
            </a:r>
            <a:r>
              <a:rPr lang="ko-KR" altLang="en-US"/>
              <a:t>문서를</a:t>
            </a:r>
          </a:p>
          <a:p>
            <a:r>
              <a:rPr lang="en-US" altLang="ko-KR"/>
              <a:t>XML </a:t>
            </a:r>
            <a:r>
              <a:rPr lang="ko-KR" altLang="en-US"/>
              <a:t>문서로 바꾸는 룰을 명시하는 방식이다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XWS</a:t>
            </a:r>
            <a:r>
              <a:rPr lang="ko-KR" altLang="en-US"/>
              <a:t>의 장점 </a:t>
            </a:r>
            <a:r>
              <a:rPr lang="en-US" altLang="ko-KR"/>
              <a:t>or </a:t>
            </a:r>
            <a:r>
              <a:rPr lang="ko-KR" altLang="en-US"/>
              <a:t>차별성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r>
              <a:rPr lang="en-US" altLang="ko-KR"/>
              <a:t>1. HTML </a:t>
            </a:r>
            <a:r>
              <a:rPr lang="ko-KR" altLang="en-US"/>
              <a:t>페이지로부터 정보를 추출하기 위해 사용되는 데이터 모델과 연산자들은</a:t>
            </a:r>
          </a:p>
          <a:p>
            <a:r>
              <a:rPr lang="en-US" altLang="ko-KR"/>
              <a:t>HTML </a:t>
            </a:r>
            <a:r>
              <a:rPr lang="ko-KR" altLang="en-US"/>
              <a:t>문서의 다양한 뷰를 지원하기 위한 통합적 모델을 사용한다</a:t>
            </a:r>
            <a:r>
              <a:rPr lang="en-US" altLang="ko-KR"/>
              <a:t>. </a:t>
            </a:r>
          </a:p>
          <a:p>
            <a:r>
              <a:rPr lang="en-US" altLang="ko-KR"/>
              <a:t>2. </a:t>
            </a:r>
            <a:r>
              <a:rPr lang="ko-KR" altLang="en-US"/>
              <a:t>래퍼 프로그램을 손쉽게 생성해 내기 위한 그래픽 인터페이스 프로그램을</a:t>
            </a:r>
          </a:p>
          <a:p>
            <a:r>
              <a:rPr lang="ko-KR" altLang="en-US"/>
              <a:t>제공한다</a:t>
            </a:r>
            <a:r>
              <a:rPr lang="en-US" altLang="ko-KR"/>
              <a:t>. </a:t>
            </a:r>
          </a:p>
          <a:p>
            <a:r>
              <a:rPr lang="en-US" altLang="ko-KR"/>
              <a:t>3. </a:t>
            </a:r>
            <a:r>
              <a:rPr lang="ko-KR" altLang="en-US"/>
              <a:t>객체지향적으로 설계된 고수준의 스크립트 언어를 사용한다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A532C-82D7-40FD-B539-6BBE9D9278E0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986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XWS</a:t>
            </a:r>
            <a:r>
              <a:rPr lang="ko-KR" altLang="en-US"/>
              <a:t>에서 </a:t>
            </a:r>
            <a:r>
              <a:rPr lang="en-US" altLang="ko-KR"/>
              <a:t>mapping </a:t>
            </a:r>
            <a:r>
              <a:rPr lang="ko-KR" altLang="en-US"/>
              <a:t>모듈에 대한 예제이다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위의 박스에 나오는 형태로 </a:t>
            </a:r>
            <a:r>
              <a:rPr lang="en-US" altLang="ko-KR"/>
              <a:t>perl script</a:t>
            </a:r>
            <a:r>
              <a:rPr lang="ko-KR" altLang="en-US"/>
              <a:t>를 명시하면 </a:t>
            </a:r>
            <a:r>
              <a:rPr lang="en-US" altLang="ko-KR"/>
              <a:t>xws</a:t>
            </a:r>
            <a:r>
              <a:rPr lang="ko-KR" altLang="en-US"/>
              <a:t>는 </a:t>
            </a:r>
            <a:r>
              <a:rPr lang="en-US" altLang="ko-KR"/>
              <a:t>dtd</a:t>
            </a:r>
            <a:r>
              <a:rPr lang="ko-KR" altLang="en-US"/>
              <a:t>를</a:t>
            </a:r>
          </a:p>
          <a:p>
            <a:r>
              <a:rPr lang="ko-KR" altLang="en-US"/>
              <a:t>생성하고 </a:t>
            </a:r>
            <a:r>
              <a:rPr lang="en-US" altLang="ko-KR"/>
              <a:t>extraction </a:t>
            </a:r>
            <a:r>
              <a:rPr lang="ko-KR" altLang="en-US"/>
              <a:t>모듈에서 뽑아낸 데이터를 이용하여 </a:t>
            </a:r>
            <a:r>
              <a:rPr lang="en-US" altLang="ko-KR"/>
              <a:t>xml </a:t>
            </a:r>
            <a:r>
              <a:rPr lang="ko-KR" altLang="en-US"/>
              <a:t>문서를</a:t>
            </a:r>
          </a:p>
          <a:p>
            <a:r>
              <a:rPr lang="ko-KR" altLang="en-US"/>
              <a:t>생성하게 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3F6B4-9020-4F3A-926C-0993DE351172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7920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HTML2XML Wrapper</a:t>
            </a:r>
            <a:r>
              <a:rPr lang="ko-KR" altLang="en-US"/>
              <a:t>와 </a:t>
            </a:r>
            <a:r>
              <a:rPr lang="en-US" altLang="ko-KR"/>
              <a:t>XWS</a:t>
            </a:r>
            <a:r>
              <a:rPr lang="ko-KR" altLang="en-US"/>
              <a:t>의 다른점</a:t>
            </a:r>
          </a:p>
          <a:p>
            <a:endParaRPr lang="ko-KR" altLang="en-US"/>
          </a:p>
          <a:p>
            <a:r>
              <a:rPr lang="en-US" altLang="ko-KR"/>
              <a:t>1. XWS</a:t>
            </a:r>
            <a:r>
              <a:rPr lang="ko-KR" altLang="en-US"/>
              <a:t>에서는  래퍼 디자이너가 </a:t>
            </a:r>
            <a:r>
              <a:rPr lang="en-US" altLang="ko-KR"/>
              <a:t>script language</a:t>
            </a:r>
            <a:r>
              <a:rPr lang="ko-KR" altLang="en-US"/>
              <a:t>를 기술하는 반면</a:t>
            </a:r>
            <a:r>
              <a:rPr lang="en-US" altLang="ko-KR"/>
              <a:t>, HTML2XML</a:t>
            </a:r>
            <a:r>
              <a:rPr lang="ko-KR" altLang="en-US"/>
              <a:t>에서는</a:t>
            </a:r>
          </a:p>
          <a:p>
            <a:r>
              <a:rPr lang="ko-KR" altLang="en-US"/>
              <a:t>초보자들도 </a:t>
            </a:r>
            <a:r>
              <a:rPr lang="en-US" altLang="ko-KR"/>
              <a:t>wrapper</a:t>
            </a:r>
            <a:r>
              <a:rPr lang="ko-KR" altLang="en-US"/>
              <a:t>를 만들 수 있도록 간단한 </a:t>
            </a:r>
            <a:r>
              <a:rPr lang="en-US" altLang="ko-KR"/>
              <a:t>mouse action</a:t>
            </a:r>
            <a:r>
              <a:rPr lang="ko-KR" altLang="en-US"/>
              <a:t>만으로 </a:t>
            </a:r>
            <a:r>
              <a:rPr lang="en-US" altLang="ko-KR"/>
              <a:t>wrapper</a:t>
            </a:r>
            <a:r>
              <a:rPr lang="ko-KR" altLang="en-US"/>
              <a:t>가 만들어</a:t>
            </a:r>
          </a:p>
          <a:p>
            <a:r>
              <a:rPr lang="ko-KR" altLang="en-US"/>
              <a:t>질 수 있게 하는 프로그램을 제공한다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래퍼가 만들어지고 난 후</a:t>
            </a:r>
            <a:r>
              <a:rPr lang="en-US" altLang="ko-KR"/>
              <a:t>, HTML </a:t>
            </a:r>
            <a:r>
              <a:rPr lang="ko-KR" altLang="en-US"/>
              <a:t>페이지의 </a:t>
            </a:r>
            <a:r>
              <a:rPr lang="en-US" altLang="ko-KR"/>
              <a:t>layout</a:t>
            </a:r>
            <a:r>
              <a:rPr lang="ko-KR" altLang="en-US"/>
              <a:t>이 변경된 경우에 기존에</a:t>
            </a:r>
          </a:p>
          <a:p>
            <a:r>
              <a:rPr lang="ko-KR" altLang="en-US"/>
              <a:t>만들어진 </a:t>
            </a:r>
            <a:r>
              <a:rPr lang="en-US" altLang="ko-KR"/>
              <a:t>wrapper</a:t>
            </a:r>
            <a:r>
              <a:rPr lang="ko-KR" altLang="en-US"/>
              <a:t>와 변경된 </a:t>
            </a:r>
            <a:r>
              <a:rPr lang="en-US" altLang="ko-KR"/>
              <a:t>page layout</a:t>
            </a:r>
            <a:r>
              <a:rPr lang="ko-KR" altLang="en-US"/>
              <a:t>을 바탕으로 새로 래퍼를 만들어 낼 수 있는</a:t>
            </a:r>
          </a:p>
          <a:p>
            <a:r>
              <a:rPr lang="en-US" altLang="ko-KR"/>
              <a:t>AI technique</a:t>
            </a:r>
            <a:r>
              <a:rPr lang="ko-KR" altLang="en-US"/>
              <a:t>을 제공한다</a:t>
            </a:r>
            <a:r>
              <a:rPr lang="en-US" altLang="ko-KR"/>
              <a:t>. (</a:t>
            </a:r>
            <a:r>
              <a:rPr lang="ko-KR" altLang="en-US"/>
              <a:t>그래서 페이지의 변경이 크지 않은 경우에는 래퍼</a:t>
            </a:r>
          </a:p>
          <a:p>
            <a:r>
              <a:rPr lang="ko-KR" altLang="en-US"/>
              <a:t>프로그램의 변경이 필요없게 함</a:t>
            </a:r>
            <a:r>
              <a:rPr lang="en-US" altLang="ko-KR"/>
              <a:t>)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21082-BE0C-4C1E-A836-36252F40A394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802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주어진 </a:t>
            </a:r>
            <a:r>
              <a:rPr lang="en-US" altLang="ko-KR"/>
              <a:t>HTML </a:t>
            </a:r>
            <a:r>
              <a:rPr lang="ko-KR" altLang="en-US"/>
              <a:t>문서와 사용자의 마우스 이동으로 얻어진 </a:t>
            </a:r>
            <a:r>
              <a:rPr lang="en-US" altLang="ko-KR"/>
              <a:t>action</a:t>
            </a:r>
            <a:r>
              <a:rPr lang="ko-KR" altLang="en-US"/>
              <a:t>에 </a:t>
            </a:r>
          </a:p>
          <a:p>
            <a:r>
              <a:rPr lang="ko-KR" altLang="en-US"/>
              <a:t>대하여 </a:t>
            </a:r>
            <a:r>
              <a:rPr lang="en-US" altLang="ko-KR"/>
              <a:t>action-script converter</a:t>
            </a:r>
            <a:r>
              <a:rPr lang="ko-KR" altLang="en-US"/>
              <a:t>가 </a:t>
            </a:r>
            <a:r>
              <a:rPr lang="en-US" altLang="ko-KR"/>
              <a:t>script list</a:t>
            </a:r>
            <a:r>
              <a:rPr lang="ko-KR" altLang="en-US"/>
              <a:t>를 생성하고 결국</a:t>
            </a:r>
          </a:p>
          <a:p>
            <a:r>
              <a:rPr lang="en-US" altLang="ko-KR"/>
              <a:t>XML </a:t>
            </a:r>
            <a:r>
              <a:rPr lang="ko-KR" altLang="en-US"/>
              <a:t>문서를 생성하게 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2FDB4A-F91B-4160-B632-6DED3F03DEA5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81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646AF6-374D-43CF-B07D-3713FDA91714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기존의 </a:t>
            </a:r>
            <a:r>
              <a:rPr lang="en-US" altLang="ko-KR"/>
              <a:t>DBMS</a:t>
            </a:r>
            <a:r>
              <a:rPr lang="ko-KR" altLang="en-US"/>
              <a:t>를 이용하지 않고 </a:t>
            </a:r>
            <a:r>
              <a:rPr lang="en-US" altLang="ko-KR"/>
              <a:t>DOM </a:t>
            </a:r>
            <a:r>
              <a:rPr lang="ko-KR" altLang="en-US"/>
              <a:t>모델에 캐슁 기능을</a:t>
            </a:r>
          </a:p>
          <a:p>
            <a:r>
              <a:rPr lang="ko-KR" altLang="en-US"/>
              <a:t>첨가한 </a:t>
            </a:r>
            <a:r>
              <a:rPr lang="en-US" altLang="ko-KR"/>
              <a:t>XDOM</a:t>
            </a:r>
            <a:r>
              <a:rPr lang="ko-KR" altLang="en-US"/>
              <a:t>에 기반 구조를 나타낸다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저장 부분인 </a:t>
            </a:r>
            <a:r>
              <a:rPr lang="en-US" altLang="ko-KR"/>
              <a:t>XDOM</a:t>
            </a:r>
            <a:r>
              <a:rPr lang="ko-KR" altLang="en-US"/>
              <a:t>과 질의 처리기 부분인 </a:t>
            </a:r>
            <a:r>
              <a:rPr lang="en-US" altLang="ko-KR"/>
              <a:t>XQP, information</a:t>
            </a:r>
          </a:p>
          <a:p>
            <a:r>
              <a:rPr lang="en-US" altLang="ko-KR"/>
              <a:t>retrieval </a:t>
            </a:r>
            <a:r>
              <a:rPr lang="ko-KR" altLang="en-US"/>
              <a:t>부분인 </a:t>
            </a:r>
            <a:r>
              <a:rPr lang="en-US" altLang="ko-KR"/>
              <a:t>XIR, </a:t>
            </a:r>
            <a:r>
              <a:rPr lang="ko-KR" altLang="en-US"/>
              <a:t>그리고 사용자에게 다양한 </a:t>
            </a:r>
            <a:r>
              <a:rPr lang="en-US" altLang="ko-KR"/>
              <a:t>XML </a:t>
            </a:r>
            <a:r>
              <a:rPr lang="ko-KR" altLang="en-US"/>
              <a:t>뷰를</a:t>
            </a:r>
          </a:p>
          <a:p>
            <a:r>
              <a:rPr lang="ko-KR" altLang="en-US"/>
              <a:t>보여줄   수 있도록 하는 </a:t>
            </a:r>
            <a:r>
              <a:rPr lang="en-US" altLang="ko-KR"/>
              <a:t>XIRS</a:t>
            </a:r>
            <a:r>
              <a:rPr lang="ko-KR" altLang="en-US"/>
              <a:t>로 나누어 진다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F7094-970C-4E4E-9447-BC12111D44E0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XDOM</a:t>
            </a:r>
            <a:r>
              <a:rPr lang="ko-KR" altLang="en-US"/>
              <a:t>이란 </a:t>
            </a:r>
            <a:r>
              <a:rPr lang="en-US" altLang="ko-KR"/>
              <a:t>File based XML repository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ko-KR" altLang="en-US"/>
              <a:t>이것은 상용 </a:t>
            </a:r>
            <a:r>
              <a:rPr lang="en-US" altLang="ko-KR"/>
              <a:t>DBMS</a:t>
            </a:r>
            <a:r>
              <a:rPr lang="ko-KR" altLang="en-US"/>
              <a:t>를 쓰기에는 너무 비용이 많이 들어 사용하기가 힘들고</a:t>
            </a:r>
          </a:p>
          <a:p>
            <a:r>
              <a:rPr lang="en-US" altLang="ko-KR"/>
              <a:t>XML</a:t>
            </a:r>
            <a:r>
              <a:rPr lang="ko-KR" altLang="en-US"/>
              <a:t>을 저장할 필요는 있는 경우에 사용할 수 있다</a:t>
            </a:r>
            <a:r>
              <a:rPr lang="en-US" altLang="ko-KR"/>
              <a:t>.</a:t>
            </a:r>
          </a:p>
          <a:p>
            <a:r>
              <a:rPr lang="ko-KR" altLang="en-US"/>
              <a:t>이것은 </a:t>
            </a:r>
            <a:r>
              <a:rPr lang="en-US" altLang="ko-KR"/>
              <a:t>Java</a:t>
            </a:r>
            <a:r>
              <a:rPr lang="ko-KR" altLang="en-US"/>
              <a:t>로 구현되었으며 </a:t>
            </a:r>
            <a:r>
              <a:rPr lang="en-US" altLang="ko-KR"/>
              <a:t>DOM API</a:t>
            </a:r>
            <a:r>
              <a:rPr lang="ko-KR" altLang="en-US"/>
              <a:t>를 지원한다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유사한 시스템으로 </a:t>
            </a:r>
            <a:r>
              <a:rPr lang="en-US" altLang="ko-KR"/>
              <a:t>PDOM</a:t>
            </a:r>
            <a:r>
              <a:rPr lang="ko-KR" altLang="en-US"/>
              <a:t>이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Java</a:t>
            </a:r>
            <a:r>
              <a:rPr lang="ko-KR" altLang="en-US"/>
              <a:t>의 특징으로 메모리 관리를 사용자가 마음대로 할 수 없다는 점이다</a:t>
            </a:r>
            <a:r>
              <a:rPr lang="en-US" altLang="ko-KR"/>
              <a:t>.</a:t>
            </a:r>
          </a:p>
          <a:p>
            <a:r>
              <a:rPr lang="ko-KR" altLang="en-US"/>
              <a:t>그러므로 메모리 관리를 효율적으로 해야 할 필요가 있다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</a:p>
          <a:p>
            <a:r>
              <a:rPr lang="en-US" altLang="ko-KR"/>
              <a:t>mobile system</a:t>
            </a:r>
            <a:r>
              <a:rPr lang="ko-KR" altLang="en-US"/>
              <a:t>이나 </a:t>
            </a:r>
            <a:r>
              <a:rPr lang="en-US" altLang="ko-KR"/>
              <a:t>set top box </a:t>
            </a:r>
            <a:r>
              <a:rPr lang="ko-KR" altLang="en-US"/>
              <a:t>등은 메모리가 많이 있지 않다</a:t>
            </a:r>
            <a:r>
              <a:rPr lang="en-US" altLang="ko-KR"/>
              <a:t>.</a:t>
            </a:r>
          </a:p>
          <a:p>
            <a:r>
              <a:rPr lang="ko-KR" altLang="en-US"/>
              <a:t>이러한 시스템도 </a:t>
            </a:r>
            <a:r>
              <a:rPr lang="en-US" altLang="ko-KR"/>
              <a:t>java </a:t>
            </a:r>
            <a:r>
              <a:rPr lang="ko-KR" altLang="en-US"/>
              <a:t>기반의 시스템들이 많고 앞으로 주고 받는 데이타가</a:t>
            </a:r>
          </a:p>
          <a:p>
            <a:r>
              <a:rPr lang="en-US" altLang="ko-KR"/>
              <a:t>XML</a:t>
            </a:r>
            <a:r>
              <a:rPr lang="ko-KR" altLang="en-US"/>
              <a:t>이 되어 가고 있는 상황에서 제한된 메모리 리소스로 큰 </a:t>
            </a:r>
            <a:r>
              <a:rPr lang="en-US" altLang="ko-KR"/>
              <a:t>XML </a:t>
            </a:r>
            <a:r>
              <a:rPr lang="ko-KR" altLang="en-US"/>
              <a:t>문서를</a:t>
            </a:r>
          </a:p>
          <a:p>
            <a:r>
              <a:rPr lang="ko-KR" altLang="en-US"/>
              <a:t>효율적으로 다룰 필요가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XDOM</a:t>
            </a:r>
            <a:r>
              <a:rPr lang="ko-KR" altLang="en-US"/>
              <a:t>은 이러한 환경에서 잘 동작하도록 설계되었다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010E6-3417-4E6F-BA2D-D871252D7538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Information retrieval </a:t>
            </a:r>
            <a:r>
              <a:rPr lang="ko-KR" altLang="en-US"/>
              <a:t>분야에서 기존의 연구는 주로 </a:t>
            </a:r>
            <a:r>
              <a:rPr lang="en-US" altLang="ko-KR"/>
              <a:t>plain text</a:t>
            </a:r>
          </a:p>
          <a:p>
            <a:r>
              <a:rPr lang="en-US" altLang="ko-KR"/>
              <a:t>document</a:t>
            </a:r>
            <a:r>
              <a:rPr lang="ko-KR" altLang="en-US"/>
              <a:t>에서의 </a:t>
            </a:r>
            <a:r>
              <a:rPr lang="en-US" altLang="ko-KR"/>
              <a:t>keyword search</a:t>
            </a:r>
            <a:r>
              <a:rPr lang="ko-KR" altLang="en-US"/>
              <a:t>였다</a:t>
            </a:r>
            <a:r>
              <a:rPr lang="en-US" altLang="ko-KR"/>
              <a:t>. XML </a:t>
            </a:r>
            <a:r>
              <a:rPr lang="ko-KR" altLang="en-US"/>
              <a:t>문서에서의 </a:t>
            </a:r>
            <a:r>
              <a:rPr lang="en-US" altLang="ko-KR"/>
              <a:t>information</a:t>
            </a:r>
          </a:p>
          <a:p>
            <a:r>
              <a:rPr lang="en-US" altLang="ko-KR"/>
              <a:t>retrieval</a:t>
            </a:r>
            <a:r>
              <a:rPr lang="ko-KR" altLang="en-US"/>
              <a:t>은 </a:t>
            </a:r>
            <a:r>
              <a:rPr lang="en-US" altLang="ko-KR"/>
              <a:t>keyword</a:t>
            </a:r>
            <a:r>
              <a:rPr lang="ko-KR" altLang="en-US"/>
              <a:t>뿐 아니라 </a:t>
            </a:r>
            <a:r>
              <a:rPr lang="en-US" altLang="ko-KR"/>
              <a:t>path </a:t>
            </a:r>
            <a:r>
              <a:rPr lang="ko-KR" altLang="en-US"/>
              <a:t>정보를 이용할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따라서 패스 정보를 포함하는 새로운 </a:t>
            </a:r>
            <a:r>
              <a:rPr lang="en-US" altLang="ko-KR"/>
              <a:t>retrieval model, </a:t>
            </a:r>
            <a:r>
              <a:rPr lang="ko-KR" altLang="en-US"/>
              <a:t>새로운 인덱스</a:t>
            </a:r>
            <a:r>
              <a:rPr lang="en-US" altLang="ko-KR"/>
              <a:t>,</a:t>
            </a:r>
          </a:p>
          <a:p>
            <a:r>
              <a:rPr lang="ko-KR" altLang="en-US"/>
              <a:t>새로운 랭킹 알고리즘</a:t>
            </a:r>
            <a:r>
              <a:rPr lang="en-US" altLang="ko-KR"/>
              <a:t>, </a:t>
            </a:r>
            <a:r>
              <a:rPr lang="ko-KR" altLang="en-US"/>
              <a:t>패스 추출 법 등이 필요하다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현재 </a:t>
            </a:r>
            <a:r>
              <a:rPr lang="en-US" altLang="ko-KR"/>
              <a:t>path </a:t>
            </a:r>
            <a:r>
              <a:rPr lang="ko-KR" altLang="en-US"/>
              <a:t>정보를 이용하여 </a:t>
            </a:r>
            <a:r>
              <a:rPr lang="en-US" altLang="ko-KR"/>
              <a:t>term </a:t>
            </a:r>
            <a:r>
              <a:rPr lang="ko-KR" altLang="en-US"/>
              <a:t>간의 </a:t>
            </a:r>
            <a:r>
              <a:rPr lang="en-US" altLang="ko-KR"/>
              <a:t>distance</a:t>
            </a:r>
            <a:r>
              <a:rPr lang="ko-KR" altLang="en-US"/>
              <a:t>나</a:t>
            </a:r>
          </a:p>
          <a:p>
            <a:r>
              <a:rPr lang="en-US" altLang="ko-KR"/>
              <a:t>idf(term</a:t>
            </a:r>
            <a:r>
              <a:rPr lang="ko-KR" altLang="en-US"/>
              <a:t>의 희소성</a:t>
            </a:r>
            <a:r>
              <a:rPr lang="en-US" altLang="ko-KR"/>
              <a:t>)</a:t>
            </a:r>
            <a:r>
              <a:rPr lang="ko-KR" altLang="en-US"/>
              <a:t>을 이용하여 새로운 알고리즘을 연구중이다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91C42-38D5-4723-99D5-A98BC8806DA9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 </a:t>
            </a:r>
            <a:r>
              <a:rPr lang="ko-KR" altLang="en-US"/>
              <a:t>문서는 그 문서를 보는 사람에 맞게 문서를 가공해서 </a:t>
            </a:r>
            <a:r>
              <a:rPr lang="en-US" altLang="ko-KR"/>
              <a:t>browsing</a:t>
            </a:r>
            <a:r>
              <a:rPr lang="ko-KR" altLang="en-US"/>
              <a:t>을 해야한다</a:t>
            </a:r>
            <a:r>
              <a:rPr lang="en-US" altLang="ko-KR"/>
              <a:t>.</a:t>
            </a:r>
          </a:p>
          <a:p>
            <a:r>
              <a:rPr lang="ko-KR" altLang="en-US"/>
              <a:t>예를 들어 배에 관한 매뉴얼이 </a:t>
            </a:r>
            <a:r>
              <a:rPr lang="en-US" altLang="ko-KR"/>
              <a:t>XML</a:t>
            </a:r>
            <a:r>
              <a:rPr lang="ko-KR" altLang="en-US"/>
              <a:t>로 되어 있을 때 이 문서를 정비사</a:t>
            </a:r>
            <a:r>
              <a:rPr lang="en-US" altLang="ko-KR"/>
              <a:t>, </a:t>
            </a:r>
            <a:r>
              <a:rPr lang="ko-KR" altLang="en-US"/>
              <a:t>조종사</a:t>
            </a:r>
            <a:r>
              <a:rPr lang="en-US" altLang="ko-KR"/>
              <a:t>, </a:t>
            </a:r>
            <a:r>
              <a:rPr lang="ko-KR" altLang="en-US"/>
              <a:t>선장이</a:t>
            </a:r>
          </a:p>
          <a:p>
            <a:r>
              <a:rPr lang="ko-KR" altLang="en-US"/>
              <a:t>본다고 가정하자</a:t>
            </a:r>
            <a:r>
              <a:rPr lang="en-US" altLang="ko-KR"/>
              <a:t>. </a:t>
            </a:r>
            <a:r>
              <a:rPr lang="ko-KR" altLang="en-US"/>
              <a:t>그러면 그 문서를 보는 관점에 따라 문서의 </a:t>
            </a:r>
            <a:r>
              <a:rPr lang="en-US" altLang="ko-KR"/>
              <a:t>browsing </a:t>
            </a:r>
            <a:r>
              <a:rPr lang="ko-KR" altLang="en-US"/>
              <a:t>형태가 달라져야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 이렇게 문서를 원하는 사용자에게 맞게 가공하기 위하여 문서를 어떤 형태로 자르고</a:t>
            </a:r>
          </a:p>
          <a:p>
            <a:r>
              <a:rPr lang="ko-KR" altLang="en-US"/>
              <a:t>조작할 것인지에 관하여 일관성있는 방법을 제공하고 있지 못하다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그러므로 </a:t>
            </a:r>
            <a:r>
              <a:rPr lang="en-US" altLang="ko-KR"/>
              <a:t>XIRS</a:t>
            </a:r>
            <a:r>
              <a:rPr lang="ko-KR" altLang="en-US"/>
              <a:t>에서는 </a:t>
            </a:r>
            <a:r>
              <a:rPr lang="en-US" altLang="ko-KR"/>
              <a:t>XML</a:t>
            </a:r>
            <a:r>
              <a:rPr lang="ko-KR" altLang="en-US"/>
              <a:t>의 문서의 </a:t>
            </a:r>
            <a:r>
              <a:rPr lang="en-US" altLang="ko-KR"/>
              <a:t>DTD </a:t>
            </a:r>
            <a:r>
              <a:rPr lang="ko-KR" altLang="en-US"/>
              <a:t>정보를 입력 받아 그 문서를 어떤 형태로 분리할 것인지를</a:t>
            </a:r>
          </a:p>
          <a:p>
            <a:r>
              <a:rPr lang="en-US" altLang="ko-KR"/>
              <a:t>content provider</a:t>
            </a:r>
            <a:r>
              <a:rPr lang="ko-KR" altLang="en-US"/>
              <a:t>에게 물어 이것을 바탕으로 </a:t>
            </a:r>
            <a:r>
              <a:rPr lang="en-US" altLang="ko-KR"/>
              <a:t>user profile question</a:t>
            </a:r>
            <a:r>
              <a:rPr lang="ko-KR" altLang="en-US"/>
              <a:t>과 </a:t>
            </a:r>
            <a:r>
              <a:rPr lang="en-US" altLang="ko-KR"/>
              <a:t>XSLT skeleton</a:t>
            </a:r>
            <a:r>
              <a:rPr lang="ko-KR" altLang="en-US"/>
              <a:t>을 만든다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사용자</a:t>
            </a:r>
            <a:r>
              <a:rPr lang="en-US" altLang="ko-KR"/>
              <a:t>(</a:t>
            </a:r>
            <a:r>
              <a:rPr lang="ko-KR" altLang="en-US"/>
              <a:t>정비사</a:t>
            </a:r>
            <a:r>
              <a:rPr lang="en-US" altLang="ko-KR"/>
              <a:t>, </a:t>
            </a:r>
            <a:r>
              <a:rPr lang="ko-KR" altLang="en-US"/>
              <a:t>조종사</a:t>
            </a:r>
            <a:r>
              <a:rPr lang="en-US" altLang="ko-KR"/>
              <a:t>, </a:t>
            </a:r>
            <a:r>
              <a:rPr lang="ko-KR" altLang="en-US"/>
              <a:t>선장 등</a:t>
            </a:r>
            <a:r>
              <a:rPr lang="en-US" altLang="ko-KR"/>
              <a:t>)</a:t>
            </a:r>
            <a:r>
              <a:rPr lang="ko-KR" altLang="en-US"/>
              <a:t>는 제공된 </a:t>
            </a:r>
            <a:r>
              <a:rPr lang="en-US" altLang="ko-KR"/>
              <a:t>user profile question</a:t>
            </a:r>
            <a:r>
              <a:rPr lang="ko-KR" altLang="en-US"/>
              <a:t>에 대하여 답을 하게 되면 원하는</a:t>
            </a:r>
          </a:p>
          <a:p>
            <a:r>
              <a:rPr lang="ko-KR" altLang="en-US"/>
              <a:t>형태의 문서를 볼 수 있게 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81074-B453-4FAA-A6E6-8E4831265D7A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18FE1C-E944-496F-8EBF-32060334F478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027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A559F-376B-4EAD-9AE8-B8E81145417F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0173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B33E0-6B15-43AE-9E3B-8A46477975ED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9353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8B921-C42F-41F5-9C1F-2A56DF99BA70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620E7-DACD-43E3-AD2D-995F2A120C1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90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DE30A-B82D-489F-AB47-86361CE104C2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9B723-D6CC-4EDC-9BE8-83E6B36775F1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그림은 </a:t>
            </a:r>
            <a:r>
              <a:rPr lang="en-US" altLang="ko-KR"/>
              <a:t>XML </a:t>
            </a:r>
            <a:r>
              <a:rPr lang="ko-KR" altLang="en-US"/>
              <a:t>데이터가 </a:t>
            </a:r>
            <a:r>
              <a:rPr lang="en-US" altLang="ko-KR"/>
              <a:t>DOM </a:t>
            </a:r>
            <a:r>
              <a:rPr lang="ko-KR" altLang="en-US"/>
              <a:t>그래프 모델에 매핑된 모습을 나타낸다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그림에서 </a:t>
            </a:r>
            <a:r>
              <a:rPr lang="en-US" altLang="ko-KR"/>
              <a:t>&amp;2, &amp;3 </a:t>
            </a:r>
            <a:r>
              <a:rPr lang="ko-KR" altLang="en-US"/>
              <a:t>등은 객체 식별자를 나타내고 점선으로 연결된 </a:t>
            </a:r>
            <a:r>
              <a:rPr lang="en-US" altLang="ko-KR"/>
              <a:t>A, </a:t>
            </a:r>
          </a:p>
          <a:p>
            <a:r>
              <a:rPr lang="en-US" altLang="ko-KR"/>
              <a:t>B, C </a:t>
            </a:r>
            <a:r>
              <a:rPr lang="ko-KR" altLang="en-US"/>
              <a:t>등은 그래프의 노드가 같은 페이지에 저장되어 있음을 나타낸다</a:t>
            </a:r>
            <a:r>
              <a:rPr lang="en-US" altLang="ko-KR"/>
              <a:t>.</a:t>
            </a:r>
          </a:p>
          <a:p>
            <a:r>
              <a:rPr lang="en-US" altLang="ko-KR"/>
              <a:t>3.  </a:t>
            </a:r>
            <a:r>
              <a:rPr lang="ko-KR" altLang="en-US"/>
              <a:t>이러한 </a:t>
            </a:r>
            <a:r>
              <a:rPr lang="en-US" altLang="ko-KR"/>
              <a:t>XML </a:t>
            </a:r>
            <a:r>
              <a:rPr lang="ko-KR" altLang="en-US"/>
              <a:t>문서에 대한 질의는 그래프 탐색으로 이루어지는데 </a:t>
            </a:r>
          </a:p>
          <a:p>
            <a:r>
              <a:rPr lang="en-US" altLang="ko-KR"/>
              <a:t>Block traversing</a:t>
            </a:r>
            <a:r>
              <a:rPr lang="ko-KR" altLang="en-US"/>
              <a:t>의 주요 아이디어는 객체 탐색 시 같은 페이지에</a:t>
            </a:r>
          </a:p>
          <a:p>
            <a:r>
              <a:rPr lang="ko-KR" altLang="en-US"/>
              <a:t>있는 객체를 먼저 처리한다는 것이다</a:t>
            </a:r>
            <a:r>
              <a:rPr lang="en-US" altLang="ko-KR"/>
              <a:t>. </a:t>
            </a:r>
            <a:r>
              <a:rPr lang="ko-KR" altLang="en-US"/>
              <a:t>예를 들어 객체 </a:t>
            </a:r>
            <a:r>
              <a:rPr lang="en-US" altLang="ko-KR"/>
              <a:t>&amp;1, &amp;2</a:t>
            </a:r>
            <a:r>
              <a:rPr lang="ko-KR" altLang="en-US"/>
              <a:t>를 처리</a:t>
            </a:r>
          </a:p>
          <a:p>
            <a:r>
              <a:rPr lang="ko-KR" altLang="en-US"/>
              <a:t>하고 객체 </a:t>
            </a:r>
            <a:r>
              <a:rPr lang="en-US" altLang="ko-KR"/>
              <a:t>&amp;4</a:t>
            </a:r>
            <a:r>
              <a:rPr lang="ko-KR" altLang="en-US"/>
              <a:t>를 처리하지 않고 같은 페이지에 있는 객체 </a:t>
            </a:r>
            <a:r>
              <a:rPr lang="en-US" altLang="ko-KR"/>
              <a:t>&amp;6</a:t>
            </a:r>
            <a:r>
              <a:rPr lang="ko-KR" altLang="en-US"/>
              <a:t>을 먼저</a:t>
            </a:r>
          </a:p>
          <a:p>
            <a:r>
              <a:rPr lang="ko-KR" altLang="en-US"/>
              <a:t>처리한다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</a:p>
          <a:p>
            <a:pPr>
              <a:buFontTx/>
              <a:buChar char="•"/>
            </a:pP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BB2C4C77-4B8A-4329-B27A-87303B39685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01-05-07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971800" y="6324600"/>
            <a:ext cx="3657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XML Research at SNU OOPSLA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EEF28-706C-498F-9400-A3E14C943CC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01-05-07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971800" y="6324600"/>
            <a:ext cx="3657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XML Research at SNU OOPSLA Lab.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55C0F-6828-465C-9EE9-FF67E39CB8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6CA818F8-C9B2-4B6B-827F-7144A12DF2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hdr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image" Target="../media/image14.png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nurpic.snu.or.kr/" TargetMode="External"/><Relationship Id="rId2" Type="http://schemas.openxmlformats.org/officeDocument/2006/relationships/hyperlink" Target="http://venture.snu.ac.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556792"/>
            <a:ext cx="7848600" cy="18288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XML R&amp;D Activities</a:t>
            </a:r>
            <a:endParaRPr lang="en-US" altLang="ko-KR" b="1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SNU IDB Lab.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XML Applications-XSL </a:t>
            </a:r>
          </a:p>
        </p:txBody>
      </p:sp>
      <p:sp>
        <p:nvSpPr>
          <p:cNvPr id="2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6786-EA37-41A0-A7E1-E3E76F04812B}" type="slidenum">
              <a:rPr lang="en-US" altLang="ko-KR"/>
              <a:pPr/>
              <a:t>10</a:t>
            </a:fld>
            <a:endParaRPr lang="en-US" altLang="ko-KR"/>
          </a:p>
        </p:txBody>
      </p:sp>
      <p:grpSp>
        <p:nvGrpSpPr>
          <p:cNvPr id="149508" name="Group 4"/>
          <p:cNvGrpSpPr>
            <a:grpSpLocks/>
          </p:cNvGrpSpPr>
          <p:nvPr/>
        </p:nvGrpSpPr>
        <p:grpSpPr bwMode="auto">
          <a:xfrm>
            <a:off x="854075" y="1905000"/>
            <a:ext cx="7721600" cy="4032250"/>
            <a:chOff x="538" y="1200"/>
            <a:chExt cx="4864" cy="2540"/>
          </a:xfrm>
        </p:grpSpPr>
        <p:sp>
          <p:nvSpPr>
            <p:cNvPr id="149509" name="AutoShape 5"/>
            <p:cNvSpPr>
              <a:spLocks noChangeArrowheads="1"/>
            </p:cNvSpPr>
            <p:nvPr/>
          </p:nvSpPr>
          <p:spPr bwMode="auto">
            <a:xfrm>
              <a:off x="586" y="1924"/>
              <a:ext cx="768" cy="864"/>
            </a:xfrm>
            <a:prstGeom prst="foldedCorner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9510" name="Line 6"/>
            <p:cNvSpPr>
              <a:spLocks noChangeShapeType="1"/>
            </p:cNvSpPr>
            <p:nvPr/>
          </p:nvSpPr>
          <p:spPr bwMode="auto">
            <a:xfrm>
              <a:off x="634" y="20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9511" name="Line 7"/>
            <p:cNvSpPr>
              <a:spLocks noChangeShapeType="1"/>
            </p:cNvSpPr>
            <p:nvPr/>
          </p:nvSpPr>
          <p:spPr bwMode="auto">
            <a:xfrm>
              <a:off x="634" y="21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9512" name="Line 8"/>
            <p:cNvSpPr>
              <a:spLocks noChangeShapeType="1"/>
            </p:cNvSpPr>
            <p:nvPr/>
          </p:nvSpPr>
          <p:spPr bwMode="auto">
            <a:xfrm>
              <a:off x="634" y="22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9513" name="Line 9"/>
            <p:cNvSpPr>
              <a:spLocks noChangeShapeType="1"/>
            </p:cNvSpPr>
            <p:nvPr/>
          </p:nvSpPr>
          <p:spPr bwMode="auto">
            <a:xfrm>
              <a:off x="634" y="23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9514" name="Line 10"/>
            <p:cNvSpPr>
              <a:spLocks noChangeShapeType="1"/>
            </p:cNvSpPr>
            <p:nvPr/>
          </p:nvSpPr>
          <p:spPr bwMode="auto">
            <a:xfrm>
              <a:off x="634" y="24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538" y="1684"/>
              <a:ext cx="7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Tahoma" pitchFamily="34" charset="0"/>
                </a:rPr>
                <a:t>XML Doc.</a:t>
              </a:r>
            </a:p>
          </p:txBody>
        </p:sp>
        <p:graphicFrame>
          <p:nvGraphicFramePr>
            <p:cNvPr id="216064" name="Object 2048"/>
            <p:cNvGraphicFramePr>
              <a:graphicFrameLocks noChangeAspect="1"/>
            </p:cNvGraphicFramePr>
            <p:nvPr/>
          </p:nvGraphicFramePr>
          <p:xfrm>
            <a:off x="4176" y="1200"/>
            <a:ext cx="416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65" name="비트맵 이미지" r:id="rId4" imgW="523810" imgH="1028844" progId="Paint.Picture">
                    <p:embed/>
                  </p:oleObj>
                </mc:Choice>
                <mc:Fallback>
                  <p:oleObj name="비트맵 이미지" r:id="rId4" imgW="523810" imgH="1028844" progId="Paint.Picture">
                    <p:embed/>
                    <p:pic>
                      <p:nvPicPr>
                        <p:cNvPr id="0" name="Picture 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00"/>
                          <a:ext cx="416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9517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2" y="2159"/>
              <a:ext cx="836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042" y="1559"/>
              <a:ext cx="941" cy="4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ahoma" pitchFamily="34" charset="0"/>
                </a:rPr>
                <a:t>WML-XSL</a:t>
              </a:r>
            </a:p>
          </p:txBody>
        </p:sp>
        <p:sp>
          <p:nvSpPr>
            <p:cNvPr id="149519" name="AutoShape 15"/>
            <p:cNvSpPr>
              <a:spLocks noChangeArrowheads="1"/>
            </p:cNvSpPr>
            <p:nvPr/>
          </p:nvSpPr>
          <p:spPr bwMode="auto">
            <a:xfrm>
              <a:off x="3312" y="1632"/>
              <a:ext cx="384" cy="24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9520" name="Line 16"/>
            <p:cNvSpPr>
              <a:spLocks noChangeShapeType="1"/>
            </p:cNvSpPr>
            <p:nvPr/>
          </p:nvSpPr>
          <p:spPr bwMode="auto">
            <a:xfrm>
              <a:off x="1463" y="2448"/>
              <a:ext cx="52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9521" name="Line 17"/>
            <p:cNvSpPr>
              <a:spLocks noChangeShapeType="1"/>
            </p:cNvSpPr>
            <p:nvPr/>
          </p:nvSpPr>
          <p:spPr bwMode="auto">
            <a:xfrm>
              <a:off x="1680" y="1728"/>
              <a:ext cx="2" cy="165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9522" name="Line 18"/>
            <p:cNvSpPr>
              <a:spLocks noChangeShapeType="1"/>
            </p:cNvSpPr>
            <p:nvPr/>
          </p:nvSpPr>
          <p:spPr bwMode="auto">
            <a:xfrm flipV="1">
              <a:off x="1691" y="1740"/>
              <a:ext cx="314" cy="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9523" name="Line 19"/>
            <p:cNvSpPr>
              <a:spLocks noChangeShapeType="1"/>
            </p:cNvSpPr>
            <p:nvPr/>
          </p:nvSpPr>
          <p:spPr bwMode="auto">
            <a:xfrm flipV="1">
              <a:off x="1680" y="3360"/>
              <a:ext cx="329" cy="1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9524" name="Text Box 20"/>
            <p:cNvSpPr txBox="1">
              <a:spLocks noChangeArrowheads="1"/>
            </p:cNvSpPr>
            <p:nvPr/>
          </p:nvSpPr>
          <p:spPr bwMode="auto">
            <a:xfrm>
              <a:off x="4800" y="1680"/>
              <a:ext cx="5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ahoma" pitchFamily="34" charset="0"/>
                </a:rPr>
                <a:t>WML</a:t>
              </a:r>
            </a:p>
          </p:txBody>
        </p:sp>
        <p:sp>
          <p:nvSpPr>
            <p:cNvPr id="149525" name="Text Box 21"/>
            <p:cNvSpPr txBox="1">
              <a:spLocks noChangeArrowheads="1"/>
            </p:cNvSpPr>
            <p:nvPr/>
          </p:nvSpPr>
          <p:spPr bwMode="auto">
            <a:xfrm>
              <a:off x="4800" y="2736"/>
              <a:ext cx="6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ahoma" pitchFamily="34" charset="0"/>
                </a:rPr>
                <a:t>HTML</a:t>
              </a:r>
            </a:p>
          </p:txBody>
        </p:sp>
        <p:sp>
          <p:nvSpPr>
            <p:cNvPr id="149526" name="Text Box 22"/>
            <p:cNvSpPr txBox="1">
              <a:spLocks noChangeArrowheads="1"/>
            </p:cNvSpPr>
            <p:nvPr/>
          </p:nvSpPr>
          <p:spPr bwMode="auto">
            <a:xfrm>
              <a:off x="4832" y="3452"/>
              <a:ext cx="5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ahoma" pitchFamily="34" charset="0"/>
                </a:rPr>
                <a:t>Book</a:t>
              </a:r>
            </a:p>
          </p:txBody>
        </p:sp>
        <p:sp>
          <p:nvSpPr>
            <p:cNvPr id="149527" name="Rectangle 23"/>
            <p:cNvSpPr>
              <a:spLocks noChangeArrowheads="1"/>
            </p:cNvSpPr>
            <p:nvPr/>
          </p:nvSpPr>
          <p:spPr bwMode="auto">
            <a:xfrm>
              <a:off x="2018" y="2261"/>
              <a:ext cx="931" cy="4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ahoma" pitchFamily="34" charset="0"/>
                </a:rPr>
                <a:t>HTML-XSL</a:t>
              </a:r>
            </a:p>
          </p:txBody>
        </p:sp>
        <p:sp>
          <p:nvSpPr>
            <p:cNvPr id="149528" name="Rectangle 24"/>
            <p:cNvSpPr>
              <a:spLocks noChangeArrowheads="1"/>
            </p:cNvSpPr>
            <p:nvPr/>
          </p:nvSpPr>
          <p:spPr bwMode="auto">
            <a:xfrm>
              <a:off x="2046" y="3165"/>
              <a:ext cx="864" cy="4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ahoma" pitchFamily="34" charset="0"/>
                </a:rPr>
                <a:t>Book-XSL</a:t>
              </a:r>
            </a:p>
          </p:txBody>
        </p:sp>
        <p:sp>
          <p:nvSpPr>
            <p:cNvPr id="149529" name="AutoShape 25"/>
            <p:cNvSpPr>
              <a:spLocks noChangeArrowheads="1"/>
            </p:cNvSpPr>
            <p:nvPr/>
          </p:nvSpPr>
          <p:spPr bwMode="auto">
            <a:xfrm>
              <a:off x="3331" y="2379"/>
              <a:ext cx="384" cy="24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9530" name="AutoShape 26"/>
            <p:cNvSpPr>
              <a:spLocks noChangeArrowheads="1"/>
            </p:cNvSpPr>
            <p:nvPr/>
          </p:nvSpPr>
          <p:spPr bwMode="auto">
            <a:xfrm>
              <a:off x="3336" y="3277"/>
              <a:ext cx="384" cy="24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49531" name="Picture 2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26" y="3143"/>
              <a:ext cx="582" cy="58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XML Applications-NewsML</a:t>
            </a:r>
          </a:p>
        </p:txBody>
      </p:sp>
      <p:pic>
        <p:nvPicPr>
          <p:cNvPr id="148484" name="Picture 4" descr="http://www.xmlnews.org/NewsML/toolkit/whitepaper/screen-shot-20001129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76300" y="1166813"/>
            <a:ext cx="7391400" cy="5238750"/>
          </a:xfr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EEB2-36C0-4301-A411-1CD7F9398A3D}" type="slidenum">
              <a:rPr lang="en-US" altLang="ko-KR"/>
              <a:pPr/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기술 시장의 </a:t>
            </a:r>
            <a:r>
              <a:rPr lang="ko-KR" altLang="en-US" dirty="0" smtClean="0"/>
              <a:t>현황</a:t>
            </a:r>
            <a:endParaRPr lang="en-US" altLang="ko-KR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외국 선진 기업</a:t>
            </a:r>
          </a:p>
          <a:p>
            <a:pPr lvl="1"/>
            <a:r>
              <a:rPr lang="en-US" altLang="ko-KR"/>
              <a:t>XML </a:t>
            </a:r>
            <a:r>
              <a:rPr lang="ko-KR" altLang="en-US"/>
              <a:t>표준화 규약 </a:t>
            </a:r>
            <a:r>
              <a:rPr lang="en-US" altLang="ko-KR"/>
              <a:t>(eFramework, ebXML</a:t>
            </a:r>
            <a:r>
              <a:rPr lang="ko-KR" altLang="en-US"/>
              <a:t>등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XML </a:t>
            </a:r>
            <a:r>
              <a:rPr lang="ko-KR" altLang="en-US"/>
              <a:t>요소기술과 응용 </a:t>
            </a:r>
            <a:r>
              <a:rPr lang="en-US" altLang="ko-KR"/>
              <a:t>component </a:t>
            </a:r>
            <a:r>
              <a:rPr lang="ko-KR" altLang="en-US"/>
              <a:t>개발</a:t>
            </a:r>
          </a:p>
          <a:p>
            <a:r>
              <a:rPr lang="ko-KR" altLang="en-US"/>
              <a:t>국내 기업</a:t>
            </a:r>
          </a:p>
          <a:p>
            <a:pPr lvl="1"/>
            <a:r>
              <a:rPr lang="en-US" altLang="ko-KR"/>
              <a:t>XML </a:t>
            </a:r>
            <a:r>
              <a:rPr lang="ko-KR" altLang="en-US"/>
              <a:t>기술의 중요성은 인정</a:t>
            </a:r>
          </a:p>
          <a:p>
            <a:pPr lvl="1"/>
            <a:r>
              <a:rPr lang="en-US" altLang="ko-KR"/>
              <a:t>XML </a:t>
            </a:r>
            <a:r>
              <a:rPr lang="ko-KR" altLang="en-US"/>
              <a:t>전문벤쳐</a:t>
            </a:r>
            <a:r>
              <a:rPr lang="en-US" altLang="ko-KR"/>
              <a:t>: 25 </a:t>
            </a:r>
            <a:r>
              <a:rPr lang="ko-KR" altLang="en-US"/>
              <a:t>개 내외</a:t>
            </a:r>
          </a:p>
          <a:p>
            <a:pPr lvl="1"/>
            <a:r>
              <a:rPr lang="ko-KR" altLang="en-US"/>
              <a:t>시장의 한계</a:t>
            </a:r>
          </a:p>
          <a:p>
            <a:endParaRPr lang="ko-KR" altLang="en-US"/>
          </a:p>
          <a:p>
            <a:pPr lvl="1"/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B4E1-F9BA-48FA-A88E-11BB878112C4}" type="slidenum">
              <a:rPr lang="en-US" altLang="ko-KR"/>
              <a:pPr/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XML </a:t>
            </a:r>
            <a:r>
              <a:rPr lang="ko-KR" altLang="en-US"/>
              <a:t>기술 시장의 현황</a:t>
            </a:r>
            <a:r>
              <a:rPr lang="en-US" altLang="ko-KR"/>
              <a:t>(2)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정부의 역할</a:t>
            </a:r>
          </a:p>
          <a:p>
            <a:pPr lvl="1"/>
            <a:r>
              <a:rPr lang="ko-KR" altLang="en-US"/>
              <a:t>정통부</a:t>
            </a:r>
            <a:r>
              <a:rPr lang="en-US" altLang="ko-KR"/>
              <a:t>: </a:t>
            </a:r>
            <a:r>
              <a:rPr lang="en-US" altLang="ko-KR">
                <a:latin typeface="Times New Roman"/>
              </a:rPr>
              <a:t>‘</a:t>
            </a:r>
            <a:r>
              <a:rPr lang="en-US" altLang="ko-KR"/>
              <a:t>e</a:t>
            </a:r>
            <a:r>
              <a:rPr lang="ko-KR" altLang="en-US"/>
              <a:t>코리아 건설</a:t>
            </a:r>
            <a:r>
              <a:rPr lang="ko-KR" altLang="en-US">
                <a:latin typeface="Times New Roman"/>
              </a:rPr>
              <a:t>’</a:t>
            </a:r>
            <a:r>
              <a:rPr lang="en-US" altLang="ko-KR"/>
              <a:t>, On-offline integration, eMarketplace global</a:t>
            </a:r>
            <a:r>
              <a:rPr lang="ko-KR" altLang="en-US"/>
              <a:t>화</a:t>
            </a:r>
          </a:p>
          <a:p>
            <a:pPr lvl="1"/>
            <a:r>
              <a:rPr lang="ko-KR" altLang="en-US"/>
              <a:t>산자부</a:t>
            </a:r>
            <a:r>
              <a:rPr lang="en-US" altLang="ko-KR"/>
              <a:t>: B2B </a:t>
            </a:r>
            <a:r>
              <a:rPr lang="ko-KR" altLang="en-US"/>
              <a:t>인프라 조성</a:t>
            </a:r>
            <a:r>
              <a:rPr lang="en-US" altLang="ko-KR"/>
              <a:t>, 1</a:t>
            </a:r>
            <a:r>
              <a:rPr lang="ko-KR" altLang="en-US"/>
              <a:t>만 </a:t>
            </a:r>
            <a:r>
              <a:rPr lang="en-US" altLang="ko-KR"/>
              <a:t>IT</a:t>
            </a:r>
            <a:r>
              <a:rPr lang="ko-KR" altLang="en-US"/>
              <a:t>기업  </a:t>
            </a:r>
            <a:r>
              <a:rPr lang="en-US" altLang="ko-KR"/>
              <a:t>ERP</a:t>
            </a:r>
            <a:r>
              <a:rPr lang="ko-KR" altLang="en-US"/>
              <a:t>지원</a:t>
            </a:r>
            <a:r>
              <a:rPr lang="en-US" altLang="ko-KR"/>
              <a:t>, </a:t>
            </a:r>
            <a:r>
              <a:rPr lang="ko-KR" altLang="en-US"/>
              <a:t>산업 단지의 디지털화</a:t>
            </a:r>
          </a:p>
          <a:p>
            <a:pPr lvl="1">
              <a:buFont typeface="Wingdings" pitchFamily="2" charset="2"/>
              <a:buNone/>
            </a:pPr>
            <a:r>
              <a:rPr lang="en-US" altLang="ko-KR"/>
              <a:t>=&gt; XML </a:t>
            </a:r>
            <a:r>
              <a:rPr lang="ko-KR" altLang="en-US"/>
              <a:t>기술을 외국의 선진 기업에 빼앗기기 전에 벤처 기업 육성책 필요 </a:t>
            </a:r>
            <a:r>
              <a:rPr lang="en-US" altLang="ko-KR"/>
              <a:t>(XML </a:t>
            </a:r>
            <a:r>
              <a:rPr lang="ko-KR" altLang="en-US"/>
              <a:t>분야 산업 육성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7AC6-8490-4C15-9470-1AF2B9345980}" type="slidenum">
              <a:rPr lang="en-US" altLang="ko-KR"/>
              <a:pPr/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 of XML Research</a:t>
            </a:r>
          </a:p>
          <a:p>
            <a:r>
              <a:rPr lang="en-US" altLang="ko-KR" u="sng" dirty="0" smtClean="0"/>
              <a:t>SNU IDB Lab</a:t>
            </a:r>
          </a:p>
          <a:p>
            <a:r>
              <a:rPr lang="en-US" altLang="ko-KR" dirty="0" smtClean="0"/>
              <a:t>XML Research</a:t>
            </a:r>
          </a:p>
          <a:p>
            <a:pPr lvl="1"/>
            <a:r>
              <a:rPr lang="en-US" altLang="ko-KR" dirty="0" smtClean="0"/>
              <a:t>querying XML data</a:t>
            </a:r>
          </a:p>
          <a:p>
            <a:pPr lvl="1"/>
            <a:r>
              <a:rPr lang="en-US" altLang="ko-KR" dirty="0" smtClean="0"/>
              <a:t>transforming XML data</a:t>
            </a:r>
          </a:p>
          <a:p>
            <a:pPr lvl="1"/>
            <a:r>
              <a:rPr lang="en-US" altLang="ko-KR" dirty="0" smtClean="0"/>
              <a:t>information retrieval</a:t>
            </a:r>
          </a:p>
          <a:p>
            <a:r>
              <a:rPr lang="en-US" altLang="ko-KR" dirty="0" smtClean="0"/>
              <a:t>Lab venture: </a:t>
            </a:r>
            <a:r>
              <a:rPr lang="en-US" altLang="ko-KR" dirty="0" err="1" smtClean="0"/>
              <a:t>ITcamp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842A-0D58-4CFC-98B4-AF605497AC8F}" type="slidenum">
              <a:rPr lang="en-US" altLang="ko-KR"/>
              <a:pPr/>
              <a:t>14</a:t>
            </a:fld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SNU IDB Lab. </a:t>
            </a:r>
            <a:r>
              <a:rPr lang="ko-KR" altLang="en-US" dirty="0" smtClean="0"/>
              <a:t>연혁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1CED-DC24-4754-9D77-D13FD86F6822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auto">
          <a:xfrm>
            <a:off x="304800" y="1449288"/>
            <a:ext cx="4038600" cy="4572000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2000" dirty="0" smtClean="0">
                <a:latin typeface="+mn-ea"/>
                <a:ea typeface="+mn-ea"/>
              </a:rPr>
              <a:t> 91.1</a:t>
            </a:r>
            <a:r>
              <a:rPr lang="ko-KR" altLang="en-US" sz="2000" dirty="0">
                <a:latin typeface="+mn-ea"/>
                <a:ea typeface="+mn-ea"/>
              </a:rPr>
              <a:t>월</a:t>
            </a:r>
            <a:r>
              <a:rPr lang="en-US" altLang="ko-KR" sz="2000" dirty="0">
                <a:latin typeface="+mn-ea"/>
                <a:ea typeface="+mn-ea"/>
              </a:rPr>
              <a:t>: SNU </a:t>
            </a:r>
            <a:r>
              <a:rPr lang="en-US" altLang="ko-KR" sz="2000" dirty="0" err="1">
                <a:latin typeface="+mn-ea"/>
                <a:ea typeface="+mn-ea"/>
              </a:rPr>
              <a:t>Oopsla</a:t>
            </a:r>
            <a:r>
              <a:rPr lang="en-US" altLang="ko-KR" sz="2000" dirty="0">
                <a:latin typeface="+mn-ea"/>
                <a:ea typeface="+mn-ea"/>
              </a:rPr>
              <a:t> Lab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  </a:t>
            </a:r>
            <a:r>
              <a:rPr lang="ko-KR" altLang="en-US" sz="2000" dirty="0">
                <a:latin typeface="+mn-ea"/>
                <a:ea typeface="+mn-ea"/>
              </a:rPr>
              <a:t>김형주 교수 외 </a:t>
            </a:r>
            <a:r>
              <a:rPr lang="en-US" altLang="ko-KR" sz="2000" dirty="0">
                <a:latin typeface="+mn-ea"/>
                <a:ea typeface="+mn-ea"/>
              </a:rPr>
              <a:t>1</a:t>
            </a:r>
            <a:r>
              <a:rPr lang="ko-KR" altLang="en-US" sz="2000" dirty="0">
                <a:latin typeface="+mn-ea"/>
                <a:ea typeface="+mn-ea"/>
              </a:rPr>
              <a:t>기 </a:t>
            </a:r>
            <a:r>
              <a:rPr lang="en-US" altLang="ko-KR" sz="2000" dirty="0">
                <a:latin typeface="+mn-ea"/>
                <a:ea typeface="+mn-ea"/>
              </a:rPr>
              <a:t>4</a:t>
            </a:r>
            <a:r>
              <a:rPr lang="ko-KR" altLang="en-US" sz="2000" dirty="0">
                <a:latin typeface="+mn-ea"/>
                <a:ea typeface="+mn-ea"/>
              </a:rPr>
              <a:t>명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’92-’93 </a:t>
            </a:r>
            <a:r>
              <a:rPr lang="en-US" altLang="ko-KR" sz="2000" dirty="0">
                <a:latin typeface="+mn-ea"/>
                <a:ea typeface="+mn-ea"/>
              </a:rPr>
              <a:t>SRP, SOP </a:t>
            </a:r>
            <a:r>
              <a:rPr lang="ko-KR" altLang="en-US" sz="2000" dirty="0">
                <a:latin typeface="+mn-ea"/>
                <a:ea typeface="+mn-ea"/>
              </a:rPr>
              <a:t>태동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’95-’97 </a:t>
            </a:r>
            <a:r>
              <a:rPr lang="en-US" altLang="ko-KR" sz="2000" dirty="0">
                <a:latin typeface="+mn-ea"/>
                <a:ea typeface="+mn-ea"/>
              </a:rPr>
              <a:t>SRP, SOP </a:t>
            </a:r>
            <a:r>
              <a:rPr lang="ko-KR" altLang="en-US" sz="2000" dirty="0">
                <a:latin typeface="+mn-ea"/>
                <a:ea typeface="+mn-ea"/>
              </a:rPr>
              <a:t>발표회</a:t>
            </a:r>
            <a:r>
              <a:rPr lang="en-US" altLang="ko-KR" sz="200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   </a:t>
            </a:r>
            <a:r>
              <a:rPr lang="ko-KR" altLang="en-US" sz="2000" dirty="0" err="1">
                <a:latin typeface="+mn-ea"/>
                <a:ea typeface="+mn-ea"/>
              </a:rPr>
              <a:t>공기반</a:t>
            </a:r>
            <a:r>
              <a:rPr lang="ko-KR" altLang="en-US" sz="2000" dirty="0">
                <a:latin typeface="+mn-ea"/>
                <a:ea typeface="+mn-ea"/>
              </a:rPr>
              <a:t> 연구비 상환</a:t>
            </a:r>
            <a:r>
              <a:rPr lang="en-US" altLang="ko-KR" sz="200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  </a:t>
            </a:r>
            <a:r>
              <a:rPr lang="ko-KR" altLang="en-US" sz="2000" dirty="0">
                <a:latin typeface="+mn-ea"/>
                <a:ea typeface="+mn-ea"/>
              </a:rPr>
              <a:t>상용화 노력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04800" y="1449288"/>
            <a:ext cx="4038600" cy="533400"/>
          </a:xfrm>
          <a:prstGeom prst="rect">
            <a:avLst/>
          </a:prstGeom>
          <a:solidFill>
            <a:srgbClr val="33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rgbClr val="33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1991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년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  <a:sym typeface="Symbol" pitchFamily="18" charset="2"/>
              </a:rPr>
              <a:t>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1997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년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auto">
          <a:xfrm>
            <a:off x="4724400" y="1449288"/>
            <a:ext cx="4038600" cy="4572000"/>
          </a:xfrm>
          <a:prstGeom prst="roundRect">
            <a:avLst>
              <a:gd name="adj" fmla="val 9208"/>
            </a:avLst>
          </a:prstGeom>
          <a:solidFill>
            <a:schemeClr val="bg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flatTx/>
          </a:bodyPr>
          <a:lstStyle/>
          <a:p>
            <a:pPr>
              <a:lnSpc>
                <a:spcPct val="130000"/>
              </a:lnSpc>
            </a:pP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2000" dirty="0" smtClean="0">
                <a:latin typeface="+mn-ea"/>
                <a:ea typeface="+mn-ea"/>
              </a:rPr>
              <a:t> ’98 </a:t>
            </a:r>
            <a:r>
              <a:rPr lang="en-US" altLang="ko-KR" sz="2000" dirty="0">
                <a:latin typeface="+mn-ea"/>
                <a:ea typeface="+mn-ea"/>
              </a:rPr>
              <a:t>XML </a:t>
            </a:r>
            <a:r>
              <a:rPr lang="ko-KR" altLang="en-US" sz="2000" dirty="0">
                <a:latin typeface="+mn-ea"/>
                <a:ea typeface="+mn-ea"/>
              </a:rPr>
              <a:t>연구 방향 설정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2000" dirty="0" smtClean="0">
                <a:latin typeface="+mn-ea"/>
                <a:ea typeface="+mn-ea"/>
              </a:rPr>
              <a:t> ’99 </a:t>
            </a:r>
            <a:r>
              <a:rPr lang="ko-KR" altLang="en-US" sz="2000" dirty="0" err="1">
                <a:latin typeface="+mn-ea"/>
                <a:ea typeface="+mn-ea"/>
              </a:rPr>
              <a:t>정보과학회</a:t>
            </a:r>
            <a:r>
              <a:rPr lang="ko-KR" altLang="en-US" sz="2000" dirty="0">
                <a:latin typeface="+mn-ea"/>
                <a:ea typeface="+mn-ea"/>
              </a:rPr>
              <a:t> 최다 논문상 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2000.7 ㈜ITCAMP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+mn-ea"/>
                <a:ea typeface="+mn-ea"/>
              </a:rPr>
              <a:t>   XML </a:t>
            </a:r>
            <a:r>
              <a:rPr lang="ko-KR" altLang="en-US" sz="2000" dirty="0">
                <a:latin typeface="+mn-ea"/>
                <a:ea typeface="+mn-ea"/>
              </a:rPr>
              <a:t>전문 벤처 탄생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2000" dirty="0">
                <a:latin typeface="+mn-ea"/>
                <a:ea typeface="+mn-ea"/>
              </a:rPr>
              <a:t> 박사 </a:t>
            </a:r>
            <a:r>
              <a:rPr lang="en-US" altLang="ko-KR" sz="2000" dirty="0">
                <a:latin typeface="+mn-ea"/>
                <a:ea typeface="+mn-ea"/>
              </a:rPr>
              <a:t>6, </a:t>
            </a:r>
            <a:r>
              <a:rPr lang="ko-KR" altLang="en-US" sz="2000" dirty="0">
                <a:latin typeface="+mn-ea"/>
                <a:ea typeface="+mn-ea"/>
              </a:rPr>
              <a:t>석사 </a:t>
            </a:r>
            <a:r>
              <a:rPr lang="en-US" altLang="ko-KR" sz="2000" dirty="0">
                <a:latin typeface="+mn-ea"/>
                <a:ea typeface="+mn-ea"/>
              </a:rPr>
              <a:t>40</a:t>
            </a:r>
            <a:r>
              <a:rPr lang="ko-KR" altLang="en-US" sz="2000" dirty="0">
                <a:latin typeface="+mn-ea"/>
                <a:ea typeface="+mn-ea"/>
              </a:rPr>
              <a:t>명 배출 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724400" y="1449288"/>
            <a:ext cx="4038600" cy="533400"/>
          </a:xfrm>
          <a:prstGeom prst="rect">
            <a:avLst/>
          </a:prstGeom>
          <a:solidFill>
            <a:srgbClr val="33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rgbClr val="33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  <a:ea typeface="+mn-ea"/>
              </a:rPr>
              <a:t>1998</a:t>
            </a:r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년 </a:t>
            </a:r>
            <a:r>
              <a:rPr lang="ko-KR" altLang="en-US">
                <a:solidFill>
                  <a:schemeClr val="bg1"/>
                </a:solidFill>
                <a:latin typeface="+mn-ea"/>
                <a:ea typeface="+mn-ea"/>
                <a:sym typeface="Symbol" pitchFamily="18" charset="2"/>
              </a:rPr>
              <a:t> </a:t>
            </a:r>
            <a:r>
              <a:rPr lang="en-US" altLang="ko-KR">
                <a:solidFill>
                  <a:schemeClr val="bg1"/>
                </a:solidFill>
                <a:latin typeface="+mn-ea"/>
                <a:ea typeface="+mn-ea"/>
                <a:sym typeface="Symbol" pitchFamily="18" charset="2"/>
              </a:rPr>
              <a:t>2001</a:t>
            </a:r>
            <a:r>
              <a:rPr lang="ko-KR" altLang="en-US">
                <a:solidFill>
                  <a:schemeClr val="bg1"/>
                </a:solidFill>
                <a:latin typeface="+mn-ea"/>
                <a:ea typeface="+mn-ea"/>
              </a:rPr>
              <a:t>년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914400" y="2135088"/>
            <a:ext cx="2971800" cy="4572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>
                <a:latin typeface="+mn-ea"/>
                <a:ea typeface="+mn-ea"/>
              </a:rPr>
              <a:t>DBMS </a:t>
            </a:r>
            <a:r>
              <a:rPr lang="ko-KR" altLang="en-US">
                <a:latin typeface="+mn-ea"/>
                <a:ea typeface="+mn-ea"/>
              </a:rPr>
              <a:t>연구기간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334000" y="2135088"/>
            <a:ext cx="2971800" cy="4572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>
                <a:latin typeface="+mn-ea"/>
                <a:ea typeface="+mn-ea"/>
              </a:rPr>
              <a:t>XML </a:t>
            </a:r>
            <a:r>
              <a:rPr lang="ko-KR" altLang="en-US">
                <a:latin typeface="+mn-ea"/>
                <a:ea typeface="+mn-ea"/>
              </a:rPr>
              <a:t>연구기간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SNU </a:t>
            </a:r>
            <a:r>
              <a:rPr lang="en-US" altLang="ko-KR" dirty="0" smtClean="0"/>
              <a:t>IDB </a:t>
            </a:r>
            <a:r>
              <a:rPr lang="en-US" altLang="ko-KR" dirty="0"/>
              <a:t>Lab. </a:t>
            </a:r>
            <a:r>
              <a:rPr lang="ko-KR" altLang="en-US" dirty="0" smtClean="0"/>
              <a:t>연혁</a:t>
            </a:r>
            <a:endParaRPr lang="en-US" altLang="ko-KR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257E-1E37-4F80-86C1-C8E3BE8FE36E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auto">
          <a:xfrm>
            <a:off x="609600" y="1488976"/>
            <a:ext cx="8001000" cy="4572000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40000"/>
              </a:lnSpc>
              <a:buFontTx/>
              <a:buChar char="●"/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국제 </a:t>
            </a:r>
            <a:r>
              <a:rPr lang="ko-KR" altLang="en-US" dirty="0" err="1">
                <a:latin typeface="+mn-ea"/>
                <a:ea typeface="+mn-ea"/>
              </a:rPr>
              <a:t>논문지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       </a:t>
            </a:r>
            <a:r>
              <a:rPr lang="en-US" altLang="ko-KR" dirty="0" smtClean="0">
                <a:latin typeface="+mn-ea"/>
                <a:ea typeface="+mn-ea"/>
              </a:rPr>
              <a:t> 25</a:t>
            </a:r>
            <a:r>
              <a:rPr lang="ko-KR" altLang="en-US" dirty="0">
                <a:latin typeface="+mn-ea"/>
                <a:ea typeface="+mn-ea"/>
              </a:rPr>
              <a:t>편 </a:t>
            </a:r>
            <a:r>
              <a:rPr lang="en-US" altLang="ko-KR" dirty="0">
                <a:latin typeface="+mn-ea"/>
                <a:ea typeface="+mn-ea"/>
              </a:rPr>
              <a:t>(SCI</a:t>
            </a:r>
            <a:r>
              <a:rPr lang="ko-KR" altLang="en-US" dirty="0">
                <a:latin typeface="+mn-ea"/>
                <a:ea typeface="+mn-ea"/>
              </a:rPr>
              <a:t>급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>
              <a:lnSpc>
                <a:spcPct val="140000"/>
              </a:lnSpc>
              <a:buFontTx/>
              <a:buChar char="●"/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국내 </a:t>
            </a:r>
            <a:r>
              <a:rPr lang="ko-KR" altLang="en-US" dirty="0" err="1">
                <a:latin typeface="+mn-ea"/>
                <a:ea typeface="+mn-ea"/>
              </a:rPr>
              <a:t>논문지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       </a:t>
            </a:r>
            <a:r>
              <a:rPr lang="en-US" altLang="ko-KR" dirty="0" smtClean="0">
                <a:latin typeface="+mn-ea"/>
                <a:ea typeface="+mn-ea"/>
              </a:rPr>
              <a:t> 55</a:t>
            </a:r>
            <a:r>
              <a:rPr lang="ko-KR" altLang="en-US" dirty="0">
                <a:latin typeface="+mn-ea"/>
                <a:ea typeface="+mn-ea"/>
              </a:rPr>
              <a:t>편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 err="1">
                <a:latin typeface="+mn-ea"/>
                <a:ea typeface="+mn-ea"/>
              </a:rPr>
              <a:t>정보과학회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논문지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>
              <a:lnSpc>
                <a:spcPct val="140000"/>
              </a:lnSpc>
              <a:buFontTx/>
              <a:buChar char="●"/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국내외 학술회지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smtClean="0">
                <a:latin typeface="+mn-ea"/>
                <a:ea typeface="+mn-ea"/>
              </a:rPr>
              <a:t> 20</a:t>
            </a:r>
            <a:r>
              <a:rPr lang="ko-KR" altLang="en-US" dirty="0">
                <a:latin typeface="+mn-ea"/>
                <a:ea typeface="+mn-ea"/>
              </a:rPr>
              <a:t>편</a:t>
            </a:r>
          </a:p>
          <a:p>
            <a:pPr>
              <a:lnSpc>
                <a:spcPct val="140000"/>
              </a:lnSpc>
              <a:buFontTx/>
              <a:buChar char="●"/>
            </a:pPr>
            <a:r>
              <a:rPr lang="ko-KR" altLang="en-US" dirty="0">
                <a:latin typeface="+mn-ea"/>
                <a:ea typeface="+mn-ea"/>
              </a:rPr>
              <a:t> 국내 특허 </a:t>
            </a:r>
            <a:r>
              <a:rPr lang="en-US" altLang="ko-KR" dirty="0">
                <a:latin typeface="+mn-ea"/>
                <a:ea typeface="+mn-ea"/>
              </a:rPr>
              <a:t>:            6</a:t>
            </a:r>
            <a:r>
              <a:rPr lang="ko-KR" altLang="en-US" dirty="0">
                <a:latin typeface="+mn-ea"/>
                <a:ea typeface="+mn-ea"/>
              </a:rPr>
              <a:t>건</a:t>
            </a:r>
          </a:p>
          <a:p>
            <a:pPr>
              <a:lnSpc>
                <a:spcPct val="140000"/>
              </a:lnSpc>
              <a:buFontTx/>
              <a:buChar char="●"/>
            </a:pPr>
            <a:r>
              <a:rPr lang="ko-KR" altLang="en-US" dirty="0">
                <a:latin typeface="+mn-ea"/>
                <a:ea typeface="+mn-ea"/>
              </a:rPr>
              <a:t> 프로그램 등록</a:t>
            </a:r>
            <a:r>
              <a:rPr lang="en-US" altLang="ko-KR" dirty="0">
                <a:latin typeface="+mn-ea"/>
                <a:ea typeface="+mn-ea"/>
              </a:rPr>
              <a:t>:       6</a:t>
            </a:r>
            <a:r>
              <a:rPr lang="ko-KR" altLang="en-US" dirty="0">
                <a:latin typeface="+mn-ea"/>
                <a:ea typeface="+mn-ea"/>
              </a:rPr>
              <a:t>편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609600" y="1412776"/>
            <a:ext cx="4038600" cy="533400"/>
          </a:xfrm>
          <a:prstGeom prst="rect">
            <a:avLst/>
          </a:prstGeom>
          <a:solidFill>
            <a:srgbClr val="33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rgbClr val="33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년간 연구성과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SNU </a:t>
            </a:r>
            <a:r>
              <a:rPr lang="en-US" altLang="ko-KR" dirty="0" smtClean="0"/>
              <a:t>IDB </a:t>
            </a:r>
            <a:r>
              <a:rPr lang="en-US" altLang="ko-KR" dirty="0"/>
              <a:t>Lab. </a:t>
            </a:r>
            <a:r>
              <a:rPr lang="ko-KR" altLang="en-US" dirty="0" smtClean="0"/>
              <a:t>연혁</a:t>
            </a:r>
            <a:endParaRPr lang="en-US" altLang="ko-KR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7F60-6659-4C5D-993F-36205967B4EF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77827" name="AutoShape 3"/>
          <p:cNvSpPr>
            <a:spLocks noChangeArrowheads="1"/>
          </p:cNvSpPr>
          <p:nvPr/>
        </p:nvSpPr>
        <p:spPr bwMode="auto">
          <a:xfrm>
            <a:off x="609600" y="1124744"/>
            <a:ext cx="8001000" cy="5029200"/>
          </a:xfrm>
          <a:prstGeom prst="roundRect">
            <a:avLst>
              <a:gd name="adj" fmla="val 3889"/>
            </a:avLst>
          </a:prstGeom>
          <a:solidFill>
            <a:schemeClr val="bg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anchor="ctr">
            <a:flatTx/>
          </a:bodyPr>
          <a:lstStyle/>
          <a:p>
            <a:pPr marL="360000" indent="-360000" algn="ctr">
              <a:lnSpc>
                <a:spcPct val="140000"/>
              </a:lnSpc>
              <a:buFontTx/>
              <a:buChar char="•"/>
            </a:pPr>
            <a:endParaRPr lang="en-US" altLang="ko-KR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60000" indent="-360000">
              <a:lnSpc>
                <a:spcPct val="140000"/>
              </a:lnSpc>
              <a:buFontTx/>
              <a:buChar char="●"/>
            </a:pPr>
            <a:r>
              <a:rPr lang="en-US" altLang="ko-KR" sz="2000" dirty="0" smtClean="0">
                <a:latin typeface="+mn-ea"/>
                <a:ea typeface="+mn-ea"/>
              </a:rPr>
              <a:t> 1995.04 </a:t>
            </a:r>
            <a:r>
              <a:rPr lang="en-US" altLang="ko-KR" sz="2000" dirty="0">
                <a:latin typeface="+mn-ea"/>
                <a:ea typeface="+mn-ea"/>
              </a:rPr>
              <a:t>- 1997.03 </a:t>
            </a:r>
            <a:r>
              <a:rPr lang="ko-KR" altLang="en-US" sz="2000" dirty="0">
                <a:latin typeface="+mn-ea"/>
                <a:ea typeface="+mn-ea"/>
              </a:rPr>
              <a:t>객체지향</a:t>
            </a:r>
            <a:r>
              <a:rPr lang="en-US" altLang="ko-KR" sz="2000" dirty="0">
                <a:latin typeface="+mn-ea"/>
                <a:ea typeface="+mn-ea"/>
              </a:rPr>
              <a:t>DBMS</a:t>
            </a:r>
            <a:r>
              <a:rPr lang="ko-KR" altLang="en-US" sz="2000" dirty="0">
                <a:latin typeface="+mn-ea"/>
                <a:ea typeface="+mn-ea"/>
              </a:rPr>
              <a:t>를 이용한 </a:t>
            </a:r>
            <a:r>
              <a:rPr lang="ko-KR" altLang="en-US" sz="2000" dirty="0" smtClean="0">
                <a:latin typeface="+mn-ea"/>
                <a:ea typeface="+mn-ea"/>
              </a:rPr>
              <a:t>초고속정보통신망에 서 </a:t>
            </a:r>
            <a:r>
              <a:rPr lang="ko-KR" altLang="en-US" sz="2000" dirty="0">
                <a:latin typeface="+mn-ea"/>
                <a:ea typeface="+mn-ea"/>
              </a:rPr>
              <a:t>비디오 교육 질의 시스템 개발 </a:t>
            </a:r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정보통신부</a:t>
            </a:r>
          </a:p>
          <a:p>
            <a:pPr marL="360000" indent="-360000">
              <a:lnSpc>
                <a:spcPct val="140000"/>
              </a:lnSpc>
              <a:buFontTx/>
              <a:buChar char="●"/>
            </a:pPr>
            <a:r>
              <a:rPr lang="en-US" altLang="ko-KR" sz="2000" dirty="0" smtClean="0">
                <a:latin typeface="+mn-ea"/>
                <a:ea typeface="+mn-ea"/>
              </a:rPr>
              <a:t> 1995.08 </a:t>
            </a:r>
            <a:r>
              <a:rPr lang="en-US" altLang="ko-KR" sz="2000" dirty="0">
                <a:latin typeface="+mn-ea"/>
                <a:ea typeface="+mn-ea"/>
              </a:rPr>
              <a:t>- 1996.07 SRP</a:t>
            </a:r>
            <a:r>
              <a:rPr lang="ko-KR" altLang="en-US" sz="2000" dirty="0">
                <a:latin typeface="+mn-ea"/>
                <a:ea typeface="+mn-ea"/>
              </a:rPr>
              <a:t>상용화 연구 </a:t>
            </a:r>
            <a:r>
              <a:rPr lang="en-US" altLang="ko-KR" sz="2000" dirty="0">
                <a:latin typeface="+mn-ea"/>
                <a:ea typeface="+mn-ea"/>
              </a:rPr>
              <a:t>- SRP </a:t>
            </a:r>
            <a:r>
              <a:rPr lang="ko-KR" altLang="en-US" sz="2000" dirty="0" err="1">
                <a:latin typeface="+mn-ea"/>
                <a:ea typeface="+mn-ea"/>
              </a:rPr>
              <a:t>콘소시엄</a:t>
            </a:r>
            <a:endParaRPr lang="ko-KR" altLang="en-US" sz="2000" dirty="0">
              <a:latin typeface="+mn-ea"/>
              <a:ea typeface="+mn-ea"/>
            </a:endParaRPr>
          </a:p>
          <a:p>
            <a:pPr marL="360000" indent="-360000">
              <a:lnSpc>
                <a:spcPct val="140000"/>
              </a:lnSpc>
              <a:buFontTx/>
              <a:buChar char="●"/>
            </a:pPr>
            <a:r>
              <a:rPr lang="en-US" altLang="ko-KR" sz="2000" dirty="0" smtClean="0">
                <a:latin typeface="+mn-ea"/>
                <a:ea typeface="+mn-ea"/>
              </a:rPr>
              <a:t> 1996.01 </a:t>
            </a:r>
            <a:r>
              <a:rPr lang="en-US" altLang="ko-KR" sz="2000" dirty="0">
                <a:latin typeface="+mn-ea"/>
                <a:ea typeface="+mn-ea"/>
              </a:rPr>
              <a:t>- 1996.06 SOP</a:t>
            </a:r>
            <a:r>
              <a:rPr lang="ko-KR" altLang="en-US" sz="2000" dirty="0">
                <a:latin typeface="+mn-ea"/>
                <a:ea typeface="+mn-ea"/>
              </a:rPr>
              <a:t>상용화 연구 </a:t>
            </a:r>
            <a:r>
              <a:rPr lang="en-US" altLang="ko-KR" sz="2000" dirty="0">
                <a:latin typeface="+mn-ea"/>
                <a:ea typeface="+mn-ea"/>
              </a:rPr>
              <a:t>- SOP </a:t>
            </a:r>
            <a:r>
              <a:rPr lang="ko-KR" altLang="en-US" sz="2000" dirty="0" err="1">
                <a:latin typeface="+mn-ea"/>
                <a:ea typeface="+mn-ea"/>
              </a:rPr>
              <a:t>콘소시엄</a:t>
            </a:r>
            <a:endParaRPr lang="ko-KR" altLang="en-US" sz="2000" dirty="0">
              <a:latin typeface="+mn-ea"/>
              <a:ea typeface="+mn-ea"/>
            </a:endParaRPr>
          </a:p>
          <a:p>
            <a:pPr marL="360000" indent="-360000">
              <a:lnSpc>
                <a:spcPct val="140000"/>
              </a:lnSpc>
              <a:buFontTx/>
              <a:buChar char="●"/>
            </a:pPr>
            <a:r>
              <a:rPr lang="en-US" altLang="ko-KR" sz="2000" dirty="0" smtClean="0">
                <a:latin typeface="+mn-ea"/>
                <a:ea typeface="+mn-ea"/>
              </a:rPr>
              <a:t> 1997.12 </a:t>
            </a:r>
            <a:r>
              <a:rPr lang="en-US" altLang="ko-KR" sz="2000" dirty="0">
                <a:latin typeface="+mn-ea"/>
                <a:ea typeface="+mn-ea"/>
              </a:rPr>
              <a:t>- 1999.09 </a:t>
            </a:r>
            <a:r>
              <a:rPr lang="ko-KR" altLang="en-US" sz="2000" dirty="0" err="1">
                <a:latin typeface="+mn-ea"/>
                <a:ea typeface="+mn-ea"/>
              </a:rPr>
              <a:t>웹트랜잭션</a:t>
            </a:r>
            <a:r>
              <a:rPr lang="ko-KR" altLang="en-US" sz="2000" dirty="0">
                <a:latin typeface="+mn-ea"/>
                <a:ea typeface="+mn-ea"/>
              </a:rPr>
              <a:t> 서버를 위한 객체지향 컴포넌트 개발에 관한 연구 </a:t>
            </a:r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과기처</a:t>
            </a:r>
          </a:p>
          <a:p>
            <a:pPr marL="360000" indent="-360000">
              <a:lnSpc>
                <a:spcPct val="140000"/>
              </a:lnSpc>
              <a:buFontTx/>
              <a:buChar char="●"/>
            </a:pPr>
            <a:r>
              <a:rPr lang="en-US" altLang="ko-KR" sz="2000" dirty="0" smtClean="0">
                <a:latin typeface="+mn-ea"/>
                <a:ea typeface="+mn-ea"/>
              </a:rPr>
              <a:t> 1999.09 </a:t>
            </a:r>
            <a:r>
              <a:rPr lang="en-US" altLang="ko-KR" sz="2000" dirty="0">
                <a:latin typeface="+mn-ea"/>
                <a:ea typeface="+mn-ea"/>
              </a:rPr>
              <a:t>- 2006.08 </a:t>
            </a:r>
            <a:r>
              <a:rPr lang="ko-KR" altLang="en-US" sz="2000" dirty="0">
                <a:latin typeface="+mn-ea"/>
                <a:ea typeface="+mn-ea"/>
              </a:rPr>
              <a:t>전자상거래를 위한 데이터베이스 기반 기술 연구 </a:t>
            </a:r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교육부 두뇌한국</a:t>
            </a:r>
            <a:r>
              <a:rPr lang="en-US" altLang="ko-KR" sz="2000" dirty="0">
                <a:latin typeface="+mn-ea"/>
                <a:ea typeface="+mn-ea"/>
              </a:rPr>
              <a:t>21</a:t>
            </a:r>
            <a:r>
              <a:rPr lang="ko-KR" altLang="en-US" sz="2000" dirty="0">
                <a:latin typeface="+mn-ea"/>
                <a:ea typeface="+mn-ea"/>
              </a:rPr>
              <a:t>사업단</a:t>
            </a:r>
          </a:p>
          <a:p>
            <a:pPr marL="360000" indent="-360000">
              <a:lnSpc>
                <a:spcPct val="140000"/>
              </a:lnSpc>
              <a:buFontTx/>
              <a:buChar char="●"/>
            </a:pPr>
            <a:r>
              <a:rPr lang="en-US" altLang="ko-KR" sz="2000" dirty="0" smtClean="0">
                <a:latin typeface="+mn-ea"/>
                <a:ea typeface="+mn-ea"/>
              </a:rPr>
              <a:t> 1999.07 </a:t>
            </a:r>
            <a:r>
              <a:rPr lang="en-US" altLang="ko-KR" sz="2000" dirty="0">
                <a:latin typeface="+mn-ea"/>
                <a:ea typeface="+mn-ea"/>
              </a:rPr>
              <a:t>- 2001.06 </a:t>
            </a:r>
            <a:r>
              <a:rPr lang="ko-KR" altLang="en-US" sz="2000" dirty="0">
                <a:latin typeface="+mn-ea"/>
                <a:ea typeface="+mn-ea"/>
              </a:rPr>
              <a:t>공간데이터베이스의 확장 및 공간 데이터 </a:t>
            </a:r>
            <a:r>
              <a:rPr lang="ko-KR" altLang="en-US" sz="2000" dirty="0" err="1">
                <a:latin typeface="+mn-ea"/>
                <a:ea typeface="+mn-ea"/>
              </a:rPr>
              <a:t>웨어하우징</a:t>
            </a:r>
            <a:r>
              <a:rPr lang="ko-KR" altLang="en-US" sz="2000" dirty="0">
                <a:latin typeface="+mn-ea"/>
                <a:ea typeface="+mn-ea"/>
              </a:rPr>
              <a:t> 응용에 관한 연구 </a:t>
            </a:r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정통부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>
                <a:latin typeface="+mn-ea"/>
                <a:ea typeface="+mn-ea"/>
              </a:rPr>
              <a:t>대학기초연구과제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09600" y="1124744"/>
            <a:ext cx="4038600" cy="457200"/>
          </a:xfrm>
          <a:prstGeom prst="rect">
            <a:avLst/>
          </a:prstGeom>
          <a:solidFill>
            <a:srgbClr val="33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7300" prstMaterial="legacyMatte">
            <a:bevelT w="13500" h="13500" prst="angle"/>
            <a:bevelB w="13500" h="13500" prst="angle"/>
            <a:extrusionClr>
              <a:srgbClr val="33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주요 프로젝트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 of XML Research</a:t>
            </a:r>
          </a:p>
          <a:p>
            <a:r>
              <a:rPr lang="en-US" altLang="ko-KR" dirty="0" smtClean="0"/>
              <a:t>SNU IDB Lab</a:t>
            </a:r>
          </a:p>
          <a:p>
            <a:r>
              <a:rPr lang="en-US" altLang="ko-KR" u="sng" dirty="0" smtClean="0"/>
              <a:t>XML Research</a:t>
            </a:r>
          </a:p>
          <a:p>
            <a:pPr lvl="1"/>
            <a:r>
              <a:rPr lang="en-US" altLang="ko-KR" dirty="0" smtClean="0"/>
              <a:t>querying XML data</a:t>
            </a:r>
          </a:p>
          <a:p>
            <a:pPr lvl="1"/>
            <a:r>
              <a:rPr lang="en-US" altLang="ko-KR" dirty="0" smtClean="0"/>
              <a:t>transforming XML data</a:t>
            </a:r>
          </a:p>
          <a:p>
            <a:pPr lvl="1"/>
            <a:r>
              <a:rPr lang="en-US" altLang="ko-KR" dirty="0" smtClean="0"/>
              <a:t>information retrieval</a:t>
            </a:r>
          </a:p>
          <a:p>
            <a:r>
              <a:rPr lang="en-US" altLang="ko-KR" dirty="0" smtClean="0"/>
              <a:t>Lab venture: </a:t>
            </a:r>
            <a:r>
              <a:rPr lang="en-US" altLang="ko-KR" dirty="0" err="1" smtClean="0"/>
              <a:t>ITcamp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842A-0D58-4CFC-98B4-AF605497AC8F}" type="slidenum">
              <a:rPr lang="en-US" altLang="ko-KR"/>
              <a:pPr/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Signature </a:t>
            </a:r>
            <a:r>
              <a:rPr lang="en-US" altLang="ko-KR" dirty="0" smtClean="0"/>
              <a:t>Method</a:t>
            </a:r>
            <a:endParaRPr lang="en-US" altLang="ko-KR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XML query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Regular path expression</a:t>
            </a:r>
          </a:p>
          <a:p>
            <a:r>
              <a:rPr lang="en-US" altLang="ko-KR" dirty="0"/>
              <a:t>Regular path indexes</a:t>
            </a:r>
          </a:p>
          <a:p>
            <a:pPr lvl="1"/>
            <a:r>
              <a:rPr lang="en-US" altLang="ko-KR" dirty="0"/>
              <a:t>Path index[</a:t>
            </a:r>
            <a:r>
              <a:rPr lang="en-US" altLang="ko-KR" dirty="0" err="1"/>
              <a:t>Bertino</a:t>
            </a:r>
            <a:r>
              <a:rPr lang="en-US" altLang="ko-KR" dirty="0"/>
              <a:t>, TKDE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89]</a:t>
            </a:r>
          </a:p>
          <a:p>
            <a:pPr lvl="1"/>
            <a:r>
              <a:rPr lang="en-US" altLang="ko-KR" dirty="0"/>
              <a:t>1, 2, T-index[</a:t>
            </a:r>
            <a:r>
              <a:rPr lang="en-US" altLang="ko-KR" dirty="0" err="1"/>
              <a:t>Suciu</a:t>
            </a:r>
            <a:r>
              <a:rPr lang="en-US" altLang="ko-KR" dirty="0"/>
              <a:t>, ICDT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99]</a:t>
            </a:r>
          </a:p>
          <a:p>
            <a:r>
              <a:rPr lang="en-US" altLang="ko-KR" dirty="0"/>
              <a:t>Why Signature?</a:t>
            </a:r>
          </a:p>
          <a:p>
            <a:pPr lvl="1"/>
            <a:r>
              <a:rPr lang="en-US" altLang="ko-KR" dirty="0"/>
              <a:t>All possible paths cannot covered by these indexes because of high storage requirement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4CEA-3E9A-4266-8530-2E9207D10680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905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Times New Roman" pitchFamily="18" charset="0"/>
              </a:rPr>
              <a:t>XML Research: XML query processing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/>
              <a:t>Motivation of XML Research</a:t>
            </a:r>
          </a:p>
          <a:p>
            <a:r>
              <a:rPr lang="en-US" altLang="ko-KR" dirty="0" smtClean="0"/>
              <a:t>SNU IDB Lab</a:t>
            </a:r>
          </a:p>
          <a:p>
            <a:r>
              <a:rPr lang="en-US" altLang="ko-KR" dirty="0" smtClean="0"/>
              <a:t>XML Research</a:t>
            </a:r>
          </a:p>
          <a:p>
            <a:pPr lvl="1"/>
            <a:r>
              <a:rPr lang="en-US" altLang="ko-KR" dirty="0" smtClean="0"/>
              <a:t>querying XML data</a:t>
            </a:r>
          </a:p>
          <a:p>
            <a:pPr lvl="1"/>
            <a:r>
              <a:rPr lang="en-US" altLang="ko-KR" dirty="0" smtClean="0"/>
              <a:t>transforming XML data</a:t>
            </a:r>
          </a:p>
          <a:p>
            <a:pPr lvl="1"/>
            <a:r>
              <a:rPr lang="en-US" altLang="ko-KR" dirty="0" smtClean="0"/>
              <a:t>information retrieval</a:t>
            </a:r>
          </a:p>
          <a:p>
            <a:r>
              <a:rPr lang="en-US" altLang="ko-KR" dirty="0" smtClean="0"/>
              <a:t>Lab venture: </a:t>
            </a:r>
            <a:r>
              <a:rPr lang="en-US" altLang="ko-KR" dirty="0" err="1" smtClean="0"/>
              <a:t>ITcamp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842A-0D58-4CFC-98B4-AF605497AC8F}" type="slidenum">
              <a:rPr lang="en-US" altLang="ko-KR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DOM Tree for XML Data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8432-4847-45F9-89EB-E167A0D7BEF3}" type="slidenum">
              <a:rPr lang="en-US" altLang="ko-KR"/>
              <a:pPr/>
              <a:t>20</a:t>
            </a:fld>
            <a:endParaRPr lang="en-US" altLang="ko-KR"/>
          </a:p>
        </p:txBody>
      </p:sp>
      <p:graphicFrame>
        <p:nvGraphicFramePr>
          <p:cNvPr id="217088" name="Object 0"/>
          <p:cNvGraphicFramePr>
            <a:graphicFrameLocks noChangeAspect="1"/>
          </p:cNvGraphicFramePr>
          <p:nvPr/>
        </p:nvGraphicFramePr>
        <p:xfrm>
          <a:off x="1254968" y="1340768"/>
          <a:ext cx="6629400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89" name="비트맵 이미지" r:id="rId4" imgW="6830378" imgH="4686954" progId="Paint.Picture">
                  <p:embed/>
                </p:oleObj>
              </mc:Choice>
              <mc:Fallback>
                <p:oleObj name="비트맵 이미지" r:id="rId4" imgW="6830378" imgH="4686954" progId="Paint.Picture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968" y="1340768"/>
                        <a:ext cx="6629400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905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Times New Roman" pitchFamily="18" charset="0"/>
              </a:rPr>
              <a:t>XML Research: XML query processing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Signature </a:t>
            </a:r>
            <a:r>
              <a:rPr lang="en-US" altLang="ko-KR" b="1" dirty="0" smtClean="0"/>
              <a:t>Method</a:t>
            </a:r>
            <a:endParaRPr lang="en-US" altLang="ko-KR" b="1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PSn</a:t>
            </a:r>
            <a:r>
              <a:rPr lang="en-US" altLang="ko-KR" dirty="0" smtClean="0"/>
              <a:t> = {</a:t>
            </a:r>
            <a:r>
              <a:rPr lang="en-US" altLang="ko-KR" dirty="0" err="1" smtClean="0"/>
              <a:t>x|x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NFA</a:t>
            </a:r>
            <a:r>
              <a:rPr lang="ko-KR" altLang="en-US" dirty="0" smtClean="0"/>
              <a:t>의 상태 노드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한 </a:t>
            </a:r>
            <a:r>
              <a:rPr lang="en-US" altLang="ko-KR" dirty="0" smtClean="0"/>
              <a:t>NFA </a:t>
            </a:r>
            <a:r>
              <a:rPr lang="ko-KR" altLang="en-US" dirty="0" smtClean="0"/>
              <a:t>경로에 나타나는 모든 레이블의 </a:t>
            </a:r>
            <a:r>
              <a:rPr lang="ko-KR" altLang="en-US" dirty="0" err="1" smtClean="0"/>
              <a:t>시그니처</a:t>
            </a:r>
            <a:r>
              <a:rPr lang="ko-KR" altLang="en-US" dirty="0" smtClean="0"/>
              <a:t> 값을 비트 연산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한 값</a:t>
            </a:r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Sn</a:t>
            </a:r>
            <a:r>
              <a:rPr lang="en-US" altLang="ko-KR" dirty="0" smtClean="0"/>
              <a:t> = {</a:t>
            </a:r>
            <a:r>
              <a:rPr lang="en-US" altLang="ko-KR" dirty="0" err="1" smtClean="0"/>
              <a:t>x|x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그래프 상에서 자식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시그니처</a:t>
            </a:r>
            <a:r>
              <a:rPr lang="ko-KR" altLang="en-US" dirty="0" smtClean="0"/>
              <a:t> 값을 </a:t>
            </a:r>
            <a:r>
              <a:rPr lang="en-US" altLang="ko-KR" dirty="0" smtClean="0"/>
              <a:t>OR</a:t>
            </a:r>
            <a:r>
              <a:rPr lang="ko-KR" altLang="en-US" dirty="0" smtClean="0"/>
              <a:t>한 값</a:t>
            </a:r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PSi</a:t>
            </a:r>
            <a:r>
              <a:rPr lang="en-US" altLang="ko-KR" dirty="0" smtClean="0"/>
              <a:t> ^ </a:t>
            </a:r>
            <a:r>
              <a:rPr lang="en-US" altLang="ko-KR" dirty="0" err="1" smtClean="0"/>
              <a:t>Sn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PSi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이면 탐색이 진행됨</a:t>
            </a:r>
          </a:p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5EB0-BCD0-4C08-8832-E11C75E8D5CF}" type="slidenum">
              <a:rPr lang="en-US" altLang="ko-KR"/>
              <a:pPr/>
              <a:t>21</a:t>
            </a:fld>
            <a:endParaRPr lang="en-US" altLang="ko-KR"/>
          </a:p>
        </p:txBody>
      </p:sp>
      <p:graphicFrame>
        <p:nvGraphicFramePr>
          <p:cNvPr id="218112" name="Object 1024"/>
          <p:cNvGraphicFramePr>
            <a:graphicFrameLocks noChangeAspect="1"/>
          </p:cNvGraphicFramePr>
          <p:nvPr/>
        </p:nvGraphicFramePr>
        <p:xfrm>
          <a:off x="0" y="3467571"/>
          <a:ext cx="9144000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3" name="비트맵 이미지" r:id="rId4" imgW="5974598" imgH="1714649" progId="Paint.Picture">
                  <p:embed/>
                </p:oleObj>
              </mc:Choice>
              <mc:Fallback>
                <p:oleObj name="비트맵 이미지" r:id="rId4" imgW="5974598" imgH="1714649" progId="Paint.Picture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67571"/>
                        <a:ext cx="9144000" cy="262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905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Times New Roman" pitchFamily="18" charset="0"/>
              </a:rPr>
              <a:t>XML Research: XML query processing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Block </a:t>
            </a:r>
            <a:r>
              <a:rPr lang="en-US" altLang="ko-KR" b="1" dirty="0" smtClean="0"/>
              <a:t>Traversing</a:t>
            </a:r>
            <a:endParaRPr lang="en-US" altLang="ko-KR" b="1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D8A3-C5FF-4121-B2D3-0F1963F805A6}" type="slidenum">
              <a:rPr lang="en-US" altLang="ko-KR"/>
              <a:pPr/>
              <a:t>22</a:t>
            </a:fld>
            <a:endParaRPr lang="en-US" altLang="ko-KR"/>
          </a:p>
        </p:txBody>
      </p:sp>
      <p:graphicFrame>
        <p:nvGraphicFramePr>
          <p:cNvPr id="219136" name="Object 1024"/>
          <p:cNvGraphicFramePr>
            <a:graphicFrameLocks noChangeAspect="1"/>
          </p:cNvGraphicFramePr>
          <p:nvPr/>
        </p:nvGraphicFramePr>
        <p:xfrm>
          <a:off x="228600" y="2234208"/>
          <a:ext cx="5410200" cy="370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37" name="비트맵 이미지" r:id="rId4" imgW="6830378" imgH="4686954" progId="Paint.Picture">
                  <p:embed/>
                </p:oleObj>
              </mc:Choice>
              <mc:Fallback>
                <p:oleObj name="비트맵 이미지" r:id="rId4" imgW="6830378" imgH="4686954" progId="Paint.Picture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34208"/>
                        <a:ext cx="5410200" cy="370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7" name="Rectangle 1029"/>
          <p:cNvSpPr>
            <a:spLocks noChangeArrowheads="1"/>
          </p:cNvSpPr>
          <p:nvPr/>
        </p:nvSpPr>
        <p:spPr bwMode="auto">
          <a:xfrm>
            <a:off x="1447800" y="1700808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altLang="ko-KR" dirty="0"/>
              <a:t>Q: /</a:t>
            </a:r>
            <a:r>
              <a:rPr lang="en-US" altLang="ko-KR" dirty="0" err="1"/>
              <a:t>addr</a:t>
            </a:r>
            <a:r>
              <a:rPr lang="en-US" altLang="ko-KR" dirty="0"/>
              <a:t>/person/*/name</a:t>
            </a:r>
          </a:p>
        </p:txBody>
      </p:sp>
      <p:sp>
        <p:nvSpPr>
          <p:cNvPr id="212998" name="Oval 1030"/>
          <p:cNvSpPr>
            <a:spLocks noChangeArrowheads="1"/>
          </p:cNvSpPr>
          <p:nvPr/>
        </p:nvSpPr>
        <p:spPr bwMode="auto">
          <a:xfrm>
            <a:off x="5867400" y="383440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>
              <a:latin typeface="Times New Roman" pitchFamily="18" charset="0"/>
            </a:endParaRPr>
          </a:p>
        </p:txBody>
      </p:sp>
      <p:sp>
        <p:nvSpPr>
          <p:cNvPr id="212999" name="Oval 1031"/>
          <p:cNvSpPr>
            <a:spLocks noChangeArrowheads="1"/>
          </p:cNvSpPr>
          <p:nvPr/>
        </p:nvSpPr>
        <p:spPr bwMode="auto">
          <a:xfrm>
            <a:off x="6629400" y="383440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3000" name="Oval 1032"/>
          <p:cNvSpPr>
            <a:spLocks noChangeArrowheads="1"/>
          </p:cNvSpPr>
          <p:nvPr/>
        </p:nvSpPr>
        <p:spPr bwMode="auto">
          <a:xfrm>
            <a:off x="7391400" y="383440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3001" name="Group 1033"/>
          <p:cNvGrpSpPr>
            <a:grpSpLocks/>
          </p:cNvGrpSpPr>
          <p:nvPr/>
        </p:nvGrpSpPr>
        <p:grpSpPr bwMode="auto">
          <a:xfrm>
            <a:off x="8229600" y="3834408"/>
            <a:ext cx="304800" cy="304800"/>
            <a:chOff x="4752" y="2640"/>
            <a:chExt cx="192" cy="192"/>
          </a:xfrm>
        </p:grpSpPr>
        <p:sp>
          <p:nvSpPr>
            <p:cNvPr id="213002" name="Oval 1034"/>
            <p:cNvSpPr>
              <a:spLocks noChangeArrowheads="1"/>
            </p:cNvSpPr>
            <p:nvPr/>
          </p:nvSpPr>
          <p:spPr bwMode="auto">
            <a:xfrm>
              <a:off x="4752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3003" name="Oval 103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213004" name="AutoShape 1036"/>
          <p:cNvCxnSpPr>
            <a:cxnSpLocks noChangeShapeType="1"/>
            <a:stCxn id="212998" idx="6"/>
            <a:endCxn id="212999" idx="2"/>
          </p:cNvCxnSpPr>
          <p:nvPr/>
        </p:nvCxnSpPr>
        <p:spPr bwMode="auto">
          <a:xfrm>
            <a:off x="6172200" y="3986808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3005" name="AutoShape 1037"/>
          <p:cNvCxnSpPr>
            <a:cxnSpLocks noChangeShapeType="1"/>
            <a:stCxn id="213000" idx="6"/>
          </p:cNvCxnSpPr>
          <p:nvPr/>
        </p:nvCxnSpPr>
        <p:spPr bwMode="auto">
          <a:xfrm>
            <a:off x="7696200" y="3986808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3006" name="AutoShape 1038"/>
          <p:cNvCxnSpPr>
            <a:cxnSpLocks noChangeShapeType="1"/>
            <a:stCxn id="212999" idx="6"/>
            <a:endCxn id="213000" idx="2"/>
          </p:cNvCxnSpPr>
          <p:nvPr/>
        </p:nvCxnSpPr>
        <p:spPr bwMode="auto">
          <a:xfrm>
            <a:off x="6934200" y="3986808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3007" name="Text Box 1039"/>
          <p:cNvSpPr txBox="1">
            <a:spLocks noChangeArrowheads="1"/>
          </p:cNvSpPr>
          <p:nvPr/>
        </p:nvSpPr>
        <p:spPr bwMode="auto">
          <a:xfrm>
            <a:off x="6096000" y="3529608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</a:rPr>
              <a:t>addr</a:t>
            </a:r>
          </a:p>
        </p:txBody>
      </p:sp>
      <p:sp>
        <p:nvSpPr>
          <p:cNvPr id="213008" name="Text Box 1040"/>
          <p:cNvSpPr txBox="1">
            <a:spLocks noChangeArrowheads="1"/>
          </p:cNvSpPr>
          <p:nvPr/>
        </p:nvSpPr>
        <p:spPr bwMode="auto">
          <a:xfrm>
            <a:off x="7620000" y="3529608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</a:rPr>
              <a:t>name</a:t>
            </a:r>
          </a:p>
        </p:txBody>
      </p:sp>
      <p:sp>
        <p:nvSpPr>
          <p:cNvPr id="213009" name="Text Box 1041"/>
          <p:cNvSpPr txBox="1">
            <a:spLocks noChangeArrowheads="1"/>
          </p:cNvSpPr>
          <p:nvPr/>
        </p:nvSpPr>
        <p:spPr bwMode="auto">
          <a:xfrm>
            <a:off x="6781800" y="3529608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</a:rPr>
              <a:t>person</a:t>
            </a:r>
          </a:p>
        </p:txBody>
      </p:sp>
      <p:cxnSp>
        <p:nvCxnSpPr>
          <p:cNvPr id="213010" name="AutoShape 1042"/>
          <p:cNvCxnSpPr>
            <a:cxnSpLocks noChangeShapeType="1"/>
            <a:stCxn id="213000" idx="3"/>
            <a:endCxn id="213000" idx="5"/>
          </p:cNvCxnSpPr>
          <p:nvPr/>
        </p:nvCxnSpPr>
        <p:spPr bwMode="auto">
          <a:xfrm rot="16200000" flipH="1">
            <a:off x="7543006" y="3987602"/>
            <a:ext cx="1588" cy="215900"/>
          </a:xfrm>
          <a:prstGeom prst="curvedConnector3">
            <a:avLst>
              <a:gd name="adj1" fmla="val 172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3011" name="Text Box 1043"/>
          <p:cNvSpPr txBox="1">
            <a:spLocks noChangeArrowheads="1"/>
          </p:cNvSpPr>
          <p:nvPr/>
        </p:nvSpPr>
        <p:spPr bwMode="auto">
          <a:xfrm>
            <a:off x="7239000" y="4367808"/>
            <a:ext cx="101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</a:rPr>
              <a:t>any label</a:t>
            </a:r>
          </a:p>
        </p:txBody>
      </p:sp>
      <p:sp>
        <p:nvSpPr>
          <p:cNvPr id="213012" name="Text Box 1044"/>
          <p:cNvSpPr txBox="1">
            <a:spLocks noChangeArrowheads="1"/>
          </p:cNvSpPr>
          <p:nvPr/>
        </p:nvSpPr>
        <p:spPr bwMode="auto">
          <a:xfrm>
            <a:off x="6172200" y="4825008"/>
            <a:ext cx="214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A query automaton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905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Times New Roman" pitchFamily="18" charset="0"/>
              </a:rPr>
              <a:t>XML Research: XML query processing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Block </a:t>
            </a:r>
            <a:r>
              <a:rPr lang="en-US" altLang="ko-KR" b="1" dirty="0" smtClean="0"/>
              <a:t>Traversing</a:t>
            </a:r>
            <a:endParaRPr lang="en-US" altLang="ko-KR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F67-48A4-4878-8310-491B53CBD778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905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Times New Roman" pitchFamily="18" charset="0"/>
              </a:rPr>
              <a:t>XML Research: XML query processing 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Query </a:t>
            </a:r>
            <a:r>
              <a:rPr lang="ko-KR" altLang="en-US" dirty="0" smtClean="0"/>
              <a:t>예제</a:t>
            </a:r>
          </a:p>
          <a:p>
            <a:pPr lvl="1"/>
            <a:r>
              <a:rPr lang="en-US" altLang="ko-KR" dirty="0" smtClean="0"/>
              <a:t>Q: /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/person/*/name</a:t>
            </a:r>
          </a:p>
          <a:p>
            <a:pPr lvl="1"/>
            <a:r>
              <a:rPr lang="en-US" altLang="ko-KR" dirty="0" smtClean="0"/>
              <a:t>Depth first search </a:t>
            </a:r>
            <a:r>
              <a:rPr lang="ko-KR" altLang="en-US" dirty="0" smtClean="0"/>
              <a:t>탐색</a:t>
            </a:r>
          </a:p>
          <a:p>
            <a:pPr lvl="2"/>
            <a:r>
              <a:rPr lang="en-US" altLang="ko-KR" dirty="0" smtClean="0"/>
              <a:t>&amp;1,&amp;2,&amp;4,&amp;5,&amp;10,&amp;16,</a:t>
            </a:r>
            <a:r>
              <a:rPr lang="en-US" altLang="ko-KR" dirty="0" smtClean="0">
                <a:latin typeface="Times New Roman"/>
              </a:rPr>
              <a:t>…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Traversing </a:t>
            </a:r>
            <a:r>
              <a:rPr lang="ko-KR" altLang="en-US" dirty="0" smtClean="0"/>
              <a:t>탐색</a:t>
            </a:r>
          </a:p>
          <a:p>
            <a:pPr lvl="2"/>
            <a:r>
              <a:rPr lang="en-US" altLang="ko-KR" dirty="0" smtClean="0"/>
              <a:t>&amp;1,&amp;2,&amp;6,&amp;12,&amp;18,</a:t>
            </a:r>
            <a:r>
              <a:rPr lang="en-US" altLang="ko-KR" dirty="0" smtClean="0">
                <a:latin typeface="Times New Roman"/>
              </a:rPr>
              <a:t>…</a:t>
            </a: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en-US" altLang="ko-KR" dirty="0" smtClean="0">
                <a:latin typeface="바탕"/>
                <a:ea typeface="바탕"/>
              </a:rPr>
              <a:t> </a:t>
            </a:r>
            <a:r>
              <a:rPr lang="en-US" altLang="ko-KR" dirty="0" smtClean="0"/>
              <a:t>page fault </a:t>
            </a:r>
            <a:r>
              <a:rPr lang="ko-KR" altLang="en-US" dirty="0" smtClean="0"/>
              <a:t>횟수를 줄임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Merge two techniques</a:t>
            </a:r>
          </a:p>
          <a:p>
            <a:pPr lvl="1"/>
            <a:r>
              <a:rPr lang="en-US" altLang="ko-KR"/>
              <a:t>signature technique</a:t>
            </a:r>
          </a:p>
          <a:p>
            <a:pPr lvl="1"/>
            <a:r>
              <a:rPr lang="en-US" altLang="ko-KR"/>
              <a:t>block traversing</a:t>
            </a:r>
          </a:p>
          <a:p>
            <a:r>
              <a:rPr lang="en-US" altLang="ko-KR"/>
              <a:t>Reduce a great amount of page I/O</a:t>
            </a:r>
          </a:p>
          <a:p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02DF-1C1D-47CB-B082-9AF3054173E3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905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Times New Roman" pitchFamily="18" charset="0"/>
              </a:rPr>
              <a:t>XML Research: XML query processing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Optimized Object Navigation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Publications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u="sng" dirty="0" err="1" smtClean="0"/>
              <a:t>시그니쳐를</a:t>
            </a:r>
            <a:r>
              <a:rPr lang="ko-KR" altLang="en-US" u="sng" dirty="0" smtClean="0"/>
              <a:t> 이용하여 </a:t>
            </a:r>
            <a:r>
              <a:rPr lang="en-US" altLang="ko-KR" u="sng" dirty="0" smtClean="0"/>
              <a:t>XML </a:t>
            </a:r>
            <a:r>
              <a:rPr lang="ko-KR" altLang="en-US" u="sng" dirty="0" smtClean="0"/>
              <a:t>질의를 효율적으로 처리하는 기법</a:t>
            </a:r>
          </a:p>
          <a:p>
            <a:r>
              <a:rPr lang="en-US" altLang="ko-KR" dirty="0" err="1" smtClean="0"/>
              <a:t>Sangwon</a:t>
            </a:r>
            <a:r>
              <a:rPr lang="en-US" altLang="ko-KR" dirty="0" smtClean="0"/>
              <a:t> Park,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</a:t>
            </a:r>
            <a:r>
              <a:rPr lang="en-US" altLang="ko-KR" dirty="0" err="1" smtClean="0"/>
              <a:t>SigDAQ</a:t>
            </a:r>
            <a:r>
              <a:rPr lang="en-US" altLang="ko-KR" dirty="0" smtClean="0"/>
              <a:t>: An Enhanced XML Query Optimization Technique, 2001, </a:t>
            </a:r>
            <a:r>
              <a:rPr lang="en-US" altLang="ko-KR" u="sng" dirty="0" smtClean="0"/>
              <a:t>accepted for the</a:t>
            </a:r>
            <a:r>
              <a:rPr lang="en-US" altLang="ko-KR" dirty="0" smtClean="0"/>
              <a:t> </a:t>
            </a:r>
            <a:r>
              <a:rPr lang="en-US" altLang="ko-KR" u="sng" dirty="0" smtClean="0"/>
              <a:t>Journal of Systems and Software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r>
              <a:rPr lang="ko-KR" altLang="en-US" u="sng" dirty="0" err="1" smtClean="0"/>
              <a:t>시그니쳐를</a:t>
            </a:r>
            <a:r>
              <a:rPr lang="ko-KR" altLang="en-US" u="sng" dirty="0" smtClean="0"/>
              <a:t> 이용한 향상된 </a:t>
            </a:r>
            <a:r>
              <a:rPr lang="en-US" altLang="ko-KR" u="sng" dirty="0" smtClean="0"/>
              <a:t>XML </a:t>
            </a:r>
            <a:r>
              <a:rPr lang="ko-KR" altLang="en-US" u="sng" dirty="0" smtClean="0"/>
              <a:t>질의 처리 기법 </a:t>
            </a:r>
          </a:p>
          <a:p>
            <a:r>
              <a:rPr lang="en-US" altLang="ko-KR" dirty="0" err="1" smtClean="0"/>
              <a:t>Sangwon</a:t>
            </a:r>
            <a:r>
              <a:rPr lang="en-US" altLang="ko-KR" dirty="0" smtClean="0"/>
              <a:t> Park,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A New Query Processing Technique for XML Based on Signature, </a:t>
            </a:r>
            <a:r>
              <a:rPr lang="en-US" altLang="ko-KR" u="sng" dirty="0" smtClean="0"/>
              <a:t>7th International Conference on Database Systems for Advanced Applications(DASFAA)</a:t>
            </a:r>
            <a:r>
              <a:rPr lang="en-US" altLang="ko-KR" dirty="0" smtClean="0"/>
              <a:t>, April 18-20, 2001, Hong Kong</a:t>
            </a:r>
          </a:p>
          <a:p>
            <a:endParaRPr lang="en-US" altLang="ko-KR" dirty="0" smtClean="0"/>
          </a:p>
          <a:p>
            <a:r>
              <a:rPr lang="ko-KR" altLang="en-US" u="sng" dirty="0" smtClean="0"/>
              <a:t>블록 탐색 기법과 </a:t>
            </a:r>
            <a:r>
              <a:rPr lang="ko-KR" altLang="en-US" u="sng" dirty="0" err="1" smtClean="0"/>
              <a:t>시그니쳐</a:t>
            </a:r>
            <a:r>
              <a:rPr lang="ko-KR" altLang="en-US" u="sng" dirty="0" smtClean="0"/>
              <a:t> 기법을 혼합한 </a:t>
            </a:r>
            <a:r>
              <a:rPr lang="en-US" altLang="ko-KR" u="sng" dirty="0" smtClean="0"/>
              <a:t>XML </a:t>
            </a:r>
            <a:r>
              <a:rPr lang="ko-KR" altLang="en-US" u="sng" dirty="0" smtClean="0"/>
              <a:t>질의 처리 기법</a:t>
            </a:r>
          </a:p>
          <a:p>
            <a:r>
              <a:rPr lang="en-US" altLang="ko-KR" dirty="0" err="1" smtClean="0"/>
              <a:t>Sangwon</a:t>
            </a:r>
            <a:r>
              <a:rPr lang="en-US" altLang="ko-KR" dirty="0" smtClean="0"/>
              <a:t> Park, Dong-</a:t>
            </a:r>
            <a:r>
              <a:rPr lang="en-US" altLang="ko-KR" dirty="0" err="1" smtClean="0"/>
              <a:t>Joo</a:t>
            </a:r>
            <a:r>
              <a:rPr lang="en-US" altLang="ko-KR" dirty="0" smtClean="0"/>
              <a:t> Park, Tae-Sun Chung,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An Optimized Object Navigating Technique for XML in Object Repositories, </a:t>
            </a:r>
            <a:r>
              <a:rPr lang="en-US" altLang="ko-KR" u="sng" dirty="0" smtClean="0"/>
              <a:t>submitted for a journal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658-DAF8-4959-8C0B-F0EEA14B915F}" type="slidenum">
              <a:rPr lang="en-US" altLang="ko-KR"/>
              <a:pPr/>
              <a:t>25</a:t>
            </a:fld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Classification of DTD </a:t>
            </a:r>
            <a:r>
              <a:rPr lang="en-US" altLang="ko-KR" sz="3600" dirty="0" smtClean="0"/>
              <a:t>Elements</a:t>
            </a:r>
            <a:endParaRPr lang="en-US" altLang="ko-KR" sz="36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Why DTD?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XML </a:t>
            </a:r>
            <a:r>
              <a:rPr lang="ko-KR" altLang="en-US" dirty="0"/>
              <a:t>문서는 기존 비정형 데이터 모델과는 달리 </a:t>
            </a:r>
            <a:r>
              <a:rPr lang="en-US" altLang="ko-KR" dirty="0"/>
              <a:t>DTD</a:t>
            </a:r>
            <a:r>
              <a:rPr lang="ko-KR" altLang="en-US" dirty="0"/>
              <a:t>라는 스키마 정보를 제공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DTD </a:t>
            </a:r>
            <a:r>
              <a:rPr lang="en-US" altLang="ko-KR" dirty="0">
                <a:sym typeface="Wingdings" pitchFamily="2" charset="2"/>
              </a:rPr>
              <a:t> Hint for XML query processor 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How?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DTD</a:t>
            </a:r>
            <a:r>
              <a:rPr lang="ko-KR" altLang="en-US" dirty="0"/>
              <a:t>로부터 각 </a:t>
            </a:r>
            <a:r>
              <a:rPr lang="en-US" altLang="ko-KR" dirty="0"/>
              <a:t>element</a:t>
            </a:r>
            <a:r>
              <a:rPr lang="ko-KR" altLang="en-US" dirty="0"/>
              <a:t>를 </a:t>
            </a:r>
            <a:r>
              <a:rPr lang="en-US" altLang="ko-KR" dirty="0"/>
              <a:t>sub-element </a:t>
            </a:r>
            <a:r>
              <a:rPr lang="ko-KR" altLang="en-US" dirty="0"/>
              <a:t>에 따라 그룹으로 나눔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Classification </a:t>
            </a:r>
            <a:r>
              <a:rPr lang="ko-KR" altLang="en-US" dirty="0"/>
              <a:t>정보 </a:t>
            </a:r>
            <a:r>
              <a:rPr lang="ko-KR" altLang="en-US" dirty="0">
                <a:sym typeface="Wingdings" pitchFamily="2" charset="2"/>
              </a:rPr>
              <a:t> </a:t>
            </a:r>
            <a:r>
              <a:rPr lang="en-US" altLang="ko-KR" dirty="0">
                <a:sym typeface="Wingdings" pitchFamily="2" charset="2"/>
              </a:rPr>
              <a:t>reduce DOM </a:t>
            </a:r>
            <a:r>
              <a:rPr lang="en-US" altLang="ko-KR" dirty="0"/>
              <a:t>graph search space</a:t>
            </a:r>
            <a:endParaRPr lang="en-US" altLang="ko-KR" sz="32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F2F5-FC3D-43D7-BA93-5419949AFF95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905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Times New Roman" pitchFamily="18" charset="0"/>
              </a:rPr>
              <a:t>XML Research: XML query processing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Classification of DTD </a:t>
            </a:r>
            <a:r>
              <a:rPr lang="en-US" altLang="ko-KR" sz="3600" dirty="0" smtClean="0"/>
              <a:t>Elements</a:t>
            </a:r>
            <a:endParaRPr lang="en-US" altLang="ko-KR" sz="3600" dirty="0"/>
          </a:p>
        </p:txBody>
      </p:sp>
      <p:sp>
        <p:nvSpPr>
          <p:cNvPr id="5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D59-DC8B-413F-942B-30B3ED5B48E9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1676400" y="5214392"/>
            <a:ext cx="569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</a:rPr>
              <a:t>A classification tree and a classification table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457200" y="1556792"/>
            <a:ext cx="7239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ko-KR" sz="1800" b="1">
                <a:latin typeface="Courier New" pitchFamily="49" charset="0"/>
              </a:rPr>
              <a:t>&lt;!ELEMENT person (name, e-mail*, (company|school))&gt;</a:t>
            </a:r>
          </a:p>
        </p:txBody>
      </p:sp>
      <p:graphicFrame>
        <p:nvGraphicFramePr>
          <p:cNvPr id="139300" name="Group 36"/>
          <p:cNvGraphicFramePr>
            <a:graphicFrameLocks noGrp="1"/>
          </p:cNvGraphicFramePr>
          <p:nvPr/>
        </p:nvGraphicFramePr>
        <p:xfrm>
          <a:off x="5791200" y="3233192"/>
          <a:ext cx="2590800" cy="1341120"/>
        </p:xfrm>
        <a:graphic>
          <a:graphicData uri="http://schemas.openxmlformats.org/drawingml/2006/table">
            <a:tbl>
              <a:tblPr/>
              <a:tblGrid>
                <a:gridCol w="381000"/>
                <a:gridCol w="2209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{e-mail, school}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{e-mail, company}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{school}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{company}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302" name="Oval 38"/>
          <p:cNvSpPr>
            <a:spLocks noChangeArrowheads="1"/>
          </p:cNvSpPr>
          <p:nvPr/>
        </p:nvSpPr>
        <p:spPr bwMode="auto">
          <a:xfrm>
            <a:off x="838200" y="3739605"/>
            <a:ext cx="3048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9303" name="Oval 39"/>
          <p:cNvSpPr>
            <a:spLocks noChangeArrowheads="1"/>
          </p:cNvSpPr>
          <p:nvPr/>
        </p:nvSpPr>
        <p:spPr bwMode="auto">
          <a:xfrm>
            <a:off x="1600200" y="3739605"/>
            <a:ext cx="3048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9304" name="Oval 40"/>
          <p:cNvSpPr>
            <a:spLocks noChangeArrowheads="1"/>
          </p:cNvSpPr>
          <p:nvPr/>
        </p:nvSpPr>
        <p:spPr bwMode="auto">
          <a:xfrm>
            <a:off x="4191000" y="4274592"/>
            <a:ext cx="304800" cy="2905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9305" name="Oval 41"/>
          <p:cNvSpPr>
            <a:spLocks noChangeArrowheads="1"/>
          </p:cNvSpPr>
          <p:nvPr/>
        </p:nvSpPr>
        <p:spPr bwMode="auto">
          <a:xfrm>
            <a:off x="4191000" y="3156992"/>
            <a:ext cx="3048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9306" name="Oval 42"/>
          <p:cNvSpPr>
            <a:spLocks noChangeArrowheads="1"/>
          </p:cNvSpPr>
          <p:nvPr/>
        </p:nvSpPr>
        <p:spPr bwMode="auto">
          <a:xfrm>
            <a:off x="3276600" y="3156992"/>
            <a:ext cx="3048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9307" name="Oval 43"/>
          <p:cNvSpPr>
            <a:spLocks noChangeArrowheads="1"/>
          </p:cNvSpPr>
          <p:nvPr/>
        </p:nvSpPr>
        <p:spPr bwMode="auto">
          <a:xfrm>
            <a:off x="3276600" y="4274592"/>
            <a:ext cx="304800" cy="2905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9308" name="Text Box 44"/>
          <p:cNvSpPr txBox="1">
            <a:spLocks noChangeArrowheads="1"/>
          </p:cNvSpPr>
          <p:nvPr/>
        </p:nvSpPr>
        <p:spPr bwMode="auto">
          <a:xfrm>
            <a:off x="1092200" y="4103142"/>
            <a:ext cx="7572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/>
              <a:t>person</a:t>
            </a:r>
          </a:p>
        </p:txBody>
      </p:sp>
      <p:sp>
        <p:nvSpPr>
          <p:cNvPr id="139309" name="Text Box 45"/>
          <p:cNvSpPr txBox="1">
            <a:spLocks noChangeArrowheads="1"/>
          </p:cNvSpPr>
          <p:nvPr/>
        </p:nvSpPr>
        <p:spPr bwMode="auto">
          <a:xfrm>
            <a:off x="685800" y="3210967"/>
            <a:ext cx="5476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/>
              <a:t>start</a:t>
            </a:r>
          </a:p>
        </p:txBody>
      </p:sp>
      <p:grpSp>
        <p:nvGrpSpPr>
          <p:cNvPr id="139310" name="Group 46"/>
          <p:cNvGrpSpPr>
            <a:grpSpLocks/>
          </p:cNvGrpSpPr>
          <p:nvPr/>
        </p:nvGrpSpPr>
        <p:grpSpPr bwMode="auto">
          <a:xfrm>
            <a:off x="2819400" y="4274592"/>
            <a:ext cx="203200" cy="96838"/>
            <a:chOff x="768" y="3840"/>
            <a:chExt cx="192" cy="96"/>
          </a:xfrm>
        </p:grpSpPr>
        <p:sp>
          <p:nvSpPr>
            <p:cNvPr id="139311" name="Line 47"/>
            <p:cNvSpPr>
              <a:spLocks noChangeShapeType="1"/>
            </p:cNvSpPr>
            <p:nvPr/>
          </p:nvSpPr>
          <p:spPr bwMode="auto">
            <a:xfrm>
              <a:off x="864" y="38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9312" name="Line 48"/>
            <p:cNvSpPr>
              <a:spLocks noChangeShapeType="1"/>
            </p:cNvSpPr>
            <p:nvPr/>
          </p:nvSpPr>
          <p:spPr bwMode="auto">
            <a:xfrm>
              <a:off x="768" y="39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9313" name="Oval 49"/>
          <p:cNvSpPr>
            <a:spLocks noChangeArrowheads="1"/>
          </p:cNvSpPr>
          <p:nvPr/>
        </p:nvSpPr>
        <p:spPr bwMode="auto">
          <a:xfrm>
            <a:off x="2413000" y="3739605"/>
            <a:ext cx="3048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9314" name="Text Box 50"/>
          <p:cNvSpPr txBox="1">
            <a:spLocks noChangeArrowheads="1"/>
          </p:cNvSpPr>
          <p:nvPr/>
        </p:nvSpPr>
        <p:spPr bwMode="auto">
          <a:xfrm>
            <a:off x="2616200" y="3409405"/>
            <a:ext cx="6223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/>
              <a:t>email</a:t>
            </a:r>
          </a:p>
        </p:txBody>
      </p:sp>
      <p:sp>
        <p:nvSpPr>
          <p:cNvPr id="139315" name="Text Box 51"/>
          <p:cNvSpPr txBox="1">
            <a:spLocks noChangeArrowheads="1"/>
          </p:cNvSpPr>
          <p:nvPr/>
        </p:nvSpPr>
        <p:spPr bwMode="auto">
          <a:xfrm>
            <a:off x="1905000" y="3553867"/>
            <a:ext cx="6096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ko-KR" sz="1200"/>
              <a:t>name</a:t>
            </a:r>
          </a:p>
        </p:txBody>
      </p:sp>
      <p:sp>
        <p:nvSpPr>
          <p:cNvPr id="139316" name="Text Box 52"/>
          <p:cNvSpPr txBox="1">
            <a:spLocks noChangeArrowheads="1"/>
          </p:cNvSpPr>
          <p:nvPr/>
        </p:nvSpPr>
        <p:spPr bwMode="auto">
          <a:xfrm>
            <a:off x="3429000" y="4528592"/>
            <a:ext cx="9461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/>
              <a:t>company</a:t>
            </a:r>
          </a:p>
        </p:txBody>
      </p:sp>
      <p:sp>
        <p:nvSpPr>
          <p:cNvPr id="139317" name="Text Box 53"/>
          <p:cNvSpPr txBox="1">
            <a:spLocks noChangeArrowheads="1"/>
          </p:cNvSpPr>
          <p:nvPr/>
        </p:nvSpPr>
        <p:spPr bwMode="auto">
          <a:xfrm>
            <a:off x="3886200" y="3918992"/>
            <a:ext cx="965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ko-KR" sz="1400"/>
              <a:t>company</a:t>
            </a:r>
          </a:p>
        </p:txBody>
      </p:sp>
      <p:sp>
        <p:nvSpPr>
          <p:cNvPr id="139318" name="Text Box 54"/>
          <p:cNvSpPr txBox="1">
            <a:spLocks noChangeArrowheads="1"/>
          </p:cNvSpPr>
          <p:nvPr/>
        </p:nvSpPr>
        <p:spPr bwMode="auto">
          <a:xfrm>
            <a:off x="3124200" y="3918992"/>
            <a:ext cx="73818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/>
              <a:t>school</a:t>
            </a:r>
          </a:p>
        </p:txBody>
      </p:sp>
      <p:cxnSp>
        <p:nvCxnSpPr>
          <p:cNvPr id="139319" name="AutoShape 55"/>
          <p:cNvCxnSpPr>
            <a:cxnSpLocks noChangeShapeType="1"/>
            <a:stCxn id="139302" idx="6"/>
            <a:endCxn id="139303" idx="2"/>
          </p:cNvCxnSpPr>
          <p:nvPr/>
        </p:nvCxnSpPr>
        <p:spPr bwMode="auto">
          <a:xfrm>
            <a:off x="1143000" y="3885655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9320" name="AutoShape 56"/>
          <p:cNvCxnSpPr>
            <a:cxnSpLocks noChangeShapeType="1"/>
            <a:stCxn id="139303" idx="6"/>
            <a:endCxn id="139313" idx="2"/>
          </p:cNvCxnSpPr>
          <p:nvPr/>
        </p:nvCxnSpPr>
        <p:spPr bwMode="auto">
          <a:xfrm>
            <a:off x="1905000" y="3885655"/>
            <a:ext cx="508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9321" name="AutoShape 57"/>
          <p:cNvCxnSpPr>
            <a:cxnSpLocks noChangeShapeType="1"/>
            <a:stCxn id="139307" idx="6"/>
            <a:endCxn id="139304" idx="2"/>
          </p:cNvCxnSpPr>
          <p:nvPr/>
        </p:nvCxnSpPr>
        <p:spPr bwMode="auto">
          <a:xfrm>
            <a:off x="3581400" y="441905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9322" name="AutoShape 58"/>
          <p:cNvCxnSpPr>
            <a:cxnSpLocks noChangeShapeType="1"/>
            <a:stCxn id="139306" idx="6"/>
            <a:endCxn id="139305" idx="2"/>
          </p:cNvCxnSpPr>
          <p:nvPr/>
        </p:nvCxnSpPr>
        <p:spPr bwMode="auto">
          <a:xfrm>
            <a:off x="3581400" y="3303042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9323" name="AutoShape 59"/>
          <p:cNvCxnSpPr>
            <a:cxnSpLocks noChangeShapeType="1"/>
            <a:endCxn id="139307" idx="2"/>
          </p:cNvCxnSpPr>
          <p:nvPr/>
        </p:nvCxnSpPr>
        <p:spPr bwMode="auto">
          <a:xfrm>
            <a:off x="2667000" y="4001542"/>
            <a:ext cx="6096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9324" name="AutoShape 60"/>
          <p:cNvCxnSpPr>
            <a:cxnSpLocks noChangeShapeType="1"/>
            <a:stCxn id="139313" idx="7"/>
            <a:endCxn id="139306" idx="3"/>
          </p:cNvCxnSpPr>
          <p:nvPr/>
        </p:nvCxnSpPr>
        <p:spPr bwMode="auto">
          <a:xfrm flipV="1">
            <a:off x="2673350" y="3406230"/>
            <a:ext cx="647700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9325" name="AutoShape 61"/>
          <p:cNvCxnSpPr>
            <a:cxnSpLocks noChangeShapeType="1"/>
            <a:stCxn id="139306" idx="5"/>
            <a:endCxn id="139304" idx="1"/>
          </p:cNvCxnSpPr>
          <p:nvPr/>
        </p:nvCxnSpPr>
        <p:spPr bwMode="auto">
          <a:xfrm>
            <a:off x="3536950" y="3406230"/>
            <a:ext cx="698500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9326" name="AutoShape 62"/>
          <p:cNvCxnSpPr>
            <a:cxnSpLocks noChangeShapeType="1"/>
            <a:stCxn id="139307" idx="7"/>
            <a:endCxn id="139305" idx="3"/>
          </p:cNvCxnSpPr>
          <p:nvPr/>
        </p:nvCxnSpPr>
        <p:spPr bwMode="auto">
          <a:xfrm flipV="1">
            <a:off x="3536950" y="3406230"/>
            <a:ext cx="698500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9327" name="Line 63"/>
          <p:cNvSpPr>
            <a:spLocks noChangeShapeType="1"/>
          </p:cNvSpPr>
          <p:nvPr/>
        </p:nvSpPr>
        <p:spPr bwMode="auto">
          <a:xfrm>
            <a:off x="889000" y="3404642"/>
            <a:ext cx="101600" cy="3476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9328" name="Text Box 64"/>
          <p:cNvSpPr txBox="1">
            <a:spLocks noChangeArrowheads="1"/>
          </p:cNvSpPr>
          <p:nvPr/>
        </p:nvSpPr>
        <p:spPr bwMode="auto">
          <a:xfrm>
            <a:off x="1784350" y="2013992"/>
            <a:ext cx="5118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The corresponding relaxed regular expression: </a:t>
            </a:r>
          </a:p>
          <a:p>
            <a:r>
              <a:rPr lang="en-US" altLang="ko-KR" sz="2000">
                <a:latin typeface="Times New Roman" pitchFamily="18" charset="0"/>
              </a:rPr>
              <a:t>    </a:t>
            </a:r>
            <a:r>
              <a:rPr lang="en-US" altLang="ko-KR" sz="1400" b="1">
                <a:solidFill>
                  <a:schemeClr val="tx2"/>
                </a:solidFill>
                <a:latin typeface="Courier New" pitchFamily="49" charset="0"/>
              </a:rPr>
              <a:t>person,name,(e-mail|      ),(company|school)</a:t>
            </a:r>
            <a:endParaRPr lang="en-US" altLang="ko-KR" sz="16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39330" name="Freeform 66"/>
          <p:cNvSpPr>
            <a:spLocks/>
          </p:cNvSpPr>
          <p:nvPr/>
        </p:nvSpPr>
        <p:spPr bwMode="auto">
          <a:xfrm>
            <a:off x="1219200" y="1861592"/>
            <a:ext cx="6858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432" y="432"/>
              </a:cxn>
            </a:cxnLst>
            <a:rect l="0" t="0" r="r" b="b"/>
            <a:pathLst>
              <a:path w="432" h="432">
                <a:moveTo>
                  <a:pt x="0" y="0"/>
                </a:moveTo>
                <a:lnTo>
                  <a:pt x="0" y="432"/>
                </a:lnTo>
                <a:lnTo>
                  <a:pt x="432" y="43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905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Times New Roman" pitchFamily="18" charset="0"/>
              </a:rPr>
              <a:t>XML Research: XML query processing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Classification of DTD </a:t>
            </a:r>
            <a:r>
              <a:rPr lang="en-US" altLang="ko-KR" sz="3600" dirty="0" smtClean="0"/>
              <a:t>Elements</a:t>
            </a:r>
            <a:endParaRPr lang="en-US" altLang="ko-KR" sz="3600" dirty="0"/>
          </a:p>
        </p:txBody>
      </p:sp>
      <p:sp>
        <p:nvSpPr>
          <p:cNvPr id="1955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Q: /AGroup/person/email</a:t>
            </a:r>
          </a:p>
          <a:p>
            <a:pPr lvl="1"/>
            <a:r>
              <a:rPr lang="ko-KR" altLang="en-US" sz="2000"/>
              <a:t>객체 </a:t>
            </a:r>
            <a:r>
              <a:rPr lang="en-US" altLang="ko-KR" sz="2000"/>
              <a:t>&amp;0 </a:t>
            </a:r>
            <a:r>
              <a:rPr lang="ko-KR" altLang="en-US" sz="2000"/>
              <a:t>탐색 후 객체 </a:t>
            </a:r>
            <a:r>
              <a:rPr lang="en-US" altLang="ko-KR" sz="2000"/>
              <a:t>&amp;1</a:t>
            </a:r>
            <a:r>
              <a:rPr lang="ko-KR" altLang="en-US" sz="2000"/>
              <a:t>과 객체 </a:t>
            </a:r>
            <a:r>
              <a:rPr lang="en-US" altLang="ko-KR" sz="2000"/>
              <a:t>&amp;3</a:t>
            </a:r>
            <a:r>
              <a:rPr lang="ko-KR" altLang="en-US" sz="2000"/>
              <a:t>의 </a:t>
            </a:r>
            <a:r>
              <a:rPr lang="en-US" altLang="ko-KR" sz="2000"/>
              <a:t>node-info</a:t>
            </a:r>
            <a:r>
              <a:rPr lang="ko-KR" altLang="en-US" sz="2000"/>
              <a:t>를 봄</a:t>
            </a:r>
          </a:p>
          <a:p>
            <a:pPr lvl="2"/>
            <a:r>
              <a:rPr lang="ko-KR" altLang="en-US" sz="1800"/>
              <a:t>객체 </a:t>
            </a:r>
            <a:r>
              <a:rPr lang="en-US" altLang="ko-KR" sz="1800"/>
              <a:t>&amp;1: email</a:t>
            </a:r>
            <a:r>
              <a:rPr lang="ko-KR" altLang="en-US" sz="1800"/>
              <a:t>을 가지므로 탐색</a:t>
            </a:r>
          </a:p>
          <a:p>
            <a:pPr lvl="2"/>
            <a:r>
              <a:rPr lang="ko-KR" altLang="en-US" sz="1800"/>
              <a:t>객체 </a:t>
            </a:r>
            <a:r>
              <a:rPr lang="en-US" altLang="ko-KR" sz="1800"/>
              <a:t>&amp;3: email</a:t>
            </a:r>
            <a:r>
              <a:rPr lang="ko-KR" altLang="en-US" sz="1800"/>
              <a:t>을 가지지 않으므로 탐색 안함</a:t>
            </a:r>
            <a:endParaRPr lang="ko-KR" altLang="en-US" sz="200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2207-13B1-4FE5-8102-A6FD2A885DB7}" type="slidenum">
              <a:rPr lang="en-US" altLang="ko-KR"/>
              <a:pPr/>
              <a:t>28</a:t>
            </a:fld>
            <a:endParaRPr lang="en-US" altLang="ko-KR"/>
          </a:p>
        </p:txBody>
      </p:sp>
      <p:pic>
        <p:nvPicPr>
          <p:cNvPr id="195590" name="Picture 1030" descr="E:\kaist-semi\nod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336" y="2825775"/>
            <a:ext cx="6096000" cy="3411537"/>
          </a:xfrm>
          <a:prstGeom prst="rect">
            <a:avLst/>
          </a:prstGeom>
          <a:noFill/>
        </p:spPr>
      </p:pic>
      <p:sp>
        <p:nvSpPr>
          <p:cNvPr id="195591" name="Line 1031"/>
          <p:cNvSpPr>
            <a:spLocks noChangeShapeType="1"/>
          </p:cNvSpPr>
          <p:nvPr/>
        </p:nvSpPr>
        <p:spPr bwMode="auto">
          <a:xfrm>
            <a:off x="2490936" y="5094312"/>
            <a:ext cx="533400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95592" name="Line 1032"/>
          <p:cNvSpPr>
            <a:spLocks noChangeShapeType="1"/>
          </p:cNvSpPr>
          <p:nvPr/>
        </p:nvSpPr>
        <p:spPr bwMode="auto">
          <a:xfrm>
            <a:off x="3024336" y="4408512"/>
            <a:ext cx="533400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95593" name="Line 1033"/>
          <p:cNvSpPr>
            <a:spLocks noChangeShapeType="1"/>
          </p:cNvSpPr>
          <p:nvPr/>
        </p:nvSpPr>
        <p:spPr bwMode="auto">
          <a:xfrm>
            <a:off x="5234136" y="4484712"/>
            <a:ext cx="533400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905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Times New Roman" pitchFamily="18" charset="0"/>
              </a:rPr>
              <a:t>XML Research: XML query processing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Publications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그래프 형태로 저장된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데이터에 대하여 </a:t>
            </a:r>
            <a:r>
              <a:rPr lang="en-US" altLang="ko-KR" dirty="0" smtClean="0"/>
              <a:t>DTD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정보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뽑아 내어 질의 처리기에 힌트를 주는 기법 </a:t>
            </a:r>
          </a:p>
          <a:p>
            <a:r>
              <a:rPr lang="en-US" altLang="ko-KR" dirty="0" smtClean="0"/>
              <a:t>Tae-Sun Chung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"Extracting Indexing Information from XML DTDs", accepted for Information Processing Letters, 2001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XML DTD</a:t>
            </a:r>
            <a:r>
              <a:rPr lang="ko-KR" altLang="en-US" dirty="0" smtClean="0"/>
              <a:t>에서 계승 정보를 뽑아 내어 </a:t>
            </a:r>
            <a:r>
              <a:rPr lang="en-US" altLang="ko-KR" dirty="0" smtClean="0"/>
              <a:t>OODB </a:t>
            </a:r>
            <a:r>
              <a:rPr lang="ko-KR" altLang="en-US" dirty="0" smtClean="0"/>
              <a:t>의 스키마를 추출해 내는 기법</a:t>
            </a:r>
          </a:p>
          <a:p>
            <a:r>
              <a:rPr lang="en-US" altLang="ko-KR" dirty="0" smtClean="0"/>
              <a:t>Tae-Sun Chung, </a:t>
            </a:r>
            <a:r>
              <a:rPr lang="en-US" altLang="ko-KR" dirty="0" err="1" smtClean="0"/>
              <a:t>Sangwon</a:t>
            </a:r>
            <a:r>
              <a:rPr lang="en-US" altLang="ko-KR" dirty="0" smtClean="0"/>
              <a:t> Park, Sang-Young Han,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"Extracting Object-Oriented Schemas from XML DTDs Using Inheritance", 2nd International Conference on Electronic Commerce and Web Technologies(EC-Web) with LNCS, Sep. 3-7, 2001, Technical University of Munich, Germany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다중 정규식에 대한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이용한 질의 변환과 질의 처리 방법</a:t>
            </a:r>
          </a:p>
          <a:p>
            <a:r>
              <a:rPr lang="en-US" altLang="ko-KR" dirty="0" smtClean="0"/>
              <a:t>Tae-Sun Chung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"An Efficient Technique for Evaluating Queries with Multiple Regular Path Expressions", accepted for the Journal of KISS, 2001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84320-27CB-4DC8-8645-067F4A6DA92B}" type="slidenum">
              <a:rPr lang="en-US" altLang="ko-KR"/>
              <a:pPr/>
              <a:t>29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XML?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/>
              <a:t>XML</a:t>
            </a:r>
            <a:r>
              <a:rPr lang="ko-KR" altLang="en-US" sz="2800"/>
              <a:t>의 필요성</a:t>
            </a:r>
          </a:p>
          <a:p>
            <a:pPr lvl="1">
              <a:lnSpc>
                <a:spcPct val="90000"/>
              </a:lnSpc>
            </a:pPr>
            <a:r>
              <a:rPr lang="ko-KR" altLang="en-US" sz="2400"/>
              <a:t>텍스트와 다른 미디어가 인터넷 상을 이동하는데 통일된 </a:t>
            </a:r>
            <a:r>
              <a:rPr lang="en-US" altLang="ko-KR" sz="2400"/>
              <a:t>framework</a:t>
            </a:r>
            <a:r>
              <a:rPr lang="ko-KR" altLang="en-US" sz="2400"/>
              <a:t>가 필요</a:t>
            </a:r>
          </a:p>
          <a:p>
            <a:pPr>
              <a:lnSpc>
                <a:spcPct val="90000"/>
              </a:lnSpc>
            </a:pPr>
            <a:r>
              <a:rPr lang="en-US" altLang="ko-KR" sz="2800"/>
              <a:t>What is XML?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latin typeface="Times New Roman"/>
              </a:rPr>
              <a:t>‘</a:t>
            </a:r>
            <a:r>
              <a:rPr lang="en-US" altLang="ko-KR" sz="2400"/>
              <a:t>eXtensible Markup Language</a:t>
            </a:r>
            <a:r>
              <a:rPr lang="en-US" altLang="ko-KR" sz="2400">
                <a:latin typeface="Times New Roman"/>
              </a:rPr>
              <a:t>’</a:t>
            </a:r>
            <a:endParaRPr lang="en-US" altLang="ko-KR" sz="2400"/>
          </a:p>
          <a:p>
            <a:pPr lvl="1">
              <a:lnSpc>
                <a:spcPct val="90000"/>
              </a:lnSpc>
            </a:pPr>
            <a:r>
              <a:rPr lang="en-US" altLang="ko-KR" sz="2400"/>
              <a:t>developed by the W3C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a data format for storing structured and semi-structured text for dissemination and ultimate publication, perhaps on a variety of media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self-describing</a:t>
            </a:r>
            <a:endParaRPr lang="en-US" altLang="ko-KR" sz="32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6A5-588D-4EC1-A6EE-82BEC158263C}" type="slidenum">
              <a:rPr lang="en-US" altLang="ko-KR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53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XWEET System (3 tier) </a:t>
            </a:r>
            <a:endParaRPr lang="en-US" altLang="ko-KR" sz="7200" dirty="0"/>
          </a:p>
        </p:txBody>
      </p:sp>
      <p:sp>
        <p:nvSpPr>
          <p:cNvPr id="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82D0-3BF3-4BF3-858D-056B2ED1CC8B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381000" y="6096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ko-KR" altLang="ko-KR" sz="6600">
              <a:solidFill>
                <a:schemeClr val="tx2"/>
              </a:solidFill>
            </a:endParaRPr>
          </a:p>
        </p:txBody>
      </p:sp>
      <p:sp>
        <p:nvSpPr>
          <p:cNvPr id="145412" name="AutoShape 4"/>
          <p:cNvSpPr>
            <a:spLocks noChangeArrowheads="1"/>
          </p:cNvSpPr>
          <p:nvPr/>
        </p:nvSpPr>
        <p:spPr bwMode="auto">
          <a:xfrm>
            <a:off x="4191000" y="4079776"/>
            <a:ext cx="4495800" cy="182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endParaRPr lang="ko-KR" altLang="ko-KR">
              <a:latin typeface="Arial" pitchFamily="34" charset="0"/>
              <a:ea typeface="돋움" pitchFamily="50" charset="-127"/>
            </a:endParaRPr>
          </a:p>
        </p:txBody>
      </p:sp>
      <p:grpSp>
        <p:nvGrpSpPr>
          <p:cNvPr id="145413" name="Group 5"/>
          <p:cNvGrpSpPr>
            <a:grpSpLocks/>
          </p:cNvGrpSpPr>
          <p:nvPr/>
        </p:nvGrpSpPr>
        <p:grpSpPr bwMode="auto">
          <a:xfrm>
            <a:off x="5410200" y="1488976"/>
            <a:ext cx="1981200" cy="1143000"/>
            <a:chOff x="3456" y="1104"/>
            <a:chExt cx="1488" cy="816"/>
          </a:xfrm>
        </p:grpSpPr>
        <p:sp>
          <p:nvSpPr>
            <p:cNvPr id="145414" name="Rectangle 6"/>
            <p:cNvSpPr>
              <a:spLocks noChangeArrowheads="1"/>
            </p:cNvSpPr>
            <p:nvPr/>
          </p:nvSpPr>
          <p:spPr bwMode="auto">
            <a:xfrm>
              <a:off x="3456" y="1104"/>
              <a:ext cx="1488" cy="4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600">
                  <a:latin typeface="Arial" pitchFamily="34" charset="0"/>
                  <a:ea typeface="돋움" pitchFamily="50" charset="-127"/>
                </a:rPr>
                <a:t>Application Module</a:t>
              </a:r>
            </a:p>
          </p:txBody>
        </p:sp>
        <p:sp>
          <p:nvSpPr>
            <p:cNvPr id="145415" name="Rectangle 7"/>
            <p:cNvSpPr>
              <a:spLocks noChangeArrowheads="1"/>
            </p:cNvSpPr>
            <p:nvPr/>
          </p:nvSpPr>
          <p:spPr bwMode="auto">
            <a:xfrm>
              <a:off x="3456" y="1536"/>
              <a:ext cx="1488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latinLnBrk="0"/>
              <a:r>
                <a:rPr lang="en-US" altLang="ko-KR" sz="1800">
                  <a:latin typeface="Arial" pitchFamily="34" charset="0"/>
                  <a:ea typeface="돋움" pitchFamily="50" charset="-127"/>
                </a:rPr>
                <a:t>XQP</a:t>
              </a:r>
            </a:p>
          </p:txBody>
        </p:sp>
      </p:grp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5943600" y="3089176"/>
            <a:ext cx="1066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800">
                <a:latin typeface="Arial" pitchFamily="34" charset="0"/>
                <a:ea typeface="돋움" pitchFamily="50" charset="-127"/>
              </a:rPr>
              <a:t>XSI</a:t>
            </a:r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4419600" y="3546376"/>
            <a:ext cx="1219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600">
                <a:latin typeface="Arial" pitchFamily="34" charset="0"/>
                <a:ea typeface="돋움" pitchFamily="50" charset="-127"/>
              </a:rPr>
              <a:t>mediator</a:t>
            </a: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7239000" y="3546376"/>
            <a:ext cx="1219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600">
                <a:latin typeface="Arial" pitchFamily="34" charset="0"/>
                <a:ea typeface="돋움" pitchFamily="50" charset="-127"/>
              </a:rPr>
              <a:t>mediator</a:t>
            </a: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4419600" y="4308376"/>
            <a:ext cx="1219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600">
                <a:latin typeface="Arial" pitchFamily="34" charset="0"/>
                <a:ea typeface="돋움" pitchFamily="50" charset="-127"/>
              </a:rPr>
              <a:t>Parser</a:t>
            </a:r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4419600" y="4994176"/>
            <a:ext cx="1219200" cy="3810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600">
                <a:solidFill>
                  <a:schemeClr val="tx2"/>
                </a:solidFill>
                <a:latin typeface="Arial" pitchFamily="34" charset="0"/>
                <a:ea typeface="돋움" pitchFamily="50" charset="-127"/>
              </a:rPr>
              <a:t>Wrapper</a:t>
            </a:r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7239000" y="4232176"/>
            <a:ext cx="1219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600">
                <a:latin typeface="Arial" pitchFamily="34" charset="0"/>
                <a:ea typeface="돋움" pitchFamily="50" charset="-127"/>
              </a:rPr>
              <a:t>PDM</a:t>
            </a:r>
          </a:p>
        </p:txBody>
      </p:sp>
      <p:sp>
        <p:nvSpPr>
          <p:cNvPr id="145422" name="AutoShape 14"/>
          <p:cNvSpPr>
            <a:spLocks noChangeArrowheads="1"/>
          </p:cNvSpPr>
          <p:nvPr/>
        </p:nvSpPr>
        <p:spPr bwMode="auto">
          <a:xfrm>
            <a:off x="7315200" y="4841776"/>
            <a:ext cx="1143000" cy="9144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600">
                <a:latin typeface="Arial" pitchFamily="34" charset="0"/>
                <a:ea typeface="돋움" pitchFamily="50" charset="-127"/>
              </a:rPr>
              <a:t>Persistent</a:t>
            </a:r>
          </a:p>
          <a:p>
            <a:pPr algn="ctr" latinLnBrk="0"/>
            <a:r>
              <a:rPr lang="en-US" altLang="ko-KR" sz="1600">
                <a:latin typeface="Arial" pitchFamily="34" charset="0"/>
                <a:ea typeface="돋움" pitchFamily="50" charset="-127"/>
              </a:rPr>
              <a:t>Store</a:t>
            </a:r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>
            <a:off x="6477000" y="2631976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 flipH="1">
            <a:off x="5029200" y="2631976"/>
            <a:ext cx="838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>
            <a:off x="6934200" y="2631976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 flipV="1">
            <a:off x="5029200" y="3927376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7848600" y="392737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7848600" y="4613176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29" name="Line 21"/>
          <p:cNvSpPr>
            <a:spLocks noChangeShapeType="1"/>
          </p:cNvSpPr>
          <p:nvPr/>
        </p:nvSpPr>
        <p:spPr bwMode="auto">
          <a:xfrm flipV="1">
            <a:off x="5029200" y="468937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5715000" y="4079776"/>
            <a:ext cx="1454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altLang="ko-KR" sz="1800">
                <a:solidFill>
                  <a:schemeClr val="bg2"/>
                </a:solidFill>
                <a:latin typeface="Arial" pitchFamily="34" charset="0"/>
                <a:ea typeface="돋움" pitchFamily="50" charset="-127"/>
              </a:rPr>
              <a:t>Data</a:t>
            </a:r>
            <a:r>
              <a:rPr lang="en-US" altLang="ko-KR" sz="1800">
                <a:latin typeface="Arial" pitchFamily="34" charset="0"/>
                <a:ea typeface="돋움" pitchFamily="50" charset="-127"/>
              </a:rPr>
              <a:t> </a:t>
            </a:r>
            <a:r>
              <a:rPr lang="en-US" altLang="ko-KR" sz="1800">
                <a:solidFill>
                  <a:schemeClr val="bg2"/>
                </a:solidFill>
                <a:latin typeface="Arial" pitchFamily="34" charset="0"/>
                <a:ea typeface="돋움" pitchFamily="50" charset="-127"/>
              </a:rPr>
              <a:t>Source</a:t>
            </a:r>
            <a:endParaRPr lang="en-US" altLang="ko-KR" sz="180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3276600" y="1641376"/>
            <a:ext cx="1295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600">
                <a:latin typeface="Arial" pitchFamily="34" charset="0"/>
                <a:ea typeface="돋움" pitchFamily="50" charset="-127"/>
              </a:rPr>
              <a:t>HTML/XML</a:t>
            </a:r>
          </a:p>
          <a:p>
            <a:pPr algn="ctr" latinLnBrk="0"/>
            <a:r>
              <a:rPr lang="en-US" altLang="ko-KR" sz="1600">
                <a:latin typeface="Arial" pitchFamily="34" charset="0"/>
                <a:ea typeface="돋움" pitchFamily="50" charset="-127"/>
              </a:rPr>
              <a:t>Templates</a:t>
            </a:r>
            <a:endParaRPr lang="en-US" altLang="ko-KR" sz="320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5432" name="Rectangle 24"/>
          <p:cNvSpPr>
            <a:spLocks noChangeArrowheads="1"/>
          </p:cNvSpPr>
          <p:nvPr/>
        </p:nvSpPr>
        <p:spPr bwMode="auto">
          <a:xfrm>
            <a:off x="3352800" y="2784376"/>
            <a:ext cx="1143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600">
                <a:latin typeface="Arial" pitchFamily="34" charset="0"/>
                <a:ea typeface="돋움" pitchFamily="50" charset="-127"/>
              </a:rPr>
              <a:t>WPGs</a:t>
            </a:r>
          </a:p>
        </p:txBody>
      </p:sp>
      <p:sp>
        <p:nvSpPr>
          <p:cNvPr id="145433" name="Line 25"/>
          <p:cNvSpPr>
            <a:spLocks noChangeShapeType="1"/>
          </p:cNvSpPr>
          <p:nvPr/>
        </p:nvSpPr>
        <p:spPr bwMode="auto">
          <a:xfrm>
            <a:off x="1905000" y="1412776"/>
            <a:ext cx="0" cy="480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34" name="Rectangle 26"/>
          <p:cNvSpPr>
            <a:spLocks noChangeArrowheads="1"/>
          </p:cNvSpPr>
          <p:nvPr/>
        </p:nvSpPr>
        <p:spPr bwMode="auto">
          <a:xfrm rot="16200000">
            <a:off x="685800" y="3012976"/>
            <a:ext cx="3429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800">
                <a:latin typeface="Arial" pitchFamily="34" charset="0"/>
                <a:ea typeface="돋움" pitchFamily="50" charset="-127"/>
              </a:rPr>
              <a:t>XWEET Web Service Manager</a:t>
            </a:r>
          </a:p>
        </p:txBody>
      </p:sp>
      <p:sp>
        <p:nvSpPr>
          <p:cNvPr id="145435" name="Line 27"/>
          <p:cNvSpPr>
            <a:spLocks noChangeShapeType="1"/>
          </p:cNvSpPr>
          <p:nvPr/>
        </p:nvSpPr>
        <p:spPr bwMode="auto">
          <a:xfrm>
            <a:off x="4572000" y="1946176"/>
            <a:ext cx="838200" cy="152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36" name="Line 28"/>
          <p:cNvSpPr>
            <a:spLocks noChangeShapeType="1"/>
          </p:cNvSpPr>
          <p:nvPr/>
        </p:nvSpPr>
        <p:spPr bwMode="auto">
          <a:xfrm flipV="1">
            <a:off x="4495800" y="2403376"/>
            <a:ext cx="914400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37" name="Freeform 29"/>
          <p:cNvSpPr>
            <a:spLocks/>
          </p:cNvSpPr>
          <p:nvPr/>
        </p:nvSpPr>
        <p:spPr bwMode="auto">
          <a:xfrm>
            <a:off x="609600" y="2631976"/>
            <a:ext cx="990600" cy="1828800"/>
          </a:xfrm>
          <a:custGeom>
            <a:avLst/>
            <a:gdLst/>
            <a:ahLst/>
            <a:cxnLst>
              <a:cxn ang="0">
                <a:pos x="256" y="132"/>
              </a:cxn>
              <a:cxn ang="0">
                <a:pos x="30" y="292"/>
              </a:cxn>
              <a:cxn ang="0">
                <a:pos x="14" y="567"/>
              </a:cxn>
              <a:cxn ang="0">
                <a:pos x="47" y="699"/>
              </a:cxn>
              <a:cxn ang="0">
                <a:pos x="85" y="660"/>
              </a:cxn>
              <a:cxn ang="0">
                <a:pos x="124" y="622"/>
              </a:cxn>
              <a:cxn ang="0">
                <a:pos x="185" y="737"/>
              </a:cxn>
              <a:cxn ang="0">
                <a:pos x="196" y="837"/>
              </a:cxn>
              <a:cxn ang="0">
                <a:pos x="262" y="853"/>
              </a:cxn>
              <a:cxn ang="0">
                <a:pos x="377" y="809"/>
              </a:cxn>
              <a:cxn ang="0">
                <a:pos x="372" y="721"/>
              </a:cxn>
              <a:cxn ang="0">
                <a:pos x="443" y="726"/>
              </a:cxn>
              <a:cxn ang="0">
                <a:pos x="526" y="737"/>
              </a:cxn>
              <a:cxn ang="0">
                <a:pos x="630" y="715"/>
              </a:cxn>
              <a:cxn ang="0">
                <a:pos x="625" y="611"/>
              </a:cxn>
              <a:cxn ang="0">
                <a:pos x="575" y="567"/>
              </a:cxn>
              <a:cxn ang="0">
                <a:pos x="636" y="534"/>
              </a:cxn>
              <a:cxn ang="0">
                <a:pos x="674" y="501"/>
              </a:cxn>
              <a:cxn ang="0">
                <a:pos x="707" y="429"/>
              </a:cxn>
              <a:cxn ang="0">
                <a:pos x="619" y="281"/>
              </a:cxn>
              <a:cxn ang="0">
                <a:pos x="493" y="0"/>
              </a:cxn>
              <a:cxn ang="0">
                <a:pos x="465" y="55"/>
              </a:cxn>
              <a:cxn ang="0">
                <a:pos x="405" y="93"/>
              </a:cxn>
              <a:cxn ang="0">
                <a:pos x="372" y="27"/>
              </a:cxn>
              <a:cxn ang="0">
                <a:pos x="339" y="16"/>
              </a:cxn>
              <a:cxn ang="0">
                <a:pos x="300" y="22"/>
              </a:cxn>
              <a:cxn ang="0">
                <a:pos x="273" y="60"/>
              </a:cxn>
              <a:cxn ang="0">
                <a:pos x="262" y="110"/>
              </a:cxn>
              <a:cxn ang="0">
                <a:pos x="256" y="132"/>
              </a:cxn>
            </a:cxnLst>
            <a:rect l="0" t="0" r="r" b="b"/>
            <a:pathLst>
              <a:path w="724" h="867">
                <a:moveTo>
                  <a:pt x="256" y="132"/>
                </a:moveTo>
                <a:cubicBezTo>
                  <a:pt x="169" y="146"/>
                  <a:pt x="61" y="204"/>
                  <a:pt x="30" y="292"/>
                </a:cubicBezTo>
                <a:cubicBezTo>
                  <a:pt x="15" y="390"/>
                  <a:pt x="17" y="449"/>
                  <a:pt x="14" y="567"/>
                </a:cubicBezTo>
                <a:cubicBezTo>
                  <a:pt x="17" y="615"/>
                  <a:pt x="0" y="676"/>
                  <a:pt x="47" y="699"/>
                </a:cubicBezTo>
                <a:cubicBezTo>
                  <a:pt x="126" y="635"/>
                  <a:pt x="41" y="709"/>
                  <a:pt x="85" y="660"/>
                </a:cubicBezTo>
                <a:cubicBezTo>
                  <a:pt x="97" y="647"/>
                  <a:pt x="124" y="622"/>
                  <a:pt x="124" y="622"/>
                </a:cubicBezTo>
                <a:cubicBezTo>
                  <a:pt x="168" y="658"/>
                  <a:pt x="171" y="685"/>
                  <a:pt x="185" y="737"/>
                </a:cubicBezTo>
                <a:cubicBezTo>
                  <a:pt x="189" y="770"/>
                  <a:pt x="180" y="808"/>
                  <a:pt x="196" y="837"/>
                </a:cubicBezTo>
                <a:cubicBezTo>
                  <a:pt x="201" y="846"/>
                  <a:pt x="255" y="852"/>
                  <a:pt x="262" y="853"/>
                </a:cubicBezTo>
                <a:cubicBezTo>
                  <a:pt x="340" y="844"/>
                  <a:pt x="360" y="867"/>
                  <a:pt x="377" y="809"/>
                </a:cubicBezTo>
                <a:cubicBezTo>
                  <a:pt x="375" y="780"/>
                  <a:pt x="354" y="744"/>
                  <a:pt x="372" y="721"/>
                </a:cubicBezTo>
                <a:cubicBezTo>
                  <a:pt x="387" y="702"/>
                  <a:pt x="419" y="724"/>
                  <a:pt x="443" y="726"/>
                </a:cubicBezTo>
                <a:cubicBezTo>
                  <a:pt x="471" y="729"/>
                  <a:pt x="498" y="733"/>
                  <a:pt x="526" y="737"/>
                </a:cubicBezTo>
                <a:cubicBezTo>
                  <a:pt x="564" y="748"/>
                  <a:pt x="618" y="766"/>
                  <a:pt x="630" y="715"/>
                </a:cubicBezTo>
                <a:cubicBezTo>
                  <a:pt x="628" y="680"/>
                  <a:pt x="631" y="645"/>
                  <a:pt x="625" y="611"/>
                </a:cubicBezTo>
                <a:cubicBezTo>
                  <a:pt x="621" y="589"/>
                  <a:pt x="575" y="567"/>
                  <a:pt x="575" y="567"/>
                </a:cubicBezTo>
                <a:cubicBezTo>
                  <a:pt x="592" y="541"/>
                  <a:pt x="609" y="549"/>
                  <a:pt x="636" y="534"/>
                </a:cubicBezTo>
                <a:cubicBezTo>
                  <a:pt x="650" y="526"/>
                  <a:pt x="662" y="513"/>
                  <a:pt x="674" y="501"/>
                </a:cubicBezTo>
                <a:cubicBezTo>
                  <a:pt x="684" y="475"/>
                  <a:pt x="697" y="455"/>
                  <a:pt x="707" y="429"/>
                </a:cubicBezTo>
                <a:cubicBezTo>
                  <a:pt x="724" y="333"/>
                  <a:pt x="706" y="296"/>
                  <a:pt x="619" y="281"/>
                </a:cubicBezTo>
                <a:cubicBezTo>
                  <a:pt x="631" y="140"/>
                  <a:pt x="639" y="45"/>
                  <a:pt x="493" y="0"/>
                </a:cubicBezTo>
                <a:cubicBezTo>
                  <a:pt x="482" y="16"/>
                  <a:pt x="476" y="40"/>
                  <a:pt x="465" y="55"/>
                </a:cubicBezTo>
                <a:cubicBezTo>
                  <a:pt x="452" y="72"/>
                  <a:pt x="423" y="81"/>
                  <a:pt x="405" y="93"/>
                </a:cubicBezTo>
                <a:cubicBezTo>
                  <a:pt x="401" y="84"/>
                  <a:pt x="375" y="30"/>
                  <a:pt x="372" y="27"/>
                </a:cubicBezTo>
                <a:cubicBezTo>
                  <a:pt x="364" y="19"/>
                  <a:pt x="350" y="20"/>
                  <a:pt x="339" y="16"/>
                </a:cubicBezTo>
                <a:cubicBezTo>
                  <a:pt x="326" y="18"/>
                  <a:pt x="311" y="15"/>
                  <a:pt x="300" y="22"/>
                </a:cubicBezTo>
                <a:cubicBezTo>
                  <a:pt x="287" y="31"/>
                  <a:pt x="273" y="60"/>
                  <a:pt x="273" y="60"/>
                </a:cubicBezTo>
                <a:cubicBezTo>
                  <a:pt x="269" y="77"/>
                  <a:pt x="266" y="93"/>
                  <a:pt x="262" y="110"/>
                </a:cubicBezTo>
                <a:cubicBezTo>
                  <a:pt x="260" y="117"/>
                  <a:pt x="256" y="132"/>
                  <a:pt x="256" y="132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38" name="Text Box 30"/>
          <p:cNvSpPr txBox="1">
            <a:spLocks noChangeArrowheads="1"/>
          </p:cNvSpPr>
          <p:nvPr/>
        </p:nvSpPr>
        <p:spPr bwMode="auto">
          <a:xfrm>
            <a:off x="609600" y="3317776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latinLnBrk="0"/>
            <a:r>
              <a:rPr lang="en-US" altLang="ko-KR" sz="1800">
                <a:latin typeface="Arial" pitchFamily="34" charset="0"/>
                <a:ea typeface="돋움" pitchFamily="50" charset="-127"/>
              </a:rPr>
              <a:t>Internet</a:t>
            </a: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>
            <a:off x="1447800" y="2784376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1447800" y="4003576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2590800" y="1869976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 flipH="1">
            <a:off x="2590800" y="2098576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2590800" y="2860576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H="1">
            <a:off x="2590800" y="3089176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2667000" y="1641376"/>
            <a:ext cx="5826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latinLnBrk="0"/>
            <a:r>
              <a:rPr lang="en-US" altLang="ko-KR" sz="1200">
                <a:latin typeface="Arial" pitchFamily="34" charset="0"/>
                <a:ea typeface="돋움" pitchFamily="50" charset="-127"/>
              </a:rPr>
              <a:t>HTTP</a:t>
            </a:r>
          </a:p>
        </p:txBody>
      </p:sp>
      <p:sp>
        <p:nvSpPr>
          <p:cNvPr id="145446" name="Text Box 38"/>
          <p:cNvSpPr txBox="1">
            <a:spLocks noChangeArrowheads="1"/>
          </p:cNvSpPr>
          <p:nvPr/>
        </p:nvSpPr>
        <p:spPr bwMode="auto">
          <a:xfrm>
            <a:off x="2743200" y="3089176"/>
            <a:ext cx="5826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latinLnBrk="0"/>
            <a:r>
              <a:rPr lang="en-US" altLang="ko-KR" sz="1200">
                <a:latin typeface="Arial" pitchFamily="34" charset="0"/>
                <a:ea typeface="돋움" pitchFamily="50" charset="-127"/>
              </a:rPr>
              <a:t>HTTP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2667000" y="2327176"/>
            <a:ext cx="1143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latinLnBrk="0"/>
            <a:r>
              <a:rPr lang="en-US" altLang="ko-KR" sz="1400">
                <a:latin typeface="Arial" pitchFamily="34" charset="0"/>
                <a:ea typeface="돋움" pitchFamily="50" charset="-127"/>
              </a:rPr>
              <a:t>HTML/XML</a:t>
            </a:r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1066800" y="4460776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>
            <a:off x="1066800" y="5756176"/>
            <a:ext cx="396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145450" name="AutoShape 42"/>
          <p:cNvCxnSpPr>
            <a:cxnSpLocks noChangeShapeType="1"/>
            <a:stCxn id="145449" idx="1"/>
            <a:endCxn id="145420" idx="2"/>
          </p:cNvCxnSpPr>
          <p:nvPr/>
        </p:nvCxnSpPr>
        <p:spPr bwMode="auto">
          <a:xfrm flipV="1">
            <a:off x="5029200" y="5375176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971550" y="2576414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636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Times New Roman" pitchFamily="18" charset="0"/>
              </a:rPr>
              <a:t>XML Research: XML transformation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Scenario</a:t>
            </a: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B0EF-7513-430C-B919-C0D783560CFA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446856" y="2564904"/>
            <a:ext cx="19812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>
                <a:latin typeface="Arial" pitchFamily="34" charset="0"/>
                <a:ea typeface="돋움" pitchFamily="50" charset="-127"/>
              </a:rPr>
              <a:t>Unstructured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3494856" y="2564904"/>
            <a:ext cx="20574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>
                <a:latin typeface="Arial" pitchFamily="34" charset="0"/>
                <a:ea typeface="돋움" pitchFamily="50" charset="-127"/>
              </a:rPr>
              <a:t>Semi</a:t>
            </a:r>
          </a:p>
          <a:p>
            <a:pPr algn="ctr" latinLnBrk="0"/>
            <a:r>
              <a:rPr lang="en-US" altLang="ko-KR">
                <a:latin typeface="Arial" pitchFamily="34" charset="0"/>
                <a:ea typeface="돋움" pitchFamily="50" charset="-127"/>
              </a:rPr>
              <a:t>structured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6923856" y="2564904"/>
            <a:ext cx="17526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>
                <a:latin typeface="Arial" pitchFamily="34" charset="0"/>
                <a:ea typeface="돋움" pitchFamily="50" charset="-127"/>
              </a:rPr>
              <a:t>Structured</a:t>
            </a:r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>
            <a:off x="2428056" y="2945904"/>
            <a:ext cx="10668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3367" name="Line 7"/>
          <p:cNvSpPr>
            <a:spLocks noChangeShapeType="1"/>
          </p:cNvSpPr>
          <p:nvPr/>
        </p:nvSpPr>
        <p:spPr bwMode="auto">
          <a:xfrm>
            <a:off x="5552256" y="2945904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 flipH="1">
            <a:off x="5552256" y="3326904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H="1">
            <a:off x="2428056" y="3403104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904056" y="3738067"/>
            <a:ext cx="895350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latinLnBrk="0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돋움" pitchFamily="50" charset="-127"/>
              </a:rPr>
              <a:t>Text file</a:t>
            </a:r>
          </a:p>
          <a:p>
            <a:pPr algn="ctr" latinLnBrk="0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돋움" pitchFamily="50" charset="-127"/>
              </a:rPr>
              <a:t>Email?</a:t>
            </a:r>
          </a:p>
          <a:p>
            <a:pPr algn="ctr" latinLnBrk="0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돋움" pitchFamily="50" charset="-127"/>
              </a:rPr>
              <a:t>HTML?</a:t>
            </a:r>
          </a:p>
          <a:p>
            <a:pPr algn="ctr" latinLnBrk="0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돋움" pitchFamily="50" charset="-127"/>
              </a:rPr>
              <a:t>News?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7152456" y="3631704"/>
            <a:ext cx="1219200" cy="703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돋움" pitchFamily="50" charset="-127"/>
              </a:rPr>
              <a:t>RDBMS</a:t>
            </a:r>
          </a:p>
          <a:p>
            <a:pPr algn="ctr" latinLnBrk="0">
              <a:spcBef>
                <a:spcPct val="50000"/>
              </a:spcBef>
            </a:pP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돋움" pitchFamily="50" charset="-127"/>
              </a:rPr>
              <a:t>OODBMS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4256856" y="3784104"/>
            <a:ext cx="6477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latinLnBrk="0"/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돋움" pitchFamily="50" charset="-127"/>
              </a:rPr>
              <a:t>XML</a:t>
            </a:r>
          </a:p>
          <a:p>
            <a:pPr algn="ctr" latinLnBrk="0"/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돋움" pitchFamily="50" charset="-127"/>
              </a:rPr>
              <a:t>OEM</a:t>
            </a:r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2428056" y="2564904"/>
            <a:ext cx="9636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latinLnBrk="0"/>
            <a:r>
              <a:rPr lang="en-US" altLang="ko-KR" sz="1600">
                <a:solidFill>
                  <a:srgbClr val="FF3300"/>
                </a:solidFill>
                <a:latin typeface="Arial" pitchFamily="34" charset="0"/>
                <a:ea typeface="돋움" pitchFamily="50" charset="-127"/>
              </a:rPr>
              <a:t>Wrapper</a:t>
            </a:r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5552256" y="2641104"/>
            <a:ext cx="1300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latinLnBrk="0"/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돋움" pitchFamily="50" charset="-127"/>
              </a:rPr>
              <a:t>XML2DBMS</a:t>
            </a:r>
          </a:p>
        </p:txBody>
      </p:sp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5857056" y="3326904"/>
            <a:ext cx="9636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latinLnBrk="0"/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돋움" pitchFamily="50" charset="-127"/>
              </a:rPr>
              <a:t>Wrapper</a:t>
            </a:r>
          </a:p>
        </p:txBody>
      </p:sp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2504256" y="3403104"/>
            <a:ext cx="9636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latinLnBrk="0"/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돋움" pitchFamily="50" charset="-127"/>
              </a:rPr>
              <a:t>Wrapper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636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Times New Roman" pitchFamily="18" charset="0"/>
              </a:rPr>
              <a:t>XML Research: XML transformation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XWS: XWEET Web-wrapper System 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Characteristics of XWS system</a:t>
            </a:r>
          </a:p>
          <a:p>
            <a:pPr lvl="1"/>
            <a:r>
              <a:rPr lang="en-US" altLang="ko-KR" dirty="0" smtClean="0"/>
              <a:t>Supports the unified model on</a:t>
            </a:r>
            <a:br>
              <a:rPr lang="en-US" altLang="ko-KR" dirty="0" smtClean="0"/>
            </a:br>
            <a:r>
              <a:rPr lang="en-US" altLang="ko-KR" dirty="0" smtClean="0"/>
              <a:t>HTML pages</a:t>
            </a:r>
          </a:p>
          <a:p>
            <a:pPr lvl="2"/>
            <a:r>
              <a:rPr lang="en-US" altLang="ko-KR" dirty="0" smtClean="0"/>
              <a:t>Text stream view</a:t>
            </a:r>
          </a:p>
          <a:p>
            <a:pPr lvl="2"/>
            <a:r>
              <a:rPr lang="en-US" altLang="ko-KR" dirty="0" smtClean="0"/>
              <a:t>Ordered graph view</a:t>
            </a:r>
          </a:p>
          <a:p>
            <a:pPr lvl="2"/>
            <a:r>
              <a:rPr lang="en-US" altLang="ko-KR" dirty="0" smtClean="0"/>
              <a:t>Edge labeled graph view</a:t>
            </a:r>
          </a:p>
          <a:p>
            <a:pPr lvl="1"/>
            <a:r>
              <a:rPr lang="en-US" altLang="ko-KR" dirty="0" smtClean="0"/>
              <a:t>Provides GUI program for wrapper</a:t>
            </a:r>
            <a:br>
              <a:rPr lang="en-US" altLang="ko-KR" dirty="0" smtClean="0"/>
            </a:br>
            <a:r>
              <a:rPr lang="en-US" altLang="ko-KR" dirty="0" smtClean="0"/>
              <a:t>generation</a:t>
            </a:r>
          </a:p>
          <a:p>
            <a:pPr lvl="1"/>
            <a:r>
              <a:rPr lang="en-US" altLang="ko-KR" dirty="0" smtClean="0"/>
              <a:t>Provides XWS script languages</a:t>
            </a:r>
            <a:br>
              <a:rPr lang="en-US" altLang="ko-KR" dirty="0" smtClean="0"/>
            </a:br>
            <a:r>
              <a:rPr lang="en-US" altLang="ko-KR" dirty="0" smtClean="0"/>
              <a:t>designed by OO methodology</a:t>
            </a:r>
          </a:p>
          <a:p>
            <a:endParaRPr lang="ko-KR" altLang="en-US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0DE1-AD28-478B-B320-A84567BE0385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5181600" y="1305272"/>
            <a:ext cx="3124200" cy="3581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5486400" y="1533872"/>
            <a:ext cx="1905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800">
                <a:latin typeface="Arial" pitchFamily="34" charset="0"/>
                <a:ea typeface="돋움" pitchFamily="50" charset="-127"/>
              </a:rPr>
              <a:t>Mapping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5486400" y="2600672"/>
            <a:ext cx="1905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800">
                <a:latin typeface="Arial" pitchFamily="34" charset="0"/>
                <a:ea typeface="돋움" pitchFamily="50" charset="-127"/>
              </a:rPr>
              <a:t>Extraction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5486400" y="3743672"/>
            <a:ext cx="1905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800">
                <a:latin typeface="Arial" pitchFamily="34" charset="0"/>
                <a:ea typeface="돋움" pitchFamily="50" charset="-127"/>
              </a:rPr>
              <a:t>Retrieval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5486400" y="5191472"/>
            <a:ext cx="2057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latinLnBrk="0"/>
            <a:r>
              <a:rPr lang="en-US" altLang="ko-KR" sz="1400" i="1">
                <a:latin typeface="Arial" pitchFamily="34" charset="0"/>
                <a:ea typeface="돋움" pitchFamily="50" charset="-127"/>
              </a:rPr>
              <a:t>Web Data Source(URL)</a:t>
            </a:r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 flipV="1">
            <a:off x="6400800" y="4277072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V="1">
            <a:off x="6400800" y="3134072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V="1">
            <a:off x="6400800" y="2067272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 rot="5400000" flipH="1">
            <a:off x="7391400" y="2981672"/>
            <a:ext cx="1143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400" i="1">
                <a:latin typeface="Arial" pitchFamily="34" charset="0"/>
                <a:ea typeface="돋움" pitchFamily="50" charset="-127"/>
              </a:rPr>
              <a:t>Script File</a:t>
            </a:r>
          </a:p>
        </p:txBody>
      </p:sp>
      <p:sp>
        <p:nvSpPr>
          <p:cNvPr id="85005" name="AutoShape 13"/>
          <p:cNvSpPr>
            <a:spLocks noChangeArrowheads="1"/>
          </p:cNvSpPr>
          <p:nvPr/>
        </p:nvSpPr>
        <p:spPr bwMode="auto">
          <a:xfrm>
            <a:off x="8001000" y="5267672"/>
            <a:ext cx="990600" cy="609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latinLnBrk="0"/>
            <a:r>
              <a:rPr lang="en-US" altLang="ko-KR" sz="1400" b="1">
                <a:latin typeface="Arial" pitchFamily="34" charset="0"/>
                <a:ea typeface="돋움" pitchFamily="50" charset="-127"/>
              </a:rPr>
              <a:t>Repository</a:t>
            </a:r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 flipH="1" flipV="1">
            <a:off x="7391400" y="1914872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H="1" flipV="1">
            <a:off x="7391400" y="2905472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 flipH="1">
            <a:off x="7391400" y="3362672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85009" name="AutoShape 17"/>
          <p:cNvCxnSpPr>
            <a:cxnSpLocks noChangeShapeType="1"/>
            <a:stCxn id="85004" idx="0"/>
            <a:endCxn id="85005" idx="1"/>
          </p:cNvCxnSpPr>
          <p:nvPr/>
        </p:nvCxnSpPr>
        <p:spPr bwMode="auto">
          <a:xfrm>
            <a:off x="8153400" y="3170585"/>
            <a:ext cx="342900" cy="20970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636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Times New Roman" pitchFamily="18" charset="0"/>
              </a:rPr>
              <a:t>XML Research: XML transformation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XWS: XWEET Web-wrapper System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A318-9783-413F-876B-750F3ABAF571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97634" name="Rectangle 1026"/>
          <p:cNvSpPr>
            <a:spLocks noChangeArrowheads="1"/>
          </p:cNvSpPr>
          <p:nvPr/>
        </p:nvSpPr>
        <p:spPr bwMode="auto">
          <a:xfrm>
            <a:off x="152400" y="1458243"/>
            <a:ext cx="4038600" cy="32718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7636" name="Text Box 1028"/>
          <p:cNvSpPr txBox="1">
            <a:spLocks noChangeArrowheads="1"/>
          </p:cNvSpPr>
          <p:nvPr/>
        </p:nvSpPr>
        <p:spPr bwMode="auto">
          <a:xfrm>
            <a:off x="228600" y="1801143"/>
            <a:ext cx="3998913" cy="2465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latinLnBrk="0"/>
            <a:r>
              <a:rPr lang="en-US" altLang="ko-KR" sz="1200">
                <a:latin typeface="Arial" pitchFamily="34" charset="0"/>
                <a:ea typeface="돋움" pitchFamily="50" charset="-127"/>
              </a:rPr>
              <a:t>$html = getpage(“http://www.abc.com”);</a:t>
            </a:r>
          </a:p>
          <a:p>
            <a:pPr latinLnBrk="0"/>
            <a:endParaRPr lang="en-US" altLang="ko-KR" sz="1200">
              <a:latin typeface="Arial" pitchFamily="34" charset="0"/>
              <a:ea typeface="돋움" pitchFamily="50" charset="-127"/>
            </a:endParaRPr>
          </a:p>
          <a:p>
            <a:pPr latinLnBrk="0"/>
            <a:r>
              <a:rPr lang="en-US" altLang="ko-KR" sz="1200">
                <a:latin typeface="Arial" pitchFamily="34" charset="0"/>
                <a:ea typeface="돋움" pitchFamily="50" charset="-127"/>
              </a:rPr>
              <a:t>$h = new XWS::Node $html;</a:t>
            </a:r>
          </a:p>
          <a:p>
            <a:pPr latinLnBrk="0"/>
            <a:r>
              <a:rPr lang="en-US" altLang="ko-KR" sz="1200">
                <a:latin typeface="Arial" pitchFamily="34" charset="0"/>
                <a:ea typeface="돋움" pitchFamily="50" charset="-127"/>
              </a:rPr>
              <a:t>$r = $h-&gt;elem_w(‘table’,1)-&gt;elem_w(‘tr’)-&gt;elem_w(‘td’,2);</a:t>
            </a:r>
          </a:p>
          <a:p>
            <a:pPr latinLnBrk="0"/>
            <a:endParaRPr lang="en-US" altLang="ko-KR" sz="1200">
              <a:latin typeface="Arial" pitchFamily="34" charset="0"/>
              <a:ea typeface="돋움" pitchFamily="50" charset="-127"/>
            </a:endParaRPr>
          </a:p>
          <a:p>
            <a:pPr latinLnBrk="0"/>
            <a:r>
              <a:rPr lang="en-US" altLang="ko-KR" sz="1200">
                <a:latin typeface="Arial" pitchFamily="34" charset="0"/>
                <a:ea typeface="돋움" pitchFamily="50" charset="-127"/>
              </a:rPr>
              <a:t>@string = $r-&gt;to_flat_string;</a:t>
            </a:r>
          </a:p>
          <a:p>
            <a:pPr latinLnBrk="0"/>
            <a:r>
              <a:rPr lang="en-US" altLang="ko-KR" sz="1200">
                <a:latin typeface="Arial" pitchFamily="34" charset="0"/>
                <a:ea typeface="돋움" pitchFamily="50" charset="-127"/>
              </a:rPr>
              <a:t>$result = convert_nl(\@string);</a:t>
            </a:r>
          </a:p>
          <a:p>
            <a:pPr latinLnBrk="0"/>
            <a:endParaRPr lang="en-US" altLang="ko-KR" sz="1200">
              <a:latin typeface="Arial" pitchFamily="34" charset="0"/>
              <a:ea typeface="돋움" pitchFamily="50" charset="-127"/>
            </a:endParaRPr>
          </a:p>
          <a:p>
            <a:pPr latinLnBrk="0"/>
            <a:r>
              <a:rPr lang="en-US" altLang="ko-KR" sz="1200">
                <a:latin typeface="Arial" pitchFamily="34" charset="0"/>
                <a:ea typeface="돋움" pitchFamily="50" charset="-127"/>
              </a:rPr>
              <a:t>$xml = new XWS::Mapping </a:t>
            </a:r>
          </a:p>
          <a:p>
            <a:pPr latinLnBrk="0"/>
            <a:r>
              <a:rPr lang="en-US" altLang="ko-KR" sz="1200">
                <a:latin typeface="Arial" pitchFamily="34" charset="0"/>
                <a:ea typeface="돋움" pitchFamily="50" charset="-127"/>
              </a:rPr>
              <a:t>        “.thesis*.item (.id^ .authorlist*.author .title)”</a:t>
            </a:r>
          </a:p>
          <a:p>
            <a:pPr latinLnBrk="0"/>
            <a:r>
              <a:rPr lang="en-US" altLang="ko-KR" sz="1200">
                <a:latin typeface="Arial" pitchFamily="34" charset="0"/>
                <a:ea typeface="돋움" pitchFamily="50" charset="-127"/>
              </a:rPr>
              <a:t>        $result;</a:t>
            </a:r>
          </a:p>
          <a:p>
            <a:pPr latinLnBrk="0"/>
            <a:r>
              <a:rPr lang="en-US" altLang="ko-KR" sz="1200">
                <a:latin typeface="Arial" pitchFamily="34" charset="0"/>
                <a:ea typeface="돋움" pitchFamily="50" charset="-127"/>
              </a:rPr>
              <a:t>$xml-&gt;print_dtd();</a:t>
            </a:r>
          </a:p>
          <a:p>
            <a:pPr latinLnBrk="0"/>
            <a:r>
              <a:rPr lang="en-US" altLang="ko-KR" sz="1200">
                <a:latin typeface="Arial" pitchFamily="34" charset="0"/>
                <a:ea typeface="돋움" pitchFamily="50" charset="-127"/>
              </a:rPr>
              <a:t>$xml-&gt;print_xml();</a:t>
            </a:r>
          </a:p>
        </p:txBody>
      </p:sp>
      <p:sp>
        <p:nvSpPr>
          <p:cNvPr id="197640" name="Rectangle 1032"/>
          <p:cNvSpPr>
            <a:spLocks noChangeArrowheads="1"/>
          </p:cNvSpPr>
          <p:nvPr/>
        </p:nvSpPr>
        <p:spPr bwMode="auto">
          <a:xfrm>
            <a:off x="4343400" y="1453480"/>
            <a:ext cx="44196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000">
                <a:latin typeface="Arial" pitchFamily="34" charset="0"/>
              </a:rPr>
              <a:t>&lt;HTML&gt;&lt;HEAD&gt;&lt;TITLE&gt;Search Result&lt;/TITLE&gt;&lt;/HEAD&gt;</a:t>
            </a:r>
          </a:p>
          <a:p>
            <a:r>
              <a:rPr lang="en-US" altLang="ko-KR" sz="1000">
                <a:latin typeface="Arial" pitchFamily="34" charset="0"/>
              </a:rPr>
              <a:t>&lt;BODY bgcolor="white" text="black" link ="black"&gt;</a:t>
            </a:r>
          </a:p>
          <a:p>
            <a:r>
              <a:rPr lang="en-US" altLang="ko-KR" sz="1000">
                <a:latin typeface="Arial" pitchFamily="34" charset="0"/>
              </a:rPr>
              <a:t>&lt;table width="100%"&gt;&lt;tr&gt;&lt;td align="left"&gt;&lt;a href="http://www.informatik.</a:t>
            </a:r>
          </a:p>
          <a:p>
            <a:r>
              <a:rPr lang="en-US" altLang="ko-KR" sz="1000">
                <a:latin typeface="Arial" pitchFamily="34" charset="0"/>
              </a:rPr>
              <a:t>uni-trier.de/~ley/db/anthology.html"&gt;&lt;img alt="ACM SIGMOD Anthology"</a:t>
            </a:r>
          </a:p>
          <a:p>
            <a:r>
              <a:rPr lang="en-US" altLang="ko-KR" sz="1000">
                <a:latin typeface="Arial" pitchFamily="34" charset="0"/>
              </a:rPr>
              <a:t>src="http://www.informatik.uni-trier.de/~ley/db/AnLogo.gif" border=0</a:t>
            </a:r>
          </a:p>
          <a:p>
            <a:r>
              <a:rPr lang="en-US" altLang="ko-KR" sz="1000">
                <a:latin typeface="Arial" pitchFamily="34" charset="0"/>
              </a:rPr>
              <a:t>height=60 width=233&gt;&lt;/a&gt;&lt;/td&gt;&lt;td align="right"&gt;&lt;a href="http://www.</a:t>
            </a:r>
          </a:p>
          <a:p>
            <a:r>
              <a:rPr lang="en-US" altLang="ko-KR" sz="1000">
                <a:latin typeface="Arial" pitchFamily="34" charset="0"/>
              </a:rPr>
              <a:t>informatik.uni-trier.de/~ley/db/index.html"&gt;&lt;IMG alt="dblp.uni-trier.de"</a:t>
            </a:r>
          </a:p>
          <a:p>
            <a:r>
              <a:rPr lang="en-US" altLang="ko-KR" sz="1000">
                <a:latin typeface="Arial" pitchFamily="34" charset="0"/>
              </a:rPr>
              <a:t>src="http://www.informatik.uni-trier.de/~ley/db/Logo.gif"border=0 height=60</a:t>
            </a:r>
          </a:p>
          <a:p>
            <a:r>
              <a:rPr lang="en-US" altLang="ko-KR" sz="1000">
                <a:latin typeface="Arial" pitchFamily="34" charset="0"/>
              </a:rPr>
              <a:t>width=170&gt;&lt;/a&gt;&lt;/td&gt;&lt;/tr&gt;&lt;/table&gt;</a:t>
            </a:r>
          </a:p>
          <a:p>
            <a:endParaRPr lang="en-US" altLang="ko-KR" sz="700"/>
          </a:p>
        </p:txBody>
      </p:sp>
      <p:sp>
        <p:nvSpPr>
          <p:cNvPr id="197642" name="Rectangle 1034"/>
          <p:cNvSpPr>
            <a:spLocks noChangeArrowheads="1"/>
          </p:cNvSpPr>
          <p:nvPr/>
        </p:nvSpPr>
        <p:spPr bwMode="auto">
          <a:xfrm>
            <a:off x="4419600" y="2520280"/>
            <a:ext cx="44196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0"/>
            <a:r>
              <a:rPr lang="en-US" altLang="ko-KR" sz="1200">
                <a:solidFill>
                  <a:schemeClr val="bg2"/>
                </a:solidFill>
                <a:latin typeface="Arial" pitchFamily="34" charset="0"/>
                <a:ea typeface="돋움" pitchFamily="50" charset="-127"/>
              </a:rPr>
              <a:t>&lt;?xml version=“1.0” encoding=“ISO-8859-1”?&gt;</a:t>
            </a:r>
          </a:p>
          <a:p>
            <a:pPr latinLnBrk="0"/>
            <a:r>
              <a:rPr lang="en-US" altLang="ko-KR" sz="1200">
                <a:solidFill>
                  <a:schemeClr val="bg2"/>
                </a:solidFill>
                <a:latin typeface="Arial" pitchFamily="34" charset="0"/>
                <a:ea typeface="돋움" pitchFamily="50" charset="-127"/>
              </a:rPr>
              <a:t>&lt;!DOCTYPE XWS_DOC [</a:t>
            </a:r>
          </a:p>
          <a:p>
            <a:pPr latinLnBrk="0"/>
            <a:r>
              <a:rPr lang="en-US" altLang="ko-KR" sz="1200">
                <a:solidFill>
                  <a:schemeClr val="bg2"/>
                </a:solidFill>
                <a:latin typeface="Arial" pitchFamily="34" charset="0"/>
                <a:ea typeface="돋움" pitchFamily="50" charset="-127"/>
              </a:rPr>
              <a:t>  &lt;!ELEMENT thesis(item)*&gt;</a:t>
            </a:r>
          </a:p>
          <a:p>
            <a:pPr latinLnBrk="0"/>
            <a:r>
              <a:rPr lang="en-US" altLang="ko-KR" sz="1200">
                <a:solidFill>
                  <a:schemeClr val="bg2"/>
                </a:solidFill>
                <a:latin typeface="Arial" pitchFamily="34" charset="0"/>
                <a:ea typeface="돋움" pitchFamily="50" charset="-127"/>
              </a:rPr>
              <a:t>  &lt;!ELEMENT item(authorlist, title)&gt;</a:t>
            </a:r>
          </a:p>
          <a:p>
            <a:pPr latinLnBrk="0"/>
            <a:r>
              <a:rPr lang="en-US" altLang="ko-KR" sz="1200">
                <a:solidFill>
                  <a:schemeClr val="bg2"/>
                </a:solidFill>
                <a:latin typeface="Arial" pitchFamily="34" charset="0"/>
                <a:ea typeface="돋움" pitchFamily="50" charset="-127"/>
              </a:rPr>
              <a:t>  &lt;!ATTLIST item id CDATA #IMPLIED&gt;</a:t>
            </a:r>
          </a:p>
          <a:p>
            <a:pPr latinLnBrk="0"/>
            <a:r>
              <a:rPr lang="en-US" altLang="ko-KR" sz="1200">
                <a:solidFill>
                  <a:schemeClr val="bg2"/>
                </a:solidFill>
                <a:latin typeface="Arial" pitchFamily="34" charset="0"/>
                <a:ea typeface="돋움" pitchFamily="50" charset="-127"/>
              </a:rPr>
              <a:t>  &lt;!ELEMENT authorlist (author)*&gt;</a:t>
            </a:r>
          </a:p>
          <a:p>
            <a:pPr latinLnBrk="0"/>
            <a:r>
              <a:rPr lang="en-US" altLang="ko-KR" sz="1200">
                <a:solidFill>
                  <a:schemeClr val="bg2"/>
                </a:solidFill>
                <a:latin typeface="Arial" pitchFamily="34" charset="0"/>
                <a:ea typeface="돋움" pitchFamily="50" charset="-127"/>
              </a:rPr>
              <a:t>  &lt;!ELEMENT author (#PCDATA)&gt;</a:t>
            </a:r>
          </a:p>
          <a:p>
            <a:pPr latinLnBrk="0"/>
            <a:r>
              <a:rPr lang="en-US" altLang="ko-KR" sz="1200">
                <a:solidFill>
                  <a:schemeClr val="bg2"/>
                </a:solidFill>
                <a:latin typeface="Arial" pitchFamily="34" charset="0"/>
                <a:ea typeface="돋움" pitchFamily="50" charset="-127"/>
              </a:rPr>
              <a:t>  &lt;!ELEMENT title (#PCDATA)&gt;</a:t>
            </a:r>
          </a:p>
          <a:p>
            <a:pPr latinLnBrk="0"/>
            <a:r>
              <a:rPr lang="en-US" altLang="ko-KR" sz="1200">
                <a:solidFill>
                  <a:schemeClr val="bg2"/>
                </a:solidFill>
                <a:latin typeface="Arial" pitchFamily="34" charset="0"/>
                <a:ea typeface="돋움" pitchFamily="50" charset="-127"/>
              </a:rPr>
              <a:t>]&gt;</a:t>
            </a:r>
            <a:endParaRPr lang="en-US" altLang="ko-KR"/>
          </a:p>
        </p:txBody>
      </p:sp>
      <p:sp>
        <p:nvSpPr>
          <p:cNvPr id="197644" name="Rectangle 1036"/>
          <p:cNvSpPr>
            <a:spLocks noChangeArrowheads="1"/>
          </p:cNvSpPr>
          <p:nvPr/>
        </p:nvSpPr>
        <p:spPr bwMode="auto">
          <a:xfrm>
            <a:off x="4572000" y="3739480"/>
            <a:ext cx="43434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1200">
                <a:latin typeface="Arial" pitchFamily="34" charset="0"/>
              </a:rPr>
              <a:t>&lt;XWS_DOC&gt;</a:t>
            </a:r>
          </a:p>
          <a:p>
            <a:r>
              <a:rPr lang="en-US" altLang="ko-KR" sz="1200">
                <a:latin typeface="Arial" pitchFamily="34" charset="0"/>
              </a:rPr>
              <a:t> &lt;thesis&gt;</a:t>
            </a:r>
          </a:p>
          <a:p>
            <a:r>
              <a:rPr lang="en-US" altLang="ko-KR" sz="1200">
                <a:latin typeface="Arial" pitchFamily="34" charset="0"/>
              </a:rPr>
              <a:t>  &lt;item id="0"&gt;</a:t>
            </a:r>
          </a:p>
          <a:p>
            <a:r>
              <a:rPr lang="en-US" altLang="ko-KR" sz="1200">
                <a:latin typeface="Arial" pitchFamily="34" charset="0"/>
              </a:rPr>
              <a:t>   &lt;authorlist&gt;</a:t>
            </a:r>
          </a:p>
          <a:p>
            <a:r>
              <a:rPr lang="en-US" altLang="ko-KR" sz="1200">
                <a:latin typeface="Arial" pitchFamily="34" charset="0"/>
              </a:rPr>
              <a:t>    &lt;author&gt;Takeyuki Shimura&lt;/author&gt;</a:t>
            </a:r>
          </a:p>
          <a:p>
            <a:r>
              <a:rPr lang="en-US" altLang="ko-KR" sz="1200">
                <a:latin typeface="Arial" pitchFamily="34" charset="0"/>
              </a:rPr>
              <a:t>    &lt;author&gt;Masatoshi Yoshikawa&lt;/author&gt;</a:t>
            </a:r>
          </a:p>
          <a:p>
            <a:r>
              <a:rPr lang="en-US" altLang="ko-KR" sz="1200">
                <a:latin typeface="Arial" pitchFamily="34" charset="0"/>
              </a:rPr>
              <a:t>    &lt;author&gt;Shunsuke Uemura&lt;/author&gt;</a:t>
            </a:r>
          </a:p>
          <a:p>
            <a:r>
              <a:rPr lang="en-US" altLang="ko-KR" sz="1200">
                <a:latin typeface="Arial" pitchFamily="34" charset="0"/>
              </a:rPr>
              <a:t>   &lt;/authorlist&gt;</a:t>
            </a:r>
          </a:p>
          <a:p>
            <a:r>
              <a:rPr lang="en-US" altLang="ko-KR" sz="1200">
                <a:latin typeface="Arial" pitchFamily="34" charset="0"/>
              </a:rPr>
              <a:t>   &lt;title&gt;Storage and Retrieval of XML Documents Using</a:t>
            </a:r>
          </a:p>
          <a:p>
            <a:r>
              <a:rPr lang="en-US" altLang="ko-KR" sz="1200">
                <a:latin typeface="Arial" pitchFamily="34" charset="0"/>
              </a:rPr>
              <a:t>Object-Relational Databases&lt;/title&gt;</a:t>
            </a:r>
          </a:p>
          <a:p>
            <a:r>
              <a:rPr lang="en-US" altLang="ko-KR" sz="1200">
                <a:latin typeface="Arial" pitchFamily="34" charset="0"/>
              </a:rPr>
              <a:t>  &lt;/item&gt;</a:t>
            </a:r>
          </a:p>
          <a:p>
            <a:r>
              <a:rPr lang="en-US" altLang="ko-KR" sz="1200">
                <a:latin typeface="Arial" pitchFamily="34" charset="0"/>
              </a:rPr>
              <a:t>  ...</a:t>
            </a:r>
            <a:endParaRPr lang="en-US" altLang="ko-KR" sz="120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636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Times New Roman" pitchFamily="18" charset="0"/>
              </a:rPr>
              <a:t>XML Research: XML transformation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HTML2XML </a:t>
            </a:r>
            <a:r>
              <a:rPr lang="en-US" altLang="ko-KR" dirty="0" smtClean="0"/>
              <a:t>Wrapper</a:t>
            </a:r>
            <a:endParaRPr lang="en-US" altLang="ko-KR" dirty="0">
              <a:latin typeface="Arial Black" pitchFamily="34" charset="0"/>
              <a:ea typeface="MS Gothic" pitchFamily="49" charset="-128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방법</a:t>
            </a:r>
          </a:p>
          <a:p>
            <a:pPr lvl="1"/>
            <a:r>
              <a:rPr lang="en-US" altLang="ko-KR" dirty="0" smtClean="0"/>
              <a:t>script </a:t>
            </a:r>
            <a:r>
              <a:rPr lang="ko-KR" altLang="en-US" dirty="0" smtClean="0"/>
              <a:t>언어 기반 </a:t>
            </a:r>
            <a:r>
              <a:rPr lang="en-US" altLang="ko-KR" dirty="0" smtClean="0"/>
              <a:t>: expert programmer</a:t>
            </a:r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UI : </a:t>
            </a:r>
            <a:r>
              <a:rPr lang="ko-KR" altLang="en-US" dirty="0" smtClean="0"/>
              <a:t>단순한 </a:t>
            </a:r>
            <a:r>
              <a:rPr lang="en-US" altLang="ko-KR" dirty="0" smtClean="0"/>
              <a:t>helper</a:t>
            </a:r>
          </a:p>
          <a:p>
            <a:r>
              <a:rPr lang="en-US" altLang="ko-KR" dirty="0" smtClean="0"/>
              <a:t>HTML2XML</a:t>
            </a:r>
          </a:p>
          <a:p>
            <a:pPr lvl="1"/>
            <a:r>
              <a:rPr lang="en-US" altLang="ko-KR" dirty="0" smtClean="0"/>
              <a:t>wrapper generator</a:t>
            </a:r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: novice programmer</a:t>
            </a:r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변경 시 변경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추측하여 유연하게 동작</a:t>
            </a:r>
          </a:p>
          <a:p>
            <a:pPr lvl="1"/>
            <a:r>
              <a:rPr lang="en-US" altLang="ko-KR" dirty="0" smtClean="0"/>
              <a:t>action list </a:t>
            </a:r>
            <a:r>
              <a:rPr lang="ko-KR" altLang="en-US" dirty="0" smtClean="0"/>
              <a:t>관리</a:t>
            </a:r>
          </a:p>
          <a:p>
            <a:pPr lvl="2"/>
            <a:r>
              <a:rPr lang="en-US" altLang="ko-KR" dirty="0" smtClean="0"/>
              <a:t>script </a:t>
            </a:r>
            <a:r>
              <a:rPr lang="ko-KR" altLang="en-US" dirty="0" smtClean="0"/>
              <a:t>언어를 지원하여 복잡한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기능에 대응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E455-5963-4FE7-934B-A14E8E9C7C9D}" type="slidenum">
              <a:rPr lang="en-US" altLang="ko-KR"/>
              <a:pPr/>
              <a:t>34</a:t>
            </a:fld>
            <a:endParaRPr lang="en-US" altLang="ko-KR"/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230" y="2276872"/>
            <a:ext cx="42862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365125" y="2535238"/>
            <a:ext cx="359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endParaRPr lang="ko-KR" altLang="ko-KR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636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Times New Roman" pitchFamily="18" charset="0"/>
              </a:rPr>
              <a:t>XML Research: XML transformation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HTML2XML </a:t>
            </a:r>
            <a:r>
              <a:rPr lang="en-US" altLang="ko-KR" dirty="0" smtClean="0"/>
              <a:t>Wrapper</a:t>
            </a:r>
            <a:endParaRPr lang="en-US" altLang="ko-KR" dirty="0"/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8BDC-F222-483F-9E70-9A1C3381850B}" type="slidenum">
              <a:rPr lang="en-US" altLang="ko-KR"/>
              <a:pPr/>
              <a:t>35</a:t>
            </a:fld>
            <a:endParaRPr lang="en-US" altLang="ko-KR"/>
          </a:p>
        </p:txBody>
      </p:sp>
      <p:graphicFrame>
        <p:nvGraphicFramePr>
          <p:cNvPr id="220160" name="Object 2048"/>
          <p:cNvGraphicFramePr>
            <a:graphicFrameLocks noChangeAspect="1"/>
          </p:cNvGraphicFramePr>
          <p:nvPr/>
        </p:nvGraphicFramePr>
        <p:xfrm>
          <a:off x="1568624" y="1700808"/>
          <a:ext cx="595312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1" name="Photo Editor 사진" r:id="rId4" imgW="6477904" imgH="3619048" progId="MSPhotoEd.3">
                  <p:embed/>
                </p:oleObj>
              </mc:Choice>
              <mc:Fallback>
                <p:oleObj name="Photo Editor 사진" r:id="rId4" imgW="6477904" imgH="3619048" progId="MSPhotoEd.3">
                  <p:embed/>
                  <p:pic>
                    <p:nvPicPr>
                      <p:cNvPr id="0" name="Picture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624" y="1700808"/>
                        <a:ext cx="5953125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6580362" y="3809008"/>
            <a:ext cx="10842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000"/>
              <a:t>XML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000"/>
              <a:t>Document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538462" y="1815108"/>
            <a:ext cx="1049337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000"/>
              <a:t>HTML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ko-KR" sz="1000"/>
              <a:t>Document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4757912" y="4750396"/>
            <a:ext cx="1471612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ko-KR" sz="1000"/>
              <a:t>User Component</a:t>
            </a:r>
          </a:p>
        </p:txBody>
      </p:sp>
      <p:pic>
        <p:nvPicPr>
          <p:cNvPr id="89096" name="Picture 8" descr="D:\WINNT\Profiles\yakobo\Application Data\Microsoft\Media Catalog\Downloaded Clips\cl77\j0299533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27324" y="2700933"/>
            <a:ext cx="1050925" cy="1085850"/>
          </a:xfrm>
          <a:prstGeom prst="rect">
            <a:avLst/>
          </a:prstGeom>
          <a:noFill/>
        </p:spPr>
      </p:pic>
      <p:grpSp>
        <p:nvGrpSpPr>
          <p:cNvPr id="89106" name="Group 18"/>
          <p:cNvGrpSpPr>
            <a:grpSpLocks/>
          </p:cNvGrpSpPr>
          <p:nvPr/>
        </p:nvGrpSpPr>
        <p:grpSpPr bwMode="auto">
          <a:xfrm>
            <a:off x="1538462" y="4061421"/>
            <a:ext cx="512762" cy="750887"/>
            <a:chOff x="1325" y="2975"/>
            <a:chExt cx="323" cy="473"/>
          </a:xfrm>
        </p:grpSpPr>
        <p:sp>
          <p:nvSpPr>
            <p:cNvPr id="89098" name="AutoShape 10"/>
            <p:cNvSpPr>
              <a:spLocks noChangeArrowheads="1"/>
            </p:cNvSpPr>
            <p:nvPr/>
          </p:nvSpPr>
          <p:spPr bwMode="auto">
            <a:xfrm>
              <a:off x="1325" y="2975"/>
              <a:ext cx="323" cy="473"/>
            </a:xfrm>
            <a:prstGeom prst="foldedCorner">
              <a:avLst>
                <a:gd name="adj" fmla="val 2268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1361" y="3061"/>
              <a:ext cx="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>
              <a:off x="1361" y="3147"/>
              <a:ext cx="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01" name="Line 13"/>
            <p:cNvSpPr>
              <a:spLocks noChangeShapeType="1"/>
            </p:cNvSpPr>
            <p:nvPr/>
          </p:nvSpPr>
          <p:spPr bwMode="auto">
            <a:xfrm>
              <a:off x="1361" y="3233"/>
              <a:ext cx="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02" name="Line 14"/>
            <p:cNvSpPr>
              <a:spLocks noChangeShapeType="1"/>
            </p:cNvSpPr>
            <p:nvPr/>
          </p:nvSpPr>
          <p:spPr bwMode="auto">
            <a:xfrm>
              <a:off x="1361" y="3319"/>
              <a:ext cx="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1187624" y="3750271"/>
            <a:ext cx="1119188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ko-KR" sz="1000"/>
              <a:t>User Action</a:t>
            </a: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1257474" y="4866283"/>
            <a:ext cx="1120775" cy="207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ko-KR" sz="1000"/>
              <a:t>User Script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636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Times New Roman" pitchFamily="18" charset="0"/>
              </a:rPr>
              <a:t>XML Research: XML transformation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Publications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u="sng" dirty="0" smtClean="0"/>
              <a:t>XWEET </a:t>
            </a:r>
            <a:r>
              <a:rPr lang="ko-KR" altLang="en-US" u="sng" dirty="0" smtClean="0"/>
              <a:t>시스템의 전체 구조와 각 부분들의 기능을 다룸</a:t>
            </a:r>
            <a:r>
              <a:rPr lang="ko-KR" alt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ko-KR" dirty="0" err="1" smtClean="0"/>
              <a:t>JaeMok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Jeong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Sangwon</a:t>
            </a:r>
            <a:r>
              <a:rPr lang="en-US" altLang="ko-KR" dirty="0" smtClean="0"/>
              <a:t> Park, Tae-Sun Chung, </a:t>
            </a:r>
            <a:r>
              <a:rPr lang="en-US" altLang="ko-KR" dirty="0" err="1" smtClean="0"/>
              <a:t>Kangwoo</a:t>
            </a:r>
            <a:r>
              <a:rPr lang="en-US" altLang="ko-KR" dirty="0" smtClean="0"/>
              <a:t> Lee, </a:t>
            </a:r>
            <a:r>
              <a:rPr lang="en-US" altLang="ko-KR" dirty="0" err="1" smtClean="0"/>
              <a:t>Byung-Joon</a:t>
            </a:r>
            <a:r>
              <a:rPr lang="en-US" altLang="ko-KR" dirty="0" smtClean="0"/>
              <a:t> Lee, Kyung-Sub Min, Kang-Woo Lee,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XWEET: Architecture and Data Model, </a:t>
            </a:r>
            <a:r>
              <a:rPr lang="en-US" altLang="ko-KR" u="sng" dirty="0" smtClean="0"/>
              <a:t>Journal of KISS</a:t>
            </a:r>
            <a:r>
              <a:rPr lang="en-US" altLang="ko-KR" dirty="0" smtClean="0"/>
              <a:t> : Database, Vol.28, No.2, Jun. 2001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u="sng" dirty="0" smtClean="0"/>
              <a:t>HTML </a:t>
            </a:r>
            <a:r>
              <a:rPr lang="ko-KR" altLang="en-US" u="sng" dirty="0" smtClean="0"/>
              <a:t>문서를 </a:t>
            </a:r>
            <a:r>
              <a:rPr lang="en-US" altLang="ko-KR" u="sng" dirty="0" smtClean="0"/>
              <a:t>XML </a:t>
            </a:r>
            <a:r>
              <a:rPr lang="ko-KR" altLang="en-US" u="sng" dirty="0" smtClean="0"/>
              <a:t>문서로 바꾸어 주는 </a:t>
            </a:r>
            <a:r>
              <a:rPr lang="en-US" altLang="ko-KR" u="sng" dirty="0" smtClean="0"/>
              <a:t>XWS </a:t>
            </a:r>
            <a:r>
              <a:rPr lang="ko-KR" altLang="en-US" u="sng" dirty="0" smtClean="0"/>
              <a:t>시스템에 대한 논문</a:t>
            </a:r>
            <a:endParaRPr lang="ko-KR" altLang="en-US" sz="800" u="sng" dirty="0" smtClean="0"/>
          </a:p>
          <a:p>
            <a:pPr>
              <a:lnSpc>
                <a:spcPct val="90000"/>
              </a:lnSpc>
            </a:pPr>
            <a:r>
              <a:rPr lang="en-US" altLang="ko-KR" dirty="0" err="1" smtClean="0"/>
              <a:t>JaeMok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Jeong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</a:t>
            </a:r>
            <a:r>
              <a:rPr lang="en-US" altLang="ko-KR" sz="2800" dirty="0" smtClean="0"/>
              <a:t>, "XWS: </a:t>
            </a:r>
            <a:r>
              <a:rPr lang="en-US" altLang="ko-KR" dirty="0" smtClean="0"/>
              <a:t>Extraction and Integration of Web information</a:t>
            </a:r>
            <a:r>
              <a:rPr lang="en-US" altLang="ko-KR" dirty="0" smtClean="0">
                <a:latin typeface="Times New Roman"/>
              </a:rPr>
              <a:t>”</a:t>
            </a:r>
            <a:r>
              <a:rPr lang="en-US" altLang="ko-KR" dirty="0" smtClean="0"/>
              <a:t>, </a:t>
            </a:r>
            <a:r>
              <a:rPr lang="en-US" altLang="ko-KR" u="sng" dirty="0" smtClean="0"/>
              <a:t>revised for Software Practice and Experience, 2000</a:t>
            </a:r>
          </a:p>
          <a:p>
            <a:pPr>
              <a:lnSpc>
                <a:spcPct val="90000"/>
              </a:lnSpc>
              <a:buNone/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u="sng" dirty="0" smtClean="0"/>
              <a:t>HTML2XML Wrapper</a:t>
            </a:r>
            <a:r>
              <a:rPr lang="ko-KR" altLang="en-US" u="sng" dirty="0" smtClean="0"/>
              <a:t>에 관한 논문</a:t>
            </a:r>
          </a:p>
          <a:p>
            <a:pPr>
              <a:lnSpc>
                <a:spcPct val="90000"/>
              </a:lnSpc>
            </a:pPr>
            <a:r>
              <a:rPr lang="en-US" altLang="ko-KR" dirty="0" err="1" smtClean="0"/>
              <a:t>MunSung</a:t>
            </a:r>
            <a:r>
              <a:rPr lang="en-US" altLang="ko-KR" dirty="0" smtClean="0"/>
              <a:t> Zhang, </a:t>
            </a:r>
            <a:r>
              <a:rPr lang="en-US" altLang="ko-KR" dirty="0" err="1" smtClean="0"/>
              <a:t>JaeMok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Jeong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</a:t>
            </a:r>
            <a:r>
              <a:rPr lang="en-US" altLang="ko-KR" dirty="0" smtClean="0">
                <a:latin typeface="Times New Roman"/>
              </a:rPr>
              <a:t>“</a:t>
            </a:r>
            <a:r>
              <a:rPr lang="en-US" altLang="ko-KR" dirty="0" smtClean="0"/>
              <a:t>GUI-based HTML2XML Wrapper using Inductive Reasoning</a:t>
            </a:r>
            <a:r>
              <a:rPr lang="en-US" altLang="ko-KR" dirty="0" smtClean="0">
                <a:latin typeface="Times New Roman"/>
              </a:rPr>
              <a:t>”</a:t>
            </a:r>
            <a:r>
              <a:rPr lang="en-US" altLang="ko-KR" sz="4000" dirty="0" smtClean="0"/>
              <a:t>, </a:t>
            </a:r>
            <a:r>
              <a:rPr lang="en-US" altLang="ko-KR" u="sng" dirty="0" smtClean="0"/>
              <a:t>submitted for JKISS, 2001</a:t>
            </a:r>
          </a:p>
          <a:p>
            <a:pPr>
              <a:lnSpc>
                <a:spcPct val="90000"/>
              </a:lnSpc>
              <a:buNone/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u="sng" dirty="0" smtClean="0"/>
              <a:t>XML </a:t>
            </a:r>
            <a:r>
              <a:rPr lang="ko-KR" altLang="en-US" u="sng" dirty="0" smtClean="0"/>
              <a:t>스키마 에디터에 대한 논문</a:t>
            </a:r>
          </a:p>
          <a:p>
            <a:pPr>
              <a:lnSpc>
                <a:spcPct val="90000"/>
              </a:lnSpc>
            </a:pPr>
            <a:r>
              <a:rPr lang="en-US" altLang="ko-KR" dirty="0" err="1" smtClean="0"/>
              <a:t>ChulMan</a:t>
            </a:r>
            <a:r>
              <a:rPr lang="en-US" altLang="ko-KR" dirty="0" smtClean="0"/>
              <a:t> Park, </a:t>
            </a:r>
            <a:r>
              <a:rPr lang="en-US" altLang="ko-KR" dirty="0" err="1" smtClean="0"/>
              <a:t>Sangwon</a:t>
            </a:r>
            <a:r>
              <a:rPr lang="en-US" altLang="ko-KR" dirty="0" smtClean="0"/>
              <a:t> Park,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</a:t>
            </a:r>
            <a:r>
              <a:rPr lang="en-US" altLang="ko-KR" sz="2800" dirty="0" smtClean="0"/>
              <a:t>, </a:t>
            </a:r>
            <a:r>
              <a:rPr lang="en-US" altLang="ko-KR" sz="2800" dirty="0" smtClean="0">
                <a:latin typeface="Times New Roman"/>
              </a:rPr>
              <a:t>“</a:t>
            </a:r>
            <a:r>
              <a:rPr lang="en-US" altLang="ko-KR" dirty="0" smtClean="0"/>
              <a:t>An XML Application Framework using XSD4j</a:t>
            </a:r>
            <a:r>
              <a:rPr lang="en-US" altLang="ko-KR" dirty="0" smtClean="0">
                <a:latin typeface="Times New Roman"/>
              </a:rPr>
              <a:t>”</a:t>
            </a:r>
            <a:r>
              <a:rPr lang="en-US" altLang="ko-KR" dirty="0" smtClean="0"/>
              <a:t>, </a:t>
            </a:r>
            <a:r>
              <a:rPr lang="en-US" altLang="ko-KR" u="sng" dirty="0" smtClean="0"/>
              <a:t>submitted for JKISS, 2001</a:t>
            </a:r>
            <a:endParaRPr lang="en-US" altLang="ko-KR" sz="28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6482-B126-4598-B3AE-DC92226AD0E8}" type="slidenum">
              <a:rPr lang="en-US" altLang="ko-KR"/>
              <a:pPr/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XDOM Based Architecture</a:t>
            </a: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9882-E105-475D-8E53-AB5D3DB1BCC7}" type="slidenum">
              <a:rPr lang="en-US" altLang="ko-KR"/>
              <a:pPr/>
              <a:t>37</a:t>
            </a:fld>
            <a:endParaRPr lang="en-US" altLang="ko-KR"/>
          </a:p>
        </p:txBody>
      </p:sp>
      <p:grpSp>
        <p:nvGrpSpPr>
          <p:cNvPr id="131096" name="Group 24"/>
          <p:cNvGrpSpPr>
            <a:grpSpLocks/>
          </p:cNvGrpSpPr>
          <p:nvPr/>
        </p:nvGrpSpPr>
        <p:grpSpPr bwMode="auto">
          <a:xfrm>
            <a:off x="1600398" y="1377280"/>
            <a:ext cx="2895600" cy="4572000"/>
            <a:chOff x="1968" y="816"/>
            <a:chExt cx="1920" cy="3264"/>
          </a:xfrm>
        </p:grpSpPr>
        <p:sp>
          <p:nvSpPr>
            <p:cNvPr id="131077" name="AutoShape 5" descr="꽃다발"/>
            <p:cNvSpPr>
              <a:spLocks noChangeArrowheads="1"/>
            </p:cNvSpPr>
            <p:nvPr/>
          </p:nvSpPr>
          <p:spPr bwMode="auto">
            <a:xfrm>
              <a:off x="2592" y="3600"/>
              <a:ext cx="768" cy="480"/>
            </a:xfrm>
            <a:prstGeom prst="flowChartMultidocumen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XFile</a:t>
              </a:r>
            </a:p>
          </p:txBody>
        </p:sp>
        <p:sp>
          <p:nvSpPr>
            <p:cNvPr id="131078" name="Rectangle 6"/>
            <p:cNvSpPr>
              <a:spLocks noChangeArrowheads="1"/>
            </p:cNvSpPr>
            <p:nvPr/>
          </p:nvSpPr>
          <p:spPr bwMode="auto">
            <a:xfrm>
              <a:off x="1968" y="2880"/>
              <a:ext cx="1920" cy="432"/>
            </a:xfrm>
            <a:prstGeom prst="rect">
              <a:avLst/>
            </a:prstGeom>
            <a:gradFill rotWithShape="0">
              <a:gsLst>
                <a:gs pos="0">
                  <a:srgbClr val="FF6699">
                    <a:gamma/>
                    <a:shade val="46275"/>
                    <a:invGamma/>
                  </a:srgbClr>
                </a:gs>
                <a:gs pos="50000">
                  <a:srgbClr val="FF6699"/>
                </a:gs>
                <a:gs pos="100000">
                  <a:srgbClr val="FF66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ObjectCache</a:t>
              </a:r>
            </a:p>
          </p:txBody>
        </p:sp>
        <p:sp>
          <p:nvSpPr>
            <p:cNvPr id="131080" name="Rectangle 8"/>
            <p:cNvSpPr>
              <a:spLocks noChangeArrowheads="1"/>
            </p:cNvSpPr>
            <p:nvPr/>
          </p:nvSpPr>
          <p:spPr bwMode="auto">
            <a:xfrm>
              <a:off x="1968" y="2400"/>
              <a:ext cx="1920" cy="432"/>
            </a:xfrm>
            <a:prstGeom prst="rect">
              <a:avLst/>
            </a:prstGeom>
            <a:gradFill rotWithShape="0">
              <a:gsLst>
                <a:gs pos="0">
                  <a:srgbClr val="FF6699">
                    <a:gamma/>
                    <a:shade val="46275"/>
                    <a:invGamma/>
                  </a:srgbClr>
                </a:gs>
                <a:gs pos="50000">
                  <a:srgbClr val="FF6699"/>
                </a:gs>
                <a:gs pos="100000">
                  <a:srgbClr val="FF66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XDOM</a:t>
              </a:r>
            </a:p>
          </p:txBody>
        </p:sp>
        <p:sp>
          <p:nvSpPr>
            <p:cNvPr id="131086" name="Rectangle 14"/>
            <p:cNvSpPr>
              <a:spLocks noChangeArrowheads="1"/>
            </p:cNvSpPr>
            <p:nvPr/>
          </p:nvSpPr>
          <p:spPr bwMode="auto">
            <a:xfrm>
              <a:off x="1968" y="816"/>
              <a:ext cx="1920" cy="528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Application</a:t>
              </a:r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>
              <a:off x="2976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091" name="Rectangle 19"/>
            <p:cNvSpPr>
              <a:spLocks noChangeArrowheads="1"/>
            </p:cNvSpPr>
            <p:nvPr/>
          </p:nvSpPr>
          <p:spPr bwMode="auto">
            <a:xfrm>
              <a:off x="1968" y="1920"/>
              <a:ext cx="912" cy="384"/>
            </a:xfrm>
            <a:prstGeom prst="rect">
              <a:avLst/>
            </a:prstGeom>
            <a:gradFill rotWithShape="0">
              <a:gsLst>
                <a:gs pos="0">
                  <a:srgbClr val="FF6699">
                    <a:gamma/>
                    <a:shade val="46275"/>
                    <a:invGamma/>
                  </a:srgbClr>
                </a:gs>
                <a:gs pos="50000">
                  <a:srgbClr val="FF6699"/>
                </a:gs>
                <a:gs pos="100000">
                  <a:srgbClr val="FF66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XQP</a:t>
              </a:r>
            </a:p>
          </p:txBody>
        </p:sp>
        <p:sp>
          <p:nvSpPr>
            <p:cNvPr id="131092" name="Rectangle 20"/>
            <p:cNvSpPr>
              <a:spLocks noChangeArrowheads="1"/>
            </p:cNvSpPr>
            <p:nvPr/>
          </p:nvSpPr>
          <p:spPr bwMode="auto">
            <a:xfrm>
              <a:off x="2976" y="1920"/>
              <a:ext cx="912" cy="384"/>
            </a:xfrm>
            <a:prstGeom prst="rect">
              <a:avLst/>
            </a:prstGeom>
            <a:gradFill rotWithShape="0">
              <a:gsLst>
                <a:gs pos="0">
                  <a:srgbClr val="FF6699">
                    <a:gamma/>
                    <a:shade val="46275"/>
                    <a:invGamma/>
                  </a:srgbClr>
                </a:gs>
                <a:gs pos="50000">
                  <a:srgbClr val="FF6699"/>
                </a:gs>
                <a:gs pos="100000">
                  <a:srgbClr val="FF66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XIR</a:t>
              </a:r>
            </a:p>
          </p:txBody>
        </p:sp>
        <p:sp>
          <p:nvSpPr>
            <p:cNvPr id="131093" name="Rectangle 21"/>
            <p:cNvSpPr>
              <a:spLocks noChangeArrowheads="1"/>
            </p:cNvSpPr>
            <p:nvPr/>
          </p:nvSpPr>
          <p:spPr bwMode="auto">
            <a:xfrm>
              <a:off x="1968" y="1392"/>
              <a:ext cx="1920" cy="432"/>
            </a:xfrm>
            <a:prstGeom prst="rect">
              <a:avLst/>
            </a:prstGeom>
            <a:gradFill rotWithShape="0">
              <a:gsLst>
                <a:gs pos="0">
                  <a:srgbClr val="FF6699">
                    <a:gamma/>
                    <a:shade val="46275"/>
                    <a:invGamma/>
                  </a:srgbClr>
                </a:gs>
                <a:gs pos="50000">
                  <a:srgbClr val="FF6699"/>
                </a:gs>
                <a:gs pos="100000">
                  <a:srgbClr val="FF66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b="1"/>
                <a:t>XRS</a:t>
              </a:r>
            </a:p>
          </p:txBody>
        </p:sp>
      </p:grp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953198" y="3663280"/>
            <a:ext cx="3651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b="1">
                <a:latin typeface="Times New Roman" pitchFamily="18" charset="0"/>
              </a:rPr>
              <a:t>XRS:</a:t>
            </a:r>
            <a:r>
              <a:rPr lang="en-US" altLang="ko-KR" sz="1800">
                <a:latin typeface="Times New Roman" pitchFamily="18" charset="0"/>
              </a:rPr>
              <a:t> </a:t>
            </a:r>
            <a:r>
              <a:rPr lang="en-US" altLang="ko-KR" sz="1800" b="1"/>
              <a:t>XML  Restructuring System</a:t>
            </a:r>
          </a:p>
          <a:p>
            <a:r>
              <a:rPr lang="en-US" altLang="ko-KR" sz="1800" b="1"/>
              <a:t>XQP: XML Query Processor</a:t>
            </a:r>
          </a:p>
          <a:p>
            <a:r>
              <a:rPr lang="en-US" altLang="ko-KR" sz="1800" b="1"/>
              <a:t>XIR: XML Information Retrieval</a:t>
            </a:r>
            <a:endParaRPr lang="en-US" altLang="ko-KR" b="1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636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Times New Roman" pitchFamily="18" charset="0"/>
              </a:rPr>
              <a:t>XML Research 2001: XML Storage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XDOM</a:t>
            </a:r>
            <a:endParaRPr lang="en-US" altLang="ko-KR"/>
          </a:p>
        </p:txBody>
      </p:sp>
      <p:sp>
        <p:nvSpPr>
          <p:cNvPr id="94249" name="Rectangle 4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File based XML repository</a:t>
            </a:r>
          </a:p>
          <a:p>
            <a:pPr lvl="1"/>
            <a:r>
              <a:rPr lang="en-US" altLang="ko-KR" smtClean="0"/>
              <a:t>Cheap alternative of commercial XML DBMS(Ecxelon, Oracle 9i)</a:t>
            </a:r>
          </a:p>
          <a:p>
            <a:pPr lvl="1"/>
            <a:r>
              <a:rPr lang="en-US" altLang="ko-KR" smtClean="0"/>
              <a:t>Implemented by Java with DOM API support</a:t>
            </a:r>
          </a:p>
          <a:p>
            <a:pPr lvl="1"/>
            <a:r>
              <a:rPr lang="en-US" altLang="ko-KR" smtClean="0"/>
              <a:t>mobile machine, set top box </a:t>
            </a:r>
            <a:r>
              <a:rPr lang="ko-KR" altLang="en-US" smtClean="0"/>
              <a:t>등 제한된 </a:t>
            </a:r>
            <a:r>
              <a:rPr lang="en-US" altLang="ko-KR" smtClean="0"/>
              <a:t>memory resource </a:t>
            </a:r>
            <a:r>
              <a:rPr lang="ko-KR" altLang="en-US" smtClean="0"/>
              <a:t>환경에서 원활히 동작</a:t>
            </a:r>
          </a:p>
          <a:p>
            <a:pPr lvl="1"/>
            <a:r>
              <a:rPr lang="en-US" altLang="ko-KR" smtClean="0"/>
              <a:t>cf) PDOM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215-9D45-426D-B86F-CFE2657B2403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636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Times New Roman" pitchFamily="18" charset="0"/>
              </a:rPr>
              <a:t>XML Research 2001: XML Storage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XIR: Information Retrieval</a:t>
            </a:r>
            <a:endParaRPr lang="en-US" altLang="ko-KR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299D-40CA-4AA6-816A-53B1AAF3A7D1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95235" name="AutoShape 3"/>
          <p:cNvSpPr>
            <a:spLocks noChangeArrowheads="1"/>
          </p:cNvSpPr>
          <p:nvPr/>
        </p:nvSpPr>
        <p:spPr bwMode="auto">
          <a:xfrm>
            <a:off x="609600" y="1785392"/>
            <a:ext cx="3657600" cy="29718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36" name="Freeform 4"/>
          <p:cNvSpPr>
            <a:spLocks/>
          </p:cNvSpPr>
          <p:nvPr/>
        </p:nvSpPr>
        <p:spPr bwMode="auto">
          <a:xfrm>
            <a:off x="1676400" y="1785392"/>
            <a:ext cx="762000" cy="29718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336" y="480"/>
              </a:cxn>
              <a:cxn ang="0">
                <a:pos x="384" y="624"/>
              </a:cxn>
              <a:cxn ang="0">
                <a:pos x="288" y="864"/>
              </a:cxn>
              <a:cxn ang="0">
                <a:pos x="192" y="864"/>
              </a:cxn>
              <a:cxn ang="0">
                <a:pos x="48" y="1056"/>
              </a:cxn>
              <a:cxn ang="0">
                <a:pos x="192" y="1152"/>
              </a:cxn>
              <a:cxn ang="0">
                <a:pos x="96" y="1296"/>
              </a:cxn>
              <a:cxn ang="0">
                <a:pos x="48" y="1440"/>
              </a:cxn>
              <a:cxn ang="0">
                <a:pos x="144" y="1488"/>
              </a:cxn>
              <a:cxn ang="0">
                <a:pos x="192" y="1632"/>
              </a:cxn>
              <a:cxn ang="0">
                <a:pos x="48" y="1680"/>
              </a:cxn>
              <a:cxn ang="0">
                <a:pos x="48" y="1824"/>
              </a:cxn>
              <a:cxn ang="0">
                <a:pos x="0" y="1872"/>
              </a:cxn>
            </a:cxnLst>
            <a:rect l="0" t="0" r="r" b="b"/>
            <a:pathLst>
              <a:path w="480" h="1872">
                <a:moveTo>
                  <a:pt x="480" y="0"/>
                </a:moveTo>
                <a:cubicBezTo>
                  <a:pt x="416" y="188"/>
                  <a:pt x="352" y="376"/>
                  <a:pt x="336" y="480"/>
                </a:cubicBezTo>
                <a:cubicBezTo>
                  <a:pt x="320" y="584"/>
                  <a:pt x="392" y="560"/>
                  <a:pt x="384" y="624"/>
                </a:cubicBezTo>
                <a:cubicBezTo>
                  <a:pt x="376" y="688"/>
                  <a:pt x="320" y="824"/>
                  <a:pt x="288" y="864"/>
                </a:cubicBezTo>
                <a:cubicBezTo>
                  <a:pt x="256" y="904"/>
                  <a:pt x="232" y="832"/>
                  <a:pt x="192" y="864"/>
                </a:cubicBezTo>
                <a:cubicBezTo>
                  <a:pt x="152" y="896"/>
                  <a:pt x="48" y="1008"/>
                  <a:pt x="48" y="1056"/>
                </a:cubicBezTo>
                <a:cubicBezTo>
                  <a:pt x="48" y="1104"/>
                  <a:pt x="184" y="1112"/>
                  <a:pt x="192" y="1152"/>
                </a:cubicBezTo>
                <a:cubicBezTo>
                  <a:pt x="200" y="1192"/>
                  <a:pt x="120" y="1248"/>
                  <a:pt x="96" y="1296"/>
                </a:cubicBezTo>
                <a:cubicBezTo>
                  <a:pt x="72" y="1344"/>
                  <a:pt x="40" y="1408"/>
                  <a:pt x="48" y="1440"/>
                </a:cubicBezTo>
                <a:cubicBezTo>
                  <a:pt x="56" y="1472"/>
                  <a:pt x="120" y="1456"/>
                  <a:pt x="144" y="1488"/>
                </a:cubicBezTo>
                <a:cubicBezTo>
                  <a:pt x="168" y="1520"/>
                  <a:pt x="208" y="1600"/>
                  <a:pt x="192" y="1632"/>
                </a:cubicBezTo>
                <a:cubicBezTo>
                  <a:pt x="176" y="1664"/>
                  <a:pt x="72" y="1648"/>
                  <a:pt x="48" y="1680"/>
                </a:cubicBezTo>
                <a:cubicBezTo>
                  <a:pt x="24" y="1712"/>
                  <a:pt x="56" y="1792"/>
                  <a:pt x="48" y="1824"/>
                </a:cubicBezTo>
                <a:cubicBezTo>
                  <a:pt x="40" y="1856"/>
                  <a:pt x="8" y="1864"/>
                  <a:pt x="0" y="18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5181600" y="4528592"/>
            <a:ext cx="3657600" cy="1524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>
            <a:off x="6096000" y="4528592"/>
            <a:ext cx="152400" cy="152400"/>
          </a:xfrm>
          <a:prstGeom prst="flowChartConnector">
            <a:avLst/>
          </a:prstGeom>
          <a:gradFill rotWithShape="0">
            <a:gsLst>
              <a:gs pos="0">
                <a:schemeClr val="tx1">
                  <a:gamma/>
                  <a:tint val="0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609600" y="4833392"/>
            <a:ext cx="36576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ko-KR">
                <a:latin typeface="Tahoma" pitchFamily="34" charset="0"/>
              </a:rPr>
              <a:t>Keyword + Path info.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ko-KR">
                <a:latin typeface="Tahoma" pitchFamily="34" charset="0"/>
              </a:rPr>
              <a:t>XML Document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5181600" y="4833392"/>
            <a:ext cx="36576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ko-KR">
                <a:latin typeface="Tahoma" pitchFamily="34" charset="0"/>
              </a:rPr>
              <a:t>Keyword only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ko-KR">
                <a:latin typeface="Tahoma" pitchFamily="34" charset="0"/>
              </a:rPr>
              <a:t>Plain text document</a:t>
            </a:r>
          </a:p>
        </p:txBody>
      </p:sp>
      <p:sp>
        <p:nvSpPr>
          <p:cNvPr id="95241" name="Rectangle 9" descr="수평 벽돌 무늬"/>
          <p:cNvSpPr>
            <a:spLocks noChangeArrowheads="1"/>
          </p:cNvSpPr>
          <p:nvPr/>
        </p:nvSpPr>
        <p:spPr bwMode="auto">
          <a:xfrm>
            <a:off x="4191000" y="1556792"/>
            <a:ext cx="4648200" cy="2209800"/>
          </a:xfrm>
          <a:prstGeom prst="rect">
            <a:avLst/>
          </a:prstGeom>
          <a:pattFill prst="horzBrick">
            <a:fgClr>
              <a:srgbClr val="CCFFCC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sz="2000">
                <a:latin typeface="Tahoma" pitchFamily="34" charset="0"/>
              </a:rPr>
              <a:t>New retrieval model</a:t>
            </a:r>
          </a:p>
          <a:p>
            <a:r>
              <a:rPr lang="en-US" altLang="ko-KR" sz="2000">
                <a:latin typeface="Tahoma" pitchFamily="34" charset="0"/>
              </a:rPr>
              <a:t>New index</a:t>
            </a:r>
          </a:p>
          <a:p>
            <a:r>
              <a:rPr lang="en-US" altLang="ko-KR" sz="2000">
                <a:solidFill>
                  <a:schemeClr val="hlink"/>
                </a:solidFill>
                <a:latin typeface="Tahoma" pitchFamily="34" charset="0"/>
              </a:rPr>
              <a:t>New Ranking Algorithm</a:t>
            </a:r>
          </a:p>
          <a:p>
            <a:pPr lvl="1">
              <a:buFontTx/>
              <a:buChar char="•"/>
            </a:pPr>
            <a:r>
              <a:rPr lang="en-US" altLang="ko-KR" sz="2000">
                <a:latin typeface="Tahoma" pitchFamily="34" charset="0"/>
              </a:rPr>
              <a:t> distance</a:t>
            </a:r>
          </a:p>
          <a:p>
            <a:pPr lvl="1">
              <a:buFontTx/>
              <a:buChar char="•"/>
            </a:pPr>
            <a:r>
              <a:rPr lang="en-US" altLang="ko-KR" sz="2000">
                <a:latin typeface="Tahoma" pitchFamily="34" charset="0"/>
              </a:rPr>
              <a:t> </a:t>
            </a:r>
            <a:r>
              <a:rPr lang="en-US" altLang="ko-KR" sz="2000" i="1">
                <a:latin typeface="Tahoma" pitchFamily="34" charset="0"/>
              </a:rPr>
              <a:t>idf</a:t>
            </a:r>
            <a:r>
              <a:rPr lang="en-US" altLang="ko-KR" sz="2000">
                <a:latin typeface="Tahoma" pitchFamily="34" charset="0"/>
              </a:rPr>
              <a:t> (inverted document frequency)</a:t>
            </a:r>
          </a:p>
          <a:p>
            <a:r>
              <a:rPr lang="en-US" altLang="ko-KR" sz="2000">
                <a:latin typeface="Tahoma" pitchFamily="34" charset="0"/>
              </a:rPr>
              <a:t>Path Inference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636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Times New Roman" pitchFamily="18" charset="0"/>
              </a:rPr>
              <a:t>XML Research 2001: XML 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 &amp; XML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4A4-1781-4D00-9FEC-A417DA39C34D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762000" y="1905000"/>
            <a:ext cx="3429000" cy="37338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/>
              <a:t>&lt;tr&gt;</a:t>
            </a:r>
          </a:p>
          <a:p>
            <a:r>
              <a:rPr lang="en-US" altLang="ko-KR" sz="1800"/>
              <a:t>  </a:t>
            </a:r>
            <a:r>
              <a:rPr lang="en-US" altLang="ko-KR" sz="1800" b="1">
                <a:solidFill>
                  <a:srgbClr val="0000CC"/>
                </a:solidFill>
              </a:rPr>
              <a:t>&lt;td&gt;</a:t>
            </a:r>
          </a:p>
          <a:p>
            <a:r>
              <a:rPr lang="en-US" altLang="ko-KR" sz="1800" b="1">
                <a:solidFill>
                  <a:srgbClr val="0000CC"/>
                </a:solidFill>
              </a:rPr>
              <a:t>    &lt;font color=</a:t>
            </a:r>
            <a:r>
              <a:rPr lang="en-US" altLang="ko-KR" sz="1800" b="1">
                <a:solidFill>
                  <a:srgbClr val="0000CC"/>
                </a:solidFill>
                <a:latin typeface="Times New Roman"/>
              </a:rPr>
              <a:t>“</a:t>
            </a:r>
            <a:r>
              <a:rPr lang="en-US" altLang="ko-KR" sz="1800" b="1">
                <a:solidFill>
                  <a:srgbClr val="0000CC"/>
                </a:solidFill>
              </a:rPr>
              <a:t>red</a:t>
            </a:r>
            <a:r>
              <a:rPr lang="en-US" altLang="ko-KR" sz="1800" b="1">
                <a:solidFill>
                  <a:srgbClr val="0000CC"/>
                </a:solidFill>
                <a:latin typeface="Times New Roman"/>
              </a:rPr>
              <a:t>”</a:t>
            </a:r>
            <a:r>
              <a:rPr lang="en-US" altLang="ko-KR" sz="1800" b="1">
                <a:solidFill>
                  <a:srgbClr val="0000CC"/>
                </a:solidFill>
              </a:rPr>
              <a:t>&gt;</a:t>
            </a:r>
            <a:r>
              <a:rPr lang="en-US" altLang="ko-KR" sz="1800"/>
              <a:t> </a:t>
            </a:r>
            <a:r>
              <a:rPr lang="ko-KR" altLang="en-US" sz="1800"/>
              <a:t>이름</a:t>
            </a:r>
          </a:p>
          <a:p>
            <a:r>
              <a:rPr lang="ko-KR" altLang="en-US" sz="1800"/>
              <a:t>    </a:t>
            </a:r>
            <a:r>
              <a:rPr lang="en-US" altLang="ko-KR" sz="1800"/>
              <a:t>&lt;/font&gt;</a:t>
            </a:r>
          </a:p>
          <a:p>
            <a:r>
              <a:rPr lang="en-US" altLang="ko-KR" sz="1800"/>
              <a:t>  &lt;/td&gt;</a:t>
            </a:r>
          </a:p>
          <a:p>
            <a:r>
              <a:rPr lang="en-US" altLang="ko-KR" sz="1800"/>
              <a:t>  &lt;td&gt; </a:t>
            </a:r>
            <a:r>
              <a:rPr lang="ko-KR" altLang="en-US" sz="1800"/>
              <a:t>고소영 </a:t>
            </a:r>
            <a:r>
              <a:rPr lang="en-US" altLang="ko-KR" sz="1800"/>
              <a:t>&lt;/td&gt;</a:t>
            </a:r>
          </a:p>
          <a:p>
            <a:r>
              <a:rPr lang="en-US" altLang="ko-KR" sz="1800"/>
              <a:t>&lt;/tr&gt;</a:t>
            </a:r>
          </a:p>
          <a:p>
            <a:endParaRPr lang="en-US" altLang="ko-KR" sz="1800"/>
          </a:p>
          <a:p>
            <a:r>
              <a:rPr lang="en-US" altLang="ko-KR" sz="1800"/>
              <a:t>&lt;tr&gt;</a:t>
            </a:r>
          </a:p>
          <a:p>
            <a:r>
              <a:rPr lang="en-US" altLang="ko-KR" sz="1800"/>
              <a:t>  &lt;td&gt;</a:t>
            </a:r>
          </a:p>
          <a:p>
            <a:r>
              <a:rPr lang="en-US" altLang="ko-KR" sz="1800"/>
              <a:t>    &lt;b&gt; </a:t>
            </a:r>
            <a:r>
              <a:rPr lang="ko-KR" altLang="en-US" sz="1800"/>
              <a:t>주소 </a:t>
            </a:r>
            <a:r>
              <a:rPr lang="en-US" altLang="ko-KR" sz="1800"/>
              <a:t>&lt;/b&gt;</a:t>
            </a:r>
          </a:p>
          <a:p>
            <a:r>
              <a:rPr lang="en-US" altLang="ko-KR" sz="1800"/>
              <a:t>  &lt;/td&gt;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5029200" y="1905000"/>
            <a:ext cx="3429000" cy="3733800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100000">
                <a:srgbClr val="FFCCCC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solidFill>
                  <a:srgbClr val="FF0000"/>
                </a:solidFill>
              </a:rPr>
              <a:t>&lt;person&gt;</a:t>
            </a:r>
          </a:p>
          <a:p>
            <a:endParaRPr lang="en-US" altLang="ko-KR" sz="1800">
              <a:solidFill>
                <a:srgbClr val="FF0000"/>
              </a:solidFill>
            </a:endParaRPr>
          </a:p>
          <a:p>
            <a:r>
              <a:rPr lang="en-US" altLang="ko-KR" sz="1800">
                <a:solidFill>
                  <a:srgbClr val="FF0000"/>
                </a:solidFill>
              </a:rPr>
              <a:t>  </a:t>
            </a:r>
            <a:r>
              <a:rPr lang="en-US" altLang="ko-KR" sz="1800" b="1">
                <a:solidFill>
                  <a:srgbClr val="FF0000"/>
                </a:solidFill>
              </a:rPr>
              <a:t>&lt;name&gt;</a:t>
            </a:r>
            <a:r>
              <a:rPr lang="ko-KR" altLang="en-US" sz="1800"/>
              <a:t>고소영</a:t>
            </a:r>
          </a:p>
          <a:p>
            <a:r>
              <a:rPr lang="ko-KR" altLang="en-US" sz="1800"/>
              <a:t>  </a:t>
            </a:r>
            <a:r>
              <a:rPr lang="en-US" altLang="ko-KR" sz="1800"/>
              <a:t>&lt;/name&gt;</a:t>
            </a:r>
          </a:p>
          <a:p>
            <a:endParaRPr lang="en-US" altLang="ko-KR" sz="1800"/>
          </a:p>
          <a:p>
            <a:r>
              <a:rPr lang="en-US" altLang="ko-KR" sz="1800"/>
              <a:t>  &lt;city&gt;</a:t>
            </a:r>
            <a:r>
              <a:rPr lang="ko-KR" altLang="en-US" sz="1800"/>
              <a:t>서울</a:t>
            </a:r>
          </a:p>
          <a:p>
            <a:r>
              <a:rPr lang="ko-KR" altLang="en-US" sz="1800"/>
              <a:t>  </a:t>
            </a:r>
            <a:r>
              <a:rPr lang="en-US" altLang="ko-KR" sz="1800"/>
              <a:t>&lt;/city&gt;</a:t>
            </a:r>
          </a:p>
          <a:p>
            <a:r>
              <a:rPr lang="en-US" altLang="ko-KR" sz="1800"/>
              <a:t>  </a:t>
            </a:r>
          </a:p>
          <a:p>
            <a:r>
              <a:rPr lang="en-US" altLang="ko-KR" sz="1800"/>
              <a:t>&lt;/person&gt;</a:t>
            </a:r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2209800" y="4114800"/>
            <a:ext cx="2514600" cy="1295400"/>
          </a:xfrm>
          <a:prstGeom prst="wedgeRectCallout">
            <a:avLst>
              <a:gd name="adj1" fmla="val -41352"/>
              <a:gd name="adj2" fmla="val -8517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ko-KR" b="1"/>
              <a:t>HTML</a:t>
            </a:r>
            <a:r>
              <a:rPr lang="en-US" altLang="ko-KR"/>
              <a:t>: </a:t>
            </a:r>
            <a:r>
              <a:rPr lang="ko-KR" altLang="en-US" b="1">
                <a:solidFill>
                  <a:srgbClr val="0000CC"/>
                </a:solidFill>
              </a:rPr>
              <a:t>화면 출력</a:t>
            </a:r>
            <a:r>
              <a:rPr lang="ko-KR" altLang="en-US"/>
              <a:t> 모양을 지정하기 위한 태그</a:t>
            </a:r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6400800" y="4114800"/>
            <a:ext cx="2209800" cy="1371600"/>
          </a:xfrm>
          <a:prstGeom prst="wedgeRectCallout">
            <a:avLst>
              <a:gd name="adj1" fmla="val -40157"/>
              <a:gd name="adj2" fmla="val -8321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ko-KR" b="1"/>
              <a:t>XML</a:t>
            </a:r>
            <a:r>
              <a:rPr lang="en-US" altLang="ko-KR"/>
              <a:t>: </a:t>
            </a:r>
            <a:r>
              <a:rPr lang="ko-KR" altLang="en-US"/>
              <a:t>문서의 </a:t>
            </a:r>
            <a:r>
              <a:rPr lang="ko-KR" altLang="en-US" b="1">
                <a:solidFill>
                  <a:srgbClr val="FF0000"/>
                </a:solidFill>
              </a:rPr>
              <a:t>의미</a:t>
            </a:r>
            <a:r>
              <a:rPr lang="ko-KR" altLang="en-US"/>
              <a:t>를 지정하기 위한 태그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XRS: XML Restructuring System</a:t>
            </a:r>
            <a:endParaRPr lang="en-US" altLang="ko-KR"/>
          </a:p>
        </p:txBody>
      </p:sp>
      <p:sp>
        <p:nvSpPr>
          <p:cNvPr id="2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2350-CFF5-49BD-9704-A25971E8823E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776808" y="2780184"/>
            <a:ext cx="1066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>
              <a:latin typeface="Tahoma" pitchFamily="34" charset="0"/>
            </a:endParaRPr>
          </a:p>
        </p:txBody>
      </p:sp>
      <p:sp>
        <p:nvSpPr>
          <p:cNvPr id="97284" name="AutoShape 4"/>
          <p:cNvSpPr>
            <a:spLocks noChangeArrowheads="1"/>
          </p:cNvSpPr>
          <p:nvPr/>
        </p:nvSpPr>
        <p:spPr bwMode="auto">
          <a:xfrm>
            <a:off x="2072208" y="3985097"/>
            <a:ext cx="1828800" cy="3048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776808" y="3161184"/>
            <a:ext cx="121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Tahoma" pitchFamily="34" charset="0"/>
              </a:rPr>
              <a:t>XML source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691208" y="1484784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folHlink"/>
                </a:solidFill>
                <a:latin typeface="Tahoma" pitchFamily="34" charset="0"/>
              </a:rPr>
              <a:t>1. granularity measure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2681808" y="2308697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7288" name="Group 8"/>
          <p:cNvGrpSpPr>
            <a:grpSpLocks/>
          </p:cNvGrpSpPr>
          <p:nvPr/>
        </p:nvGrpSpPr>
        <p:grpSpPr bwMode="auto">
          <a:xfrm>
            <a:off x="2529408" y="2842097"/>
            <a:ext cx="1219200" cy="1114425"/>
            <a:chOff x="1728" y="2121"/>
            <a:chExt cx="768" cy="702"/>
          </a:xfrm>
        </p:grpSpPr>
        <p:sp>
          <p:nvSpPr>
            <p:cNvPr id="97289" name="Text Box 9"/>
            <p:cNvSpPr txBox="1">
              <a:spLocks noChangeArrowheads="1"/>
            </p:cNvSpPr>
            <p:nvPr/>
          </p:nvSpPr>
          <p:spPr bwMode="auto">
            <a:xfrm>
              <a:off x="1728" y="2121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latin typeface="Tahoma" pitchFamily="34" charset="0"/>
                </a:rPr>
                <a:t>XSLT1</a:t>
              </a:r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1728" y="2361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latin typeface="Tahoma" pitchFamily="34" charset="0"/>
                </a:rPr>
                <a:t>XSLT2</a:t>
              </a:r>
            </a:p>
          </p:txBody>
        </p: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1728" y="2592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latin typeface="Tahoma" pitchFamily="34" charset="0"/>
                </a:rPr>
                <a:t>XSLT3</a:t>
              </a:r>
            </a:p>
          </p:txBody>
        </p:sp>
        <p:sp>
          <p:nvSpPr>
            <p:cNvPr id="97292" name="AutoShape 12"/>
            <p:cNvSpPr>
              <a:spLocks noChangeArrowheads="1"/>
            </p:cNvSpPr>
            <p:nvPr/>
          </p:nvSpPr>
          <p:spPr bwMode="auto">
            <a:xfrm>
              <a:off x="2304" y="2217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293" name="AutoShape 13"/>
            <p:cNvSpPr>
              <a:spLocks noChangeArrowheads="1"/>
            </p:cNvSpPr>
            <p:nvPr/>
          </p:nvSpPr>
          <p:spPr bwMode="auto">
            <a:xfrm>
              <a:off x="2304" y="2409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294" name="AutoShape 14"/>
            <p:cNvSpPr>
              <a:spLocks noChangeArrowheads="1"/>
            </p:cNvSpPr>
            <p:nvPr/>
          </p:nvSpPr>
          <p:spPr bwMode="auto">
            <a:xfrm>
              <a:off x="2304" y="2640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4053408" y="2780184"/>
            <a:ext cx="1981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ahoma" pitchFamily="34" charset="0"/>
              </a:rPr>
              <a:t>Restructuring</a:t>
            </a:r>
            <a:br>
              <a:rPr lang="en-US" altLang="ko-KR">
                <a:latin typeface="Tahoma" pitchFamily="34" charset="0"/>
              </a:rPr>
            </a:br>
            <a:r>
              <a:rPr lang="en-US" altLang="ko-KR">
                <a:latin typeface="Tahoma" pitchFamily="34" charset="0"/>
              </a:rPr>
              <a:t>Engine</a:t>
            </a:r>
          </a:p>
        </p:txBody>
      </p:sp>
      <p:sp>
        <p:nvSpPr>
          <p:cNvPr id="97297" name="AutoShape 17"/>
          <p:cNvSpPr>
            <a:spLocks noChangeArrowheads="1"/>
          </p:cNvSpPr>
          <p:nvPr/>
        </p:nvSpPr>
        <p:spPr bwMode="auto">
          <a:xfrm>
            <a:off x="5272608" y="4518497"/>
            <a:ext cx="381000" cy="685800"/>
          </a:xfrm>
          <a:prstGeom prst="upArrow">
            <a:avLst>
              <a:gd name="adj1" fmla="val 50000"/>
              <a:gd name="adj2" fmla="val 45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4815408" y="5204297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folHlink"/>
                </a:solidFill>
                <a:latin typeface="Tahoma" pitchFamily="34" charset="0"/>
              </a:rPr>
              <a:t>2. user profile</a:t>
            </a:r>
          </a:p>
        </p:txBody>
      </p:sp>
      <p:sp>
        <p:nvSpPr>
          <p:cNvPr id="97299" name="AutoShape 19"/>
          <p:cNvSpPr>
            <a:spLocks noChangeArrowheads="1"/>
          </p:cNvSpPr>
          <p:nvPr/>
        </p:nvSpPr>
        <p:spPr bwMode="auto">
          <a:xfrm>
            <a:off x="6263208" y="3070697"/>
            <a:ext cx="762000" cy="914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300" name="Rectangle 20"/>
          <p:cNvSpPr>
            <a:spLocks noChangeArrowheads="1"/>
          </p:cNvSpPr>
          <p:nvPr/>
        </p:nvSpPr>
        <p:spPr bwMode="auto">
          <a:xfrm>
            <a:off x="7253808" y="2765897"/>
            <a:ext cx="990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ahoma" pitchFamily="34" charset="0"/>
              </a:rPr>
              <a:t>User</a:t>
            </a:r>
            <a:br>
              <a:rPr lang="en-US" altLang="ko-KR">
                <a:latin typeface="Tahoma" pitchFamily="34" charset="0"/>
              </a:rPr>
            </a:br>
            <a:r>
              <a:rPr lang="en-US" altLang="ko-KR">
                <a:latin typeface="Tahoma" pitchFamily="34" charset="0"/>
              </a:rPr>
              <a:t>View</a:t>
            </a:r>
          </a:p>
        </p:txBody>
      </p:sp>
      <p:cxnSp>
        <p:nvCxnSpPr>
          <p:cNvPr id="97301" name="AutoShape 21"/>
          <p:cNvCxnSpPr>
            <a:cxnSpLocks noChangeShapeType="1"/>
          </p:cNvCxnSpPr>
          <p:nvPr/>
        </p:nvCxnSpPr>
        <p:spPr bwMode="auto">
          <a:xfrm>
            <a:off x="1157808" y="4594697"/>
            <a:ext cx="2552700" cy="158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cxnSp>
      <p:sp>
        <p:nvSpPr>
          <p:cNvPr id="97302" name="Text Box 22"/>
          <p:cNvSpPr txBox="1">
            <a:spLocks noChangeArrowheads="1"/>
          </p:cNvSpPr>
          <p:nvPr/>
        </p:nvSpPr>
        <p:spPr bwMode="auto">
          <a:xfrm>
            <a:off x="1462608" y="4670897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hlink"/>
                </a:solidFill>
                <a:latin typeface="Tahoma" pitchFamily="34" charset="0"/>
              </a:rPr>
              <a:t>Static module</a:t>
            </a:r>
          </a:p>
        </p:txBody>
      </p:sp>
      <p:sp>
        <p:nvSpPr>
          <p:cNvPr id="97303" name="Line 23"/>
          <p:cNvSpPr>
            <a:spLocks noChangeShapeType="1"/>
          </p:cNvSpPr>
          <p:nvPr/>
        </p:nvSpPr>
        <p:spPr bwMode="auto">
          <a:xfrm>
            <a:off x="4129608" y="5585297"/>
            <a:ext cx="335280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4815408" y="5585297"/>
            <a:ext cx="266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hlink"/>
                </a:solidFill>
                <a:latin typeface="Tahoma" pitchFamily="34" charset="0"/>
              </a:rPr>
              <a:t>Dynamic module</a:t>
            </a:r>
          </a:p>
        </p:txBody>
      </p:sp>
      <p:sp>
        <p:nvSpPr>
          <p:cNvPr id="97305" name="Rectangle 25"/>
          <p:cNvSpPr>
            <a:spLocks noChangeArrowheads="1"/>
          </p:cNvSpPr>
          <p:nvPr/>
        </p:nvSpPr>
        <p:spPr bwMode="auto">
          <a:xfrm>
            <a:off x="2072208" y="1851497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ahoma" pitchFamily="34" charset="0"/>
              </a:rPr>
              <a:t>DTD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79512" y="24375"/>
            <a:ext cx="39377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Times New Roman" pitchFamily="18" charset="0"/>
              </a:rPr>
              <a:t>XML Research 2001: XML Restructurer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 of XML Research</a:t>
            </a:r>
          </a:p>
          <a:p>
            <a:r>
              <a:rPr lang="en-US" altLang="ko-KR" dirty="0" smtClean="0"/>
              <a:t>SNU IDB Lab</a:t>
            </a:r>
          </a:p>
          <a:p>
            <a:r>
              <a:rPr lang="en-US" altLang="ko-KR" dirty="0" smtClean="0"/>
              <a:t>XML Research</a:t>
            </a:r>
          </a:p>
          <a:p>
            <a:pPr lvl="1"/>
            <a:r>
              <a:rPr lang="en-US" altLang="ko-KR" dirty="0" smtClean="0"/>
              <a:t>querying XML data</a:t>
            </a:r>
          </a:p>
          <a:p>
            <a:pPr lvl="1"/>
            <a:r>
              <a:rPr lang="en-US" altLang="ko-KR" dirty="0" smtClean="0"/>
              <a:t>transforming XML data</a:t>
            </a:r>
          </a:p>
          <a:p>
            <a:pPr lvl="1"/>
            <a:r>
              <a:rPr lang="en-US" altLang="ko-KR" dirty="0" smtClean="0"/>
              <a:t>information retrieval</a:t>
            </a:r>
          </a:p>
          <a:p>
            <a:r>
              <a:rPr lang="en-US" altLang="ko-KR" u="sng" dirty="0" smtClean="0"/>
              <a:t>Lab venture: </a:t>
            </a:r>
            <a:r>
              <a:rPr lang="en-US" altLang="ko-KR" u="sng" dirty="0" err="1" smtClean="0"/>
              <a:t>ITcamp</a:t>
            </a:r>
            <a:endParaRPr lang="en-US" altLang="ko-KR" u="sng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842A-0D58-4CFC-98B4-AF605497AC8F}" type="slidenum">
              <a:rPr lang="en-US" altLang="ko-KR"/>
              <a:pPr/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Business Model</a:t>
            </a:r>
            <a:endParaRPr lang="en-US" altLang="ko-KR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7621-49BD-4034-AE2B-DB2E8774E18A}" type="slidenum">
              <a:rPr lang="en-US" altLang="ko-KR" smtClean="0"/>
              <a:pPr/>
              <a:t>42</a:t>
            </a:fld>
            <a:endParaRPr lang="en-US" altLang="ko-KR"/>
          </a:p>
        </p:txBody>
      </p:sp>
      <p:pic>
        <p:nvPicPr>
          <p:cNvPr id="101379" name="Picture 3" descr="H:\Documents and Settings\hdlee\Application Data\Microsoft\Media Catalog\f7_sourc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3088" y="2287588"/>
            <a:ext cx="3074987" cy="2892425"/>
          </a:xfrm>
          <a:prstGeom prst="rect">
            <a:avLst/>
          </a:prstGeom>
          <a:noFill/>
        </p:spPr>
      </p:pic>
      <p:pic>
        <p:nvPicPr>
          <p:cNvPr id="101380" name="Picture 4" descr="A:\f7_box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346325"/>
            <a:ext cx="2435225" cy="2835275"/>
          </a:xfrm>
          <a:prstGeom prst="rect">
            <a:avLst/>
          </a:prstGeom>
          <a:noFill/>
        </p:spPr>
      </p:pic>
      <p:pic>
        <p:nvPicPr>
          <p:cNvPr id="101381" name="Picture 5" descr="A:\f7_box2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3975" y="2346325"/>
            <a:ext cx="2435225" cy="2835275"/>
          </a:xfrm>
          <a:prstGeom prst="rect">
            <a:avLst/>
          </a:prstGeom>
          <a:noFill/>
        </p:spPr>
      </p:pic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57200" y="2971800"/>
            <a:ext cx="19094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ko-KR" sz="1800" dirty="0">
                <a:solidFill>
                  <a:srgbClr val="003366"/>
                </a:solidFill>
                <a:latin typeface="+mn-ea"/>
                <a:ea typeface="+mn-ea"/>
              </a:rPr>
              <a:t> </a:t>
            </a:r>
            <a:r>
              <a:rPr lang="ko-KR" altLang="en-US" sz="1800" dirty="0" err="1">
                <a:solidFill>
                  <a:srgbClr val="003366"/>
                </a:solidFill>
                <a:latin typeface="+mn-ea"/>
                <a:ea typeface="+mn-ea"/>
              </a:rPr>
              <a:t>컨텐츠</a:t>
            </a:r>
            <a:r>
              <a:rPr lang="ko-KR" altLang="en-US" sz="1800" dirty="0">
                <a:solidFill>
                  <a:srgbClr val="003366"/>
                </a:solidFill>
                <a:latin typeface="+mn-ea"/>
                <a:ea typeface="+mn-ea"/>
              </a:rPr>
              <a:t> 관리</a:t>
            </a: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003366"/>
                </a:solidFill>
                <a:latin typeface="+mn-ea"/>
                <a:ea typeface="+mn-ea"/>
              </a:rPr>
              <a:t> 각종 </a:t>
            </a:r>
            <a:r>
              <a:rPr lang="en-US" altLang="ko-KR" sz="1800" dirty="0">
                <a:solidFill>
                  <a:srgbClr val="003366"/>
                </a:solidFill>
                <a:latin typeface="+mn-ea"/>
                <a:ea typeface="+mn-ea"/>
              </a:rPr>
              <a:t>XML </a:t>
            </a:r>
            <a:r>
              <a:rPr lang="ko-KR" altLang="en-US" sz="1800" dirty="0">
                <a:solidFill>
                  <a:srgbClr val="003366"/>
                </a:solidFill>
                <a:latin typeface="+mn-ea"/>
                <a:ea typeface="+mn-ea"/>
              </a:rPr>
              <a:t>도구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6400800" y="2971800"/>
            <a:ext cx="24224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ko-KR" altLang="en-US" sz="1800" dirty="0" smtClean="0">
                <a:solidFill>
                  <a:srgbClr val="003366"/>
                </a:solidFill>
                <a:latin typeface="+mn-ea"/>
                <a:ea typeface="+mn-ea"/>
              </a:rPr>
              <a:t> 웹 </a:t>
            </a:r>
            <a:r>
              <a:rPr lang="ko-KR" altLang="en-US" sz="1800" dirty="0" err="1">
                <a:solidFill>
                  <a:srgbClr val="003366"/>
                </a:solidFill>
                <a:latin typeface="+mn-ea"/>
                <a:ea typeface="+mn-ea"/>
              </a:rPr>
              <a:t>에이젼시</a:t>
            </a:r>
            <a:endParaRPr lang="ko-KR" altLang="en-US" sz="1800" dirty="0">
              <a:solidFill>
                <a:srgbClr val="003366"/>
              </a:solidFill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rgbClr val="003366"/>
                </a:solidFill>
                <a:latin typeface="+mn-ea"/>
                <a:ea typeface="+mn-ea"/>
              </a:rPr>
              <a:t> 사이트 </a:t>
            </a:r>
            <a:r>
              <a:rPr lang="ko-KR" altLang="en-US" sz="1800" dirty="0">
                <a:solidFill>
                  <a:srgbClr val="003366"/>
                </a:solidFill>
                <a:latin typeface="+mn-ea"/>
                <a:ea typeface="+mn-ea"/>
              </a:rPr>
              <a:t>분석</a:t>
            </a:r>
            <a:r>
              <a:rPr lang="en-US" altLang="ko-KR" sz="1800" dirty="0">
                <a:solidFill>
                  <a:srgbClr val="003366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err="1">
                <a:solidFill>
                  <a:srgbClr val="003366"/>
                </a:solidFill>
                <a:latin typeface="+mn-ea"/>
                <a:ea typeface="+mn-ea"/>
              </a:rPr>
              <a:t>재구축</a:t>
            </a:r>
            <a:endParaRPr lang="ko-KR" altLang="en-US" sz="1800" dirty="0">
              <a:solidFill>
                <a:srgbClr val="003366"/>
              </a:solidFill>
              <a:latin typeface="+mn-ea"/>
              <a:ea typeface="+mn-ea"/>
            </a:endParaRP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6400800" y="4464050"/>
            <a:ext cx="1596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ko-KR" sz="1800" dirty="0">
                <a:solidFill>
                  <a:srgbClr val="003366"/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rgbClr val="003366"/>
                </a:solidFill>
                <a:latin typeface="+mn-ea"/>
                <a:ea typeface="+mn-ea"/>
              </a:rPr>
              <a:t>모의 테스트</a:t>
            </a: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003366"/>
                </a:solidFill>
                <a:latin typeface="+mn-ea"/>
                <a:ea typeface="+mn-ea"/>
              </a:rPr>
              <a:t> 사이버 강의</a:t>
            </a:r>
            <a:endParaRPr lang="ko-KR" altLang="en-US" dirty="0">
              <a:solidFill>
                <a:srgbClr val="003366"/>
              </a:solidFill>
              <a:latin typeface="+mn-ea"/>
              <a:ea typeface="+mn-ea"/>
            </a:endParaRP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533400" y="4395788"/>
            <a:ext cx="220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ko-KR" sz="1800">
                <a:solidFill>
                  <a:srgbClr val="3D117B"/>
                </a:solidFill>
                <a:latin typeface="+mn-ea"/>
                <a:ea typeface="+mn-ea"/>
              </a:rPr>
              <a:t> </a:t>
            </a:r>
            <a:r>
              <a:rPr lang="ko-KR" altLang="en-US" sz="1800">
                <a:solidFill>
                  <a:srgbClr val="3D117B"/>
                </a:solidFill>
                <a:latin typeface="+mn-ea"/>
                <a:ea typeface="+mn-ea"/>
              </a:rPr>
              <a:t>핵심 기술 지원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Business Model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35A7-EA00-43F1-ADE9-259AFCF6C04F}" type="slidenum">
              <a:rPr lang="en-US" altLang="ko-KR" smtClean="0"/>
              <a:pPr/>
              <a:t>43</a:t>
            </a:fld>
            <a:endParaRPr lang="en-US" altLang="ko-KR"/>
          </a:p>
        </p:txBody>
      </p:sp>
      <p:pic>
        <p:nvPicPr>
          <p:cNvPr id="102403" name="Picture 3" descr="A:\f7_box1.gif"/>
          <p:cNvPicPr preferRelativeResize="0">
            <a:picLocks noChangeAspect="1" noChangeArrowheads="1"/>
          </p:cNvPicPr>
          <p:nvPr/>
        </p:nvPicPr>
        <p:blipFill>
          <a:blip r:embed="rId2" cstate="print">
            <a:lum bright="70000" contrast="-90000"/>
          </a:blip>
          <a:srcRect/>
          <a:stretch>
            <a:fillRect/>
          </a:stretch>
        </p:blipFill>
        <p:spPr bwMode="auto">
          <a:xfrm>
            <a:off x="457200" y="2346325"/>
            <a:ext cx="2435225" cy="2835275"/>
          </a:xfrm>
          <a:prstGeom prst="rect">
            <a:avLst/>
          </a:prstGeom>
          <a:noFill/>
        </p:spPr>
      </p:pic>
      <p:pic>
        <p:nvPicPr>
          <p:cNvPr id="102402" name="Picture 2" descr="H:\Documents and Settings\hdlee\Application Data\Microsoft\Media Catalog\f7_source.gif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3088" y="2287588"/>
            <a:ext cx="3074987" cy="2892425"/>
          </a:xfrm>
          <a:prstGeom prst="rect">
            <a:avLst/>
          </a:prstGeom>
          <a:noFill/>
        </p:spPr>
      </p:pic>
      <p:grpSp>
        <p:nvGrpSpPr>
          <p:cNvPr id="102404" name="Group 4"/>
          <p:cNvGrpSpPr>
            <a:grpSpLocks/>
          </p:cNvGrpSpPr>
          <p:nvPr/>
        </p:nvGrpSpPr>
        <p:grpSpPr bwMode="auto">
          <a:xfrm>
            <a:off x="4648200" y="1295400"/>
            <a:ext cx="4189413" cy="2514600"/>
            <a:chOff x="4032" y="1478"/>
            <a:chExt cx="1536" cy="922"/>
          </a:xfrm>
        </p:grpSpPr>
        <p:pic>
          <p:nvPicPr>
            <p:cNvPr id="102405" name="Picture 5" descr="A:\f7_box2.gif"/>
            <p:cNvPicPr>
              <a:picLocks noChangeAspect="1" noChangeArrowheads="1"/>
            </p:cNvPicPr>
            <p:nvPr/>
          </p:nvPicPr>
          <p:blipFill>
            <a:blip r:embed="rId4" cstate="print"/>
            <a:srcRect b="48376"/>
            <a:stretch>
              <a:fillRect/>
            </a:stretch>
          </p:blipFill>
          <p:spPr bwMode="auto">
            <a:xfrm>
              <a:off x="4034" y="1478"/>
              <a:ext cx="1534" cy="922"/>
            </a:xfrm>
            <a:prstGeom prst="rect">
              <a:avLst/>
            </a:prstGeom>
            <a:noFill/>
          </p:spPr>
        </p:pic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4032" y="1863"/>
              <a:ext cx="98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altLang="ko-KR" sz="2000" b="1" dirty="0">
                  <a:solidFill>
                    <a:srgbClr val="003366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 dirty="0">
                  <a:solidFill>
                    <a:srgbClr val="003366"/>
                  </a:solidFill>
                  <a:latin typeface="+mn-ea"/>
                  <a:ea typeface="+mn-ea"/>
                </a:rPr>
                <a:t>웹 </a:t>
              </a:r>
              <a:r>
                <a:rPr lang="ko-KR" altLang="en-US" sz="2000" b="1" dirty="0" err="1">
                  <a:solidFill>
                    <a:srgbClr val="003366"/>
                  </a:solidFill>
                  <a:latin typeface="+mn-ea"/>
                  <a:ea typeface="+mn-ea"/>
                </a:rPr>
                <a:t>에이젼시</a:t>
              </a:r>
              <a:endParaRPr lang="ko-KR" altLang="en-US" sz="2000" b="1" dirty="0">
                <a:solidFill>
                  <a:srgbClr val="003366"/>
                </a:solidFill>
                <a:latin typeface="+mn-ea"/>
                <a:ea typeface="+mn-ea"/>
              </a:endParaRPr>
            </a:p>
            <a:p>
              <a:pPr>
                <a:buFontTx/>
                <a:buChar char="-"/>
              </a:pPr>
              <a:r>
                <a:rPr lang="ko-KR" altLang="en-US" sz="2000" b="1" dirty="0">
                  <a:solidFill>
                    <a:srgbClr val="003366"/>
                  </a:solidFill>
                  <a:latin typeface="+mn-ea"/>
                  <a:ea typeface="+mn-ea"/>
                </a:rPr>
                <a:t> 사이트 분석</a:t>
              </a:r>
              <a:r>
                <a:rPr lang="en-US" altLang="ko-KR" sz="2000" b="1" dirty="0">
                  <a:solidFill>
                    <a:srgbClr val="003366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2000" b="1" dirty="0" err="1">
                  <a:solidFill>
                    <a:srgbClr val="003366"/>
                  </a:solidFill>
                  <a:latin typeface="+mn-ea"/>
                  <a:ea typeface="+mn-ea"/>
                </a:rPr>
                <a:t>재구축</a:t>
              </a:r>
              <a:endParaRPr lang="ko-KR" altLang="en-US" sz="2000" b="1" dirty="0">
                <a:solidFill>
                  <a:srgbClr val="003366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02407" name="Picture 7" descr="A:\f7_box2.gif"/>
          <p:cNvPicPr>
            <a:picLocks noChangeAspect="1" noChangeArrowheads="1"/>
          </p:cNvPicPr>
          <p:nvPr/>
        </p:nvPicPr>
        <p:blipFill>
          <a:blip r:embed="rId4" cstate="print">
            <a:lum bright="70000" contrast="-90000"/>
          </a:blip>
          <a:srcRect t="51054"/>
          <a:stretch>
            <a:fillRect/>
          </a:stretch>
        </p:blipFill>
        <p:spPr bwMode="auto">
          <a:xfrm>
            <a:off x="6400800" y="3733800"/>
            <a:ext cx="2435225" cy="1387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이얍</a:t>
            </a:r>
            <a:r>
              <a:rPr lang="en-US" altLang="ko-KR" smtClean="0"/>
              <a:t>(Iyap) </a:t>
            </a:r>
            <a:r>
              <a:rPr lang="ko-KR" altLang="en-US" smtClean="0"/>
              <a:t>사이트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231-41AD-48DF-BDF2-0C671058F82D}" type="slidenum">
              <a:rPr lang="en-US" altLang="ko-KR" smtClean="0"/>
              <a:pPr/>
              <a:t>44</a:t>
            </a:fld>
            <a:endParaRPr lang="en-US" altLang="ko-KR"/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304800" y="1143000"/>
            <a:ext cx="8680450" cy="5505450"/>
            <a:chOff x="192" y="720"/>
            <a:chExt cx="5468" cy="3468"/>
          </a:xfrm>
        </p:grpSpPr>
        <p:pic>
          <p:nvPicPr>
            <p:cNvPr id="103428" name="Picture 4" descr="http://147.46.215.91/~itcamp/pic/myiyap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56" y="1920"/>
              <a:ext cx="2204" cy="2268"/>
            </a:xfrm>
            <a:prstGeom prst="rect">
              <a:avLst/>
            </a:prstGeom>
            <a:noFill/>
          </p:spPr>
        </p:pic>
        <p:pic>
          <p:nvPicPr>
            <p:cNvPr id="103429" name="Picture 5" descr="http://147.46.215.91/~itcamp/pic/iyap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1872"/>
              <a:ext cx="2303" cy="2267"/>
            </a:xfrm>
            <a:prstGeom prst="rect">
              <a:avLst/>
            </a:prstGeom>
            <a:noFill/>
          </p:spPr>
        </p:pic>
        <p:pic>
          <p:nvPicPr>
            <p:cNvPr id="103430" name="Picture 6" descr="http://147.46.215.91/~itcamp/pic/iyap_pack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16" y="720"/>
              <a:ext cx="2317" cy="226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서울대 창업네트워크 사이트</a:t>
            </a:r>
            <a:endParaRPr lang="ko-KR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서울대 신기술창업 네트워크</a:t>
            </a:r>
          </a:p>
          <a:p>
            <a:r>
              <a:rPr lang="en-US" altLang="ko-KR" smtClean="0">
                <a:hlinkClick r:id="rId2"/>
              </a:rPr>
              <a:t>http://venture.snu.ac.kr</a:t>
            </a:r>
            <a:endParaRPr lang="en-US" altLang="ko-KR" smtClean="0"/>
          </a:p>
          <a:p>
            <a:r>
              <a:rPr lang="ko-KR" altLang="en-US" smtClean="0"/>
              <a:t>서울대 연구공원 창업보육센터</a:t>
            </a:r>
          </a:p>
          <a:p>
            <a:r>
              <a:rPr lang="en-US" altLang="ko-KR" smtClean="0">
                <a:hlinkClick r:id="rId3"/>
              </a:rPr>
              <a:t>http://snurpic.snu.or.kr</a:t>
            </a:r>
            <a:endParaRPr lang="en-US" altLang="ko-KR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98B2-CB94-46F3-8B56-0C1964C5001D}" type="slidenum">
              <a:rPr lang="en-US" altLang="ko-KR" smtClean="0"/>
              <a:pPr/>
              <a:t>45</a:t>
            </a:fld>
            <a:endParaRPr lang="en-US" altLang="ko-KR"/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0472" y="1268760"/>
            <a:ext cx="3810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1872" y="3373785"/>
            <a:ext cx="3810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Business Model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A83C-7441-4430-BD7D-CD2909CD04E5}" type="slidenum">
              <a:rPr lang="en-US" altLang="ko-KR" smtClean="0"/>
              <a:pPr/>
              <a:t>46</a:t>
            </a:fld>
            <a:endParaRPr lang="en-US" altLang="ko-KR"/>
          </a:p>
        </p:txBody>
      </p:sp>
      <p:pic>
        <p:nvPicPr>
          <p:cNvPr id="105474" name="Picture 2" descr="H:\Documents and Settings\hdlee\Application Data\Microsoft\Media Catalog\f7_source.gif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3088" y="2287588"/>
            <a:ext cx="3074987" cy="2892425"/>
          </a:xfrm>
          <a:prstGeom prst="rect">
            <a:avLst/>
          </a:prstGeom>
          <a:noFill/>
        </p:spPr>
      </p:pic>
      <p:pic>
        <p:nvPicPr>
          <p:cNvPr id="105475" name="Picture 3" descr="A:\f7_box1.gif"/>
          <p:cNvPicPr preferRelativeResize="0">
            <a:picLocks noChangeAspect="1" noChangeArrowheads="1"/>
          </p:cNvPicPr>
          <p:nvPr/>
        </p:nvPicPr>
        <p:blipFill>
          <a:blip r:embed="rId3" cstate="print">
            <a:lum bright="70000" contrast="-90000"/>
          </a:blip>
          <a:srcRect/>
          <a:stretch>
            <a:fillRect/>
          </a:stretch>
        </p:blipFill>
        <p:spPr bwMode="auto">
          <a:xfrm>
            <a:off x="457200" y="2346325"/>
            <a:ext cx="2435225" cy="2835275"/>
          </a:xfrm>
          <a:prstGeom prst="rect">
            <a:avLst/>
          </a:prstGeom>
          <a:noFill/>
        </p:spPr>
      </p:pic>
      <p:pic>
        <p:nvPicPr>
          <p:cNvPr id="105476" name="Picture 4" descr="A:\f7_box2.gif"/>
          <p:cNvPicPr preferRelativeResize="0">
            <a:picLocks noChangeAspect="1" noChangeArrowheads="1"/>
          </p:cNvPicPr>
          <p:nvPr/>
        </p:nvPicPr>
        <p:blipFill>
          <a:blip r:embed="rId4" cstate="print">
            <a:lum bright="70000" contrast="-90000"/>
          </a:blip>
          <a:srcRect b="48387"/>
          <a:stretch>
            <a:fillRect/>
          </a:stretch>
        </p:blipFill>
        <p:spPr bwMode="auto">
          <a:xfrm>
            <a:off x="6403975" y="2347913"/>
            <a:ext cx="2433638" cy="1462087"/>
          </a:xfrm>
          <a:prstGeom prst="rect">
            <a:avLst/>
          </a:prstGeom>
          <a:noFill/>
        </p:spPr>
      </p:pic>
      <p:grpSp>
        <p:nvGrpSpPr>
          <p:cNvPr id="105477" name="Group 5"/>
          <p:cNvGrpSpPr>
            <a:grpSpLocks/>
          </p:cNvGrpSpPr>
          <p:nvPr/>
        </p:nvGrpSpPr>
        <p:grpSpPr bwMode="auto">
          <a:xfrm>
            <a:off x="4648200" y="3763963"/>
            <a:ext cx="4187825" cy="2386012"/>
            <a:chOff x="4032" y="2352"/>
            <a:chExt cx="1534" cy="874"/>
          </a:xfrm>
        </p:grpSpPr>
        <p:pic>
          <p:nvPicPr>
            <p:cNvPr id="105478" name="Picture 6" descr="A:\f7_box2.gif"/>
            <p:cNvPicPr>
              <a:picLocks noChangeAspect="1" noChangeArrowheads="1"/>
            </p:cNvPicPr>
            <p:nvPr/>
          </p:nvPicPr>
          <p:blipFill>
            <a:blip r:embed="rId4" cstate="print"/>
            <a:srcRect t="51054"/>
            <a:stretch>
              <a:fillRect/>
            </a:stretch>
          </p:blipFill>
          <p:spPr bwMode="auto">
            <a:xfrm>
              <a:off x="4032" y="2352"/>
              <a:ext cx="1534" cy="874"/>
            </a:xfrm>
            <a:prstGeom prst="rect">
              <a:avLst/>
            </a:prstGeom>
            <a:noFill/>
          </p:spPr>
        </p:pic>
        <p:sp>
          <p:nvSpPr>
            <p:cNvPr id="105479" name="Text Box 7"/>
            <p:cNvSpPr txBox="1">
              <a:spLocks noChangeArrowheads="1"/>
            </p:cNvSpPr>
            <p:nvPr/>
          </p:nvSpPr>
          <p:spPr bwMode="auto">
            <a:xfrm>
              <a:off x="4032" y="2797"/>
              <a:ext cx="64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altLang="ko-KR" sz="2000" b="1" dirty="0">
                  <a:solidFill>
                    <a:srgbClr val="003366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 dirty="0">
                  <a:solidFill>
                    <a:srgbClr val="003366"/>
                  </a:solidFill>
                  <a:latin typeface="+mn-ea"/>
                  <a:ea typeface="+mn-ea"/>
                </a:rPr>
                <a:t>모의 테스트</a:t>
              </a:r>
            </a:p>
            <a:p>
              <a:pPr>
                <a:buFontTx/>
                <a:buChar char="-"/>
              </a:pPr>
              <a:r>
                <a:rPr lang="ko-KR" altLang="en-US" sz="2000" b="1" dirty="0">
                  <a:solidFill>
                    <a:srgbClr val="003366"/>
                  </a:solidFill>
                  <a:latin typeface="+mn-ea"/>
                  <a:ea typeface="+mn-ea"/>
                </a:rPr>
                <a:t> 사이버 강의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MOUS </a:t>
            </a:r>
            <a:r>
              <a:rPr lang="ko-KR" altLang="en-US" smtClean="0"/>
              <a:t>모의 테스트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FB0A-83D4-4DD5-B801-52B6B44519BE}" type="slidenum">
              <a:rPr lang="en-US" altLang="ko-KR" smtClean="0"/>
              <a:pPr/>
              <a:t>47</a:t>
            </a:fld>
            <a:endParaRPr lang="en-US" altLang="ko-KR"/>
          </a:p>
        </p:txBody>
      </p:sp>
      <p:grpSp>
        <p:nvGrpSpPr>
          <p:cNvPr id="106499" name="Group 3"/>
          <p:cNvGrpSpPr>
            <a:grpSpLocks/>
          </p:cNvGrpSpPr>
          <p:nvPr/>
        </p:nvGrpSpPr>
        <p:grpSpPr bwMode="auto">
          <a:xfrm>
            <a:off x="1447800" y="1190203"/>
            <a:ext cx="6573838" cy="5191125"/>
            <a:chOff x="1331" y="909"/>
            <a:chExt cx="4141" cy="3270"/>
          </a:xfrm>
        </p:grpSpPr>
        <p:pic>
          <p:nvPicPr>
            <p:cNvPr id="106500" name="Picture 4" descr="http://147.46.215.91/~itcamp/pic/mousdemo0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" y="912"/>
              <a:ext cx="2029" cy="1588"/>
            </a:xfrm>
            <a:prstGeom prst="rect">
              <a:avLst/>
            </a:prstGeom>
            <a:noFill/>
          </p:spPr>
        </p:pic>
        <p:pic>
          <p:nvPicPr>
            <p:cNvPr id="106501" name="Picture 5" descr="http://147.46.215.91/~itcamp/pic/mousdemo2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52" y="909"/>
              <a:ext cx="2020" cy="1587"/>
            </a:xfrm>
            <a:prstGeom prst="rect">
              <a:avLst/>
            </a:prstGeom>
            <a:noFill/>
          </p:spPr>
        </p:pic>
        <p:pic>
          <p:nvPicPr>
            <p:cNvPr id="106502" name="Picture 6" descr="http://147.46.215.91/~itcamp/pic/mousdemo3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1" y="2592"/>
              <a:ext cx="2022" cy="1587"/>
            </a:xfrm>
            <a:prstGeom prst="rect">
              <a:avLst/>
            </a:prstGeom>
            <a:noFill/>
          </p:spPr>
        </p:pic>
        <p:pic>
          <p:nvPicPr>
            <p:cNvPr id="106503" name="Picture 7" descr="http://147.46.215.91/~itcamp/pic/mousdemo4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52" y="2588"/>
              <a:ext cx="2015" cy="15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TOEIC </a:t>
            </a:r>
            <a:r>
              <a:rPr lang="ko-KR" altLang="en-US" smtClean="0"/>
              <a:t>모의 테스트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3DC0-56EE-4E5D-B75E-EFB5B3A6B4C8}" type="slidenum">
              <a:rPr lang="en-US" altLang="ko-KR" smtClean="0"/>
              <a:pPr/>
              <a:t>48</a:t>
            </a:fld>
            <a:endParaRPr lang="en-US" altLang="ko-KR"/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762000" y="1196752"/>
            <a:ext cx="7753350" cy="5187950"/>
            <a:chOff x="774" y="912"/>
            <a:chExt cx="4884" cy="3268"/>
          </a:xfrm>
        </p:grpSpPr>
        <p:pic>
          <p:nvPicPr>
            <p:cNvPr id="107524" name="Picture 4" descr="http://147.46.215.91/~itcamp/pic/virtoe1_b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4" y="912"/>
              <a:ext cx="2394" cy="1588"/>
            </a:xfrm>
            <a:prstGeom prst="rect">
              <a:avLst/>
            </a:prstGeom>
            <a:noFill/>
          </p:spPr>
        </p:pic>
        <p:pic>
          <p:nvPicPr>
            <p:cNvPr id="107525" name="Picture 5" descr="http://147.46.215.91/~itcamp/pic/virtoe2_b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4" y="2592"/>
              <a:ext cx="2394" cy="1588"/>
            </a:xfrm>
            <a:prstGeom prst="rect">
              <a:avLst/>
            </a:prstGeom>
            <a:noFill/>
          </p:spPr>
        </p:pic>
        <p:pic>
          <p:nvPicPr>
            <p:cNvPr id="107526" name="Picture 6" descr="http://147.46.215.91/~itcamp/pic/virtoe3_b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64" y="2592"/>
              <a:ext cx="2394" cy="1588"/>
            </a:xfrm>
            <a:prstGeom prst="rect">
              <a:avLst/>
            </a:prstGeom>
            <a:noFill/>
          </p:spPr>
        </p:pic>
        <p:pic>
          <p:nvPicPr>
            <p:cNvPr id="107527" name="Picture 7" descr="http://147.46.215.91/~itcamp/pic/virtoe1a_b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64" y="912"/>
              <a:ext cx="2394" cy="15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Business Model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5C6-AE1A-4BBB-94A3-223F9C736EB6}" type="slidenum">
              <a:rPr lang="en-US" altLang="ko-KR" smtClean="0"/>
              <a:pPr/>
              <a:t>49</a:t>
            </a:fld>
            <a:endParaRPr lang="en-US" altLang="ko-KR"/>
          </a:p>
        </p:txBody>
      </p:sp>
      <p:pic>
        <p:nvPicPr>
          <p:cNvPr id="108546" name="Picture 2" descr="H:\Documents and Settings\hdlee\Application Data\Microsoft\Media Catalog\f7_source.gif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3088" y="2287588"/>
            <a:ext cx="3074987" cy="2892425"/>
          </a:xfrm>
          <a:prstGeom prst="rect">
            <a:avLst/>
          </a:prstGeom>
          <a:noFill/>
        </p:spPr>
      </p:pic>
      <p:pic>
        <p:nvPicPr>
          <p:cNvPr id="108547" name="Picture 3" descr="A:\f7_box2.gif"/>
          <p:cNvPicPr preferRelativeResize="0">
            <a:picLocks noChangeAspect="1" noChangeArrowheads="1"/>
          </p:cNvPicPr>
          <p:nvPr/>
        </p:nvPicPr>
        <p:blipFill>
          <a:blip r:embed="rId3" cstate="print">
            <a:lum bright="70000" contrast="-90000"/>
          </a:blip>
          <a:srcRect b="48387"/>
          <a:stretch>
            <a:fillRect/>
          </a:stretch>
        </p:blipFill>
        <p:spPr bwMode="auto">
          <a:xfrm>
            <a:off x="6403975" y="2347913"/>
            <a:ext cx="2433638" cy="1462087"/>
          </a:xfrm>
          <a:prstGeom prst="rect">
            <a:avLst/>
          </a:prstGeom>
          <a:noFill/>
        </p:spPr>
      </p:pic>
      <p:pic>
        <p:nvPicPr>
          <p:cNvPr id="108548" name="Picture 4" descr="A:\f7_box2.gif"/>
          <p:cNvPicPr>
            <a:picLocks noChangeAspect="1" noChangeArrowheads="1"/>
          </p:cNvPicPr>
          <p:nvPr/>
        </p:nvPicPr>
        <p:blipFill>
          <a:blip r:embed="rId3" cstate="print">
            <a:lum bright="70000" contrast="-90000"/>
          </a:blip>
          <a:srcRect t="51054"/>
          <a:stretch>
            <a:fillRect/>
          </a:stretch>
        </p:blipFill>
        <p:spPr bwMode="auto">
          <a:xfrm>
            <a:off x="6400800" y="3721100"/>
            <a:ext cx="2435225" cy="1387475"/>
          </a:xfrm>
          <a:prstGeom prst="rect">
            <a:avLst/>
          </a:prstGeom>
          <a:noFill/>
        </p:spPr>
      </p:pic>
      <p:pic>
        <p:nvPicPr>
          <p:cNvPr id="108549" name="Picture 5" descr="A:\f7_box1.gif"/>
          <p:cNvPicPr preferRelativeResize="0">
            <a:picLocks noChangeAspect="1" noChangeArrowheads="1"/>
          </p:cNvPicPr>
          <p:nvPr/>
        </p:nvPicPr>
        <p:blipFill>
          <a:blip r:embed="rId4" cstate="print">
            <a:lum bright="70000" contrast="-90000"/>
          </a:blip>
          <a:srcRect t="48936"/>
          <a:stretch>
            <a:fillRect/>
          </a:stretch>
        </p:blipFill>
        <p:spPr bwMode="auto">
          <a:xfrm>
            <a:off x="457200" y="3657600"/>
            <a:ext cx="2435225" cy="1447800"/>
          </a:xfrm>
          <a:prstGeom prst="rect">
            <a:avLst/>
          </a:prstGeom>
          <a:noFill/>
        </p:spPr>
      </p:pic>
      <p:grpSp>
        <p:nvGrpSpPr>
          <p:cNvPr id="108550" name="Group 6"/>
          <p:cNvGrpSpPr>
            <a:grpSpLocks/>
          </p:cNvGrpSpPr>
          <p:nvPr/>
        </p:nvGrpSpPr>
        <p:grpSpPr bwMode="auto">
          <a:xfrm>
            <a:off x="457200" y="1393825"/>
            <a:ext cx="4114800" cy="2344738"/>
            <a:chOff x="288" y="1478"/>
            <a:chExt cx="1534" cy="874"/>
          </a:xfrm>
        </p:grpSpPr>
        <p:pic>
          <p:nvPicPr>
            <p:cNvPr id="108551" name="Picture 7" descr="A:\f7_box1.gif"/>
            <p:cNvPicPr preferRelativeResize="0">
              <a:picLocks noChangeAspect="1" noChangeArrowheads="1"/>
            </p:cNvPicPr>
            <p:nvPr/>
          </p:nvPicPr>
          <p:blipFill>
            <a:blip r:embed="rId4" cstate="print"/>
            <a:srcRect b="51054"/>
            <a:stretch>
              <a:fillRect/>
            </a:stretch>
          </p:blipFill>
          <p:spPr bwMode="auto">
            <a:xfrm>
              <a:off x="288" y="1478"/>
              <a:ext cx="1534" cy="874"/>
            </a:xfrm>
            <a:prstGeom prst="rect">
              <a:avLst/>
            </a:prstGeom>
            <a:noFill/>
          </p:spPr>
        </p:pic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288" y="1857"/>
              <a:ext cx="79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altLang="ko-KR" sz="2000" b="1" dirty="0">
                  <a:solidFill>
                    <a:srgbClr val="003366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 dirty="0" err="1">
                  <a:solidFill>
                    <a:srgbClr val="003366"/>
                  </a:solidFill>
                  <a:latin typeface="+mn-ea"/>
                  <a:ea typeface="+mn-ea"/>
                </a:rPr>
                <a:t>컨텐츠</a:t>
              </a:r>
              <a:r>
                <a:rPr lang="ko-KR" altLang="en-US" sz="2000" b="1" dirty="0">
                  <a:solidFill>
                    <a:srgbClr val="003366"/>
                  </a:solidFill>
                  <a:latin typeface="+mn-ea"/>
                  <a:ea typeface="+mn-ea"/>
                </a:rPr>
                <a:t> 관리</a:t>
              </a:r>
            </a:p>
            <a:p>
              <a:pPr>
                <a:buFontTx/>
                <a:buChar char="-"/>
              </a:pPr>
              <a:r>
                <a:rPr lang="ko-KR" altLang="en-US" sz="2000" b="1" dirty="0">
                  <a:solidFill>
                    <a:srgbClr val="003366"/>
                  </a:solidFill>
                  <a:latin typeface="+mn-ea"/>
                  <a:ea typeface="+mn-ea"/>
                </a:rPr>
                <a:t> 각종 </a:t>
              </a:r>
              <a:r>
                <a:rPr lang="en-US" altLang="ko-KR" sz="2000" b="1" dirty="0">
                  <a:solidFill>
                    <a:srgbClr val="003366"/>
                  </a:solidFill>
                  <a:latin typeface="+mn-ea"/>
                  <a:ea typeface="+mn-ea"/>
                </a:rPr>
                <a:t>XML </a:t>
              </a:r>
              <a:r>
                <a:rPr lang="ko-KR" altLang="en-US" sz="2000" b="1" dirty="0">
                  <a:solidFill>
                    <a:srgbClr val="003366"/>
                  </a:solidFill>
                  <a:latin typeface="+mn-ea"/>
                  <a:ea typeface="+mn-ea"/>
                </a:rPr>
                <a:t>도구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Motivation of XML Research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As XML has become a universal data exchange format, it has generated several problems</a:t>
            </a:r>
          </a:p>
          <a:p>
            <a:pPr lvl="1"/>
            <a:r>
              <a:rPr lang="en-US" altLang="ko-KR" sz="2400" dirty="0"/>
              <a:t>storing XML data</a:t>
            </a:r>
          </a:p>
          <a:p>
            <a:pPr lvl="1"/>
            <a:r>
              <a:rPr lang="en-US" altLang="ko-KR" sz="2400" dirty="0"/>
              <a:t>querying XML data</a:t>
            </a:r>
          </a:p>
          <a:p>
            <a:pPr lvl="1"/>
            <a:r>
              <a:rPr lang="en-US" altLang="ko-KR" sz="2400" dirty="0"/>
              <a:t>transforming XML data</a:t>
            </a:r>
          </a:p>
          <a:p>
            <a:pPr lvl="1"/>
            <a:r>
              <a:rPr lang="en-US" altLang="ko-KR" sz="2400" dirty="0"/>
              <a:t>information retrieval: giving search engines a hint</a:t>
            </a:r>
          </a:p>
          <a:p>
            <a:endParaRPr lang="en-US" altLang="ko-KR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B07-DE25-40D7-A905-997A76E2CC61}" type="slidenum">
              <a:rPr lang="en-US" altLang="ko-KR"/>
              <a:pPr/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XMLization </a:t>
            </a:r>
            <a:r>
              <a:rPr lang="ko-KR" altLang="en-US" smtClean="0"/>
              <a:t>솔루션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4F0D-191F-47AF-A2E5-1527ED7BB029}" type="slidenum">
              <a:rPr lang="en-US" altLang="ko-KR" smtClean="0"/>
              <a:pPr/>
              <a:t>50</a:t>
            </a:fld>
            <a:endParaRPr lang="en-US" altLang="ko-KR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371600" y="2269976"/>
            <a:ext cx="67287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2300" dirty="0" smtClean="0">
                <a:latin typeface="+mn-ea"/>
                <a:ea typeface="+mn-ea"/>
              </a:rPr>
              <a:t> ㈜</a:t>
            </a:r>
            <a:r>
              <a:rPr lang="ko-KR" altLang="en-US" sz="2300" dirty="0" err="1">
                <a:latin typeface="+mn-ea"/>
                <a:ea typeface="+mn-ea"/>
              </a:rPr>
              <a:t>아이티캠프의</a:t>
            </a:r>
            <a:r>
              <a:rPr lang="ko-KR" altLang="en-US" sz="2300" dirty="0">
                <a:latin typeface="+mn-ea"/>
                <a:ea typeface="+mn-ea"/>
              </a:rPr>
              <a:t> </a:t>
            </a:r>
            <a:r>
              <a:rPr lang="en-US" altLang="ko-KR" sz="2300" dirty="0">
                <a:latin typeface="+mn-ea"/>
                <a:ea typeface="+mn-ea"/>
              </a:rPr>
              <a:t>XML </a:t>
            </a:r>
            <a:r>
              <a:rPr lang="ko-KR" altLang="en-US" sz="2300" dirty="0" err="1">
                <a:latin typeface="+mn-ea"/>
                <a:ea typeface="+mn-ea"/>
              </a:rPr>
              <a:t>컨텐츠</a:t>
            </a:r>
            <a:r>
              <a:rPr lang="ko-KR" altLang="en-US" sz="2300" dirty="0">
                <a:latin typeface="+mn-ea"/>
                <a:ea typeface="+mn-ea"/>
              </a:rPr>
              <a:t> 통합 관리 시스템</a:t>
            </a:r>
          </a:p>
        </p:txBody>
      </p:sp>
      <p:sp>
        <p:nvSpPr>
          <p:cNvPr id="109572" name="AutoShape 4"/>
          <p:cNvSpPr>
            <a:spLocks noChangeArrowheads="1"/>
          </p:cNvSpPr>
          <p:nvPr/>
        </p:nvSpPr>
        <p:spPr bwMode="auto">
          <a:xfrm>
            <a:off x="762000" y="3429744"/>
            <a:ext cx="1524000" cy="1295400"/>
          </a:xfrm>
          <a:prstGeom prst="roundRect">
            <a:avLst>
              <a:gd name="adj" fmla="val 7106"/>
            </a:avLst>
          </a:prstGeom>
          <a:solidFill>
            <a:srgbClr val="CCCC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+mn-ea"/>
                <a:ea typeface="+mn-ea"/>
              </a:rPr>
              <a:t>원시</a:t>
            </a:r>
          </a:p>
          <a:p>
            <a:pPr algn="ctr"/>
            <a:r>
              <a:rPr lang="ko-KR" altLang="en-US" sz="2000">
                <a:solidFill>
                  <a:schemeClr val="bg1"/>
                </a:solidFill>
                <a:latin typeface="+mn-ea"/>
                <a:ea typeface="+mn-ea"/>
              </a:rPr>
              <a:t>데이터</a:t>
            </a:r>
          </a:p>
        </p:txBody>
      </p:sp>
      <p:sp>
        <p:nvSpPr>
          <p:cNvPr id="109573" name="AutoShape 5"/>
          <p:cNvSpPr>
            <a:spLocks noChangeArrowheads="1"/>
          </p:cNvSpPr>
          <p:nvPr/>
        </p:nvSpPr>
        <p:spPr bwMode="auto">
          <a:xfrm>
            <a:off x="3733800" y="3429744"/>
            <a:ext cx="1524000" cy="1295400"/>
          </a:xfrm>
          <a:prstGeom prst="roundRect">
            <a:avLst>
              <a:gd name="adj" fmla="val 4903"/>
            </a:avLst>
          </a:prstGeom>
          <a:solidFill>
            <a:srgbClr val="66CC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+mn-ea"/>
                <a:ea typeface="+mn-ea"/>
              </a:rPr>
              <a:t>정보</a:t>
            </a:r>
          </a:p>
          <a:p>
            <a:pPr algn="ctr"/>
            <a:r>
              <a:rPr lang="ko-KR" altLang="en-US" sz="2000">
                <a:solidFill>
                  <a:schemeClr val="bg1"/>
                </a:solidFill>
                <a:latin typeface="+mn-ea"/>
                <a:ea typeface="+mn-ea"/>
              </a:rPr>
              <a:t>컴포넌트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6705600" y="3429744"/>
            <a:ext cx="1524000" cy="1295400"/>
          </a:xfrm>
          <a:prstGeom prst="roundRect">
            <a:avLst>
              <a:gd name="adj" fmla="val 2694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+mn-ea"/>
                <a:ea typeface="+mn-ea"/>
              </a:rPr>
              <a:t>새로운 정보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114800" y="2972544"/>
            <a:ext cx="7986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3399"/>
                </a:solidFill>
                <a:latin typeface="+mn-ea"/>
                <a:ea typeface="+mn-ea"/>
              </a:rPr>
              <a:t>XML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3914775" y="5607050"/>
            <a:ext cx="114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저장</a:t>
            </a:r>
            <a:r>
              <a:rPr lang="en-US" altLang="ko-KR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관리</a:t>
            </a:r>
          </a:p>
        </p:txBody>
      </p:sp>
      <p:sp>
        <p:nvSpPr>
          <p:cNvPr id="109577" name="AutoShape 9"/>
          <p:cNvSpPr>
            <a:spLocks noChangeArrowheads="1"/>
          </p:cNvSpPr>
          <p:nvPr/>
        </p:nvSpPr>
        <p:spPr bwMode="auto">
          <a:xfrm>
            <a:off x="2667000" y="3810744"/>
            <a:ext cx="838200" cy="609600"/>
          </a:xfrm>
          <a:prstGeom prst="rightArrow">
            <a:avLst>
              <a:gd name="adj1" fmla="val 63019"/>
              <a:gd name="adj2" fmla="val 34375"/>
            </a:avLst>
          </a:prstGeom>
          <a:solidFill>
            <a:srgbClr val="C478E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478EE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+mn-ea"/>
                <a:ea typeface="+mn-ea"/>
              </a:rPr>
              <a:t>모델링</a:t>
            </a:r>
          </a:p>
        </p:txBody>
      </p:sp>
      <p:sp>
        <p:nvSpPr>
          <p:cNvPr id="109578" name="AutoShape 10"/>
          <p:cNvSpPr>
            <a:spLocks noChangeArrowheads="1"/>
          </p:cNvSpPr>
          <p:nvPr/>
        </p:nvSpPr>
        <p:spPr bwMode="auto">
          <a:xfrm>
            <a:off x="5638800" y="3810744"/>
            <a:ext cx="838200" cy="609600"/>
          </a:xfrm>
          <a:prstGeom prst="rightArrow">
            <a:avLst>
              <a:gd name="adj1" fmla="val 63019"/>
              <a:gd name="adj2" fmla="val 34375"/>
            </a:avLst>
          </a:prstGeom>
          <a:solidFill>
            <a:srgbClr val="C478E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478EE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+mn-ea"/>
                <a:ea typeface="+mn-ea"/>
              </a:rPr>
              <a:t>재구성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솔루션 개요</a:t>
            </a:r>
            <a:r>
              <a:rPr lang="en-US" altLang="ko-KR" smtClean="0"/>
              <a:t>: </a:t>
            </a:r>
            <a:r>
              <a:rPr lang="ko-KR" altLang="en-US" smtClean="0"/>
              <a:t>배경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CC64-C431-457D-AE93-E6EC5CC00437}" type="slidenum">
              <a:rPr lang="en-US" altLang="ko-KR" smtClean="0"/>
              <a:pPr/>
              <a:t>51</a:t>
            </a:fld>
            <a:endParaRPr lang="en-US" altLang="ko-KR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533525" y="1746250"/>
            <a:ext cx="2971800" cy="854075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+mn-ea"/>
                <a:ea typeface="+mn-ea"/>
              </a:rPr>
              <a:t>인터넷 사업 성숙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524000" y="3416300"/>
            <a:ext cx="2971800" cy="854075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+mn-ea"/>
                <a:ea typeface="+mn-ea"/>
              </a:rPr>
              <a:t>XML </a:t>
            </a:r>
            <a:r>
              <a:rPr lang="ko-KR" altLang="en-US" sz="2000">
                <a:solidFill>
                  <a:schemeClr val="bg1"/>
                </a:solidFill>
                <a:latin typeface="+mn-ea"/>
                <a:ea typeface="+mn-ea"/>
              </a:rPr>
              <a:t>시장 태동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(MS, Oracle, IBM </a:t>
            </a:r>
            <a:r>
              <a:rPr lang="ko-KR" altLang="en-US" sz="1600">
                <a:solidFill>
                  <a:schemeClr val="bg1"/>
                </a:solidFill>
                <a:latin typeface="+mn-ea"/>
                <a:ea typeface="+mn-ea"/>
              </a:rPr>
              <a:t>등</a:t>
            </a:r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524000" y="5013325"/>
            <a:ext cx="2971800" cy="854075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+mn-ea"/>
                <a:ea typeface="+mn-ea"/>
              </a:rPr>
              <a:t>열악한 국내 </a:t>
            </a:r>
            <a:r>
              <a:rPr lang="en-US" altLang="ko-KR" sz="2000">
                <a:solidFill>
                  <a:schemeClr val="bg1"/>
                </a:solidFill>
                <a:latin typeface="+mn-ea"/>
                <a:ea typeface="+mn-ea"/>
              </a:rPr>
              <a:t>XML </a:t>
            </a:r>
            <a:r>
              <a:rPr lang="ko-KR" altLang="en-US" sz="2000">
                <a:solidFill>
                  <a:schemeClr val="bg1"/>
                </a:solidFill>
                <a:latin typeface="+mn-ea"/>
                <a:ea typeface="+mn-ea"/>
              </a:rPr>
              <a:t>시장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4495800" y="1746250"/>
            <a:ext cx="2971800" cy="85407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2000">
                <a:solidFill>
                  <a:srgbClr val="003366"/>
                </a:solidFill>
                <a:latin typeface="+mn-ea"/>
                <a:ea typeface="+mn-ea"/>
              </a:rPr>
              <a:t>XML </a:t>
            </a:r>
            <a:r>
              <a:rPr lang="ko-KR" altLang="en-US" sz="2000">
                <a:solidFill>
                  <a:srgbClr val="003366"/>
                </a:solidFill>
                <a:latin typeface="+mn-ea"/>
                <a:ea typeface="+mn-ea"/>
              </a:rPr>
              <a:t>등장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4486275" y="3413125"/>
            <a:ext cx="2971800" cy="85407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2000">
                <a:solidFill>
                  <a:srgbClr val="003366"/>
                </a:solidFill>
                <a:latin typeface="+mn-ea"/>
                <a:ea typeface="+mn-ea"/>
              </a:rPr>
              <a:t>XML </a:t>
            </a:r>
            <a:r>
              <a:rPr lang="ko-KR" altLang="en-US" sz="2000">
                <a:solidFill>
                  <a:srgbClr val="003366"/>
                </a:solidFill>
                <a:latin typeface="+mn-ea"/>
                <a:ea typeface="+mn-ea"/>
              </a:rPr>
              <a:t>관련 응용 등장</a:t>
            </a:r>
          </a:p>
          <a:p>
            <a:pPr algn="ctr"/>
            <a:r>
              <a:rPr lang="en-US" altLang="ko-KR" sz="1600">
                <a:solidFill>
                  <a:srgbClr val="003366"/>
                </a:solidFill>
                <a:latin typeface="+mn-ea"/>
                <a:ea typeface="+mn-ea"/>
              </a:rPr>
              <a:t>(CMS,EDI, B2B </a:t>
            </a:r>
            <a:r>
              <a:rPr lang="ko-KR" altLang="en-US" sz="1600">
                <a:solidFill>
                  <a:srgbClr val="003366"/>
                </a:solidFill>
                <a:latin typeface="+mn-ea"/>
                <a:ea typeface="+mn-ea"/>
              </a:rPr>
              <a:t>등</a:t>
            </a:r>
            <a:r>
              <a:rPr lang="en-US" altLang="ko-KR" sz="1600">
                <a:solidFill>
                  <a:srgbClr val="003366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4486275" y="5013325"/>
            <a:ext cx="2971800" cy="85407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ko-KR" altLang="en-US" sz="2000">
                <a:solidFill>
                  <a:srgbClr val="003366"/>
                </a:solidFill>
                <a:latin typeface="+mn-ea"/>
                <a:ea typeface="+mn-ea"/>
              </a:rPr>
              <a:t>기반 기술인</a:t>
            </a:r>
          </a:p>
          <a:p>
            <a:pPr algn="ctr"/>
            <a:r>
              <a:rPr lang="ko-KR" altLang="en-US" sz="2000">
                <a:solidFill>
                  <a:srgbClr val="003366"/>
                </a:solidFill>
                <a:latin typeface="+mn-ea"/>
                <a:ea typeface="+mn-ea"/>
              </a:rPr>
              <a:t>컨텐츠 관리 시스템 요구</a:t>
            </a:r>
          </a:p>
        </p:txBody>
      </p:sp>
      <p:sp>
        <p:nvSpPr>
          <p:cNvPr id="110601" name="AutoShape 9"/>
          <p:cNvSpPr>
            <a:spLocks noChangeArrowheads="1"/>
          </p:cNvSpPr>
          <p:nvPr/>
        </p:nvSpPr>
        <p:spPr bwMode="auto">
          <a:xfrm>
            <a:off x="3962400" y="2743200"/>
            <a:ext cx="1219200" cy="381000"/>
          </a:xfrm>
          <a:prstGeom prst="downArrow">
            <a:avLst>
              <a:gd name="adj1" fmla="val 46611"/>
              <a:gd name="adj2" fmla="val 57083"/>
            </a:avLst>
          </a:prstGeom>
          <a:solidFill>
            <a:srgbClr val="33CC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0602" name="AutoShape 10"/>
          <p:cNvSpPr>
            <a:spLocks noChangeArrowheads="1"/>
          </p:cNvSpPr>
          <p:nvPr/>
        </p:nvSpPr>
        <p:spPr bwMode="auto">
          <a:xfrm>
            <a:off x="3962400" y="4419600"/>
            <a:ext cx="1219200" cy="381000"/>
          </a:xfrm>
          <a:prstGeom prst="downArrow">
            <a:avLst>
              <a:gd name="adj1" fmla="val 46611"/>
              <a:gd name="adj2" fmla="val 57083"/>
            </a:avLst>
          </a:prstGeom>
          <a:solidFill>
            <a:srgbClr val="33CC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ITcamp XML Tool Box</a:t>
            </a:r>
            <a:endParaRPr lang="en-US" altLang="ko-KR"/>
          </a:p>
        </p:txBody>
      </p:sp>
      <p:sp>
        <p:nvSpPr>
          <p:cNvPr id="6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976D-4DEB-41CE-A4DB-FD12A1D5CA07}" type="slidenum">
              <a:rPr lang="en-US" altLang="ko-KR" smtClean="0"/>
              <a:pPr/>
              <a:t>52</a:t>
            </a:fld>
            <a:endParaRPr lang="en-US" altLang="ko-KR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4510088" y="2416175"/>
            <a:ext cx="3643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003399"/>
                </a:solidFill>
                <a:latin typeface="HY견고딕" pitchFamily="18" charset="-127"/>
                <a:ea typeface="HY견고딕" pitchFamily="18" charset="-127"/>
              </a:rPr>
              <a:t>XML </a:t>
            </a:r>
            <a:r>
              <a:rPr lang="ko-KR" altLang="en-US" sz="2000">
                <a:solidFill>
                  <a:srgbClr val="003399"/>
                </a:solidFill>
                <a:latin typeface="HY견고딕" pitchFamily="18" charset="-127"/>
                <a:ea typeface="HY견고딕" pitchFamily="18" charset="-127"/>
              </a:rPr>
              <a:t>컨텐츠 통합 관리 시스템</a:t>
            </a:r>
          </a:p>
        </p:txBody>
      </p:sp>
      <p:sp>
        <p:nvSpPr>
          <p:cNvPr id="111620" name="Text Box 4"/>
          <p:cNvSpPr txBox="1">
            <a:spLocks noChangeAspect="1" noChangeArrowheads="1"/>
          </p:cNvSpPr>
          <p:nvPr/>
        </p:nvSpPr>
        <p:spPr bwMode="auto">
          <a:xfrm>
            <a:off x="5792788" y="4791075"/>
            <a:ext cx="1211262" cy="3476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rPr>
              <a:t>컨텐츠관리</a:t>
            </a:r>
          </a:p>
        </p:txBody>
      </p:sp>
      <p:sp>
        <p:nvSpPr>
          <p:cNvPr id="111621" name="AutoShape 5"/>
          <p:cNvSpPr>
            <a:spLocks noChangeAspect="1" noChangeArrowheads="1"/>
          </p:cNvSpPr>
          <p:nvPr/>
        </p:nvSpPr>
        <p:spPr bwMode="auto">
          <a:xfrm>
            <a:off x="5910263" y="3221038"/>
            <a:ext cx="979487" cy="1408112"/>
          </a:xfrm>
          <a:prstGeom prst="can">
            <a:avLst>
              <a:gd name="adj" fmla="val 35940"/>
            </a:avLst>
          </a:prstGeom>
          <a:gradFill rotWithShape="0">
            <a:gsLst>
              <a:gs pos="0">
                <a:srgbClr val="CCFFFF">
                  <a:gamma/>
                  <a:shade val="56078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2" name="AutoShape 6"/>
          <p:cNvSpPr>
            <a:spLocks noChangeAspect="1" noChangeArrowheads="1"/>
          </p:cNvSpPr>
          <p:nvPr/>
        </p:nvSpPr>
        <p:spPr bwMode="auto">
          <a:xfrm>
            <a:off x="5905500" y="3181350"/>
            <a:ext cx="979488" cy="55403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ADADFF">
                  <a:gamma/>
                  <a:shade val="46275"/>
                  <a:invGamma/>
                </a:srgbClr>
              </a:gs>
              <a:gs pos="50000">
                <a:srgbClr val="ADADFF"/>
              </a:gs>
              <a:gs pos="100000">
                <a:srgbClr val="ADAD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3" name="Oval 7"/>
          <p:cNvSpPr>
            <a:spLocks noChangeAspect="1" noChangeArrowheads="1"/>
          </p:cNvSpPr>
          <p:nvPr/>
        </p:nvSpPr>
        <p:spPr bwMode="auto">
          <a:xfrm>
            <a:off x="6553200" y="3770313"/>
            <a:ext cx="214313" cy="234950"/>
          </a:xfrm>
          <a:prstGeom prst="ellipse">
            <a:avLst/>
          </a:prstGeom>
          <a:gradFill rotWithShape="0">
            <a:gsLst>
              <a:gs pos="0">
                <a:srgbClr val="808000"/>
              </a:gs>
              <a:gs pos="100000">
                <a:srgbClr val="8080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4" name="Oval 8"/>
          <p:cNvSpPr>
            <a:spLocks noChangeAspect="1" noChangeArrowheads="1"/>
          </p:cNvSpPr>
          <p:nvPr/>
        </p:nvSpPr>
        <p:spPr bwMode="auto">
          <a:xfrm>
            <a:off x="6553200" y="4227513"/>
            <a:ext cx="214313" cy="234950"/>
          </a:xfrm>
          <a:prstGeom prst="ellipse">
            <a:avLst/>
          </a:prstGeom>
          <a:gradFill rotWithShape="0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5" name="Oval 9"/>
          <p:cNvSpPr>
            <a:spLocks noChangeAspect="1" noChangeArrowheads="1"/>
          </p:cNvSpPr>
          <p:nvPr/>
        </p:nvSpPr>
        <p:spPr bwMode="auto">
          <a:xfrm>
            <a:off x="6019800" y="4075113"/>
            <a:ext cx="214313" cy="234950"/>
          </a:xfrm>
          <a:prstGeom prst="ellipse">
            <a:avLst/>
          </a:prstGeom>
          <a:gradFill rotWithShape="0">
            <a:gsLst>
              <a:gs pos="0">
                <a:srgbClr val="33CCCC">
                  <a:gamma/>
                  <a:shade val="46275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6" name="Freeform 10"/>
          <p:cNvSpPr>
            <a:spLocks/>
          </p:cNvSpPr>
          <p:nvPr/>
        </p:nvSpPr>
        <p:spPr bwMode="auto">
          <a:xfrm>
            <a:off x="7535863" y="3316288"/>
            <a:ext cx="1303337" cy="1425575"/>
          </a:xfrm>
          <a:custGeom>
            <a:avLst/>
            <a:gdLst/>
            <a:ahLst/>
            <a:cxnLst>
              <a:cxn ang="0">
                <a:pos x="642" y="0"/>
              </a:cxn>
              <a:cxn ang="0">
                <a:pos x="1642" y="226"/>
              </a:cxn>
              <a:cxn ang="0">
                <a:pos x="972" y="1796"/>
              </a:cxn>
              <a:cxn ang="0">
                <a:pos x="0" y="1326"/>
              </a:cxn>
              <a:cxn ang="0">
                <a:pos x="642" y="0"/>
              </a:cxn>
            </a:cxnLst>
            <a:rect l="0" t="0" r="r" b="b"/>
            <a:pathLst>
              <a:path w="1642" h="1796">
                <a:moveTo>
                  <a:pt x="642" y="0"/>
                </a:moveTo>
                <a:lnTo>
                  <a:pt x="1642" y="226"/>
                </a:lnTo>
                <a:lnTo>
                  <a:pt x="972" y="1796"/>
                </a:lnTo>
                <a:lnTo>
                  <a:pt x="0" y="1326"/>
                </a:lnTo>
                <a:lnTo>
                  <a:pt x="642" y="0"/>
                </a:lnTo>
                <a:close/>
              </a:path>
            </a:pathLst>
          </a:custGeom>
          <a:solidFill>
            <a:srgbClr val="AF96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1627" name="Freeform 11"/>
          <p:cNvSpPr>
            <a:spLocks/>
          </p:cNvSpPr>
          <p:nvPr/>
        </p:nvSpPr>
        <p:spPr bwMode="auto">
          <a:xfrm>
            <a:off x="8301038" y="3492500"/>
            <a:ext cx="544512" cy="1258888"/>
          </a:xfrm>
          <a:custGeom>
            <a:avLst/>
            <a:gdLst/>
            <a:ahLst/>
            <a:cxnLst>
              <a:cxn ang="0">
                <a:pos x="5" y="1583"/>
              </a:cxn>
              <a:cxn ang="0">
                <a:pos x="16" y="1577"/>
              </a:cxn>
              <a:cxn ang="0">
                <a:pos x="686" y="7"/>
              </a:cxn>
              <a:cxn ang="0">
                <a:pos x="670" y="0"/>
              </a:cxn>
              <a:cxn ang="0">
                <a:pos x="0" y="1571"/>
              </a:cxn>
              <a:cxn ang="0">
                <a:pos x="11" y="1565"/>
              </a:cxn>
              <a:cxn ang="0">
                <a:pos x="5" y="1583"/>
              </a:cxn>
              <a:cxn ang="0">
                <a:pos x="11" y="1586"/>
              </a:cxn>
              <a:cxn ang="0">
                <a:pos x="16" y="1577"/>
              </a:cxn>
              <a:cxn ang="0">
                <a:pos x="5" y="1583"/>
              </a:cxn>
            </a:cxnLst>
            <a:rect l="0" t="0" r="r" b="b"/>
            <a:pathLst>
              <a:path w="686" h="1586">
                <a:moveTo>
                  <a:pt x="5" y="1583"/>
                </a:moveTo>
                <a:lnTo>
                  <a:pt x="16" y="1577"/>
                </a:lnTo>
                <a:lnTo>
                  <a:pt x="686" y="7"/>
                </a:lnTo>
                <a:lnTo>
                  <a:pt x="670" y="0"/>
                </a:lnTo>
                <a:lnTo>
                  <a:pt x="0" y="1571"/>
                </a:lnTo>
                <a:lnTo>
                  <a:pt x="11" y="1565"/>
                </a:lnTo>
                <a:lnTo>
                  <a:pt x="5" y="1583"/>
                </a:lnTo>
                <a:lnTo>
                  <a:pt x="11" y="1586"/>
                </a:lnTo>
                <a:lnTo>
                  <a:pt x="16" y="1577"/>
                </a:lnTo>
                <a:lnTo>
                  <a:pt x="5" y="15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1628" name="Freeform 12"/>
          <p:cNvSpPr>
            <a:spLocks/>
          </p:cNvSpPr>
          <p:nvPr/>
        </p:nvSpPr>
        <p:spPr bwMode="auto">
          <a:xfrm>
            <a:off x="7526338" y="4362450"/>
            <a:ext cx="784225" cy="385763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10" y="17"/>
              </a:cxn>
              <a:cxn ang="0">
                <a:pos x="982" y="487"/>
              </a:cxn>
              <a:cxn ang="0">
                <a:pos x="988" y="469"/>
              </a:cxn>
              <a:cxn ang="0">
                <a:pos x="16" y="0"/>
              </a:cxn>
              <a:cxn ang="0">
                <a:pos x="21" y="12"/>
              </a:cxn>
              <a:cxn ang="0">
                <a:pos x="5" y="5"/>
              </a:cxn>
              <a:cxn ang="0">
                <a:pos x="0" y="12"/>
              </a:cxn>
              <a:cxn ang="0">
                <a:pos x="10" y="17"/>
              </a:cxn>
              <a:cxn ang="0">
                <a:pos x="5" y="5"/>
              </a:cxn>
            </a:cxnLst>
            <a:rect l="0" t="0" r="r" b="b"/>
            <a:pathLst>
              <a:path w="988" h="487">
                <a:moveTo>
                  <a:pt x="5" y="5"/>
                </a:moveTo>
                <a:lnTo>
                  <a:pt x="10" y="17"/>
                </a:lnTo>
                <a:lnTo>
                  <a:pt x="982" y="487"/>
                </a:lnTo>
                <a:lnTo>
                  <a:pt x="988" y="469"/>
                </a:lnTo>
                <a:lnTo>
                  <a:pt x="16" y="0"/>
                </a:lnTo>
                <a:lnTo>
                  <a:pt x="21" y="12"/>
                </a:lnTo>
                <a:lnTo>
                  <a:pt x="5" y="5"/>
                </a:lnTo>
                <a:lnTo>
                  <a:pt x="0" y="12"/>
                </a:lnTo>
                <a:lnTo>
                  <a:pt x="10" y="17"/>
                </a:lnTo>
                <a:lnTo>
                  <a:pt x="5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11629" name="Group 13"/>
          <p:cNvGrpSpPr>
            <a:grpSpLocks/>
          </p:cNvGrpSpPr>
          <p:nvPr/>
        </p:nvGrpSpPr>
        <p:grpSpPr bwMode="auto">
          <a:xfrm>
            <a:off x="7473950" y="3175000"/>
            <a:ext cx="1374775" cy="1470025"/>
            <a:chOff x="4708" y="1532"/>
            <a:chExt cx="866" cy="926"/>
          </a:xfrm>
        </p:grpSpPr>
        <p:sp>
          <p:nvSpPr>
            <p:cNvPr id="111630" name="Freeform 14"/>
            <p:cNvSpPr>
              <a:spLocks/>
            </p:cNvSpPr>
            <p:nvPr/>
          </p:nvSpPr>
          <p:spPr bwMode="auto">
            <a:xfrm>
              <a:off x="5067" y="1616"/>
              <a:ext cx="507" cy="122"/>
            </a:xfrm>
            <a:custGeom>
              <a:avLst/>
              <a:gdLst/>
              <a:ahLst/>
              <a:cxnLst>
                <a:cxn ang="0">
                  <a:pos x="1010" y="238"/>
                </a:cxn>
                <a:cxn ang="0">
                  <a:pos x="1004" y="226"/>
                </a:cxn>
                <a:cxn ang="0">
                  <a:pos x="3" y="0"/>
                </a:cxn>
                <a:cxn ang="0">
                  <a:pos x="0" y="17"/>
                </a:cxn>
                <a:cxn ang="0">
                  <a:pos x="1000" y="243"/>
                </a:cxn>
                <a:cxn ang="0">
                  <a:pos x="994" y="231"/>
                </a:cxn>
                <a:cxn ang="0">
                  <a:pos x="1010" y="238"/>
                </a:cxn>
                <a:cxn ang="0">
                  <a:pos x="1015" y="228"/>
                </a:cxn>
                <a:cxn ang="0">
                  <a:pos x="1004" y="226"/>
                </a:cxn>
                <a:cxn ang="0">
                  <a:pos x="1010" y="238"/>
                </a:cxn>
              </a:cxnLst>
              <a:rect l="0" t="0" r="r" b="b"/>
              <a:pathLst>
                <a:path w="1015" h="243">
                  <a:moveTo>
                    <a:pt x="1010" y="238"/>
                  </a:moveTo>
                  <a:lnTo>
                    <a:pt x="1004" y="226"/>
                  </a:lnTo>
                  <a:lnTo>
                    <a:pt x="3" y="0"/>
                  </a:lnTo>
                  <a:lnTo>
                    <a:pt x="0" y="17"/>
                  </a:lnTo>
                  <a:lnTo>
                    <a:pt x="1000" y="243"/>
                  </a:lnTo>
                  <a:lnTo>
                    <a:pt x="994" y="231"/>
                  </a:lnTo>
                  <a:lnTo>
                    <a:pt x="1010" y="238"/>
                  </a:lnTo>
                  <a:lnTo>
                    <a:pt x="1015" y="228"/>
                  </a:lnTo>
                  <a:lnTo>
                    <a:pt x="1004" y="226"/>
                  </a:lnTo>
                  <a:lnTo>
                    <a:pt x="1010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31" name="Freeform 15"/>
            <p:cNvSpPr>
              <a:spLocks/>
            </p:cNvSpPr>
            <p:nvPr/>
          </p:nvSpPr>
          <p:spPr bwMode="auto">
            <a:xfrm>
              <a:off x="4743" y="1616"/>
              <a:ext cx="329" cy="670"/>
            </a:xfrm>
            <a:custGeom>
              <a:avLst/>
              <a:gdLst/>
              <a:ahLst/>
              <a:cxnLst>
                <a:cxn ang="0">
                  <a:pos x="651" y="2"/>
                </a:cxn>
                <a:cxn ang="0">
                  <a:pos x="642" y="7"/>
                </a:cxn>
                <a:cxn ang="0">
                  <a:pos x="0" y="1334"/>
                </a:cxn>
                <a:cxn ang="0">
                  <a:pos x="16" y="1341"/>
                </a:cxn>
                <a:cxn ang="0">
                  <a:pos x="658" y="14"/>
                </a:cxn>
                <a:cxn ang="0">
                  <a:pos x="648" y="19"/>
                </a:cxn>
                <a:cxn ang="0">
                  <a:pos x="651" y="2"/>
                </a:cxn>
                <a:cxn ang="0">
                  <a:pos x="645" y="0"/>
                </a:cxn>
                <a:cxn ang="0">
                  <a:pos x="642" y="7"/>
                </a:cxn>
                <a:cxn ang="0">
                  <a:pos x="651" y="2"/>
                </a:cxn>
              </a:cxnLst>
              <a:rect l="0" t="0" r="r" b="b"/>
              <a:pathLst>
                <a:path w="658" h="1341">
                  <a:moveTo>
                    <a:pt x="651" y="2"/>
                  </a:moveTo>
                  <a:lnTo>
                    <a:pt x="642" y="7"/>
                  </a:lnTo>
                  <a:lnTo>
                    <a:pt x="0" y="1334"/>
                  </a:lnTo>
                  <a:lnTo>
                    <a:pt x="16" y="1341"/>
                  </a:lnTo>
                  <a:lnTo>
                    <a:pt x="658" y="14"/>
                  </a:lnTo>
                  <a:lnTo>
                    <a:pt x="648" y="19"/>
                  </a:lnTo>
                  <a:lnTo>
                    <a:pt x="651" y="2"/>
                  </a:lnTo>
                  <a:lnTo>
                    <a:pt x="645" y="0"/>
                  </a:lnTo>
                  <a:lnTo>
                    <a:pt x="642" y="7"/>
                  </a:lnTo>
                  <a:lnTo>
                    <a:pt x="65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32" name="Freeform 16"/>
            <p:cNvSpPr>
              <a:spLocks/>
            </p:cNvSpPr>
            <p:nvPr/>
          </p:nvSpPr>
          <p:spPr bwMode="auto">
            <a:xfrm>
              <a:off x="4714" y="1537"/>
              <a:ext cx="821" cy="915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642" y="259"/>
                </a:cxn>
                <a:cxn ang="0">
                  <a:pos x="972" y="1829"/>
                </a:cxn>
                <a:cxn ang="0">
                  <a:pos x="0" y="1359"/>
                </a:cxn>
                <a:cxn ang="0">
                  <a:pos x="664" y="0"/>
                </a:cxn>
              </a:cxnLst>
              <a:rect l="0" t="0" r="r" b="b"/>
              <a:pathLst>
                <a:path w="1642" h="1829">
                  <a:moveTo>
                    <a:pt x="664" y="0"/>
                  </a:moveTo>
                  <a:lnTo>
                    <a:pt x="1642" y="259"/>
                  </a:lnTo>
                  <a:lnTo>
                    <a:pt x="972" y="1829"/>
                  </a:lnTo>
                  <a:lnTo>
                    <a:pt x="0" y="135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EFEA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33" name="Freeform 17"/>
            <p:cNvSpPr>
              <a:spLocks/>
            </p:cNvSpPr>
            <p:nvPr/>
          </p:nvSpPr>
          <p:spPr bwMode="auto">
            <a:xfrm>
              <a:off x="5045" y="1533"/>
              <a:ext cx="496" cy="138"/>
            </a:xfrm>
            <a:custGeom>
              <a:avLst/>
              <a:gdLst/>
              <a:ahLst/>
              <a:cxnLst>
                <a:cxn ang="0">
                  <a:pos x="988" y="272"/>
                </a:cxn>
                <a:cxn ang="0">
                  <a:pos x="982" y="259"/>
                </a:cxn>
                <a:cxn ang="0">
                  <a:pos x="3" y="0"/>
                </a:cxn>
                <a:cxn ang="0">
                  <a:pos x="0" y="18"/>
                </a:cxn>
                <a:cxn ang="0">
                  <a:pos x="978" y="277"/>
                </a:cxn>
                <a:cxn ang="0">
                  <a:pos x="972" y="265"/>
                </a:cxn>
                <a:cxn ang="0">
                  <a:pos x="988" y="272"/>
                </a:cxn>
                <a:cxn ang="0">
                  <a:pos x="993" y="261"/>
                </a:cxn>
                <a:cxn ang="0">
                  <a:pos x="982" y="259"/>
                </a:cxn>
                <a:cxn ang="0">
                  <a:pos x="988" y="272"/>
                </a:cxn>
              </a:cxnLst>
              <a:rect l="0" t="0" r="r" b="b"/>
              <a:pathLst>
                <a:path w="993" h="277">
                  <a:moveTo>
                    <a:pt x="988" y="272"/>
                  </a:moveTo>
                  <a:lnTo>
                    <a:pt x="982" y="259"/>
                  </a:lnTo>
                  <a:lnTo>
                    <a:pt x="3" y="0"/>
                  </a:lnTo>
                  <a:lnTo>
                    <a:pt x="0" y="18"/>
                  </a:lnTo>
                  <a:lnTo>
                    <a:pt x="978" y="277"/>
                  </a:lnTo>
                  <a:lnTo>
                    <a:pt x="972" y="265"/>
                  </a:lnTo>
                  <a:lnTo>
                    <a:pt x="988" y="272"/>
                  </a:lnTo>
                  <a:lnTo>
                    <a:pt x="993" y="261"/>
                  </a:lnTo>
                  <a:lnTo>
                    <a:pt x="982" y="259"/>
                  </a:lnTo>
                  <a:lnTo>
                    <a:pt x="988" y="2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34" name="Freeform 18"/>
            <p:cNvSpPr>
              <a:spLocks/>
            </p:cNvSpPr>
            <p:nvPr/>
          </p:nvSpPr>
          <p:spPr bwMode="auto">
            <a:xfrm>
              <a:off x="5196" y="1665"/>
              <a:ext cx="343" cy="793"/>
            </a:xfrm>
            <a:custGeom>
              <a:avLst/>
              <a:gdLst/>
              <a:ahLst/>
              <a:cxnLst>
                <a:cxn ang="0">
                  <a:pos x="5" y="1582"/>
                </a:cxn>
                <a:cxn ang="0">
                  <a:pos x="16" y="1577"/>
                </a:cxn>
                <a:cxn ang="0">
                  <a:pos x="686" y="7"/>
                </a:cxn>
                <a:cxn ang="0">
                  <a:pos x="670" y="0"/>
                </a:cxn>
                <a:cxn ang="0">
                  <a:pos x="0" y="1570"/>
                </a:cxn>
                <a:cxn ang="0">
                  <a:pos x="11" y="1565"/>
                </a:cxn>
                <a:cxn ang="0">
                  <a:pos x="5" y="1582"/>
                </a:cxn>
                <a:cxn ang="0">
                  <a:pos x="11" y="1585"/>
                </a:cxn>
                <a:cxn ang="0">
                  <a:pos x="16" y="1577"/>
                </a:cxn>
                <a:cxn ang="0">
                  <a:pos x="5" y="1582"/>
                </a:cxn>
              </a:cxnLst>
              <a:rect l="0" t="0" r="r" b="b"/>
              <a:pathLst>
                <a:path w="686" h="1585">
                  <a:moveTo>
                    <a:pt x="5" y="1582"/>
                  </a:moveTo>
                  <a:lnTo>
                    <a:pt x="16" y="1577"/>
                  </a:lnTo>
                  <a:lnTo>
                    <a:pt x="686" y="7"/>
                  </a:lnTo>
                  <a:lnTo>
                    <a:pt x="670" y="0"/>
                  </a:lnTo>
                  <a:lnTo>
                    <a:pt x="0" y="1570"/>
                  </a:lnTo>
                  <a:lnTo>
                    <a:pt x="11" y="1565"/>
                  </a:lnTo>
                  <a:lnTo>
                    <a:pt x="5" y="1582"/>
                  </a:lnTo>
                  <a:lnTo>
                    <a:pt x="11" y="1585"/>
                  </a:lnTo>
                  <a:lnTo>
                    <a:pt x="16" y="1577"/>
                  </a:lnTo>
                  <a:lnTo>
                    <a:pt x="5" y="15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35" name="Freeform 19"/>
            <p:cNvSpPr>
              <a:spLocks/>
            </p:cNvSpPr>
            <p:nvPr/>
          </p:nvSpPr>
          <p:spPr bwMode="auto">
            <a:xfrm>
              <a:off x="4708" y="2212"/>
              <a:ext cx="494" cy="244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0" y="17"/>
                </a:cxn>
                <a:cxn ang="0">
                  <a:pos x="982" y="487"/>
                </a:cxn>
                <a:cxn ang="0">
                  <a:pos x="988" y="470"/>
                </a:cxn>
                <a:cxn ang="0">
                  <a:pos x="16" y="0"/>
                </a:cxn>
                <a:cxn ang="0">
                  <a:pos x="21" y="12"/>
                </a:cxn>
                <a:cxn ang="0">
                  <a:pos x="5" y="5"/>
                </a:cxn>
                <a:cxn ang="0">
                  <a:pos x="0" y="12"/>
                </a:cxn>
                <a:cxn ang="0">
                  <a:pos x="10" y="17"/>
                </a:cxn>
                <a:cxn ang="0">
                  <a:pos x="5" y="5"/>
                </a:cxn>
              </a:cxnLst>
              <a:rect l="0" t="0" r="r" b="b"/>
              <a:pathLst>
                <a:path w="988" h="487">
                  <a:moveTo>
                    <a:pt x="5" y="5"/>
                  </a:moveTo>
                  <a:lnTo>
                    <a:pt x="10" y="17"/>
                  </a:lnTo>
                  <a:lnTo>
                    <a:pt x="982" y="487"/>
                  </a:lnTo>
                  <a:lnTo>
                    <a:pt x="988" y="470"/>
                  </a:lnTo>
                  <a:lnTo>
                    <a:pt x="16" y="0"/>
                  </a:lnTo>
                  <a:lnTo>
                    <a:pt x="21" y="12"/>
                  </a:lnTo>
                  <a:lnTo>
                    <a:pt x="5" y="5"/>
                  </a:lnTo>
                  <a:lnTo>
                    <a:pt x="0" y="12"/>
                  </a:lnTo>
                  <a:lnTo>
                    <a:pt x="10" y="17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36" name="Freeform 20"/>
            <p:cNvSpPr>
              <a:spLocks/>
            </p:cNvSpPr>
            <p:nvPr/>
          </p:nvSpPr>
          <p:spPr bwMode="auto">
            <a:xfrm>
              <a:off x="4710" y="1532"/>
              <a:ext cx="340" cy="686"/>
            </a:xfrm>
            <a:custGeom>
              <a:avLst/>
              <a:gdLst/>
              <a:ahLst/>
              <a:cxnLst>
                <a:cxn ang="0">
                  <a:pos x="673" y="1"/>
                </a:cxn>
                <a:cxn ang="0">
                  <a:pos x="664" y="7"/>
                </a:cxn>
                <a:cxn ang="0">
                  <a:pos x="0" y="1366"/>
                </a:cxn>
                <a:cxn ang="0">
                  <a:pos x="16" y="1373"/>
                </a:cxn>
                <a:cxn ang="0">
                  <a:pos x="680" y="13"/>
                </a:cxn>
                <a:cxn ang="0">
                  <a:pos x="670" y="19"/>
                </a:cxn>
                <a:cxn ang="0">
                  <a:pos x="673" y="1"/>
                </a:cxn>
                <a:cxn ang="0">
                  <a:pos x="667" y="0"/>
                </a:cxn>
                <a:cxn ang="0">
                  <a:pos x="664" y="7"/>
                </a:cxn>
                <a:cxn ang="0">
                  <a:pos x="673" y="1"/>
                </a:cxn>
              </a:cxnLst>
              <a:rect l="0" t="0" r="r" b="b"/>
              <a:pathLst>
                <a:path w="680" h="1373">
                  <a:moveTo>
                    <a:pt x="673" y="1"/>
                  </a:moveTo>
                  <a:lnTo>
                    <a:pt x="664" y="7"/>
                  </a:lnTo>
                  <a:lnTo>
                    <a:pt x="0" y="1366"/>
                  </a:lnTo>
                  <a:lnTo>
                    <a:pt x="16" y="1373"/>
                  </a:lnTo>
                  <a:lnTo>
                    <a:pt x="680" y="13"/>
                  </a:lnTo>
                  <a:lnTo>
                    <a:pt x="670" y="19"/>
                  </a:lnTo>
                  <a:lnTo>
                    <a:pt x="673" y="1"/>
                  </a:lnTo>
                  <a:lnTo>
                    <a:pt x="667" y="0"/>
                  </a:lnTo>
                  <a:lnTo>
                    <a:pt x="664" y="7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37" name="Freeform 21"/>
            <p:cNvSpPr>
              <a:spLocks/>
            </p:cNvSpPr>
            <p:nvPr/>
          </p:nvSpPr>
          <p:spPr bwMode="auto">
            <a:xfrm>
              <a:off x="4922" y="1782"/>
              <a:ext cx="212" cy="198"/>
            </a:xfrm>
            <a:custGeom>
              <a:avLst/>
              <a:gdLst/>
              <a:ahLst/>
              <a:cxnLst>
                <a:cxn ang="0">
                  <a:pos x="299" y="395"/>
                </a:cxn>
                <a:cxn ang="0">
                  <a:pos x="0" y="278"/>
                </a:cxn>
                <a:cxn ang="0">
                  <a:pos x="124" y="0"/>
                </a:cxn>
                <a:cxn ang="0">
                  <a:pos x="423" y="100"/>
                </a:cxn>
                <a:cxn ang="0">
                  <a:pos x="299" y="395"/>
                </a:cxn>
              </a:cxnLst>
              <a:rect l="0" t="0" r="r" b="b"/>
              <a:pathLst>
                <a:path w="423" h="395">
                  <a:moveTo>
                    <a:pt x="299" y="395"/>
                  </a:moveTo>
                  <a:lnTo>
                    <a:pt x="0" y="278"/>
                  </a:lnTo>
                  <a:lnTo>
                    <a:pt x="124" y="0"/>
                  </a:lnTo>
                  <a:lnTo>
                    <a:pt x="423" y="100"/>
                  </a:lnTo>
                  <a:lnTo>
                    <a:pt x="299" y="395"/>
                  </a:lnTo>
                  <a:close/>
                </a:path>
              </a:pathLst>
            </a:custGeom>
            <a:solidFill>
              <a:srgbClr val="7F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38" name="Freeform 22"/>
            <p:cNvSpPr>
              <a:spLocks/>
            </p:cNvSpPr>
            <p:nvPr/>
          </p:nvSpPr>
          <p:spPr bwMode="auto">
            <a:xfrm>
              <a:off x="4916" y="1917"/>
              <a:ext cx="157" cy="6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0" y="17"/>
                </a:cxn>
                <a:cxn ang="0">
                  <a:pos x="308" y="135"/>
                </a:cxn>
                <a:cxn ang="0">
                  <a:pos x="315" y="117"/>
                </a:cxn>
                <a:cxn ang="0">
                  <a:pos x="16" y="0"/>
                </a:cxn>
                <a:cxn ang="0">
                  <a:pos x="21" y="12"/>
                </a:cxn>
                <a:cxn ang="0">
                  <a:pos x="5" y="5"/>
                </a:cxn>
                <a:cxn ang="0">
                  <a:pos x="0" y="14"/>
                </a:cxn>
                <a:cxn ang="0">
                  <a:pos x="10" y="17"/>
                </a:cxn>
                <a:cxn ang="0">
                  <a:pos x="5" y="5"/>
                </a:cxn>
              </a:cxnLst>
              <a:rect l="0" t="0" r="r" b="b"/>
              <a:pathLst>
                <a:path w="315" h="135">
                  <a:moveTo>
                    <a:pt x="5" y="5"/>
                  </a:moveTo>
                  <a:lnTo>
                    <a:pt x="10" y="17"/>
                  </a:lnTo>
                  <a:lnTo>
                    <a:pt x="308" y="135"/>
                  </a:lnTo>
                  <a:lnTo>
                    <a:pt x="315" y="117"/>
                  </a:lnTo>
                  <a:lnTo>
                    <a:pt x="16" y="0"/>
                  </a:lnTo>
                  <a:lnTo>
                    <a:pt x="21" y="12"/>
                  </a:lnTo>
                  <a:lnTo>
                    <a:pt x="5" y="5"/>
                  </a:lnTo>
                  <a:lnTo>
                    <a:pt x="0" y="14"/>
                  </a:lnTo>
                  <a:lnTo>
                    <a:pt x="10" y="17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39" name="Freeform 23"/>
            <p:cNvSpPr>
              <a:spLocks/>
            </p:cNvSpPr>
            <p:nvPr/>
          </p:nvSpPr>
          <p:spPr bwMode="auto">
            <a:xfrm>
              <a:off x="4918" y="1776"/>
              <a:ext cx="70" cy="147"/>
            </a:xfrm>
            <a:custGeom>
              <a:avLst/>
              <a:gdLst/>
              <a:ahLst/>
              <a:cxnLst>
                <a:cxn ang="0">
                  <a:pos x="134" y="4"/>
                </a:cxn>
                <a:cxn ang="0">
                  <a:pos x="124" y="9"/>
                </a:cxn>
                <a:cxn ang="0">
                  <a:pos x="0" y="287"/>
                </a:cxn>
                <a:cxn ang="0">
                  <a:pos x="16" y="294"/>
                </a:cxn>
                <a:cxn ang="0">
                  <a:pos x="140" y="16"/>
                </a:cxn>
                <a:cxn ang="0">
                  <a:pos x="130" y="21"/>
                </a:cxn>
                <a:cxn ang="0">
                  <a:pos x="134" y="4"/>
                </a:cxn>
                <a:cxn ang="0">
                  <a:pos x="127" y="0"/>
                </a:cxn>
                <a:cxn ang="0">
                  <a:pos x="124" y="9"/>
                </a:cxn>
                <a:cxn ang="0">
                  <a:pos x="134" y="4"/>
                </a:cxn>
              </a:cxnLst>
              <a:rect l="0" t="0" r="r" b="b"/>
              <a:pathLst>
                <a:path w="140" h="294">
                  <a:moveTo>
                    <a:pt x="134" y="4"/>
                  </a:moveTo>
                  <a:lnTo>
                    <a:pt x="124" y="9"/>
                  </a:lnTo>
                  <a:lnTo>
                    <a:pt x="0" y="287"/>
                  </a:lnTo>
                  <a:lnTo>
                    <a:pt x="16" y="294"/>
                  </a:lnTo>
                  <a:lnTo>
                    <a:pt x="140" y="16"/>
                  </a:lnTo>
                  <a:lnTo>
                    <a:pt x="130" y="21"/>
                  </a:lnTo>
                  <a:lnTo>
                    <a:pt x="134" y="4"/>
                  </a:lnTo>
                  <a:lnTo>
                    <a:pt x="127" y="0"/>
                  </a:lnTo>
                  <a:lnTo>
                    <a:pt x="124" y="9"/>
                  </a:lnTo>
                  <a:lnTo>
                    <a:pt x="13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0" name="Freeform 24"/>
            <p:cNvSpPr>
              <a:spLocks/>
            </p:cNvSpPr>
            <p:nvPr/>
          </p:nvSpPr>
          <p:spPr bwMode="auto">
            <a:xfrm>
              <a:off x="4984" y="1778"/>
              <a:ext cx="156" cy="59"/>
            </a:xfrm>
            <a:custGeom>
              <a:avLst/>
              <a:gdLst/>
              <a:ahLst/>
              <a:cxnLst>
                <a:cxn ang="0">
                  <a:pos x="309" y="112"/>
                </a:cxn>
                <a:cxn ang="0">
                  <a:pos x="302" y="100"/>
                </a:cxn>
                <a:cxn ang="0">
                  <a:pos x="4" y="0"/>
                </a:cxn>
                <a:cxn ang="0">
                  <a:pos x="0" y="17"/>
                </a:cxn>
                <a:cxn ang="0">
                  <a:pos x="299" y="117"/>
                </a:cxn>
                <a:cxn ang="0">
                  <a:pos x="293" y="105"/>
                </a:cxn>
                <a:cxn ang="0">
                  <a:pos x="309" y="112"/>
                </a:cxn>
                <a:cxn ang="0">
                  <a:pos x="313" y="104"/>
                </a:cxn>
                <a:cxn ang="0">
                  <a:pos x="302" y="100"/>
                </a:cxn>
                <a:cxn ang="0">
                  <a:pos x="309" y="112"/>
                </a:cxn>
              </a:cxnLst>
              <a:rect l="0" t="0" r="r" b="b"/>
              <a:pathLst>
                <a:path w="313" h="117">
                  <a:moveTo>
                    <a:pt x="309" y="112"/>
                  </a:moveTo>
                  <a:lnTo>
                    <a:pt x="302" y="100"/>
                  </a:lnTo>
                  <a:lnTo>
                    <a:pt x="4" y="0"/>
                  </a:lnTo>
                  <a:lnTo>
                    <a:pt x="0" y="17"/>
                  </a:lnTo>
                  <a:lnTo>
                    <a:pt x="299" y="117"/>
                  </a:lnTo>
                  <a:lnTo>
                    <a:pt x="293" y="105"/>
                  </a:lnTo>
                  <a:lnTo>
                    <a:pt x="309" y="112"/>
                  </a:lnTo>
                  <a:lnTo>
                    <a:pt x="313" y="104"/>
                  </a:lnTo>
                  <a:lnTo>
                    <a:pt x="302" y="100"/>
                  </a:lnTo>
                  <a:lnTo>
                    <a:pt x="309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1" name="Freeform 25"/>
            <p:cNvSpPr>
              <a:spLocks/>
            </p:cNvSpPr>
            <p:nvPr/>
          </p:nvSpPr>
          <p:spPr bwMode="auto">
            <a:xfrm>
              <a:off x="5068" y="1831"/>
              <a:ext cx="70" cy="155"/>
            </a:xfrm>
            <a:custGeom>
              <a:avLst/>
              <a:gdLst/>
              <a:ahLst/>
              <a:cxnLst>
                <a:cxn ang="0">
                  <a:pos x="4" y="308"/>
                </a:cxn>
                <a:cxn ang="0">
                  <a:pos x="15" y="303"/>
                </a:cxn>
                <a:cxn ang="0">
                  <a:pos x="140" y="7"/>
                </a:cxn>
                <a:cxn ang="0">
                  <a:pos x="124" y="0"/>
                </a:cxn>
                <a:cxn ang="0">
                  <a:pos x="0" y="296"/>
                </a:cxn>
                <a:cxn ang="0">
                  <a:pos x="11" y="290"/>
                </a:cxn>
                <a:cxn ang="0">
                  <a:pos x="4" y="308"/>
                </a:cxn>
                <a:cxn ang="0">
                  <a:pos x="12" y="311"/>
                </a:cxn>
                <a:cxn ang="0">
                  <a:pos x="15" y="303"/>
                </a:cxn>
                <a:cxn ang="0">
                  <a:pos x="4" y="308"/>
                </a:cxn>
              </a:cxnLst>
              <a:rect l="0" t="0" r="r" b="b"/>
              <a:pathLst>
                <a:path w="140" h="311">
                  <a:moveTo>
                    <a:pt x="4" y="308"/>
                  </a:moveTo>
                  <a:lnTo>
                    <a:pt x="15" y="303"/>
                  </a:lnTo>
                  <a:lnTo>
                    <a:pt x="140" y="7"/>
                  </a:lnTo>
                  <a:lnTo>
                    <a:pt x="124" y="0"/>
                  </a:lnTo>
                  <a:lnTo>
                    <a:pt x="0" y="296"/>
                  </a:lnTo>
                  <a:lnTo>
                    <a:pt x="11" y="290"/>
                  </a:lnTo>
                  <a:lnTo>
                    <a:pt x="4" y="308"/>
                  </a:lnTo>
                  <a:lnTo>
                    <a:pt x="12" y="311"/>
                  </a:lnTo>
                  <a:lnTo>
                    <a:pt x="15" y="303"/>
                  </a:lnTo>
                  <a:lnTo>
                    <a:pt x="4" y="3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2" name="Freeform 26"/>
            <p:cNvSpPr>
              <a:spLocks/>
            </p:cNvSpPr>
            <p:nvPr/>
          </p:nvSpPr>
          <p:spPr bwMode="auto">
            <a:xfrm>
              <a:off x="5010" y="1716"/>
              <a:ext cx="147" cy="57"/>
            </a:xfrm>
            <a:custGeom>
              <a:avLst/>
              <a:gdLst/>
              <a:ahLst/>
              <a:cxnLst>
                <a:cxn ang="0">
                  <a:pos x="293" y="103"/>
                </a:cxn>
                <a:cxn ang="0">
                  <a:pos x="294" y="93"/>
                </a:cxn>
                <a:cxn ang="0">
                  <a:pos x="3" y="0"/>
                </a:cxn>
                <a:cxn ang="0">
                  <a:pos x="0" y="20"/>
                </a:cxn>
                <a:cxn ang="0">
                  <a:pos x="291" y="114"/>
                </a:cxn>
                <a:cxn ang="0">
                  <a:pos x="293" y="103"/>
                </a:cxn>
              </a:cxnLst>
              <a:rect l="0" t="0" r="r" b="b"/>
              <a:pathLst>
                <a:path w="294" h="114">
                  <a:moveTo>
                    <a:pt x="293" y="103"/>
                  </a:moveTo>
                  <a:lnTo>
                    <a:pt x="294" y="93"/>
                  </a:lnTo>
                  <a:lnTo>
                    <a:pt x="3" y="0"/>
                  </a:lnTo>
                  <a:lnTo>
                    <a:pt x="0" y="20"/>
                  </a:lnTo>
                  <a:lnTo>
                    <a:pt x="291" y="114"/>
                  </a:lnTo>
                  <a:lnTo>
                    <a:pt x="293" y="103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3" name="Freeform 27"/>
            <p:cNvSpPr>
              <a:spLocks/>
            </p:cNvSpPr>
            <p:nvPr/>
          </p:nvSpPr>
          <p:spPr bwMode="auto">
            <a:xfrm>
              <a:off x="5223" y="1788"/>
              <a:ext cx="147" cy="57"/>
            </a:xfrm>
            <a:custGeom>
              <a:avLst/>
              <a:gdLst/>
              <a:ahLst/>
              <a:cxnLst>
                <a:cxn ang="0">
                  <a:pos x="292" y="103"/>
                </a:cxn>
                <a:cxn ang="0">
                  <a:pos x="294" y="93"/>
                </a:cxn>
                <a:cxn ang="0">
                  <a:pos x="3" y="0"/>
                </a:cxn>
                <a:cxn ang="0">
                  <a:pos x="0" y="20"/>
                </a:cxn>
                <a:cxn ang="0">
                  <a:pos x="291" y="114"/>
                </a:cxn>
                <a:cxn ang="0">
                  <a:pos x="292" y="103"/>
                </a:cxn>
              </a:cxnLst>
              <a:rect l="0" t="0" r="r" b="b"/>
              <a:pathLst>
                <a:path w="294" h="114">
                  <a:moveTo>
                    <a:pt x="292" y="103"/>
                  </a:moveTo>
                  <a:lnTo>
                    <a:pt x="294" y="93"/>
                  </a:lnTo>
                  <a:lnTo>
                    <a:pt x="3" y="0"/>
                  </a:lnTo>
                  <a:lnTo>
                    <a:pt x="0" y="20"/>
                  </a:lnTo>
                  <a:lnTo>
                    <a:pt x="291" y="114"/>
                  </a:lnTo>
                  <a:lnTo>
                    <a:pt x="292" y="103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4" name="Freeform 28"/>
            <p:cNvSpPr>
              <a:spLocks/>
            </p:cNvSpPr>
            <p:nvPr/>
          </p:nvSpPr>
          <p:spPr bwMode="auto">
            <a:xfrm>
              <a:off x="5196" y="1849"/>
              <a:ext cx="153" cy="61"/>
            </a:xfrm>
            <a:custGeom>
              <a:avLst/>
              <a:gdLst/>
              <a:ahLst/>
              <a:cxnLst>
                <a:cxn ang="0">
                  <a:pos x="302" y="112"/>
                </a:cxn>
                <a:cxn ang="0">
                  <a:pos x="305" y="101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299" y="122"/>
                </a:cxn>
                <a:cxn ang="0">
                  <a:pos x="302" y="112"/>
                </a:cxn>
              </a:cxnLst>
              <a:rect l="0" t="0" r="r" b="b"/>
              <a:pathLst>
                <a:path w="305" h="122">
                  <a:moveTo>
                    <a:pt x="302" y="112"/>
                  </a:moveTo>
                  <a:lnTo>
                    <a:pt x="305" y="101"/>
                  </a:lnTo>
                  <a:lnTo>
                    <a:pt x="6" y="0"/>
                  </a:lnTo>
                  <a:lnTo>
                    <a:pt x="0" y="20"/>
                  </a:lnTo>
                  <a:lnTo>
                    <a:pt x="299" y="122"/>
                  </a:lnTo>
                  <a:lnTo>
                    <a:pt x="302" y="112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5" name="Freeform 29"/>
            <p:cNvSpPr>
              <a:spLocks/>
            </p:cNvSpPr>
            <p:nvPr/>
          </p:nvSpPr>
          <p:spPr bwMode="auto">
            <a:xfrm>
              <a:off x="5165" y="1918"/>
              <a:ext cx="152" cy="65"/>
            </a:xfrm>
            <a:custGeom>
              <a:avLst/>
              <a:gdLst/>
              <a:ahLst/>
              <a:cxnLst>
                <a:cxn ang="0">
                  <a:pos x="300" y="119"/>
                </a:cxn>
                <a:cxn ang="0">
                  <a:pos x="303" y="109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297" y="129"/>
                </a:cxn>
                <a:cxn ang="0">
                  <a:pos x="300" y="119"/>
                </a:cxn>
              </a:cxnLst>
              <a:rect l="0" t="0" r="r" b="b"/>
              <a:pathLst>
                <a:path w="303" h="129">
                  <a:moveTo>
                    <a:pt x="300" y="119"/>
                  </a:moveTo>
                  <a:lnTo>
                    <a:pt x="303" y="109"/>
                  </a:lnTo>
                  <a:lnTo>
                    <a:pt x="6" y="0"/>
                  </a:lnTo>
                  <a:lnTo>
                    <a:pt x="0" y="20"/>
                  </a:lnTo>
                  <a:lnTo>
                    <a:pt x="297" y="129"/>
                  </a:lnTo>
                  <a:lnTo>
                    <a:pt x="300" y="119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6" name="Freeform 30"/>
            <p:cNvSpPr>
              <a:spLocks/>
            </p:cNvSpPr>
            <p:nvPr/>
          </p:nvSpPr>
          <p:spPr bwMode="auto">
            <a:xfrm>
              <a:off x="5142" y="1991"/>
              <a:ext cx="144" cy="67"/>
            </a:xfrm>
            <a:custGeom>
              <a:avLst/>
              <a:gdLst/>
              <a:ahLst/>
              <a:cxnLst>
                <a:cxn ang="0">
                  <a:pos x="284" y="122"/>
                </a:cxn>
                <a:cxn ang="0">
                  <a:pos x="287" y="112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281" y="133"/>
                </a:cxn>
                <a:cxn ang="0">
                  <a:pos x="284" y="122"/>
                </a:cxn>
              </a:cxnLst>
              <a:rect l="0" t="0" r="r" b="b"/>
              <a:pathLst>
                <a:path w="287" h="133">
                  <a:moveTo>
                    <a:pt x="284" y="122"/>
                  </a:moveTo>
                  <a:lnTo>
                    <a:pt x="287" y="112"/>
                  </a:lnTo>
                  <a:lnTo>
                    <a:pt x="6" y="0"/>
                  </a:lnTo>
                  <a:lnTo>
                    <a:pt x="0" y="20"/>
                  </a:lnTo>
                  <a:lnTo>
                    <a:pt x="281" y="133"/>
                  </a:lnTo>
                  <a:lnTo>
                    <a:pt x="284" y="122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7" name="Freeform 31"/>
            <p:cNvSpPr>
              <a:spLocks/>
            </p:cNvSpPr>
            <p:nvPr/>
          </p:nvSpPr>
          <p:spPr bwMode="auto">
            <a:xfrm>
              <a:off x="4896" y="1979"/>
              <a:ext cx="147" cy="66"/>
            </a:xfrm>
            <a:custGeom>
              <a:avLst/>
              <a:gdLst/>
              <a:ahLst/>
              <a:cxnLst>
                <a:cxn ang="0">
                  <a:pos x="289" y="121"/>
                </a:cxn>
                <a:cxn ang="0">
                  <a:pos x="292" y="111"/>
                </a:cxn>
                <a:cxn ang="0">
                  <a:pos x="6" y="0"/>
                </a:cxn>
                <a:cxn ang="0">
                  <a:pos x="0" y="21"/>
                </a:cxn>
                <a:cxn ang="0">
                  <a:pos x="286" y="132"/>
                </a:cxn>
                <a:cxn ang="0">
                  <a:pos x="289" y="121"/>
                </a:cxn>
              </a:cxnLst>
              <a:rect l="0" t="0" r="r" b="b"/>
              <a:pathLst>
                <a:path w="292" h="132">
                  <a:moveTo>
                    <a:pt x="289" y="121"/>
                  </a:moveTo>
                  <a:lnTo>
                    <a:pt x="292" y="111"/>
                  </a:lnTo>
                  <a:lnTo>
                    <a:pt x="6" y="0"/>
                  </a:lnTo>
                  <a:lnTo>
                    <a:pt x="0" y="21"/>
                  </a:lnTo>
                  <a:lnTo>
                    <a:pt x="286" y="132"/>
                  </a:lnTo>
                  <a:lnTo>
                    <a:pt x="289" y="121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8" name="Freeform 32"/>
            <p:cNvSpPr>
              <a:spLocks/>
            </p:cNvSpPr>
            <p:nvPr/>
          </p:nvSpPr>
          <p:spPr bwMode="auto">
            <a:xfrm>
              <a:off x="4868" y="2039"/>
              <a:ext cx="150" cy="69"/>
            </a:xfrm>
            <a:custGeom>
              <a:avLst/>
              <a:gdLst/>
              <a:ahLst/>
              <a:cxnLst>
                <a:cxn ang="0">
                  <a:pos x="296" y="127"/>
                </a:cxn>
                <a:cxn ang="0">
                  <a:pos x="299" y="117"/>
                </a:cxn>
                <a:cxn ang="0">
                  <a:pos x="7" y="0"/>
                </a:cxn>
                <a:cxn ang="0">
                  <a:pos x="0" y="20"/>
                </a:cxn>
                <a:cxn ang="0">
                  <a:pos x="293" y="138"/>
                </a:cxn>
                <a:cxn ang="0">
                  <a:pos x="296" y="127"/>
                </a:cxn>
              </a:cxnLst>
              <a:rect l="0" t="0" r="r" b="b"/>
              <a:pathLst>
                <a:path w="299" h="138">
                  <a:moveTo>
                    <a:pt x="296" y="127"/>
                  </a:moveTo>
                  <a:lnTo>
                    <a:pt x="299" y="117"/>
                  </a:lnTo>
                  <a:lnTo>
                    <a:pt x="7" y="0"/>
                  </a:lnTo>
                  <a:lnTo>
                    <a:pt x="0" y="20"/>
                  </a:lnTo>
                  <a:lnTo>
                    <a:pt x="293" y="138"/>
                  </a:lnTo>
                  <a:lnTo>
                    <a:pt x="296" y="12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9" name="Freeform 33"/>
            <p:cNvSpPr>
              <a:spLocks/>
            </p:cNvSpPr>
            <p:nvPr/>
          </p:nvSpPr>
          <p:spPr bwMode="auto">
            <a:xfrm>
              <a:off x="4833" y="2105"/>
              <a:ext cx="150" cy="73"/>
            </a:xfrm>
            <a:custGeom>
              <a:avLst/>
              <a:gdLst/>
              <a:ahLst/>
              <a:cxnLst>
                <a:cxn ang="0">
                  <a:pos x="298" y="134"/>
                </a:cxn>
                <a:cxn ang="0">
                  <a:pos x="301" y="124"/>
                </a:cxn>
                <a:cxn ang="0">
                  <a:pos x="7" y="0"/>
                </a:cxn>
                <a:cxn ang="0">
                  <a:pos x="0" y="20"/>
                </a:cxn>
                <a:cxn ang="0">
                  <a:pos x="295" y="145"/>
                </a:cxn>
                <a:cxn ang="0">
                  <a:pos x="298" y="134"/>
                </a:cxn>
              </a:cxnLst>
              <a:rect l="0" t="0" r="r" b="b"/>
              <a:pathLst>
                <a:path w="301" h="145">
                  <a:moveTo>
                    <a:pt x="298" y="134"/>
                  </a:moveTo>
                  <a:lnTo>
                    <a:pt x="301" y="124"/>
                  </a:lnTo>
                  <a:lnTo>
                    <a:pt x="7" y="0"/>
                  </a:lnTo>
                  <a:lnTo>
                    <a:pt x="0" y="20"/>
                  </a:lnTo>
                  <a:lnTo>
                    <a:pt x="295" y="145"/>
                  </a:lnTo>
                  <a:lnTo>
                    <a:pt x="298" y="134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50" name="Freeform 34"/>
            <p:cNvSpPr>
              <a:spLocks/>
            </p:cNvSpPr>
            <p:nvPr/>
          </p:nvSpPr>
          <p:spPr bwMode="auto">
            <a:xfrm>
              <a:off x="4798" y="2174"/>
              <a:ext cx="150" cy="77"/>
            </a:xfrm>
            <a:custGeom>
              <a:avLst/>
              <a:gdLst/>
              <a:ahLst/>
              <a:cxnLst>
                <a:cxn ang="0">
                  <a:pos x="296" y="145"/>
                </a:cxn>
                <a:cxn ang="0">
                  <a:pos x="299" y="135"/>
                </a:cxn>
                <a:cxn ang="0">
                  <a:pos x="7" y="0"/>
                </a:cxn>
                <a:cxn ang="0">
                  <a:pos x="0" y="21"/>
                </a:cxn>
                <a:cxn ang="0">
                  <a:pos x="293" y="156"/>
                </a:cxn>
                <a:cxn ang="0">
                  <a:pos x="296" y="145"/>
                </a:cxn>
              </a:cxnLst>
              <a:rect l="0" t="0" r="r" b="b"/>
              <a:pathLst>
                <a:path w="299" h="156">
                  <a:moveTo>
                    <a:pt x="296" y="145"/>
                  </a:moveTo>
                  <a:lnTo>
                    <a:pt x="299" y="135"/>
                  </a:lnTo>
                  <a:lnTo>
                    <a:pt x="7" y="0"/>
                  </a:lnTo>
                  <a:lnTo>
                    <a:pt x="0" y="21"/>
                  </a:lnTo>
                  <a:lnTo>
                    <a:pt x="293" y="156"/>
                  </a:lnTo>
                  <a:lnTo>
                    <a:pt x="296" y="14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51" name="Freeform 35"/>
            <p:cNvSpPr>
              <a:spLocks/>
            </p:cNvSpPr>
            <p:nvPr/>
          </p:nvSpPr>
          <p:spPr bwMode="auto">
            <a:xfrm>
              <a:off x="5110" y="2062"/>
              <a:ext cx="152" cy="67"/>
            </a:xfrm>
            <a:custGeom>
              <a:avLst/>
              <a:gdLst/>
              <a:ahLst/>
              <a:cxnLst>
                <a:cxn ang="0">
                  <a:pos x="300" y="123"/>
                </a:cxn>
                <a:cxn ang="0">
                  <a:pos x="303" y="113"/>
                </a:cxn>
                <a:cxn ang="0">
                  <a:pos x="6" y="0"/>
                </a:cxn>
                <a:cxn ang="0">
                  <a:pos x="0" y="21"/>
                </a:cxn>
                <a:cxn ang="0">
                  <a:pos x="297" y="133"/>
                </a:cxn>
                <a:cxn ang="0">
                  <a:pos x="300" y="123"/>
                </a:cxn>
              </a:cxnLst>
              <a:rect l="0" t="0" r="r" b="b"/>
              <a:pathLst>
                <a:path w="303" h="133">
                  <a:moveTo>
                    <a:pt x="300" y="123"/>
                  </a:moveTo>
                  <a:lnTo>
                    <a:pt x="303" y="113"/>
                  </a:lnTo>
                  <a:lnTo>
                    <a:pt x="6" y="0"/>
                  </a:lnTo>
                  <a:lnTo>
                    <a:pt x="0" y="21"/>
                  </a:lnTo>
                  <a:lnTo>
                    <a:pt x="297" y="133"/>
                  </a:lnTo>
                  <a:lnTo>
                    <a:pt x="300" y="123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52" name="Freeform 36"/>
            <p:cNvSpPr>
              <a:spLocks/>
            </p:cNvSpPr>
            <p:nvPr/>
          </p:nvSpPr>
          <p:spPr bwMode="auto">
            <a:xfrm>
              <a:off x="5088" y="2122"/>
              <a:ext cx="149" cy="70"/>
            </a:xfrm>
            <a:custGeom>
              <a:avLst/>
              <a:gdLst/>
              <a:ahLst/>
              <a:cxnLst>
                <a:cxn ang="0">
                  <a:pos x="296" y="130"/>
                </a:cxn>
                <a:cxn ang="0">
                  <a:pos x="299" y="120"/>
                </a:cxn>
                <a:cxn ang="0">
                  <a:pos x="6" y="0"/>
                </a:cxn>
                <a:cxn ang="0">
                  <a:pos x="0" y="21"/>
                </a:cxn>
                <a:cxn ang="0">
                  <a:pos x="293" y="140"/>
                </a:cxn>
                <a:cxn ang="0">
                  <a:pos x="296" y="130"/>
                </a:cxn>
              </a:cxnLst>
              <a:rect l="0" t="0" r="r" b="b"/>
              <a:pathLst>
                <a:path w="299" h="140">
                  <a:moveTo>
                    <a:pt x="296" y="130"/>
                  </a:moveTo>
                  <a:lnTo>
                    <a:pt x="299" y="120"/>
                  </a:lnTo>
                  <a:lnTo>
                    <a:pt x="6" y="0"/>
                  </a:lnTo>
                  <a:lnTo>
                    <a:pt x="0" y="21"/>
                  </a:lnTo>
                  <a:lnTo>
                    <a:pt x="293" y="140"/>
                  </a:lnTo>
                  <a:lnTo>
                    <a:pt x="296" y="13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53" name="Freeform 37"/>
            <p:cNvSpPr>
              <a:spLocks/>
            </p:cNvSpPr>
            <p:nvPr/>
          </p:nvSpPr>
          <p:spPr bwMode="auto">
            <a:xfrm>
              <a:off x="5053" y="2189"/>
              <a:ext cx="149" cy="73"/>
            </a:xfrm>
            <a:custGeom>
              <a:avLst/>
              <a:gdLst/>
              <a:ahLst/>
              <a:cxnLst>
                <a:cxn ang="0">
                  <a:pos x="294" y="137"/>
                </a:cxn>
                <a:cxn ang="0">
                  <a:pos x="297" y="126"/>
                </a:cxn>
                <a:cxn ang="0">
                  <a:pos x="6" y="0"/>
                </a:cxn>
                <a:cxn ang="0">
                  <a:pos x="0" y="21"/>
                </a:cxn>
                <a:cxn ang="0">
                  <a:pos x="291" y="147"/>
                </a:cxn>
                <a:cxn ang="0">
                  <a:pos x="294" y="137"/>
                </a:cxn>
              </a:cxnLst>
              <a:rect l="0" t="0" r="r" b="b"/>
              <a:pathLst>
                <a:path w="297" h="147">
                  <a:moveTo>
                    <a:pt x="294" y="137"/>
                  </a:moveTo>
                  <a:lnTo>
                    <a:pt x="297" y="126"/>
                  </a:lnTo>
                  <a:lnTo>
                    <a:pt x="6" y="0"/>
                  </a:lnTo>
                  <a:lnTo>
                    <a:pt x="0" y="21"/>
                  </a:lnTo>
                  <a:lnTo>
                    <a:pt x="291" y="147"/>
                  </a:lnTo>
                  <a:lnTo>
                    <a:pt x="294" y="1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54" name="Freeform 38"/>
            <p:cNvSpPr>
              <a:spLocks/>
            </p:cNvSpPr>
            <p:nvPr/>
          </p:nvSpPr>
          <p:spPr bwMode="auto">
            <a:xfrm>
              <a:off x="5018" y="2257"/>
              <a:ext cx="150" cy="79"/>
            </a:xfrm>
            <a:custGeom>
              <a:avLst/>
              <a:gdLst/>
              <a:ahLst/>
              <a:cxnLst>
                <a:cxn ang="0">
                  <a:pos x="295" y="146"/>
                </a:cxn>
                <a:cxn ang="0">
                  <a:pos x="298" y="136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292" y="157"/>
                </a:cxn>
                <a:cxn ang="0">
                  <a:pos x="295" y="146"/>
                </a:cxn>
              </a:cxnLst>
              <a:rect l="0" t="0" r="r" b="b"/>
              <a:pathLst>
                <a:path w="298" h="157">
                  <a:moveTo>
                    <a:pt x="295" y="146"/>
                  </a:moveTo>
                  <a:lnTo>
                    <a:pt x="298" y="136"/>
                  </a:lnTo>
                  <a:lnTo>
                    <a:pt x="6" y="0"/>
                  </a:lnTo>
                  <a:lnTo>
                    <a:pt x="0" y="20"/>
                  </a:lnTo>
                  <a:lnTo>
                    <a:pt x="292" y="157"/>
                  </a:lnTo>
                  <a:lnTo>
                    <a:pt x="295" y="146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55" name="Freeform 39"/>
            <p:cNvSpPr>
              <a:spLocks/>
            </p:cNvSpPr>
            <p:nvPr/>
          </p:nvSpPr>
          <p:spPr bwMode="auto">
            <a:xfrm>
              <a:off x="5390" y="1754"/>
              <a:ext cx="7" cy="9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9" y="0"/>
                </a:cxn>
                <a:cxn ang="0">
                  <a:pos x="0" y="17"/>
                </a:cxn>
              </a:cxnLst>
              <a:rect l="0" t="0" r="r" b="b"/>
              <a:pathLst>
                <a:path w="12" h="19">
                  <a:moveTo>
                    <a:pt x="0" y="17"/>
                  </a:moveTo>
                  <a:lnTo>
                    <a:pt x="6" y="19"/>
                  </a:lnTo>
                  <a:lnTo>
                    <a:pt x="12" y="13"/>
                  </a:lnTo>
                  <a:lnTo>
                    <a:pt x="12" y="6"/>
                  </a:lnTo>
                  <a:lnTo>
                    <a:pt x="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56" name="Oval 40"/>
            <p:cNvSpPr>
              <a:spLocks noChangeAspect="1" noChangeArrowheads="1"/>
            </p:cNvSpPr>
            <p:nvPr/>
          </p:nvSpPr>
          <p:spPr bwMode="auto">
            <a:xfrm>
              <a:off x="4894" y="2082"/>
              <a:ext cx="135" cy="148"/>
            </a:xfrm>
            <a:prstGeom prst="ellipse">
              <a:avLst/>
            </a:prstGeom>
            <a:solidFill>
              <a:srgbClr val="BE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7" name="Oval 41"/>
            <p:cNvSpPr>
              <a:spLocks noChangeAspect="1" noChangeArrowheads="1"/>
            </p:cNvSpPr>
            <p:nvPr/>
          </p:nvSpPr>
          <p:spPr bwMode="auto">
            <a:xfrm>
              <a:off x="5164" y="1809"/>
              <a:ext cx="136" cy="149"/>
            </a:xfrm>
            <a:prstGeom prst="ellipse">
              <a:avLst/>
            </a:prstGeom>
            <a:solidFill>
              <a:srgbClr val="D5D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58" name="Oval 42"/>
            <p:cNvSpPr>
              <a:spLocks noChangeAspect="1" noChangeArrowheads="1"/>
            </p:cNvSpPr>
            <p:nvPr/>
          </p:nvSpPr>
          <p:spPr bwMode="auto">
            <a:xfrm>
              <a:off x="5119" y="2032"/>
              <a:ext cx="136" cy="149"/>
            </a:xfrm>
            <a:prstGeom prst="ellipse">
              <a:avLst/>
            </a:prstGeom>
            <a:solidFill>
              <a:srgbClr val="D881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1659" name="Text Box 43"/>
          <p:cNvSpPr txBox="1">
            <a:spLocks noChangeAspect="1" noChangeArrowheads="1"/>
          </p:cNvSpPr>
          <p:nvPr/>
        </p:nvSpPr>
        <p:spPr bwMode="auto">
          <a:xfrm>
            <a:off x="5622925" y="5410200"/>
            <a:ext cx="1666875" cy="68580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800">
                <a:solidFill>
                  <a:srgbClr val="003399"/>
                </a:solidFill>
                <a:latin typeface="Copperplate Gothic Bold" pitchFamily="34" charset="0"/>
              </a:rPr>
              <a:t>XML</a:t>
            </a:r>
          </a:p>
          <a:p>
            <a:pPr algn="ctr"/>
            <a:r>
              <a:rPr lang="en-US" altLang="ko-KR" sz="1800">
                <a:solidFill>
                  <a:srgbClr val="003399"/>
                </a:solidFill>
                <a:latin typeface="Copperplate Gothic Bold" pitchFamily="34" charset="0"/>
              </a:rPr>
              <a:t>Repository</a:t>
            </a:r>
          </a:p>
        </p:txBody>
      </p:sp>
      <p:sp>
        <p:nvSpPr>
          <p:cNvPr id="111660" name="Text Box 44"/>
          <p:cNvSpPr txBox="1">
            <a:spLocks noChangeAspect="1" noChangeArrowheads="1"/>
          </p:cNvSpPr>
          <p:nvPr/>
        </p:nvSpPr>
        <p:spPr bwMode="auto">
          <a:xfrm>
            <a:off x="7620000" y="4791075"/>
            <a:ext cx="1008063" cy="3476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rPr>
              <a:t>문서생성</a:t>
            </a:r>
          </a:p>
        </p:txBody>
      </p:sp>
      <p:sp>
        <p:nvSpPr>
          <p:cNvPr id="111661" name="Text Box 45"/>
          <p:cNvSpPr txBox="1">
            <a:spLocks noChangeAspect="1" noChangeArrowheads="1"/>
          </p:cNvSpPr>
          <p:nvPr/>
        </p:nvSpPr>
        <p:spPr bwMode="auto">
          <a:xfrm>
            <a:off x="4048125" y="4794250"/>
            <a:ext cx="1200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rPr>
              <a:t>컨텐츠생성</a:t>
            </a:r>
          </a:p>
        </p:txBody>
      </p:sp>
      <p:sp>
        <p:nvSpPr>
          <p:cNvPr id="111662" name="Text Box 46"/>
          <p:cNvSpPr txBox="1">
            <a:spLocks noChangeAspect="1" noChangeArrowheads="1"/>
          </p:cNvSpPr>
          <p:nvPr/>
        </p:nvSpPr>
        <p:spPr bwMode="auto">
          <a:xfrm>
            <a:off x="2076450" y="4760913"/>
            <a:ext cx="1200150" cy="336550"/>
          </a:xfrm>
          <a:prstGeom prst="rect">
            <a:avLst/>
          </a:prstGeom>
          <a:solidFill>
            <a:srgbClr val="DEF0F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rPr>
              <a:t>컨텐츠추출</a:t>
            </a:r>
          </a:p>
        </p:txBody>
      </p:sp>
      <p:sp>
        <p:nvSpPr>
          <p:cNvPr id="111663" name="AutoShape 47"/>
          <p:cNvSpPr>
            <a:spLocks noChangeArrowheads="1"/>
          </p:cNvSpPr>
          <p:nvPr/>
        </p:nvSpPr>
        <p:spPr bwMode="auto">
          <a:xfrm>
            <a:off x="1828800" y="3352800"/>
            <a:ext cx="1554163" cy="11223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800">
                <a:latin typeface="Copperplate Gothic Bold" pitchFamily="34" charset="0"/>
                <a:ea typeface="HY중고딕" pitchFamily="18" charset="-127"/>
              </a:rPr>
              <a:t>DTD &amp; </a:t>
            </a:r>
          </a:p>
          <a:p>
            <a:pPr algn="ctr"/>
            <a:r>
              <a:rPr lang="en-US" altLang="ko-KR" sz="1800">
                <a:latin typeface="Copperplate Gothic Bold" pitchFamily="34" charset="0"/>
                <a:ea typeface="HY중고딕" pitchFamily="18" charset="-127"/>
              </a:rPr>
              <a:t>Schema</a:t>
            </a:r>
          </a:p>
          <a:p>
            <a:pPr algn="ctr"/>
            <a:r>
              <a:rPr lang="ko-KR" altLang="en-US" sz="1800">
                <a:latin typeface="HY중고딕" pitchFamily="18" charset="-127"/>
                <a:ea typeface="HY중고딕" pitchFamily="18" charset="-127"/>
              </a:rPr>
              <a:t>생성기</a:t>
            </a:r>
          </a:p>
        </p:txBody>
      </p:sp>
      <p:sp>
        <p:nvSpPr>
          <p:cNvPr id="111664" name="Rectangle 48"/>
          <p:cNvSpPr>
            <a:spLocks noChangeAspect="1" noChangeArrowheads="1"/>
          </p:cNvSpPr>
          <p:nvPr/>
        </p:nvSpPr>
        <p:spPr bwMode="auto">
          <a:xfrm>
            <a:off x="2514600" y="2170113"/>
            <a:ext cx="447675" cy="150812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DTD</a:t>
            </a:r>
          </a:p>
        </p:txBody>
      </p:sp>
      <p:sp>
        <p:nvSpPr>
          <p:cNvPr id="111665" name="Rectangle 49"/>
          <p:cNvSpPr>
            <a:spLocks noChangeAspect="1" noChangeArrowheads="1"/>
          </p:cNvSpPr>
          <p:nvPr/>
        </p:nvSpPr>
        <p:spPr bwMode="auto">
          <a:xfrm>
            <a:off x="2686050" y="2435225"/>
            <a:ext cx="447675" cy="150813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11666" name="Rectangle 50"/>
          <p:cNvSpPr>
            <a:spLocks noChangeAspect="1" noChangeArrowheads="1"/>
          </p:cNvSpPr>
          <p:nvPr/>
        </p:nvSpPr>
        <p:spPr bwMode="auto">
          <a:xfrm>
            <a:off x="2686050" y="2662238"/>
            <a:ext cx="447675" cy="150812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11667" name="Rectangle 51"/>
          <p:cNvSpPr>
            <a:spLocks noChangeAspect="1" noChangeArrowheads="1"/>
          </p:cNvSpPr>
          <p:nvPr/>
        </p:nvSpPr>
        <p:spPr bwMode="auto">
          <a:xfrm>
            <a:off x="2686050" y="3041650"/>
            <a:ext cx="447675" cy="150813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11668" name="Rectangle 52"/>
          <p:cNvSpPr>
            <a:spLocks noChangeAspect="1" noChangeArrowheads="1"/>
          </p:cNvSpPr>
          <p:nvPr/>
        </p:nvSpPr>
        <p:spPr bwMode="auto">
          <a:xfrm>
            <a:off x="2927350" y="2851150"/>
            <a:ext cx="447675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11669" name="Line 53"/>
          <p:cNvSpPr>
            <a:spLocks noChangeAspect="1" noChangeShapeType="1"/>
          </p:cNvSpPr>
          <p:nvPr/>
        </p:nvSpPr>
        <p:spPr bwMode="auto">
          <a:xfrm>
            <a:off x="2549525" y="2320925"/>
            <a:ext cx="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1670" name="Line 54"/>
          <p:cNvSpPr>
            <a:spLocks noChangeAspect="1" noChangeShapeType="1"/>
          </p:cNvSpPr>
          <p:nvPr/>
        </p:nvSpPr>
        <p:spPr bwMode="auto">
          <a:xfrm>
            <a:off x="2549525" y="2511425"/>
            <a:ext cx="13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1671" name="Line 55"/>
          <p:cNvSpPr>
            <a:spLocks noChangeAspect="1" noChangeShapeType="1"/>
          </p:cNvSpPr>
          <p:nvPr/>
        </p:nvSpPr>
        <p:spPr bwMode="auto">
          <a:xfrm>
            <a:off x="2549525" y="2738438"/>
            <a:ext cx="13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1672" name="Line 56"/>
          <p:cNvSpPr>
            <a:spLocks noChangeAspect="1" noChangeShapeType="1"/>
          </p:cNvSpPr>
          <p:nvPr/>
        </p:nvSpPr>
        <p:spPr bwMode="auto">
          <a:xfrm>
            <a:off x="2549525" y="3116263"/>
            <a:ext cx="13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1673" name="Line 57"/>
          <p:cNvSpPr>
            <a:spLocks noChangeAspect="1" noChangeShapeType="1"/>
          </p:cNvSpPr>
          <p:nvPr/>
        </p:nvSpPr>
        <p:spPr bwMode="auto">
          <a:xfrm>
            <a:off x="2720975" y="2813050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1674" name="Line 58"/>
          <p:cNvSpPr>
            <a:spLocks noChangeAspect="1" noChangeShapeType="1"/>
          </p:cNvSpPr>
          <p:nvPr/>
        </p:nvSpPr>
        <p:spPr bwMode="auto">
          <a:xfrm>
            <a:off x="2720975" y="2927350"/>
            <a:ext cx="20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1675" name="AutoShape 59"/>
          <p:cNvSpPr>
            <a:spLocks noChangeArrowheads="1"/>
          </p:cNvSpPr>
          <p:nvPr/>
        </p:nvSpPr>
        <p:spPr bwMode="auto">
          <a:xfrm>
            <a:off x="3886200" y="3354388"/>
            <a:ext cx="1447800" cy="1122362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800">
                <a:latin typeface="Arial Black" pitchFamily="34" charset="0"/>
                <a:ea typeface="HY중고딕" pitchFamily="18" charset="-127"/>
              </a:rPr>
              <a:t>XML</a:t>
            </a:r>
            <a:r>
              <a:rPr lang="en-US" altLang="ko-KR" sz="180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800">
                <a:latin typeface="HY중고딕" pitchFamily="18" charset="-127"/>
                <a:ea typeface="HY중고딕" pitchFamily="18" charset="-127"/>
              </a:rPr>
              <a:t>컨텐츠 </a:t>
            </a:r>
          </a:p>
          <a:p>
            <a:pPr algn="ctr"/>
            <a:r>
              <a:rPr lang="ko-KR" altLang="en-US" sz="1800">
                <a:latin typeface="HY중고딕" pitchFamily="18" charset="-127"/>
                <a:ea typeface="HY중고딕" pitchFamily="18" charset="-127"/>
              </a:rPr>
              <a:t>생성</a:t>
            </a:r>
          </a:p>
        </p:txBody>
      </p:sp>
      <p:pic>
        <p:nvPicPr>
          <p:cNvPr id="111676" name="Picture 60" descr="H:\Documents and Settings\hdlee\Application Data\Microsoft\Media Catalog\Downloaded Clips\cl3c\j0150663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313113"/>
            <a:ext cx="1157288" cy="1295400"/>
          </a:xfrm>
          <a:prstGeom prst="rect">
            <a:avLst/>
          </a:prstGeom>
          <a:noFill/>
        </p:spPr>
      </p:pic>
      <p:sp>
        <p:nvSpPr>
          <p:cNvPr id="111677" name="AutoShape 61"/>
          <p:cNvSpPr>
            <a:spLocks noChangeArrowheads="1"/>
          </p:cNvSpPr>
          <p:nvPr/>
        </p:nvSpPr>
        <p:spPr bwMode="auto">
          <a:xfrm>
            <a:off x="3505200" y="3770313"/>
            <a:ext cx="304800" cy="533400"/>
          </a:xfrm>
          <a:prstGeom prst="rightArrow">
            <a:avLst>
              <a:gd name="adj1" fmla="val 47500"/>
              <a:gd name="adj2" fmla="val 50000"/>
            </a:avLst>
          </a:prstGeom>
          <a:gradFill rotWithShape="0">
            <a:gsLst>
              <a:gs pos="0">
                <a:srgbClr val="EFFFFF"/>
              </a:gs>
              <a:gs pos="100000">
                <a:srgbClr val="E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rgbClr val="EFFFFF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11678" name="AutoShape 62"/>
          <p:cNvSpPr>
            <a:spLocks noChangeArrowheads="1"/>
          </p:cNvSpPr>
          <p:nvPr/>
        </p:nvSpPr>
        <p:spPr bwMode="auto">
          <a:xfrm>
            <a:off x="5486400" y="3770313"/>
            <a:ext cx="304800" cy="533400"/>
          </a:xfrm>
          <a:prstGeom prst="rightArrow">
            <a:avLst>
              <a:gd name="adj1" fmla="val 47500"/>
              <a:gd name="adj2" fmla="val 50000"/>
            </a:avLst>
          </a:prstGeom>
          <a:gradFill rotWithShape="0">
            <a:gsLst>
              <a:gs pos="0">
                <a:srgbClr val="EFFFFF"/>
              </a:gs>
              <a:gs pos="100000">
                <a:srgbClr val="E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rgbClr val="EFFFFF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11679" name="AutoShape 63"/>
          <p:cNvSpPr>
            <a:spLocks noChangeArrowheads="1"/>
          </p:cNvSpPr>
          <p:nvPr/>
        </p:nvSpPr>
        <p:spPr bwMode="auto">
          <a:xfrm>
            <a:off x="7086600" y="3770313"/>
            <a:ext cx="304800" cy="533400"/>
          </a:xfrm>
          <a:prstGeom prst="rightArrow">
            <a:avLst>
              <a:gd name="adj1" fmla="val 47500"/>
              <a:gd name="adj2" fmla="val 50000"/>
            </a:avLst>
          </a:prstGeom>
          <a:gradFill rotWithShape="0">
            <a:gsLst>
              <a:gs pos="0">
                <a:srgbClr val="EFFFFF"/>
              </a:gs>
              <a:gs pos="100000">
                <a:srgbClr val="E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rgbClr val="EFFFFF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11680" name="AutoShape 64"/>
          <p:cNvSpPr>
            <a:spLocks noChangeArrowheads="1"/>
          </p:cNvSpPr>
          <p:nvPr/>
        </p:nvSpPr>
        <p:spPr bwMode="auto">
          <a:xfrm>
            <a:off x="1447800" y="3770313"/>
            <a:ext cx="304800" cy="533400"/>
          </a:xfrm>
          <a:prstGeom prst="rightArrow">
            <a:avLst>
              <a:gd name="adj1" fmla="val 47500"/>
              <a:gd name="adj2" fmla="val 50000"/>
            </a:avLst>
          </a:prstGeom>
          <a:gradFill rotWithShape="0">
            <a:gsLst>
              <a:gs pos="0">
                <a:srgbClr val="EFFFFF"/>
              </a:gs>
              <a:gs pos="100000">
                <a:srgbClr val="E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rgbClr val="EFFFFF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 DTD &amp; Schema Designer</a:t>
            </a:r>
            <a:endParaRPr lang="en-US" altLang="ko-KR"/>
          </a:p>
        </p:txBody>
      </p:sp>
      <p:sp>
        <p:nvSpPr>
          <p:cNvPr id="7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B51E-4F09-4101-A6B9-B231FA38736F}" type="slidenum">
              <a:rPr lang="en-US" altLang="ko-KR" smtClean="0"/>
              <a:pPr/>
              <a:t>53</a:t>
            </a:fld>
            <a:endParaRPr lang="en-US" altLang="ko-KR"/>
          </a:p>
        </p:txBody>
      </p:sp>
      <p:sp>
        <p:nvSpPr>
          <p:cNvPr id="112643" name="Text Box 3"/>
          <p:cNvSpPr txBox="1">
            <a:spLocks noChangeAspect="1" noChangeArrowheads="1"/>
          </p:cNvSpPr>
          <p:nvPr/>
        </p:nvSpPr>
        <p:spPr bwMode="auto">
          <a:xfrm>
            <a:off x="7223125" y="2855913"/>
            <a:ext cx="7651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컨텐츠관리</a:t>
            </a:r>
          </a:p>
        </p:txBody>
      </p:sp>
      <p:sp>
        <p:nvSpPr>
          <p:cNvPr id="112644" name="AutoShape 4"/>
          <p:cNvSpPr>
            <a:spLocks noChangeAspect="1" noChangeArrowheads="1"/>
          </p:cNvSpPr>
          <p:nvPr/>
        </p:nvSpPr>
        <p:spPr bwMode="auto">
          <a:xfrm>
            <a:off x="7289800" y="1905000"/>
            <a:ext cx="542925" cy="777875"/>
          </a:xfrm>
          <a:prstGeom prst="can">
            <a:avLst>
              <a:gd name="adj" fmla="val 35819"/>
            </a:avLst>
          </a:prstGeom>
          <a:gradFill rotWithShape="0">
            <a:gsLst>
              <a:gs pos="0">
                <a:srgbClr val="CCFFFF">
                  <a:gamma/>
                  <a:shade val="56078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45" name="AutoShape 5"/>
          <p:cNvSpPr>
            <a:spLocks noChangeAspect="1" noChangeArrowheads="1"/>
          </p:cNvSpPr>
          <p:nvPr/>
        </p:nvSpPr>
        <p:spPr bwMode="auto">
          <a:xfrm>
            <a:off x="7283450" y="1882775"/>
            <a:ext cx="555625" cy="3063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ADADFF">
                  <a:gamma/>
                  <a:shade val="46275"/>
                  <a:invGamma/>
                </a:srgbClr>
              </a:gs>
              <a:gs pos="50000">
                <a:srgbClr val="ADADFF"/>
              </a:gs>
              <a:gs pos="100000">
                <a:srgbClr val="ADAD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46" name="Oval 6"/>
          <p:cNvSpPr>
            <a:spLocks noChangeAspect="1" noChangeArrowheads="1"/>
          </p:cNvSpPr>
          <p:nvPr/>
        </p:nvSpPr>
        <p:spPr bwMode="auto">
          <a:xfrm>
            <a:off x="7448550" y="2220913"/>
            <a:ext cx="119063" cy="128587"/>
          </a:xfrm>
          <a:prstGeom prst="ellipse">
            <a:avLst/>
          </a:prstGeom>
          <a:solidFill>
            <a:srgbClr val="D5D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47" name="Oval 7"/>
          <p:cNvSpPr>
            <a:spLocks noChangeAspect="1" noChangeArrowheads="1"/>
          </p:cNvSpPr>
          <p:nvPr/>
        </p:nvSpPr>
        <p:spPr bwMode="auto">
          <a:xfrm>
            <a:off x="7645400" y="2393950"/>
            <a:ext cx="119063" cy="130175"/>
          </a:xfrm>
          <a:prstGeom prst="ellipse">
            <a:avLst/>
          </a:prstGeom>
          <a:solidFill>
            <a:srgbClr val="BE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48" name="Oval 8"/>
          <p:cNvSpPr>
            <a:spLocks noChangeAspect="1" noChangeArrowheads="1"/>
          </p:cNvSpPr>
          <p:nvPr/>
        </p:nvSpPr>
        <p:spPr bwMode="auto">
          <a:xfrm>
            <a:off x="7408863" y="2481263"/>
            <a:ext cx="119062" cy="128587"/>
          </a:xfrm>
          <a:prstGeom prst="ellipse">
            <a:avLst/>
          </a:prstGeom>
          <a:solidFill>
            <a:srgbClr val="D881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49" name="Freeform 9"/>
          <p:cNvSpPr>
            <a:spLocks/>
          </p:cNvSpPr>
          <p:nvPr/>
        </p:nvSpPr>
        <p:spPr bwMode="auto">
          <a:xfrm>
            <a:off x="8189913" y="1957388"/>
            <a:ext cx="720725" cy="787400"/>
          </a:xfrm>
          <a:custGeom>
            <a:avLst/>
            <a:gdLst/>
            <a:ahLst/>
            <a:cxnLst>
              <a:cxn ang="0">
                <a:pos x="642" y="0"/>
              </a:cxn>
              <a:cxn ang="0">
                <a:pos x="1642" y="226"/>
              </a:cxn>
              <a:cxn ang="0">
                <a:pos x="972" y="1796"/>
              </a:cxn>
              <a:cxn ang="0">
                <a:pos x="0" y="1326"/>
              </a:cxn>
              <a:cxn ang="0">
                <a:pos x="642" y="0"/>
              </a:cxn>
            </a:cxnLst>
            <a:rect l="0" t="0" r="r" b="b"/>
            <a:pathLst>
              <a:path w="1642" h="1796">
                <a:moveTo>
                  <a:pt x="642" y="0"/>
                </a:moveTo>
                <a:lnTo>
                  <a:pt x="1642" y="226"/>
                </a:lnTo>
                <a:lnTo>
                  <a:pt x="972" y="1796"/>
                </a:lnTo>
                <a:lnTo>
                  <a:pt x="0" y="1326"/>
                </a:lnTo>
                <a:lnTo>
                  <a:pt x="642" y="0"/>
                </a:lnTo>
                <a:close/>
              </a:path>
            </a:pathLst>
          </a:custGeom>
          <a:solidFill>
            <a:srgbClr val="AF96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650" name="Freeform 10"/>
          <p:cNvSpPr>
            <a:spLocks/>
          </p:cNvSpPr>
          <p:nvPr/>
        </p:nvSpPr>
        <p:spPr bwMode="auto">
          <a:xfrm>
            <a:off x="8612188" y="2055813"/>
            <a:ext cx="301625" cy="695325"/>
          </a:xfrm>
          <a:custGeom>
            <a:avLst/>
            <a:gdLst/>
            <a:ahLst/>
            <a:cxnLst>
              <a:cxn ang="0">
                <a:pos x="5" y="1583"/>
              </a:cxn>
              <a:cxn ang="0">
                <a:pos x="16" y="1577"/>
              </a:cxn>
              <a:cxn ang="0">
                <a:pos x="686" y="7"/>
              </a:cxn>
              <a:cxn ang="0">
                <a:pos x="670" y="0"/>
              </a:cxn>
              <a:cxn ang="0">
                <a:pos x="0" y="1571"/>
              </a:cxn>
              <a:cxn ang="0">
                <a:pos x="11" y="1565"/>
              </a:cxn>
              <a:cxn ang="0">
                <a:pos x="5" y="1583"/>
              </a:cxn>
              <a:cxn ang="0">
                <a:pos x="11" y="1586"/>
              </a:cxn>
              <a:cxn ang="0">
                <a:pos x="16" y="1577"/>
              </a:cxn>
              <a:cxn ang="0">
                <a:pos x="5" y="1583"/>
              </a:cxn>
            </a:cxnLst>
            <a:rect l="0" t="0" r="r" b="b"/>
            <a:pathLst>
              <a:path w="686" h="1586">
                <a:moveTo>
                  <a:pt x="5" y="1583"/>
                </a:moveTo>
                <a:lnTo>
                  <a:pt x="16" y="1577"/>
                </a:lnTo>
                <a:lnTo>
                  <a:pt x="686" y="7"/>
                </a:lnTo>
                <a:lnTo>
                  <a:pt x="670" y="0"/>
                </a:lnTo>
                <a:lnTo>
                  <a:pt x="0" y="1571"/>
                </a:lnTo>
                <a:lnTo>
                  <a:pt x="11" y="1565"/>
                </a:lnTo>
                <a:lnTo>
                  <a:pt x="5" y="1583"/>
                </a:lnTo>
                <a:lnTo>
                  <a:pt x="11" y="1586"/>
                </a:lnTo>
                <a:lnTo>
                  <a:pt x="16" y="1577"/>
                </a:lnTo>
                <a:lnTo>
                  <a:pt x="5" y="15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651" name="Freeform 11"/>
          <p:cNvSpPr>
            <a:spLocks/>
          </p:cNvSpPr>
          <p:nvPr/>
        </p:nvSpPr>
        <p:spPr bwMode="auto">
          <a:xfrm>
            <a:off x="8183563" y="2535238"/>
            <a:ext cx="434975" cy="214312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10" y="17"/>
              </a:cxn>
              <a:cxn ang="0">
                <a:pos x="982" y="487"/>
              </a:cxn>
              <a:cxn ang="0">
                <a:pos x="988" y="469"/>
              </a:cxn>
              <a:cxn ang="0">
                <a:pos x="16" y="0"/>
              </a:cxn>
              <a:cxn ang="0">
                <a:pos x="21" y="12"/>
              </a:cxn>
              <a:cxn ang="0">
                <a:pos x="5" y="5"/>
              </a:cxn>
              <a:cxn ang="0">
                <a:pos x="0" y="12"/>
              </a:cxn>
              <a:cxn ang="0">
                <a:pos x="10" y="17"/>
              </a:cxn>
              <a:cxn ang="0">
                <a:pos x="5" y="5"/>
              </a:cxn>
            </a:cxnLst>
            <a:rect l="0" t="0" r="r" b="b"/>
            <a:pathLst>
              <a:path w="988" h="487">
                <a:moveTo>
                  <a:pt x="5" y="5"/>
                </a:moveTo>
                <a:lnTo>
                  <a:pt x="10" y="17"/>
                </a:lnTo>
                <a:lnTo>
                  <a:pt x="982" y="487"/>
                </a:lnTo>
                <a:lnTo>
                  <a:pt x="988" y="469"/>
                </a:lnTo>
                <a:lnTo>
                  <a:pt x="16" y="0"/>
                </a:lnTo>
                <a:lnTo>
                  <a:pt x="21" y="12"/>
                </a:lnTo>
                <a:lnTo>
                  <a:pt x="5" y="5"/>
                </a:lnTo>
                <a:lnTo>
                  <a:pt x="0" y="12"/>
                </a:lnTo>
                <a:lnTo>
                  <a:pt x="10" y="17"/>
                </a:lnTo>
                <a:lnTo>
                  <a:pt x="5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12652" name="Group 12"/>
          <p:cNvGrpSpPr>
            <a:grpSpLocks/>
          </p:cNvGrpSpPr>
          <p:nvPr/>
        </p:nvGrpSpPr>
        <p:grpSpPr bwMode="auto">
          <a:xfrm>
            <a:off x="8154988" y="1879600"/>
            <a:ext cx="760412" cy="812800"/>
            <a:chOff x="4708" y="1532"/>
            <a:chExt cx="866" cy="926"/>
          </a:xfrm>
        </p:grpSpPr>
        <p:sp>
          <p:nvSpPr>
            <p:cNvPr id="112653" name="Freeform 13"/>
            <p:cNvSpPr>
              <a:spLocks/>
            </p:cNvSpPr>
            <p:nvPr/>
          </p:nvSpPr>
          <p:spPr bwMode="auto">
            <a:xfrm>
              <a:off x="5067" y="1616"/>
              <a:ext cx="507" cy="122"/>
            </a:xfrm>
            <a:custGeom>
              <a:avLst/>
              <a:gdLst/>
              <a:ahLst/>
              <a:cxnLst>
                <a:cxn ang="0">
                  <a:pos x="1010" y="238"/>
                </a:cxn>
                <a:cxn ang="0">
                  <a:pos x="1004" y="226"/>
                </a:cxn>
                <a:cxn ang="0">
                  <a:pos x="3" y="0"/>
                </a:cxn>
                <a:cxn ang="0">
                  <a:pos x="0" y="17"/>
                </a:cxn>
                <a:cxn ang="0">
                  <a:pos x="1000" y="243"/>
                </a:cxn>
                <a:cxn ang="0">
                  <a:pos x="994" y="231"/>
                </a:cxn>
                <a:cxn ang="0">
                  <a:pos x="1010" y="238"/>
                </a:cxn>
                <a:cxn ang="0">
                  <a:pos x="1015" y="228"/>
                </a:cxn>
                <a:cxn ang="0">
                  <a:pos x="1004" y="226"/>
                </a:cxn>
                <a:cxn ang="0">
                  <a:pos x="1010" y="238"/>
                </a:cxn>
              </a:cxnLst>
              <a:rect l="0" t="0" r="r" b="b"/>
              <a:pathLst>
                <a:path w="1015" h="243">
                  <a:moveTo>
                    <a:pt x="1010" y="238"/>
                  </a:moveTo>
                  <a:lnTo>
                    <a:pt x="1004" y="226"/>
                  </a:lnTo>
                  <a:lnTo>
                    <a:pt x="3" y="0"/>
                  </a:lnTo>
                  <a:lnTo>
                    <a:pt x="0" y="17"/>
                  </a:lnTo>
                  <a:lnTo>
                    <a:pt x="1000" y="243"/>
                  </a:lnTo>
                  <a:lnTo>
                    <a:pt x="994" y="231"/>
                  </a:lnTo>
                  <a:lnTo>
                    <a:pt x="1010" y="238"/>
                  </a:lnTo>
                  <a:lnTo>
                    <a:pt x="1015" y="228"/>
                  </a:lnTo>
                  <a:lnTo>
                    <a:pt x="1004" y="226"/>
                  </a:lnTo>
                  <a:lnTo>
                    <a:pt x="1010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54" name="Freeform 14"/>
            <p:cNvSpPr>
              <a:spLocks/>
            </p:cNvSpPr>
            <p:nvPr/>
          </p:nvSpPr>
          <p:spPr bwMode="auto">
            <a:xfrm>
              <a:off x="4743" y="1616"/>
              <a:ext cx="329" cy="670"/>
            </a:xfrm>
            <a:custGeom>
              <a:avLst/>
              <a:gdLst/>
              <a:ahLst/>
              <a:cxnLst>
                <a:cxn ang="0">
                  <a:pos x="651" y="2"/>
                </a:cxn>
                <a:cxn ang="0">
                  <a:pos x="642" y="7"/>
                </a:cxn>
                <a:cxn ang="0">
                  <a:pos x="0" y="1334"/>
                </a:cxn>
                <a:cxn ang="0">
                  <a:pos x="16" y="1341"/>
                </a:cxn>
                <a:cxn ang="0">
                  <a:pos x="658" y="14"/>
                </a:cxn>
                <a:cxn ang="0">
                  <a:pos x="648" y="19"/>
                </a:cxn>
                <a:cxn ang="0">
                  <a:pos x="651" y="2"/>
                </a:cxn>
                <a:cxn ang="0">
                  <a:pos x="645" y="0"/>
                </a:cxn>
                <a:cxn ang="0">
                  <a:pos x="642" y="7"/>
                </a:cxn>
                <a:cxn ang="0">
                  <a:pos x="651" y="2"/>
                </a:cxn>
              </a:cxnLst>
              <a:rect l="0" t="0" r="r" b="b"/>
              <a:pathLst>
                <a:path w="658" h="1341">
                  <a:moveTo>
                    <a:pt x="651" y="2"/>
                  </a:moveTo>
                  <a:lnTo>
                    <a:pt x="642" y="7"/>
                  </a:lnTo>
                  <a:lnTo>
                    <a:pt x="0" y="1334"/>
                  </a:lnTo>
                  <a:lnTo>
                    <a:pt x="16" y="1341"/>
                  </a:lnTo>
                  <a:lnTo>
                    <a:pt x="658" y="14"/>
                  </a:lnTo>
                  <a:lnTo>
                    <a:pt x="648" y="19"/>
                  </a:lnTo>
                  <a:lnTo>
                    <a:pt x="651" y="2"/>
                  </a:lnTo>
                  <a:lnTo>
                    <a:pt x="645" y="0"/>
                  </a:lnTo>
                  <a:lnTo>
                    <a:pt x="642" y="7"/>
                  </a:lnTo>
                  <a:lnTo>
                    <a:pt x="65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55" name="Freeform 15"/>
            <p:cNvSpPr>
              <a:spLocks/>
            </p:cNvSpPr>
            <p:nvPr/>
          </p:nvSpPr>
          <p:spPr bwMode="auto">
            <a:xfrm>
              <a:off x="4714" y="1537"/>
              <a:ext cx="821" cy="915"/>
            </a:xfrm>
            <a:custGeom>
              <a:avLst/>
              <a:gdLst/>
              <a:ahLst/>
              <a:cxnLst>
                <a:cxn ang="0">
                  <a:pos x="664" y="0"/>
                </a:cxn>
                <a:cxn ang="0">
                  <a:pos x="1642" y="259"/>
                </a:cxn>
                <a:cxn ang="0">
                  <a:pos x="972" y="1829"/>
                </a:cxn>
                <a:cxn ang="0">
                  <a:pos x="0" y="1359"/>
                </a:cxn>
                <a:cxn ang="0">
                  <a:pos x="664" y="0"/>
                </a:cxn>
              </a:cxnLst>
              <a:rect l="0" t="0" r="r" b="b"/>
              <a:pathLst>
                <a:path w="1642" h="1829">
                  <a:moveTo>
                    <a:pt x="664" y="0"/>
                  </a:moveTo>
                  <a:lnTo>
                    <a:pt x="1642" y="259"/>
                  </a:lnTo>
                  <a:lnTo>
                    <a:pt x="972" y="1829"/>
                  </a:lnTo>
                  <a:lnTo>
                    <a:pt x="0" y="135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EFEA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56" name="Freeform 16"/>
            <p:cNvSpPr>
              <a:spLocks/>
            </p:cNvSpPr>
            <p:nvPr/>
          </p:nvSpPr>
          <p:spPr bwMode="auto">
            <a:xfrm>
              <a:off x="5045" y="1533"/>
              <a:ext cx="496" cy="138"/>
            </a:xfrm>
            <a:custGeom>
              <a:avLst/>
              <a:gdLst/>
              <a:ahLst/>
              <a:cxnLst>
                <a:cxn ang="0">
                  <a:pos x="988" y="272"/>
                </a:cxn>
                <a:cxn ang="0">
                  <a:pos x="982" y="259"/>
                </a:cxn>
                <a:cxn ang="0">
                  <a:pos x="3" y="0"/>
                </a:cxn>
                <a:cxn ang="0">
                  <a:pos x="0" y="18"/>
                </a:cxn>
                <a:cxn ang="0">
                  <a:pos x="978" y="277"/>
                </a:cxn>
                <a:cxn ang="0">
                  <a:pos x="972" y="265"/>
                </a:cxn>
                <a:cxn ang="0">
                  <a:pos x="988" y="272"/>
                </a:cxn>
                <a:cxn ang="0">
                  <a:pos x="993" y="261"/>
                </a:cxn>
                <a:cxn ang="0">
                  <a:pos x="982" y="259"/>
                </a:cxn>
                <a:cxn ang="0">
                  <a:pos x="988" y="272"/>
                </a:cxn>
              </a:cxnLst>
              <a:rect l="0" t="0" r="r" b="b"/>
              <a:pathLst>
                <a:path w="993" h="277">
                  <a:moveTo>
                    <a:pt x="988" y="272"/>
                  </a:moveTo>
                  <a:lnTo>
                    <a:pt x="982" y="259"/>
                  </a:lnTo>
                  <a:lnTo>
                    <a:pt x="3" y="0"/>
                  </a:lnTo>
                  <a:lnTo>
                    <a:pt x="0" y="18"/>
                  </a:lnTo>
                  <a:lnTo>
                    <a:pt x="978" y="277"/>
                  </a:lnTo>
                  <a:lnTo>
                    <a:pt x="972" y="265"/>
                  </a:lnTo>
                  <a:lnTo>
                    <a:pt x="988" y="272"/>
                  </a:lnTo>
                  <a:lnTo>
                    <a:pt x="993" y="261"/>
                  </a:lnTo>
                  <a:lnTo>
                    <a:pt x="982" y="259"/>
                  </a:lnTo>
                  <a:lnTo>
                    <a:pt x="988" y="2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57" name="Freeform 17"/>
            <p:cNvSpPr>
              <a:spLocks/>
            </p:cNvSpPr>
            <p:nvPr/>
          </p:nvSpPr>
          <p:spPr bwMode="auto">
            <a:xfrm>
              <a:off x="5196" y="1665"/>
              <a:ext cx="343" cy="793"/>
            </a:xfrm>
            <a:custGeom>
              <a:avLst/>
              <a:gdLst/>
              <a:ahLst/>
              <a:cxnLst>
                <a:cxn ang="0">
                  <a:pos x="5" y="1582"/>
                </a:cxn>
                <a:cxn ang="0">
                  <a:pos x="16" y="1577"/>
                </a:cxn>
                <a:cxn ang="0">
                  <a:pos x="686" y="7"/>
                </a:cxn>
                <a:cxn ang="0">
                  <a:pos x="670" y="0"/>
                </a:cxn>
                <a:cxn ang="0">
                  <a:pos x="0" y="1570"/>
                </a:cxn>
                <a:cxn ang="0">
                  <a:pos x="11" y="1565"/>
                </a:cxn>
                <a:cxn ang="0">
                  <a:pos x="5" y="1582"/>
                </a:cxn>
                <a:cxn ang="0">
                  <a:pos x="11" y="1585"/>
                </a:cxn>
                <a:cxn ang="0">
                  <a:pos x="16" y="1577"/>
                </a:cxn>
                <a:cxn ang="0">
                  <a:pos x="5" y="1582"/>
                </a:cxn>
              </a:cxnLst>
              <a:rect l="0" t="0" r="r" b="b"/>
              <a:pathLst>
                <a:path w="686" h="1585">
                  <a:moveTo>
                    <a:pt x="5" y="1582"/>
                  </a:moveTo>
                  <a:lnTo>
                    <a:pt x="16" y="1577"/>
                  </a:lnTo>
                  <a:lnTo>
                    <a:pt x="686" y="7"/>
                  </a:lnTo>
                  <a:lnTo>
                    <a:pt x="670" y="0"/>
                  </a:lnTo>
                  <a:lnTo>
                    <a:pt x="0" y="1570"/>
                  </a:lnTo>
                  <a:lnTo>
                    <a:pt x="11" y="1565"/>
                  </a:lnTo>
                  <a:lnTo>
                    <a:pt x="5" y="1582"/>
                  </a:lnTo>
                  <a:lnTo>
                    <a:pt x="11" y="1585"/>
                  </a:lnTo>
                  <a:lnTo>
                    <a:pt x="16" y="1577"/>
                  </a:lnTo>
                  <a:lnTo>
                    <a:pt x="5" y="15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58" name="Freeform 18"/>
            <p:cNvSpPr>
              <a:spLocks/>
            </p:cNvSpPr>
            <p:nvPr/>
          </p:nvSpPr>
          <p:spPr bwMode="auto">
            <a:xfrm>
              <a:off x="4708" y="2212"/>
              <a:ext cx="494" cy="244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0" y="17"/>
                </a:cxn>
                <a:cxn ang="0">
                  <a:pos x="982" y="487"/>
                </a:cxn>
                <a:cxn ang="0">
                  <a:pos x="988" y="470"/>
                </a:cxn>
                <a:cxn ang="0">
                  <a:pos x="16" y="0"/>
                </a:cxn>
                <a:cxn ang="0">
                  <a:pos x="21" y="12"/>
                </a:cxn>
                <a:cxn ang="0">
                  <a:pos x="5" y="5"/>
                </a:cxn>
                <a:cxn ang="0">
                  <a:pos x="0" y="12"/>
                </a:cxn>
                <a:cxn ang="0">
                  <a:pos x="10" y="17"/>
                </a:cxn>
                <a:cxn ang="0">
                  <a:pos x="5" y="5"/>
                </a:cxn>
              </a:cxnLst>
              <a:rect l="0" t="0" r="r" b="b"/>
              <a:pathLst>
                <a:path w="988" h="487">
                  <a:moveTo>
                    <a:pt x="5" y="5"/>
                  </a:moveTo>
                  <a:lnTo>
                    <a:pt x="10" y="17"/>
                  </a:lnTo>
                  <a:lnTo>
                    <a:pt x="982" y="487"/>
                  </a:lnTo>
                  <a:lnTo>
                    <a:pt x="988" y="470"/>
                  </a:lnTo>
                  <a:lnTo>
                    <a:pt x="16" y="0"/>
                  </a:lnTo>
                  <a:lnTo>
                    <a:pt x="21" y="12"/>
                  </a:lnTo>
                  <a:lnTo>
                    <a:pt x="5" y="5"/>
                  </a:lnTo>
                  <a:lnTo>
                    <a:pt x="0" y="12"/>
                  </a:lnTo>
                  <a:lnTo>
                    <a:pt x="10" y="17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59" name="Freeform 19"/>
            <p:cNvSpPr>
              <a:spLocks/>
            </p:cNvSpPr>
            <p:nvPr/>
          </p:nvSpPr>
          <p:spPr bwMode="auto">
            <a:xfrm>
              <a:off x="4710" y="1532"/>
              <a:ext cx="340" cy="686"/>
            </a:xfrm>
            <a:custGeom>
              <a:avLst/>
              <a:gdLst/>
              <a:ahLst/>
              <a:cxnLst>
                <a:cxn ang="0">
                  <a:pos x="673" y="1"/>
                </a:cxn>
                <a:cxn ang="0">
                  <a:pos x="664" y="7"/>
                </a:cxn>
                <a:cxn ang="0">
                  <a:pos x="0" y="1366"/>
                </a:cxn>
                <a:cxn ang="0">
                  <a:pos x="16" y="1373"/>
                </a:cxn>
                <a:cxn ang="0">
                  <a:pos x="680" y="13"/>
                </a:cxn>
                <a:cxn ang="0">
                  <a:pos x="670" y="19"/>
                </a:cxn>
                <a:cxn ang="0">
                  <a:pos x="673" y="1"/>
                </a:cxn>
                <a:cxn ang="0">
                  <a:pos x="667" y="0"/>
                </a:cxn>
                <a:cxn ang="0">
                  <a:pos x="664" y="7"/>
                </a:cxn>
                <a:cxn ang="0">
                  <a:pos x="673" y="1"/>
                </a:cxn>
              </a:cxnLst>
              <a:rect l="0" t="0" r="r" b="b"/>
              <a:pathLst>
                <a:path w="680" h="1373">
                  <a:moveTo>
                    <a:pt x="673" y="1"/>
                  </a:moveTo>
                  <a:lnTo>
                    <a:pt x="664" y="7"/>
                  </a:lnTo>
                  <a:lnTo>
                    <a:pt x="0" y="1366"/>
                  </a:lnTo>
                  <a:lnTo>
                    <a:pt x="16" y="1373"/>
                  </a:lnTo>
                  <a:lnTo>
                    <a:pt x="680" y="13"/>
                  </a:lnTo>
                  <a:lnTo>
                    <a:pt x="670" y="19"/>
                  </a:lnTo>
                  <a:lnTo>
                    <a:pt x="673" y="1"/>
                  </a:lnTo>
                  <a:lnTo>
                    <a:pt x="667" y="0"/>
                  </a:lnTo>
                  <a:lnTo>
                    <a:pt x="664" y="7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0" name="Freeform 20"/>
            <p:cNvSpPr>
              <a:spLocks/>
            </p:cNvSpPr>
            <p:nvPr/>
          </p:nvSpPr>
          <p:spPr bwMode="auto">
            <a:xfrm>
              <a:off x="4922" y="1782"/>
              <a:ext cx="212" cy="198"/>
            </a:xfrm>
            <a:custGeom>
              <a:avLst/>
              <a:gdLst/>
              <a:ahLst/>
              <a:cxnLst>
                <a:cxn ang="0">
                  <a:pos x="299" y="395"/>
                </a:cxn>
                <a:cxn ang="0">
                  <a:pos x="0" y="278"/>
                </a:cxn>
                <a:cxn ang="0">
                  <a:pos x="124" y="0"/>
                </a:cxn>
                <a:cxn ang="0">
                  <a:pos x="423" y="100"/>
                </a:cxn>
                <a:cxn ang="0">
                  <a:pos x="299" y="395"/>
                </a:cxn>
              </a:cxnLst>
              <a:rect l="0" t="0" r="r" b="b"/>
              <a:pathLst>
                <a:path w="423" h="395">
                  <a:moveTo>
                    <a:pt x="299" y="395"/>
                  </a:moveTo>
                  <a:lnTo>
                    <a:pt x="0" y="278"/>
                  </a:lnTo>
                  <a:lnTo>
                    <a:pt x="124" y="0"/>
                  </a:lnTo>
                  <a:lnTo>
                    <a:pt x="423" y="100"/>
                  </a:lnTo>
                  <a:lnTo>
                    <a:pt x="299" y="395"/>
                  </a:lnTo>
                  <a:close/>
                </a:path>
              </a:pathLst>
            </a:custGeom>
            <a:solidFill>
              <a:srgbClr val="7F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1" name="Freeform 21"/>
            <p:cNvSpPr>
              <a:spLocks/>
            </p:cNvSpPr>
            <p:nvPr/>
          </p:nvSpPr>
          <p:spPr bwMode="auto">
            <a:xfrm>
              <a:off x="4916" y="1917"/>
              <a:ext cx="157" cy="6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0" y="17"/>
                </a:cxn>
                <a:cxn ang="0">
                  <a:pos x="308" y="135"/>
                </a:cxn>
                <a:cxn ang="0">
                  <a:pos x="315" y="117"/>
                </a:cxn>
                <a:cxn ang="0">
                  <a:pos x="16" y="0"/>
                </a:cxn>
                <a:cxn ang="0">
                  <a:pos x="21" y="12"/>
                </a:cxn>
                <a:cxn ang="0">
                  <a:pos x="5" y="5"/>
                </a:cxn>
                <a:cxn ang="0">
                  <a:pos x="0" y="14"/>
                </a:cxn>
                <a:cxn ang="0">
                  <a:pos x="10" y="17"/>
                </a:cxn>
                <a:cxn ang="0">
                  <a:pos x="5" y="5"/>
                </a:cxn>
              </a:cxnLst>
              <a:rect l="0" t="0" r="r" b="b"/>
              <a:pathLst>
                <a:path w="315" h="135">
                  <a:moveTo>
                    <a:pt x="5" y="5"/>
                  </a:moveTo>
                  <a:lnTo>
                    <a:pt x="10" y="17"/>
                  </a:lnTo>
                  <a:lnTo>
                    <a:pt x="308" y="135"/>
                  </a:lnTo>
                  <a:lnTo>
                    <a:pt x="315" y="117"/>
                  </a:lnTo>
                  <a:lnTo>
                    <a:pt x="16" y="0"/>
                  </a:lnTo>
                  <a:lnTo>
                    <a:pt x="21" y="12"/>
                  </a:lnTo>
                  <a:lnTo>
                    <a:pt x="5" y="5"/>
                  </a:lnTo>
                  <a:lnTo>
                    <a:pt x="0" y="14"/>
                  </a:lnTo>
                  <a:lnTo>
                    <a:pt x="10" y="17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2" name="Freeform 22"/>
            <p:cNvSpPr>
              <a:spLocks/>
            </p:cNvSpPr>
            <p:nvPr/>
          </p:nvSpPr>
          <p:spPr bwMode="auto">
            <a:xfrm>
              <a:off x="4918" y="1776"/>
              <a:ext cx="70" cy="147"/>
            </a:xfrm>
            <a:custGeom>
              <a:avLst/>
              <a:gdLst/>
              <a:ahLst/>
              <a:cxnLst>
                <a:cxn ang="0">
                  <a:pos x="134" y="4"/>
                </a:cxn>
                <a:cxn ang="0">
                  <a:pos x="124" y="9"/>
                </a:cxn>
                <a:cxn ang="0">
                  <a:pos x="0" y="287"/>
                </a:cxn>
                <a:cxn ang="0">
                  <a:pos x="16" y="294"/>
                </a:cxn>
                <a:cxn ang="0">
                  <a:pos x="140" y="16"/>
                </a:cxn>
                <a:cxn ang="0">
                  <a:pos x="130" y="21"/>
                </a:cxn>
                <a:cxn ang="0">
                  <a:pos x="134" y="4"/>
                </a:cxn>
                <a:cxn ang="0">
                  <a:pos x="127" y="0"/>
                </a:cxn>
                <a:cxn ang="0">
                  <a:pos x="124" y="9"/>
                </a:cxn>
                <a:cxn ang="0">
                  <a:pos x="134" y="4"/>
                </a:cxn>
              </a:cxnLst>
              <a:rect l="0" t="0" r="r" b="b"/>
              <a:pathLst>
                <a:path w="140" h="294">
                  <a:moveTo>
                    <a:pt x="134" y="4"/>
                  </a:moveTo>
                  <a:lnTo>
                    <a:pt x="124" y="9"/>
                  </a:lnTo>
                  <a:lnTo>
                    <a:pt x="0" y="287"/>
                  </a:lnTo>
                  <a:lnTo>
                    <a:pt x="16" y="294"/>
                  </a:lnTo>
                  <a:lnTo>
                    <a:pt x="140" y="16"/>
                  </a:lnTo>
                  <a:lnTo>
                    <a:pt x="130" y="21"/>
                  </a:lnTo>
                  <a:lnTo>
                    <a:pt x="134" y="4"/>
                  </a:lnTo>
                  <a:lnTo>
                    <a:pt x="127" y="0"/>
                  </a:lnTo>
                  <a:lnTo>
                    <a:pt x="124" y="9"/>
                  </a:lnTo>
                  <a:lnTo>
                    <a:pt x="13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3" name="Freeform 23"/>
            <p:cNvSpPr>
              <a:spLocks/>
            </p:cNvSpPr>
            <p:nvPr/>
          </p:nvSpPr>
          <p:spPr bwMode="auto">
            <a:xfrm>
              <a:off x="4984" y="1778"/>
              <a:ext cx="156" cy="59"/>
            </a:xfrm>
            <a:custGeom>
              <a:avLst/>
              <a:gdLst/>
              <a:ahLst/>
              <a:cxnLst>
                <a:cxn ang="0">
                  <a:pos x="309" y="112"/>
                </a:cxn>
                <a:cxn ang="0">
                  <a:pos x="302" y="100"/>
                </a:cxn>
                <a:cxn ang="0">
                  <a:pos x="4" y="0"/>
                </a:cxn>
                <a:cxn ang="0">
                  <a:pos x="0" y="17"/>
                </a:cxn>
                <a:cxn ang="0">
                  <a:pos x="299" y="117"/>
                </a:cxn>
                <a:cxn ang="0">
                  <a:pos x="293" y="105"/>
                </a:cxn>
                <a:cxn ang="0">
                  <a:pos x="309" y="112"/>
                </a:cxn>
                <a:cxn ang="0">
                  <a:pos x="313" y="104"/>
                </a:cxn>
                <a:cxn ang="0">
                  <a:pos x="302" y="100"/>
                </a:cxn>
                <a:cxn ang="0">
                  <a:pos x="309" y="112"/>
                </a:cxn>
              </a:cxnLst>
              <a:rect l="0" t="0" r="r" b="b"/>
              <a:pathLst>
                <a:path w="313" h="117">
                  <a:moveTo>
                    <a:pt x="309" y="112"/>
                  </a:moveTo>
                  <a:lnTo>
                    <a:pt x="302" y="100"/>
                  </a:lnTo>
                  <a:lnTo>
                    <a:pt x="4" y="0"/>
                  </a:lnTo>
                  <a:lnTo>
                    <a:pt x="0" y="17"/>
                  </a:lnTo>
                  <a:lnTo>
                    <a:pt x="299" y="117"/>
                  </a:lnTo>
                  <a:lnTo>
                    <a:pt x="293" y="105"/>
                  </a:lnTo>
                  <a:lnTo>
                    <a:pt x="309" y="112"/>
                  </a:lnTo>
                  <a:lnTo>
                    <a:pt x="313" y="104"/>
                  </a:lnTo>
                  <a:lnTo>
                    <a:pt x="302" y="100"/>
                  </a:lnTo>
                  <a:lnTo>
                    <a:pt x="309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4" name="Freeform 24"/>
            <p:cNvSpPr>
              <a:spLocks/>
            </p:cNvSpPr>
            <p:nvPr/>
          </p:nvSpPr>
          <p:spPr bwMode="auto">
            <a:xfrm>
              <a:off x="5068" y="1831"/>
              <a:ext cx="70" cy="155"/>
            </a:xfrm>
            <a:custGeom>
              <a:avLst/>
              <a:gdLst/>
              <a:ahLst/>
              <a:cxnLst>
                <a:cxn ang="0">
                  <a:pos x="4" y="308"/>
                </a:cxn>
                <a:cxn ang="0">
                  <a:pos x="15" y="303"/>
                </a:cxn>
                <a:cxn ang="0">
                  <a:pos x="140" y="7"/>
                </a:cxn>
                <a:cxn ang="0">
                  <a:pos x="124" y="0"/>
                </a:cxn>
                <a:cxn ang="0">
                  <a:pos x="0" y="296"/>
                </a:cxn>
                <a:cxn ang="0">
                  <a:pos x="11" y="290"/>
                </a:cxn>
                <a:cxn ang="0">
                  <a:pos x="4" y="308"/>
                </a:cxn>
                <a:cxn ang="0">
                  <a:pos x="12" y="311"/>
                </a:cxn>
                <a:cxn ang="0">
                  <a:pos x="15" y="303"/>
                </a:cxn>
                <a:cxn ang="0">
                  <a:pos x="4" y="308"/>
                </a:cxn>
              </a:cxnLst>
              <a:rect l="0" t="0" r="r" b="b"/>
              <a:pathLst>
                <a:path w="140" h="311">
                  <a:moveTo>
                    <a:pt x="4" y="308"/>
                  </a:moveTo>
                  <a:lnTo>
                    <a:pt x="15" y="303"/>
                  </a:lnTo>
                  <a:lnTo>
                    <a:pt x="140" y="7"/>
                  </a:lnTo>
                  <a:lnTo>
                    <a:pt x="124" y="0"/>
                  </a:lnTo>
                  <a:lnTo>
                    <a:pt x="0" y="296"/>
                  </a:lnTo>
                  <a:lnTo>
                    <a:pt x="11" y="290"/>
                  </a:lnTo>
                  <a:lnTo>
                    <a:pt x="4" y="308"/>
                  </a:lnTo>
                  <a:lnTo>
                    <a:pt x="12" y="311"/>
                  </a:lnTo>
                  <a:lnTo>
                    <a:pt x="15" y="303"/>
                  </a:lnTo>
                  <a:lnTo>
                    <a:pt x="4" y="3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5" name="Freeform 25"/>
            <p:cNvSpPr>
              <a:spLocks/>
            </p:cNvSpPr>
            <p:nvPr/>
          </p:nvSpPr>
          <p:spPr bwMode="auto">
            <a:xfrm>
              <a:off x="5010" y="1716"/>
              <a:ext cx="147" cy="57"/>
            </a:xfrm>
            <a:custGeom>
              <a:avLst/>
              <a:gdLst/>
              <a:ahLst/>
              <a:cxnLst>
                <a:cxn ang="0">
                  <a:pos x="293" y="103"/>
                </a:cxn>
                <a:cxn ang="0">
                  <a:pos x="294" y="93"/>
                </a:cxn>
                <a:cxn ang="0">
                  <a:pos x="3" y="0"/>
                </a:cxn>
                <a:cxn ang="0">
                  <a:pos x="0" y="20"/>
                </a:cxn>
                <a:cxn ang="0">
                  <a:pos x="291" y="114"/>
                </a:cxn>
                <a:cxn ang="0">
                  <a:pos x="293" y="103"/>
                </a:cxn>
              </a:cxnLst>
              <a:rect l="0" t="0" r="r" b="b"/>
              <a:pathLst>
                <a:path w="294" h="114">
                  <a:moveTo>
                    <a:pt x="293" y="103"/>
                  </a:moveTo>
                  <a:lnTo>
                    <a:pt x="294" y="93"/>
                  </a:lnTo>
                  <a:lnTo>
                    <a:pt x="3" y="0"/>
                  </a:lnTo>
                  <a:lnTo>
                    <a:pt x="0" y="20"/>
                  </a:lnTo>
                  <a:lnTo>
                    <a:pt x="291" y="114"/>
                  </a:lnTo>
                  <a:lnTo>
                    <a:pt x="293" y="103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6" name="Freeform 26"/>
            <p:cNvSpPr>
              <a:spLocks/>
            </p:cNvSpPr>
            <p:nvPr/>
          </p:nvSpPr>
          <p:spPr bwMode="auto">
            <a:xfrm>
              <a:off x="5223" y="1788"/>
              <a:ext cx="147" cy="57"/>
            </a:xfrm>
            <a:custGeom>
              <a:avLst/>
              <a:gdLst/>
              <a:ahLst/>
              <a:cxnLst>
                <a:cxn ang="0">
                  <a:pos x="292" y="103"/>
                </a:cxn>
                <a:cxn ang="0">
                  <a:pos x="294" y="93"/>
                </a:cxn>
                <a:cxn ang="0">
                  <a:pos x="3" y="0"/>
                </a:cxn>
                <a:cxn ang="0">
                  <a:pos x="0" y="20"/>
                </a:cxn>
                <a:cxn ang="0">
                  <a:pos x="291" y="114"/>
                </a:cxn>
                <a:cxn ang="0">
                  <a:pos x="292" y="103"/>
                </a:cxn>
              </a:cxnLst>
              <a:rect l="0" t="0" r="r" b="b"/>
              <a:pathLst>
                <a:path w="294" h="114">
                  <a:moveTo>
                    <a:pt x="292" y="103"/>
                  </a:moveTo>
                  <a:lnTo>
                    <a:pt x="294" y="93"/>
                  </a:lnTo>
                  <a:lnTo>
                    <a:pt x="3" y="0"/>
                  </a:lnTo>
                  <a:lnTo>
                    <a:pt x="0" y="20"/>
                  </a:lnTo>
                  <a:lnTo>
                    <a:pt x="291" y="114"/>
                  </a:lnTo>
                  <a:lnTo>
                    <a:pt x="292" y="103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7" name="Freeform 27"/>
            <p:cNvSpPr>
              <a:spLocks/>
            </p:cNvSpPr>
            <p:nvPr/>
          </p:nvSpPr>
          <p:spPr bwMode="auto">
            <a:xfrm>
              <a:off x="5196" y="1849"/>
              <a:ext cx="153" cy="61"/>
            </a:xfrm>
            <a:custGeom>
              <a:avLst/>
              <a:gdLst/>
              <a:ahLst/>
              <a:cxnLst>
                <a:cxn ang="0">
                  <a:pos x="302" y="112"/>
                </a:cxn>
                <a:cxn ang="0">
                  <a:pos x="305" y="101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299" y="122"/>
                </a:cxn>
                <a:cxn ang="0">
                  <a:pos x="302" y="112"/>
                </a:cxn>
              </a:cxnLst>
              <a:rect l="0" t="0" r="r" b="b"/>
              <a:pathLst>
                <a:path w="305" h="122">
                  <a:moveTo>
                    <a:pt x="302" y="112"/>
                  </a:moveTo>
                  <a:lnTo>
                    <a:pt x="305" y="101"/>
                  </a:lnTo>
                  <a:lnTo>
                    <a:pt x="6" y="0"/>
                  </a:lnTo>
                  <a:lnTo>
                    <a:pt x="0" y="20"/>
                  </a:lnTo>
                  <a:lnTo>
                    <a:pt x="299" y="122"/>
                  </a:lnTo>
                  <a:lnTo>
                    <a:pt x="302" y="112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8" name="Freeform 28"/>
            <p:cNvSpPr>
              <a:spLocks/>
            </p:cNvSpPr>
            <p:nvPr/>
          </p:nvSpPr>
          <p:spPr bwMode="auto">
            <a:xfrm>
              <a:off x="5165" y="1918"/>
              <a:ext cx="152" cy="65"/>
            </a:xfrm>
            <a:custGeom>
              <a:avLst/>
              <a:gdLst/>
              <a:ahLst/>
              <a:cxnLst>
                <a:cxn ang="0">
                  <a:pos x="300" y="119"/>
                </a:cxn>
                <a:cxn ang="0">
                  <a:pos x="303" y="109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297" y="129"/>
                </a:cxn>
                <a:cxn ang="0">
                  <a:pos x="300" y="119"/>
                </a:cxn>
              </a:cxnLst>
              <a:rect l="0" t="0" r="r" b="b"/>
              <a:pathLst>
                <a:path w="303" h="129">
                  <a:moveTo>
                    <a:pt x="300" y="119"/>
                  </a:moveTo>
                  <a:lnTo>
                    <a:pt x="303" y="109"/>
                  </a:lnTo>
                  <a:lnTo>
                    <a:pt x="6" y="0"/>
                  </a:lnTo>
                  <a:lnTo>
                    <a:pt x="0" y="20"/>
                  </a:lnTo>
                  <a:lnTo>
                    <a:pt x="297" y="129"/>
                  </a:lnTo>
                  <a:lnTo>
                    <a:pt x="300" y="119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9" name="Freeform 29"/>
            <p:cNvSpPr>
              <a:spLocks/>
            </p:cNvSpPr>
            <p:nvPr/>
          </p:nvSpPr>
          <p:spPr bwMode="auto">
            <a:xfrm>
              <a:off x="5142" y="1991"/>
              <a:ext cx="144" cy="67"/>
            </a:xfrm>
            <a:custGeom>
              <a:avLst/>
              <a:gdLst/>
              <a:ahLst/>
              <a:cxnLst>
                <a:cxn ang="0">
                  <a:pos x="284" y="122"/>
                </a:cxn>
                <a:cxn ang="0">
                  <a:pos x="287" y="112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281" y="133"/>
                </a:cxn>
                <a:cxn ang="0">
                  <a:pos x="284" y="122"/>
                </a:cxn>
              </a:cxnLst>
              <a:rect l="0" t="0" r="r" b="b"/>
              <a:pathLst>
                <a:path w="287" h="133">
                  <a:moveTo>
                    <a:pt x="284" y="122"/>
                  </a:moveTo>
                  <a:lnTo>
                    <a:pt x="287" y="112"/>
                  </a:lnTo>
                  <a:lnTo>
                    <a:pt x="6" y="0"/>
                  </a:lnTo>
                  <a:lnTo>
                    <a:pt x="0" y="20"/>
                  </a:lnTo>
                  <a:lnTo>
                    <a:pt x="281" y="133"/>
                  </a:lnTo>
                  <a:lnTo>
                    <a:pt x="284" y="122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0" name="Freeform 30"/>
            <p:cNvSpPr>
              <a:spLocks/>
            </p:cNvSpPr>
            <p:nvPr/>
          </p:nvSpPr>
          <p:spPr bwMode="auto">
            <a:xfrm>
              <a:off x="4896" y="1979"/>
              <a:ext cx="147" cy="66"/>
            </a:xfrm>
            <a:custGeom>
              <a:avLst/>
              <a:gdLst/>
              <a:ahLst/>
              <a:cxnLst>
                <a:cxn ang="0">
                  <a:pos x="289" y="121"/>
                </a:cxn>
                <a:cxn ang="0">
                  <a:pos x="292" y="111"/>
                </a:cxn>
                <a:cxn ang="0">
                  <a:pos x="6" y="0"/>
                </a:cxn>
                <a:cxn ang="0">
                  <a:pos x="0" y="21"/>
                </a:cxn>
                <a:cxn ang="0">
                  <a:pos x="286" y="132"/>
                </a:cxn>
                <a:cxn ang="0">
                  <a:pos x="289" y="121"/>
                </a:cxn>
              </a:cxnLst>
              <a:rect l="0" t="0" r="r" b="b"/>
              <a:pathLst>
                <a:path w="292" h="132">
                  <a:moveTo>
                    <a:pt x="289" y="121"/>
                  </a:moveTo>
                  <a:lnTo>
                    <a:pt x="292" y="111"/>
                  </a:lnTo>
                  <a:lnTo>
                    <a:pt x="6" y="0"/>
                  </a:lnTo>
                  <a:lnTo>
                    <a:pt x="0" y="21"/>
                  </a:lnTo>
                  <a:lnTo>
                    <a:pt x="286" y="132"/>
                  </a:lnTo>
                  <a:lnTo>
                    <a:pt x="289" y="121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1" name="Freeform 31"/>
            <p:cNvSpPr>
              <a:spLocks/>
            </p:cNvSpPr>
            <p:nvPr/>
          </p:nvSpPr>
          <p:spPr bwMode="auto">
            <a:xfrm>
              <a:off x="4868" y="2039"/>
              <a:ext cx="150" cy="69"/>
            </a:xfrm>
            <a:custGeom>
              <a:avLst/>
              <a:gdLst/>
              <a:ahLst/>
              <a:cxnLst>
                <a:cxn ang="0">
                  <a:pos x="296" y="127"/>
                </a:cxn>
                <a:cxn ang="0">
                  <a:pos x="299" y="117"/>
                </a:cxn>
                <a:cxn ang="0">
                  <a:pos x="7" y="0"/>
                </a:cxn>
                <a:cxn ang="0">
                  <a:pos x="0" y="20"/>
                </a:cxn>
                <a:cxn ang="0">
                  <a:pos x="293" y="138"/>
                </a:cxn>
                <a:cxn ang="0">
                  <a:pos x="296" y="127"/>
                </a:cxn>
              </a:cxnLst>
              <a:rect l="0" t="0" r="r" b="b"/>
              <a:pathLst>
                <a:path w="299" h="138">
                  <a:moveTo>
                    <a:pt x="296" y="127"/>
                  </a:moveTo>
                  <a:lnTo>
                    <a:pt x="299" y="117"/>
                  </a:lnTo>
                  <a:lnTo>
                    <a:pt x="7" y="0"/>
                  </a:lnTo>
                  <a:lnTo>
                    <a:pt x="0" y="20"/>
                  </a:lnTo>
                  <a:lnTo>
                    <a:pt x="293" y="138"/>
                  </a:lnTo>
                  <a:lnTo>
                    <a:pt x="296" y="12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2" name="Freeform 32"/>
            <p:cNvSpPr>
              <a:spLocks/>
            </p:cNvSpPr>
            <p:nvPr/>
          </p:nvSpPr>
          <p:spPr bwMode="auto">
            <a:xfrm>
              <a:off x="4833" y="2105"/>
              <a:ext cx="150" cy="73"/>
            </a:xfrm>
            <a:custGeom>
              <a:avLst/>
              <a:gdLst/>
              <a:ahLst/>
              <a:cxnLst>
                <a:cxn ang="0">
                  <a:pos x="298" y="134"/>
                </a:cxn>
                <a:cxn ang="0">
                  <a:pos x="301" y="124"/>
                </a:cxn>
                <a:cxn ang="0">
                  <a:pos x="7" y="0"/>
                </a:cxn>
                <a:cxn ang="0">
                  <a:pos x="0" y="20"/>
                </a:cxn>
                <a:cxn ang="0">
                  <a:pos x="295" y="145"/>
                </a:cxn>
                <a:cxn ang="0">
                  <a:pos x="298" y="134"/>
                </a:cxn>
              </a:cxnLst>
              <a:rect l="0" t="0" r="r" b="b"/>
              <a:pathLst>
                <a:path w="301" h="145">
                  <a:moveTo>
                    <a:pt x="298" y="134"/>
                  </a:moveTo>
                  <a:lnTo>
                    <a:pt x="301" y="124"/>
                  </a:lnTo>
                  <a:lnTo>
                    <a:pt x="7" y="0"/>
                  </a:lnTo>
                  <a:lnTo>
                    <a:pt x="0" y="20"/>
                  </a:lnTo>
                  <a:lnTo>
                    <a:pt x="295" y="145"/>
                  </a:lnTo>
                  <a:lnTo>
                    <a:pt x="298" y="134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3" name="Freeform 33"/>
            <p:cNvSpPr>
              <a:spLocks/>
            </p:cNvSpPr>
            <p:nvPr/>
          </p:nvSpPr>
          <p:spPr bwMode="auto">
            <a:xfrm>
              <a:off x="4798" y="2174"/>
              <a:ext cx="150" cy="77"/>
            </a:xfrm>
            <a:custGeom>
              <a:avLst/>
              <a:gdLst/>
              <a:ahLst/>
              <a:cxnLst>
                <a:cxn ang="0">
                  <a:pos x="296" y="145"/>
                </a:cxn>
                <a:cxn ang="0">
                  <a:pos x="299" y="135"/>
                </a:cxn>
                <a:cxn ang="0">
                  <a:pos x="7" y="0"/>
                </a:cxn>
                <a:cxn ang="0">
                  <a:pos x="0" y="21"/>
                </a:cxn>
                <a:cxn ang="0">
                  <a:pos x="293" y="156"/>
                </a:cxn>
                <a:cxn ang="0">
                  <a:pos x="296" y="145"/>
                </a:cxn>
              </a:cxnLst>
              <a:rect l="0" t="0" r="r" b="b"/>
              <a:pathLst>
                <a:path w="299" h="156">
                  <a:moveTo>
                    <a:pt x="296" y="145"/>
                  </a:moveTo>
                  <a:lnTo>
                    <a:pt x="299" y="135"/>
                  </a:lnTo>
                  <a:lnTo>
                    <a:pt x="7" y="0"/>
                  </a:lnTo>
                  <a:lnTo>
                    <a:pt x="0" y="21"/>
                  </a:lnTo>
                  <a:lnTo>
                    <a:pt x="293" y="156"/>
                  </a:lnTo>
                  <a:lnTo>
                    <a:pt x="296" y="14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4" name="Freeform 34"/>
            <p:cNvSpPr>
              <a:spLocks/>
            </p:cNvSpPr>
            <p:nvPr/>
          </p:nvSpPr>
          <p:spPr bwMode="auto">
            <a:xfrm>
              <a:off x="5110" y="2062"/>
              <a:ext cx="152" cy="67"/>
            </a:xfrm>
            <a:custGeom>
              <a:avLst/>
              <a:gdLst/>
              <a:ahLst/>
              <a:cxnLst>
                <a:cxn ang="0">
                  <a:pos x="300" y="123"/>
                </a:cxn>
                <a:cxn ang="0">
                  <a:pos x="303" y="113"/>
                </a:cxn>
                <a:cxn ang="0">
                  <a:pos x="6" y="0"/>
                </a:cxn>
                <a:cxn ang="0">
                  <a:pos x="0" y="21"/>
                </a:cxn>
                <a:cxn ang="0">
                  <a:pos x="297" y="133"/>
                </a:cxn>
                <a:cxn ang="0">
                  <a:pos x="300" y="123"/>
                </a:cxn>
              </a:cxnLst>
              <a:rect l="0" t="0" r="r" b="b"/>
              <a:pathLst>
                <a:path w="303" h="133">
                  <a:moveTo>
                    <a:pt x="300" y="123"/>
                  </a:moveTo>
                  <a:lnTo>
                    <a:pt x="303" y="113"/>
                  </a:lnTo>
                  <a:lnTo>
                    <a:pt x="6" y="0"/>
                  </a:lnTo>
                  <a:lnTo>
                    <a:pt x="0" y="21"/>
                  </a:lnTo>
                  <a:lnTo>
                    <a:pt x="297" y="133"/>
                  </a:lnTo>
                  <a:lnTo>
                    <a:pt x="300" y="123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5" name="Freeform 35"/>
            <p:cNvSpPr>
              <a:spLocks/>
            </p:cNvSpPr>
            <p:nvPr/>
          </p:nvSpPr>
          <p:spPr bwMode="auto">
            <a:xfrm>
              <a:off x="5088" y="2122"/>
              <a:ext cx="149" cy="70"/>
            </a:xfrm>
            <a:custGeom>
              <a:avLst/>
              <a:gdLst/>
              <a:ahLst/>
              <a:cxnLst>
                <a:cxn ang="0">
                  <a:pos x="296" y="130"/>
                </a:cxn>
                <a:cxn ang="0">
                  <a:pos x="299" y="120"/>
                </a:cxn>
                <a:cxn ang="0">
                  <a:pos x="6" y="0"/>
                </a:cxn>
                <a:cxn ang="0">
                  <a:pos x="0" y="21"/>
                </a:cxn>
                <a:cxn ang="0">
                  <a:pos x="293" y="140"/>
                </a:cxn>
                <a:cxn ang="0">
                  <a:pos x="296" y="130"/>
                </a:cxn>
              </a:cxnLst>
              <a:rect l="0" t="0" r="r" b="b"/>
              <a:pathLst>
                <a:path w="299" h="140">
                  <a:moveTo>
                    <a:pt x="296" y="130"/>
                  </a:moveTo>
                  <a:lnTo>
                    <a:pt x="299" y="120"/>
                  </a:lnTo>
                  <a:lnTo>
                    <a:pt x="6" y="0"/>
                  </a:lnTo>
                  <a:lnTo>
                    <a:pt x="0" y="21"/>
                  </a:lnTo>
                  <a:lnTo>
                    <a:pt x="293" y="140"/>
                  </a:lnTo>
                  <a:lnTo>
                    <a:pt x="296" y="13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6" name="Freeform 36"/>
            <p:cNvSpPr>
              <a:spLocks/>
            </p:cNvSpPr>
            <p:nvPr/>
          </p:nvSpPr>
          <p:spPr bwMode="auto">
            <a:xfrm>
              <a:off x="5053" y="2189"/>
              <a:ext cx="149" cy="73"/>
            </a:xfrm>
            <a:custGeom>
              <a:avLst/>
              <a:gdLst/>
              <a:ahLst/>
              <a:cxnLst>
                <a:cxn ang="0">
                  <a:pos x="294" y="137"/>
                </a:cxn>
                <a:cxn ang="0">
                  <a:pos x="297" y="126"/>
                </a:cxn>
                <a:cxn ang="0">
                  <a:pos x="6" y="0"/>
                </a:cxn>
                <a:cxn ang="0">
                  <a:pos x="0" y="21"/>
                </a:cxn>
                <a:cxn ang="0">
                  <a:pos x="291" y="147"/>
                </a:cxn>
                <a:cxn ang="0">
                  <a:pos x="294" y="137"/>
                </a:cxn>
              </a:cxnLst>
              <a:rect l="0" t="0" r="r" b="b"/>
              <a:pathLst>
                <a:path w="297" h="147">
                  <a:moveTo>
                    <a:pt x="294" y="137"/>
                  </a:moveTo>
                  <a:lnTo>
                    <a:pt x="297" y="126"/>
                  </a:lnTo>
                  <a:lnTo>
                    <a:pt x="6" y="0"/>
                  </a:lnTo>
                  <a:lnTo>
                    <a:pt x="0" y="21"/>
                  </a:lnTo>
                  <a:lnTo>
                    <a:pt x="291" y="147"/>
                  </a:lnTo>
                  <a:lnTo>
                    <a:pt x="294" y="1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7" name="Freeform 37"/>
            <p:cNvSpPr>
              <a:spLocks/>
            </p:cNvSpPr>
            <p:nvPr/>
          </p:nvSpPr>
          <p:spPr bwMode="auto">
            <a:xfrm>
              <a:off x="5018" y="2257"/>
              <a:ext cx="150" cy="79"/>
            </a:xfrm>
            <a:custGeom>
              <a:avLst/>
              <a:gdLst/>
              <a:ahLst/>
              <a:cxnLst>
                <a:cxn ang="0">
                  <a:pos x="295" y="146"/>
                </a:cxn>
                <a:cxn ang="0">
                  <a:pos x="298" y="136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292" y="157"/>
                </a:cxn>
                <a:cxn ang="0">
                  <a:pos x="295" y="146"/>
                </a:cxn>
              </a:cxnLst>
              <a:rect l="0" t="0" r="r" b="b"/>
              <a:pathLst>
                <a:path w="298" h="157">
                  <a:moveTo>
                    <a:pt x="295" y="146"/>
                  </a:moveTo>
                  <a:lnTo>
                    <a:pt x="298" y="136"/>
                  </a:lnTo>
                  <a:lnTo>
                    <a:pt x="6" y="0"/>
                  </a:lnTo>
                  <a:lnTo>
                    <a:pt x="0" y="20"/>
                  </a:lnTo>
                  <a:lnTo>
                    <a:pt x="292" y="157"/>
                  </a:lnTo>
                  <a:lnTo>
                    <a:pt x="295" y="146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8" name="Freeform 38"/>
            <p:cNvSpPr>
              <a:spLocks/>
            </p:cNvSpPr>
            <p:nvPr/>
          </p:nvSpPr>
          <p:spPr bwMode="auto">
            <a:xfrm>
              <a:off x="5390" y="1754"/>
              <a:ext cx="7" cy="9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9" y="0"/>
                </a:cxn>
                <a:cxn ang="0">
                  <a:pos x="0" y="17"/>
                </a:cxn>
              </a:cxnLst>
              <a:rect l="0" t="0" r="r" b="b"/>
              <a:pathLst>
                <a:path w="12" h="19">
                  <a:moveTo>
                    <a:pt x="0" y="17"/>
                  </a:moveTo>
                  <a:lnTo>
                    <a:pt x="6" y="19"/>
                  </a:lnTo>
                  <a:lnTo>
                    <a:pt x="12" y="13"/>
                  </a:lnTo>
                  <a:lnTo>
                    <a:pt x="12" y="6"/>
                  </a:lnTo>
                  <a:lnTo>
                    <a:pt x="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9" name="Oval 39"/>
            <p:cNvSpPr>
              <a:spLocks noChangeAspect="1" noChangeArrowheads="1"/>
            </p:cNvSpPr>
            <p:nvPr/>
          </p:nvSpPr>
          <p:spPr bwMode="auto">
            <a:xfrm>
              <a:off x="4894" y="2082"/>
              <a:ext cx="135" cy="148"/>
            </a:xfrm>
            <a:prstGeom prst="ellipse">
              <a:avLst/>
            </a:prstGeom>
            <a:solidFill>
              <a:srgbClr val="BE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80" name="Oval 40"/>
            <p:cNvSpPr>
              <a:spLocks noChangeAspect="1" noChangeArrowheads="1"/>
            </p:cNvSpPr>
            <p:nvPr/>
          </p:nvSpPr>
          <p:spPr bwMode="auto">
            <a:xfrm>
              <a:off x="5164" y="1809"/>
              <a:ext cx="136" cy="149"/>
            </a:xfrm>
            <a:prstGeom prst="ellipse">
              <a:avLst/>
            </a:prstGeom>
            <a:solidFill>
              <a:srgbClr val="D5D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681" name="Oval 41"/>
            <p:cNvSpPr>
              <a:spLocks noChangeAspect="1" noChangeArrowheads="1"/>
            </p:cNvSpPr>
            <p:nvPr/>
          </p:nvSpPr>
          <p:spPr bwMode="auto">
            <a:xfrm>
              <a:off x="5119" y="2032"/>
              <a:ext cx="136" cy="149"/>
            </a:xfrm>
            <a:prstGeom prst="ellipse">
              <a:avLst/>
            </a:prstGeom>
            <a:solidFill>
              <a:srgbClr val="D881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2682" name="Text Box 42"/>
          <p:cNvSpPr txBox="1">
            <a:spLocks noChangeAspect="1" noChangeArrowheads="1"/>
          </p:cNvSpPr>
          <p:nvPr/>
        </p:nvSpPr>
        <p:spPr bwMode="auto">
          <a:xfrm>
            <a:off x="7192963" y="3200400"/>
            <a:ext cx="798512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Arial" pitchFamily="34" charset="0"/>
              </a:rPr>
              <a:t>XML</a:t>
            </a:r>
          </a:p>
          <a:p>
            <a:pPr algn="ctr"/>
            <a:r>
              <a:rPr lang="en-US" altLang="ko-KR" sz="1000">
                <a:solidFill>
                  <a:schemeClr val="bg1"/>
                </a:solidFill>
                <a:latin typeface="Arial" pitchFamily="34" charset="0"/>
              </a:rPr>
              <a:t>Repository</a:t>
            </a:r>
          </a:p>
        </p:txBody>
      </p:sp>
      <p:cxnSp>
        <p:nvCxnSpPr>
          <p:cNvPr id="112683" name="AutoShape 43"/>
          <p:cNvCxnSpPr>
            <a:cxnSpLocks noChangeAspect="1" noChangeShapeType="1"/>
          </p:cNvCxnSpPr>
          <p:nvPr/>
        </p:nvCxnSpPr>
        <p:spPr bwMode="auto">
          <a:xfrm>
            <a:off x="5729288" y="2232025"/>
            <a:ext cx="1327150" cy="12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2684" name="Text Box 44"/>
          <p:cNvSpPr txBox="1">
            <a:spLocks noChangeAspect="1" noChangeArrowheads="1"/>
          </p:cNvSpPr>
          <p:nvPr/>
        </p:nvSpPr>
        <p:spPr bwMode="auto">
          <a:xfrm>
            <a:off x="8237538" y="2854325"/>
            <a:ext cx="6508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문서생성</a:t>
            </a:r>
          </a:p>
        </p:txBody>
      </p:sp>
      <p:sp>
        <p:nvSpPr>
          <p:cNvPr id="112685" name="Text Box 45"/>
          <p:cNvSpPr txBox="1">
            <a:spLocks noChangeAspect="1" noChangeArrowheads="1"/>
          </p:cNvSpPr>
          <p:nvPr/>
        </p:nvSpPr>
        <p:spPr bwMode="auto">
          <a:xfrm>
            <a:off x="6218238" y="2857500"/>
            <a:ext cx="7651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컨텐츠생성</a:t>
            </a:r>
          </a:p>
        </p:txBody>
      </p:sp>
      <p:sp>
        <p:nvSpPr>
          <p:cNvPr id="112686" name="Text Box 46"/>
          <p:cNvSpPr txBox="1">
            <a:spLocks noChangeAspect="1" noChangeArrowheads="1"/>
          </p:cNvSpPr>
          <p:nvPr/>
        </p:nvSpPr>
        <p:spPr bwMode="auto">
          <a:xfrm>
            <a:off x="5075238" y="2849563"/>
            <a:ext cx="7651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컨텐츠추출</a:t>
            </a:r>
          </a:p>
        </p:txBody>
      </p:sp>
      <p:sp>
        <p:nvSpPr>
          <p:cNvPr id="112687" name="AutoShape 47"/>
          <p:cNvSpPr>
            <a:spLocks noChangeArrowheads="1"/>
          </p:cNvSpPr>
          <p:nvPr/>
        </p:nvSpPr>
        <p:spPr bwMode="auto">
          <a:xfrm>
            <a:off x="5033963" y="1978025"/>
            <a:ext cx="858837" cy="6207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000">
                <a:latin typeface="HY중고딕" pitchFamily="18" charset="-127"/>
                <a:ea typeface="HY중고딕" pitchFamily="18" charset="-127"/>
              </a:rPr>
              <a:t>DTD &amp; </a:t>
            </a:r>
          </a:p>
          <a:p>
            <a:pPr algn="ctr"/>
            <a:r>
              <a:rPr lang="en-US" altLang="ko-KR" sz="1000">
                <a:latin typeface="HY중고딕" pitchFamily="18" charset="-127"/>
                <a:ea typeface="HY중고딕" pitchFamily="18" charset="-127"/>
              </a:rPr>
              <a:t>Schema</a:t>
            </a:r>
          </a:p>
          <a:p>
            <a:pPr algn="ctr"/>
            <a:r>
              <a:rPr lang="ko-KR" altLang="en-US" sz="1000">
                <a:latin typeface="HY중고딕" pitchFamily="18" charset="-127"/>
                <a:ea typeface="HY중고딕" pitchFamily="18" charset="-127"/>
              </a:rPr>
              <a:t>생성기</a:t>
            </a:r>
          </a:p>
        </p:txBody>
      </p:sp>
      <p:grpSp>
        <p:nvGrpSpPr>
          <p:cNvPr id="112688" name="Group 48"/>
          <p:cNvGrpSpPr>
            <a:grpSpLocks noChangeAspect="1"/>
          </p:cNvGrpSpPr>
          <p:nvPr/>
        </p:nvGrpSpPr>
        <p:grpSpPr bwMode="auto">
          <a:xfrm>
            <a:off x="5581650" y="1600200"/>
            <a:ext cx="476250" cy="565150"/>
            <a:chOff x="336" y="1536"/>
            <a:chExt cx="1200" cy="1296"/>
          </a:xfrm>
        </p:grpSpPr>
        <p:sp>
          <p:nvSpPr>
            <p:cNvPr id="112689" name="Rectangle 49"/>
            <p:cNvSpPr>
              <a:spLocks noChangeAspect="1" noChangeArrowheads="1"/>
            </p:cNvSpPr>
            <p:nvPr/>
          </p:nvSpPr>
          <p:spPr bwMode="auto">
            <a:xfrm>
              <a:off x="336" y="1536"/>
              <a:ext cx="624" cy="19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700" b="1">
                  <a:solidFill>
                    <a:schemeClr val="bg1"/>
                  </a:solidFill>
                </a:rPr>
                <a:t>DTD</a:t>
              </a:r>
            </a:p>
          </p:txBody>
        </p:sp>
        <p:sp>
          <p:nvSpPr>
            <p:cNvPr id="112690" name="Rectangle 50"/>
            <p:cNvSpPr>
              <a:spLocks noChangeAspect="1" noChangeArrowheads="1"/>
            </p:cNvSpPr>
            <p:nvPr/>
          </p:nvSpPr>
          <p:spPr bwMode="auto">
            <a:xfrm>
              <a:off x="576" y="1872"/>
              <a:ext cx="624" cy="19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900"/>
            </a:p>
          </p:txBody>
        </p:sp>
        <p:sp>
          <p:nvSpPr>
            <p:cNvPr id="112691" name="Rectangle 51"/>
            <p:cNvSpPr>
              <a:spLocks noChangeAspect="1" noChangeArrowheads="1"/>
            </p:cNvSpPr>
            <p:nvPr/>
          </p:nvSpPr>
          <p:spPr bwMode="auto">
            <a:xfrm>
              <a:off x="576" y="2160"/>
              <a:ext cx="624" cy="19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900"/>
            </a:p>
          </p:txBody>
        </p:sp>
        <p:sp>
          <p:nvSpPr>
            <p:cNvPr id="112692" name="Rectangle 52"/>
            <p:cNvSpPr>
              <a:spLocks noChangeAspect="1" noChangeArrowheads="1"/>
            </p:cNvSpPr>
            <p:nvPr/>
          </p:nvSpPr>
          <p:spPr bwMode="auto">
            <a:xfrm>
              <a:off x="576" y="2640"/>
              <a:ext cx="624" cy="19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900"/>
            </a:p>
          </p:txBody>
        </p:sp>
        <p:sp>
          <p:nvSpPr>
            <p:cNvPr id="112693" name="Rectangle 53"/>
            <p:cNvSpPr>
              <a:spLocks noChangeAspect="1" noChangeArrowheads="1"/>
            </p:cNvSpPr>
            <p:nvPr/>
          </p:nvSpPr>
          <p:spPr bwMode="auto">
            <a:xfrm>
              <a:off x="912" y="2400"/>
              <a:ext cx="624" cy="19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900"/>
            </a:p>
          </p:txBody>
        </p:sp>
        <p:sp>
          <p:nvSpPr>
            <p:cNvPr id="112694" name="Line 54"/>
            <p:cNvSpPr>
              <a:spLocks noChangeAspect="1" noChangeShapeType="1"/>
            </p:cNvSpPr>
            <p:nvPr/>
          </p:nvSpPr>
          <p:spPr bwMode="auto">
            <a:xfrm>
              <a:off x="384" y="1728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95" name="Line 55"/>
            <p:cNvSpPr>
              <a:spLocks noChangeAspect="1" noChangeShapeType="1"/>
            </p:cNvSpPr>
            <p:nvPr/>
          </p:nvSpPr>
          <p:spPr bwMode="auto">
            <a:xfrm>
              <a:off x="384" y="1968"/>
              <a:ext cx="1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96" name="Line 56"/>
            <p:cNvSpPr>
              <a:spLocks noChangeAspect="1" noChangeShapeType="1"/>
            </p:cNvSpPr>
            <p:nvPr/>
          </p:nvSpPr>
          <p:spPr bwMode="auto">
            <a:xfrm>
              <a:off x="384" y="2256"/>
              <a:ext cx="1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97" name="Line 57"/>
            <p:cNvSpPr>
              <a:spLocks noChangeAspect="1" noChangeShapeType="1"/>
            </p:cNvSpPr>
            <p:nvPr/>
          </p:nvSpPr>
          <p:spPr bwMode="auto">
            <a:xfrm>
              <a:off x="384" y="2736"/>
              <a:ext cx="1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98" name="Line 58"/>
            <p:cNvSpPr>
              <a:spLocks noChangeAspect="1" noChangeShapeType="1"/>
            </p:cNvSpPr>
            <p:nvPr/>
          </p:nvSpPr>
          <p:spPr bwMode="auto">
            <a:xfrm>
              <a:off x="624" y="2352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99" name="Line 59"/>
            <p:cNvSpPr>
              <a:spLocks noChangeAspect="1" noChangeShapeType="1"/>
            </p:cNvSpPr>
            <p:nvPr/>
          </p:nvSpPr>
          <p:spPr bwMode="auto">
            <a:xfrm>
              <a:off x="624" y="249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2700" name="AutoShape 60"/>
          <p:cNvSpPr>
            <a:spLocks noChangeArrowheads="1"/>
          </p:cNvSpPr>
          <p:nvPr/>
        </p:nvSpPr>
        <p:spPr bwMode="auto">
          <a:xfrm>
            <a:off x="6129338" y="1979613"/>
            <a:ext cx="800100" cy="6191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000">
                <a:latin typeface="HY중고딕" pitchFamily="18" charset="-127"/>
                <a:ea typeface="HY중고딕" pitchFamily="18" charset="-127"/>
              </a:rPr>
              <a:t>XML </a:t>
            </a:r>
            <a:r>
              <a:rPr lang="ko-KR" altLang="en-US" sz="1000">
                <a:latin typeface="HY중고딕" pitchFamily="18" charset="-127"/>
                <a:ea typeface="HY중고딕" pitchFamily="18" charset="-127"/>
              </a:rPr>
              <a:t>컨텐츠 </a:t>
            </a:r>
          </a:p>
          <a:p>
            <a:pPr algn="ctr"/>
            <a:r>
              <a:rPr lang="ko-KR" altLang="en-US" sz="1000">
                <a:latin typeface="HY중고딕" pitchFamily="18" charset="-127"/>
                <a:ea typeface="HY중고딕" pitchFamily="18" charset="-127"/>
              </a:rPr>
              <a:t>생성</a:t>
            </a:r>
          </a:p>
        </p:txBody>
      </p:sp>
      <p:pic>
        <p:nvPicPr>
          <p:cNvPr id="112701" name="Picture 61" descr="H:\Documents and Settings\hdlee\Application Data\Microsoft\Media Catalog\Downloaded Clips\cl3c\j0150663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925638"/>
            <a:ext cx="677863" cy="757237"/>
          </a:xfrm>
          <a:prstGeom prst="rect">
            <a:avLst/>
          </a:prstGeom>
          <a:noFill/>
        </p:spPr>
      </p:pic>
      <p:sp>
        <p:nvSpPr>
          <p:cNvPr id="112702" name="AutoShape 62"/>
          <p:cNvSpPr>
            <a:spLocks noChangeArrowheads="1"/>
          </p:cNvSpPr>
          <p:nvPr/>
        </p:nvSpPr>
        <p:spPr bwMode="auto">
          <a:xfrm>
            <a:off x="4114800" y="1524000"/>
            <a:ext cx="1981200" cy="18288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03" name="AutoShape 63"/>
          <p:cNvSpPr>
            <a:spLocks noChangeArrowheads="1"/>
          </p:cNvSpPr>
          <p:nvPr/>
        </p:nvSpPr>
        <p:spPr bwMode="auto">
          <a:xfrm>
            <a:off x="5181600" y="4191000"/>
            <a:ext cx="3429000" cy="167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GUI </a:t>
            </a:r>
            <a:r>
              <a:rPr lang="ko-KR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기반 사용자 인터페이스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ko-KR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XML DTD &amp; </a:t>
            </a:r>
            <a:r>
              <a:rPr lang="ko-KR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스키마 모델링 도구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ko-KR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기반의 개념적 모델링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ko-KR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다양한 변환기 지원</a:t>
            </a:r>
            <a:r>
              <a:rPr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(HTML2XML </a:t>
            </a:r>
            <a:r>
              <a:rPr lang="ko-KR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다양한 저장소 지원</a:t>
            </a:r>
            <a:endParaRPr lang="ko-KR" altLang="en-US" sz="18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704" name="AutoShape 64"/>
          <p:cNvSpPr>
            <a:spLocks noChangeArrowheads="1"/>
          </p:cNvSpPr>
          <p:nvPr/>
        </p:nvSpPr>
        <p:spPr bwMode="auto">
          <a:xfrm rot="-1923548">
            <a:off x="3203575" y="3059113"/>
            <a:ext cx="762000" cy="533400"/>
          </a:xfrm>
          <a:prstGeom prst="leftArrow">
            <a:avLst>
              <a:gd name="adj1" fmla="val 50000"/>
              <a:gd name="adj2" fmla="val 35714"/>
            </a:avLst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ko-KR" altLang="ko-KR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12705" name="Cloud"/>
          <p:cNvSpPr>
            <a:spLocks noChangeAspect="1" noEditPoints="1" noChangeArrowheads="1"/>
          </p:cNvSpPr>
          <p:nvPr/>
        </p:nvSpPr>
        <p:spPr bwMode="auto">
          <a:xfrm>
            <a:off x="304800" y="1524000"/>
            <a:ext cx="2971800" cy="16668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2706" name="Text Box 66"/>
          <p:cNvSpPr txBox="1">
            <a:spLocks noChangeArrowheads="1"/>
          </p:cNvSpPr>
          <p:nvPr/>
        </p:nvSpPr>
        <p:spPr bwMode="auto">
          <a:xfrm>
            <a:off x="838200" y="1828800"/>
            <a:ext cx="18097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solidFill>
                  <a:srgbClr val="009999"/>
                </a:solidFill>
                <a:latin typeface="HY견고딕" pitchFamily="18" charset="-127"/>
                <a:ea typeface="HY견고딕" pitchFamily="18" charset="-127"/>
              </a:rPr>
              <a:t>원시 데이터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rgbClr val="009999"/>
                </a:solidFill>
                <a:latin typeface="HY견고딕" pitchFamily="18" charset="-127"/>
                <a:ea typeface="HY견고딕" pitchFamily="18" charset="-127"/>
                <a:sym typeface="Symbol" pitchFamily="18" charset="2"/>
              </a:rPr>
              <a:t>    </a:t>
            </a:r>
            <a:r>
              <a:rPr lang="en-US" altLang="ko-KR">
                <a:solidFill>
                  <a:srgbClr val="009999"/>
                </a:solidFill>
                <a:latin typeface="HY견고딕" pitchFamily="18" charset="-127"/>
                <a:ea typeface="HY견고딕" pitchFamily="18" charset="-127"/>
                <a:sym typeface="Symbol" pitchFamily="18" charset="2"/>
              </a:rPr>
              <a:t>XML</a:t>
            </a:r>
            <a:endParaRPr lang="en-US" altLang="ko-KR">
              <a:solidFill>
                <a:srgbClr val="009999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2707" name="Picture 67" descr="C:\Documents and Settings\Administrator\My Documents\My Pictures\xsedump.gif"/>
          <p:cNvPicPr>
            <a:picLocks noChangeAspect="1" noChangeArrowheads="1"/>
          </p:cNvPicPr>
          <p:nvPr/>
        </p:nvPicPr>
        <p:blipFill>
          <a:blip r:embed="rId3" cstate="print">
            <a:lum bright="-6000" contrast="12000"/>
          </a:blip>
          <a:srcRect/>
          <a:stretch>
            <a:fillRect/>
          </a:stretch>
        </p:blipFill>
        <p:spPr bwMode="auto">
          <a:xfrm>
            <a:off x="685800" y="3810000"/>
            <a:ext cx="3048000" cy="2555875"/>
          </a:xfrm>
          <a:prstGeom prst="rect">
            <a:avLst/>
          </a:prstGeom>
          <a:noFill/>
          <a:ln w="57150">
            <a:solidFill>
              <a:srgbClr val="009999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 </a:t>
            </a:r>
            <a:r>
              <a:rPr lang="ko-KR" altLang="en-US" smtClean="0"/>
              <a:t>컨텐츠 생성</a:t>
            </a:r>
            <a:endParaRPr lang="ko-KR" altLang="en-US"/>
          </a:p>
        </p:txBody>
      </p:sp>
      <p:sp>
        <p:nvSpPr>
          <p:cNvPr id="6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733-6DA0-4648-85CE-1E795BAA786F}" type="slidenum">
              <a:rPr lang="en-US" altLang="ko-KR" smtClean="0"/>
              <a:pPr/>
              <a:t>54</a:t>
            </a:fld>
            <a:endParaRPr lang="en-US" altLang="ko-KR"/>
          </a:p>
        </p:txBody>
      </p:sp>
      <p:sp>
        <p:nvSpPr>
          <p:cNvPr id="151684" name="Text Box 132"/>
          <p:cNvSpPr txBox="1">
            <a:spLocks noChangeAspect="1" noChangeArrowheads="1"/>
          </p:cNvSpPr>
          <p:nvPr/>
        </p:nvSpPr>
        <p:spPr bwMode="auto">
          <a:xfrm>
            <a:off x="5264150" y="3248744"/>
            <a:ext cx="7651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컨텐츠관리</a:t>
            </a:r>
          </a:p>
        </p:txBody>
      </p:sp>
      <p:sp>
        <p:nvSpPr>
          <p:cNvPr id="151685" name="AutoShape 133"/>
          <p:cNvSpPr>
            <a:spLocks noChangeAspect="1" noChangeArrowheads="1"/>
          </p:cNvSpPr>
          <p:nvPr/>
        </p:nvSpPr>
        <p:spPr bwMode="auto">
          <a:xfrm>
            <a:off x="5332413" y="2240682"/>
            <a:ext cx="560387" cy="823912"/>
          </a:xfrm>
          <a:prstGeom prst="can">
            <a:avLst>
              <a:gd name="adj" fmla="val 36756"/>
            </a:avLst>
          </a:prstGeom>
          <a:gradFill rotWithShape="0">
            <a:gsLst>
              <a:gs pos="0">
                <a:srgbClr val="CCFFFF">
                  <a:gamma/>
                  <a:shade val="56078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686" name="AutoShape 134"/>
          <p:cNvSpPr>
            <a:spLocks noChangeAspect="1" noChangeArrowheads="1"/>
          </p:cNvSpPr>
          <p:nvPr/>
        </p:nvSpPr>
        <p:spPr bwMode="auto">
          <a:xfrm>
            <a:off x="5326063" y="2216869"/>
            <a:ext cx="573087" cy="32543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ADADFF">
                  <a:gamma/>
                  <a:shade val="46275"/>
                  <a:invGamma/>
                </a:srgbClr>
              </a:gs>
              <a:gs pos="50000">
                <a:srgbClr val="ADADFF"/>
              </a:gs>
              <a:gs pos="100000">
                <a:srgbClr val="ADAD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687" name="Oval 135"/>
          <p:cNvSpPr>
            <a:spLocks noChangeAspect="1" noChangeArrowheads="1"/>
          </p:cNvSpPr>
          <p:nvPr/>
        </p:nvSpPr>
        <p:spPr bwMode="auto">
          <a:xfrm>
            <a:off x="5497513" y="2575644"/>
            <a:ext cx="122237" cy="136525"/>
          </a:xfrm>
          <a:prstGeom prst="ellipse">
            <a:avLst/>
          </a:prstGeom>
          <a:solidFill>
            <a:srgbClr val="D5D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688" name="Oval 136"/>
          <p:cNvSpPr>
            <a:spLocks noChangeAspect="1" noChangeArrowheads="1"/>
          </p:cNvSpPr>
          <p:nvPr/>
        </p:nvSpPr>
        <p:spPr bwMode="auto">
          <a:xfrm>
            <a:off x="5700713" y="2758207"/>
            <a:ext cx="122237" cy="138112"/>
          </a:xfrm>
          <a:prstGeom prst="ellipse">
            <a:avLst/>
          </a:prstGeom>
          <a:solidFill>
            <a:srgbClr val="BE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689" name="Oval 137"/>
          <p:cNvSpPr>
            <a:spLocks noChangeAspect="1" noChangeArrowheads="1"/>
          </p:cNvSpPr>
          <p:nvPr/>
        </p:nvSpPr>
        <p:spPr bwMode="auto">
          <a:xfrm>
            <a:off x="5456238" y="2851869"/>
            <a:ext cx="122237" cy="136525"/>
          </a:xfrm>
          <a:prstGeom prst="ellipse">
            <a:avLst/>
          </a:prstGeom>
          <a:solidFill>
            <a:srgbClr val="D881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690" name="Freeform 138"/>
          <p:cNvSpPr>
            <a:spLocks/>
          </p:cNvSpPr>
          <p:nvPr/>
        </p:nvSpPr>
        <p:spPr bwMode="auto">
          <a:xfrm>
            <a:off x="6261100" y="2296244"/>
            <a:ext cx="744538" cy="835025"/>
          </a:xfrm>
          <a:custGeom>
            <a:avLst/>
            <a:gdLst/>
            <a:ahLst/>
            <a:cxnLst>
              <a:cxn ang="0">
                <a:pos x="642" y="0"/>
              </a:cxn>
              <a:cxn ang="0">
                <a:pos x="1642" y="226"/>
              </a:cxn>
              <a:cxn ang="0">
                <a:pos x="972" y="1796"/>
              </a:cxn>
              <a:cxn ang="0">
                <a:pos x="0" y="1326"/>
              </a:cxn>
              <a:cxn ang="0">
                <a:pos x="642" y="0"/>
              </a:cxn>
            </a:cxnLst>
            <a:rect l="0" t="0" r="r" b="b"/>
            <a:pathLst>
              <a:path w="1642" h="1796">
                <a:moveTo>
                  <a:pt x="642" y="0"/>
                </a:moveTo>
                <a:lnTo>
                  <a:pt x="1642" y="226"/>
                </a:lnTo>
                <a:lnTo>
                  <a:pt x="972" y="1796"/>
                </a:lnTo>
                <a:lnTo>
                  <a:pt x="0" y="1326"/>
                </a:lnTo>
                <a:lnTo>
                  <a:pt x="642" y="0"/>
                </a:lnTo>
                <a:close/>
              </a:path>
            </a:pathLst>
          </a:custGeom>
          <a:solidFill>
            <a:srgbClr val="AF96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691" name="Freeform 139"/>
          <p:cNvSpPr>
            <a:spLocks/>
          </p:cNvSpPr>
          <p:nvPr/>
        </p:nvSpPr>
        <p:spPr bwMode="auto">
          <a:xfrm>
            <a:off x="6697663" y="2399432"/>
            <a:ext cx="311150" cy="738187"/>
          </a:xfrm>
          <a:custGeom>
            <a:avLst/>
            <a:gdLst/>
            <a:ahLst/>
            <a:cxnLst>
              <a:cxn ang="0">
                <a:pos x="5" y="1583"/>
              </a:cxn>
              <a:cxn ang="0">
                <a:pos x="16" y="1577"/>
              </a:cxn>
              <a:cxn ang="0">
                <a:pos x="686" y="7"/>
              </a:cxn>
              <a:cxn ang="0">
                <a:pos x="670" y="0"/>
              </a:cxn>
              <a:cxn ang="0">
                <a:pos x="0" y="1571"/>
              </a:cxn>
              <a:cxn ang="0">
                <a:pos x="11" y="1565"/>
              </a:cxn>
              <a:cxn ang="0">
                <a:pos x="5" y="1583"/>
              </a:cxn>
              <a:cxn ang="0">
                <a:pos x="11" y="1586"/>
              </a:cxn>
              <a:cxn ang="0">
                <a:pos x="16" y="1577"/>
              </a:cxn>
              <a:cxn ang="0">
                <a:pos x="5" y="1583"/>
              </a:cxn>
            </a:cxnLst>
            <a:rect l="0" t="0" r="r" b="b"/>
            <a:pathLst>
              <a:path w="686" h="1586">
                <a:moveTo>
                  <a:pt x="5" y="1583"/>
                </a:moveTo>
                <a:lnTo>
                  <a:pt x="16" y="1577"/>
                </a:lnTo>
                <a:lnTo>
                  <a:pt x="686" y="7"/>
                </a:lnTo>
                <a:lnTo>
                  <a:pt x="670" y="0"/>
                </a:lnTo>
                <a:lnTo>
                  <a:pt x="0" y="1571"/>
                </a:lnTo>
                <a:lnTo>
                  <a:pt x="11" y="1565"/>
                </a:lnTo>
                <a:lnTo>
                  <a:pt x="5" y="1583"/>
                </a:lnTo>
                <a:lnTo>
                  <a:pt x="11" y="1586"/>
                </a:lnTo>
                <a:lnTo>
                  <a:pt x="16" y="1577"/>
                </a:lnTo>
                <a:lnTo>
                  <a:pt x="5" y="15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692" name="Freeform 140"/>
          <p:cNvSpPr>
            <a:spLocks/>
          </p:cNvSpPr>
          <p:nvPr/>
        </p:nvSpPr>
        <p:spPr bwMode="auto">
          <a:xfrm>
            <a:off x="6254750" y="2909019"/>
            <a:ext cx="449263" cy="227013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10" y="17"/>
              </a:cxn>
              <a:cxn ang="0">
                <a:pos x="982" y="487"/>
              </a:cxn>
              <a:cxn ang="0">
                <a:pos x="988" y="469"/>
              </a:cxn>
              <a:cxn ang="0">
                <a:pos x="16" y="0"/>
              </a:cxn>
              <a:cxn ang="0">
                <a:pos x="21" y="12"/>
              </a:cxn>
              <a:cxn ang="0">
                <a:pos x="5" y="5"/>
              </a:cxn>
              <a:cxn ang="0">
                <a:pos x="0" y="12"/>
              </a:cxn>
              <a:cxn ang="0">
                <a:pos x="10" y="17"/>
              </a:cxn>
              <a:cxn ang="0">
                <a:pos x="5" y="5"/>
              </a:cxn>
            </a:cxnLst>
            <a:rect l="0" t="0" r="r" b="b"/>
            <a:pathLst>
              <a:path w="988" h="487">
                <a:moveTo>
                  <a:pt x="5" y="5"/>
                </a:moveTo>
                <a:lnTo>
                  <a:pt x="10" y="17"/>
                </a:lnTo>
                <a:lnTo>
                  <a:pt x="982" y="487"/>
                </a:lnTo>
                <a:lnTo>
                  <a:pt x="988" y="469"/>
                </a:lnTo>
                <a:lnTo>
                  <a:pt x="16" y="0"/>
                </a:lnTo>
                <a:lnTo>
                  <a:pt x="21" y="12"/>
                </a:lnTo>
                <a:lnTo>
                  <a:pt x="5" y="5"/>
                </a:lnTo>
                <a:lnTo>
                  <a:pt x="0" y="12"/>
                </a:lnTo>
                <a:lnTo>
                  <a:pt x="10" y="17"/>
                </a:lnTo>
                <a:lnTo>
                  <a:pt x="5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694" name="Freeform 142"/>
          <p:cNvSpPr>
            <a:spLocks/>
          </p:cNvSpPr>
          <p:nvPr/>
        </p:nvSpPr>
        <p:spPr bwMode="auto">
          <a:xfrm>
            <a:off x="6551613" y="2291482"/>
            <a:ext cx="458787" cy="114300"/>
          </a:xfrm>
          <a:custGeom>
            <a:avLst/>
            <a:gdLst/>
            <a:ahLst/>
            <a:cxnLst>
              <a:cxn ang="0">
                <a:pos x="1010" y="238"/>
              </a:cxn>
              <a:cxn ang="0">
                <a:pos x="1004" y="226"/>
              </a:cxn>
              <a:cxn ang="0">
                <a:pos x="3" y="0"/>
              </a:cxn>
              <a:cxn ang="0">
                <a:pos x="0" y="17"/>
              </a:cxn>
              <a:cxn ang="0">
                <a:pos x="1000" y="243"/>
              </a:cxn>
              <a:cxn ang="0">
                <a:pos x="994" y="231"/>
              </a:cxn>
              <a:cxn ang="0">
                <a:pos x="1010" y="238"/>
              </a:cxn>
              <a:cxn ang="0">
                <a:pos x="1015" y="228"/>
              </a:cxn>
              <a:cxn ang="0">
                <a:pos x="1004" y="226"/>
              </a:cxn>
              <a:cxn ang="0">
                <a:pos x="1010" y="238"/>
              </a:cxn>
            </a:cxnLst>
            <a:rect l="0" t="0" r="r" b="b"/>
            <a:pathLst>
              <a:path w="1015" h="243">
                <a:moveTo>
                  <a:pt x="1010" y="238"/>
                </a:moveTo>
                <a:lnTo>
                  <a:pt x="1004" y="226"/>
                </a:lnTo>
                <a:lnTo>
                  <a:pt x="3" y="0"/>
                </a:lnTo>
                <a:lnTo>
                  <a:pt x="0" y="17"/>
                </a:lnTo>
                <a:lnTo>
                  <a:pt x="1000" y="243"/>
                </a:lnTo>
                <a:lnTo>
                  <a:pt x="994" y="231"/>
                </a:lnTo>
                <a:lnTo>
                  <a:pt x="1010" y="238"/>
                </a:lnTo>
                <a:lnTo>
                  <a:pt x="1015" y="228"/>
                </a:lnTo>
                <a:lnTo>
                  <a:pt x="1004" y="226"/>
                </a:lnTo>
                <a:lnTo>
                  <a:pt x="1010" y="2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695" name="Freeform 143"/>
          <p:cNvSpPr>
            <a:spLocks/>
          </p:cNvSpPr>
          <p:nvPr/>
        </p:nvSpPr>
        <p:spPr bwMode="auto">
          <a:xfrm>
            <a:off x="6257925" y="2291482"/>
            <a:ext cx="298450" cy="623887"/>
          </a:xfrm>
          <a:custGeom>
            <a:avLst/>
            <a:gdLst/>
            <a:ahLst/>
            <a:cxnLst>
              <a:cxn ang="0">
                <a:pos x="651" y="2"/>
              </a:cxn>
              <a:cxn ang="0">
                <a:pos x="642" y="7"/>
              </a:cxn>
              <a:cxn ang="0">
                <a:pos x="0" y="1334"/>
              </a:cxn>
              <a:cxn ang="0">
                <a:pos x="16" y="1341"/>
              </a:cxn>
              <a:cxn ang="0">
                <a:pos x="658" y="14"/>
              </a:cxn>
              <a:cxn ang="0">
                <a:pos x="648" y="19"/>
              </a:cxn>
              <a:cxn ang="0">
                <a:pos x="651" y="2"/>
              </a:cxn>
              <a:cxn ang="0">
                <a:pos x="645" y="0"/>
              </a:cxn>
              <a:cxn ang="0">
                <a:pos x="642" y="7"/>
              </a:cxn>
              <a:cxn ang="0">
                <a:pos x="651" y="2"/>
              </a:cxn>
            </a:cxnLst>
            <a:rect l="0" t="0" r="r" b="b"/>
            <a:pathLst>
              <a:path w="658" h="1341">
                <a:moveTo>
                  <a:pt x="651" y="2"/>
                </a:moveTo>
                <a:lnTo>
                  <a:pt x="642" y="7"/>
                </a:lnTo>
                <a:lnTo>
                  <a:pt x="0" y="1334"/>
                </a:lnTo>
                <a:lnTo>
                  <a:pt x="16" y="1341"/>
                </a:lnTo>
                <a:lnTo>
                  <a:pt x="658" y="14"/>
                </a:lnTo>
                <a:lnTo>
                  <a:pt x="648" y="19"/>
                </a:lnTo>
                <a:lnTo>
                  <a:pt x="651" y="2"/>
                </a:lnTo>
                <a:lnTo>
                  <a:pt x="645" y="0"/>
                </a:lnTo>
                <a:lnTo>
                  <a:pt x="642" y="7"/>
                </a:lnTo>
                <a:lnTo>
                  <a:pt x="651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696" name="Freeform 144"/>
          <p:cNvSpPr>
            <a:spLocks/>
          </p:cNvSpPr>
          <p:nvPr/>
        </p:nvSpPr>
        <p:spPr bwMode="auto">
          <a:xfrm>
            <a:off x="6230938" y="2218457"/>
            <a:ext cx="744537" cy="850900"/>
          </a:xfrm>
          <a:custGeom>
            <a:avLst/>
            <a:gdLst/>
            <a:ahLst/>
            <a:cxnLst>
              <a:cxn ang="0">
                <a:pos x="664" y="0"/>
              </a:cxn>
              <a:cxn ang="0">
                <a:pos x="1642" y="259"/>
              </a:cxn>
              <a:cxn ang="0">
                <a:pos x="972" y="1829"/>
              </a:cxn>
              <a:cxn ang="0">
                <a:pos x="0" y="1359"/>
              </a:cxn>
              <a:cxn ang="0">
                <a:pos x="664" y="0"/>
              </a:cxn>
            </a:cxnLst>
            <a:rect l="0" t="0" r="r" b="b"/>
            <a:pathLst>
              <a:path w="1642" h="1829">
                <a:moveTo>
                  <a:pt x="664" y="0"/>
                </a:moveTo>
                <a:lnTo>
                  <a:pt x="1642" y="259"/>
                </a:lnTo>
                <a:lnTo>
                  <a:pt x="972" y="1829"/>
                </a:lnTo>
                <a:lnTo>
                  <a:pt x="0" y="1359"/>
                </a:lnTo>
                <a:lnTo>
                  <a:pt x="664" y="0"/>
                </a:lnTo>
                <a:close/>
              </a:path>
            </a:pathLst>
          </a:custGeom>
          <a:solidFill>
            <a:srgbClr val="EFEAE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697" name="Freeform 145"/>
          <p:cNvSpPr>
            <a:spLocks/>
          </p:cNvSpPr>
          <p:nvPr/>
        </p:nvSpPr>
        <p:spPr bwMode="auto">
          <a:xfrm>
            <a:off x="6530975" y="2215282"/>
            <a:ext cx="449263" cy="128587"/>
          </a:xfrm>
          <a:custGeom>
            <a:avLst/>
            <a:gdLst/>
            <a:ahLst/>
            <a:cxnLst>
              <a:cxn ang="0">
                <a:pos x="988" y="272"/>
              </a:cxn>
              <a:cxn ang="0">
                <a:pos x="982" y="259"/>
              </a:cxn>
              <a:cxn ang="0">
                <a:pos x="3" y="0"/>
              </a:cxn>
              <a:cxn ang="0">
                <a:pos x="0" y="18"/>
              </a:cxn>
              <a:cxn ang="0">
                <a:pos x="978" y="277"/>
              </a:cxn>
              <a:cxn ang="0">
                <a:pos x="972" y="265"/>
              </a:cxn>
              <a:cxn ang="0">
                <a:pos x="988" y="272"/>
              </a:cxn>
              <a:cxn ang="0">
                <a:pos x="993" y="261"/>
              </a:cxn>
              <a:cxn ang="0">
                <a:pos x="982" y="259"/>
              </a:cxn>
              <a:cxn ang="0">
                <a:pos x="988" y="272"/>
              </a:cxn>
            </a:cxnLst>
            <a:rect l="0" t="0" r="r" b="b"/>
            <a:pathLst>
              <a:path w="993" h="277">
                <a:moveTo>
                  <a:pt x="988" y="272"/>
                </a:moveTo>
                <a:lnTo>
                  <a:pt x="982" y="259"/>
                </a:lnTo>
                <a:lnTo>
                  <a:pt x="3" y="0"/>
                </a:lnTo>
                <a:lnTo>
                  <a:pt x="0" y="18"/>
                </a:lnTo>
                <a:lnTo>
                  <a:pt x="978" y="277"/>
                </a:lnTo>
                <a:lnTo>
                  <a:pt x="972" y="265"/>
                </a:lnTo>
                <a:lnTo>
                  <a:pt x="988" y="272"/>
                </a:lnTo>
                <a:lnTo>
                  <a:pt x="993" y="261"/>
                </a:lnTo>
                <a:lnTo>
                  <a:pt x="982" y="259"/>
                </a:lnTo>
                <a:lnTo>
                  <a:pt x="988" y="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698" name="Freeform 146"/>
          <p:cNvSpPr>
            <a:spLocks/>
          </p:cNvSpPr>
          <p:nvPr/>
        </p:nvSpPr>
        <p:spPr bwMode="auto">
          <a:xfrm>
            <a:off x="6667500" y="2337519"/>
            <a:ext cx="311150" cy="738188"/>
          </a:xfrm>
          <a:custGeom>
            <a:avLst/>
            <a:gdLst/>
            <a:ahLst/>
            <a:cxnLst>
              <a:cxn ang="0">
                <a:pos x="5" y="1582"/>
              </a:cxn>
              <a:cxn ang="0">
                <a:pos x="16" y="1577"/>
              </a:cxn>
              <a:cxn ang="0">
                <a:pos x="686" y="7"/>
              </a:cxn>
              <a:cxn ang="0">
                <a:pos x="670" y="0"/>
              </a:cxn>
              <a:cxn ang="0">
                <a:pos x="0" y="1570"/>
              </a:cxn>
              <a:cxn ang="0">
                <a:pos x="11" y="1565"/>
              </a:cxn>
              <a:cxn ang="0">
                <a:pos x="5" y="1582"/>
              </a:cxn>
              <a:cxn ang="0">
                <a:pos x="11" y="1585"/>
              </a:cxn>
              <a:cxn ang="0">
                <a:pos x="16" y="1577"/>
              </a:cxn>
              <a:cxn ang="0">
                <a:pos x="5" y="1582"/>
              </a:cxn>
            </a:cxnLst>
            <a:rect l="0" t="0" r="r" b="b"/>
            <a:pathLst>
              <a:path w="686" h="1585">
                <a:moveTo>
                  <a:pt x="5" y="1582"/>
                </a:moveTo>
                <a:lnTo>
                  <a:pt x="16" y="1577"/>
                </a:lnTo>
                <a:lnTo>
                  <a:pt x="686" y="7"/>
                </a:lnTo>
                <a:lnTo>
                  <a:pt x="670" y="0"/>
                </a:lnTo>
                <a:lnTo>
                  <a:pt x="0" y="1570"/>
                </a:lnTo>
                <a:lnTo>
                  <a:pt x="11" y="1565"/>
                </a:lnTo>
                <a:lnTo>
                  <a:pt x="5" y="1582"/>
                </a:lnTo>
                <a:lnTo>
                  <a:pt x="11" y="1585"/>
                </a:lnTo>
                <a:lnTo>
                  <a:pt x="16" y="1577"/>
                </a:lnTo>
                <a:lnTo>
                  <a:pt x="5" y="15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699" name="Freeform 147"/>
          <p:cNvSpPr>
            <a:spLocks/>
          </p:cNvSpPr>
          <p:nvPr/>
        </p:nvSpPr>
        <p:spPr bwMode="auto">
          <a:xfrm>
            <a:off x="6226175" y="2847107"/>
            <a:ext cx="447675" cy="227012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10" y="17"/>
              </a:cxn>
              <a:cxn ang="0">
                <a:pos x="982" y="487"/>
              </a:cxn>
              <a:cxn ang="0">
                <a:pos x="988" y="470"/>
              </a:cxn>
              <a:cxn ang="0">
                <a:pos x="16" y="0"/>
              </a:cxn>
              <a:cxn ang="0">
                <a:pos x="21" y="12"/>
              </a:cxn>
              <a:cxn ang="0">
                <a:pos x="5" y="5"/>
              </a:cxn>
              <a:cxn ang="0">
                <a:pos x="0" y="12"/>
              </a:cxn>
              <a:cxn ang="0">
                <a:pos x="10" y="17"/>
              </a:cxn>
              <a:cxn ang="0">
                <a:pos x="5" y="5"/>
              </a:cxn>
            </a:cxnLst>
            <a:rect l="0" t="0" r="r" b="b"/>
            <a:pathLst>
              <a:path w="988" h="487">
                <a:moveTo>
                  <a:pt x="5" y="5"/>
                </a:moveTo>
                <a:lnTo>
                  <a:pt x="10" y="17"/>
                </a:lnTo>
                <a:lnTo>
                  <a:pt x="982" y="487"/>
                </a:lnTo>
                <a:lnTo>
                  <a:pt x="988" y="470"/>
                </a:lnTo>
                <a:lnTo>
                  <a:pt x="16" y="0"/>
                </a:lnTo>
                <a:lnTo>
                  <a:pt x="21" y="12"/>
                </a:lnTo>
                <a:lnTo>
                  <a:pt x="5" y="5"/>
                </a:lnTo>
                <a:lnTo>
                  <a:pt x="0" y="12"/>
                </a:lnTo>
                <a:lnTo>
                  <a:pt x="10" y="17"/>
                </a:lnTo>
                <a:lnTo>
                  <a:pt x="5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00" name="Freeform 148"/>
          <p:cNvSpPr>
            <a:spLocks/>
          </p:cNvSpPr>
          <p:nvPr/>
        </p:nvSpPr>
        <p:spPr bwMode="auto">
          <a:xfrm>
            <a:off x="6227763" y="2213694"/>
            <a:ext cx="307975" cy="638175"/>
          </a:xfrm>
          <a:custGeom>
            <a:avLst/>
            <a:gdLst/>
            <a:ahLst/>
            <a:cxnLst>
              <a:cxn ang="0">
                <a:pos x="673" y="1"/>
              </a:cxn>
              <a:cxn ang="0">
                <a:pos x="664" y="7"/>
              </a:cxn>
              <a:cxn ang="0">
                <a:pos x="0" y="1366"/>
              </a:cxn>
              <a:cxn ang="0">
                <a:pos x="16" y="1373"/>
              </a:cxn>
              <a:cxn ang="0">
                <a:pos x="680" y="13"/>
              </a:cxn>
              <a:cxn ang="0">
                <a:pos x="670" y="19"/>
              </a:cxn>
              <a:cxn ang="0">
                <a:pos x="673" y="1"/>
              </a:cxn>
              <a:cxn ang="0">
                <a:pos x="667" y="0"/>
              </a:cxn>
              <a:cxn ang="0">
                <a:pos x="664" y="7"/>
              </a:cxn>
              <a:cxn ang="0">
                <a:pos x="673" y="1"/>
              </a:cxn>
            </a:cxnLst>
            <a:rect l="0" t="0" r="r" b="b"/>
            <a:pathLst>
              <a:path w="680" h="1373">
                <a:moveTo>
                  <a:pt x="673" y="1"/>
                </a:moveTo>
                <a:lnTo>
                  <a:pt x="664" y="7"/>
                </a:lnTo>
                <a:lnTo>
                  <a:pt x="0" y="1366"/>
                </a:lnTo>
                <a:lnTo>
                  <a:pt x="16" y="1373"/>
                </a:lnTo>
                <a:lnTo>
                  <a:pt x="680" y="13"/>
                </a:lnTo>
                <a:lnTo>
                  <a:pt x="670" y="19"/>
                </a:lnTo>
                <a:lnTo>
                  <a:pt x="673" y="1"/>
                </a:lnTo>
                <a:lnTo>
                  <a:pt x="667" y="0"/>
                </a:lnTo>
                <a:lnTo>
                  <a:pt x="664" y="7"/>
                </a:lnTo>
                <a:lnTo>
                  <a:pt x="673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01" name="Freeform 149"/>
          <p:cNvSpPr>
            <a:spLocks/>
          </p:cNvSpPr>
          <p:nvPr/>
        </p:nvSpPr>
        <p:spPr bwMode="auto">
          <a:xfrm>
            <a:off x="6419850" y="2447057"/>
            <a:ext cx="192088" cy="184150"/>
          </a:xfrm>
          <a:custGeom>
            <a:avLst/>
            <a:gdLst/>
            <a:ahLst/>
            <a:cxnLst>
              <a:cxn ang="0">
                <a:pos x="299" y="395"/>
              </a:cxn>
              <a:cxn ang="0">
                <a:pos x="0" y="278"/>
              </a:cxn>
              <a:cxn ang="0">
                <a:pos x="124" y="0"/>
              </a:cxn>
              <a:cxn ang="0">
                <a:pos x="423" y="100"/>
              </a:cxn>
              <a:cxn ang="0">
                <a:pos x="299" y="395"/>
              </a:cxn>
            </a:cxnLst>
            <a:rect l="0" t="0" r="r" b="b"/>
            <a:pathLst>
              <a:path w="423" h="395">
                <a:moveTo>
                  <a:pt x="299" y="395"/>
                </a:moveTo>
                <a:lnTo>
                  <a:pt x="0" y="278"/>
                </a:lnTo>
                <a:lnTo>
                  <a:pt x="124" y="0"/>
                </a:lnTo>
                <a:lnTo>
                  <a:pt x="423" y="100"/>
                </a:lnTo>
                <a:lnTo>
                  <a:pt x="299" y="395"/>
                </a:lnTo>
                <a:close/>
              </a:path>
            </a:pathLst>
          </a:custGeom>
          <a:solidFill>
            <a:srgbClr val="7F7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02" name="Freeform 150"/>
          <p:cNvSpPr>
            <a:spLocks/>
          </p:cNvSpPr>
          <p:nvPr/>
        </p:nvSpPr>
        <p:spPr bwMode="auto">
          <a:xfrm>
            <a:off x="6415088" y="2572469"/>
            <a:ext cx="141287" cy="61913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10" y="17"/>
              </a:cxn>
              <a:cxn ang="0">
                <a:pos x="308" y="135"/>
              </a:cxn>
              <a:cxn ang="0">
                <a:pos x="315" y="117"/>
              </a:cxn>
              <a:cxn ang="0">
                <a:pos x="16" y="0"/>
              </a:cxn>
              <a:cxn ang="0">
                <a:pos x="21" y="12"/>
              </a:cxn>
              <a:cxn ang="0">
                <a:pos x="5" y="5"/>
              </a:cxn>
              <a:cxn ang="0">
                <a:pos x="0" y="14"/>
              </a:cxn>
              <a:cxn ang="0">
                <a:pos x="10" y="17"/>
              </a:cxn>
              <a:cxn ang="0">
                <a:pos x="5" y="5"/>
              </a:cxn>
            </a:cxnLst>
            <a:rect l="0" t="0" r="r" b="b"/>
            <a:pathLst>
              <a:path w="315" h="135">
                <a:moveTo>
                  <a:pt x="5" y="5"/>
                </a:moveTo>
                <a:lnTo>
                  <a:pt x="10" y="17"/>
                </a:lnTo>
                <a:lnTo>
                  <a:pt x="308" y="135"/>
                </a:lnTo>
                <a:lnTo>
                  <a:pt x="315" y="117"/>
                </a:lnTo>
                <a:lnTo>
                  <a:pt x="16" y="0"/>
                </a:lnTo>
                <a:lnTo>
                  <a:pt x="21" y="12"/>
                </a:lnTo>
                <a:lnTo>
                  <a:pt x="5" y="5"/>
                </a:lnTo>
                <a:lnTo>
                  <a:pt x="0" y="14"/>
                </a:lnTo>
                <a:lnTo>
                  <a:pt x="10" y="17"/>
                </a:lnTo>
                <a:lnTo>
                  <a:pt x="5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03" name="Freeform 151"/>
          <p:cNvSpPr>
            <a:spLocks/>
          </p:cNvSpPr>
          <p:nvPr/>
        </p:nvSpPr>
        <p:spPr bwMode="auto">
          <a:xfrm>
            <a:off x="6416675" y="2440707"/>
            <a:ext cx="63500" cy="136525"/>
          </a:xfrm>
          <a:custGeom>
            <a:avLst/>
            <a:gdLst/>
            <a:ahLst/>
            <a:cxnLst>
              <a:cxn ang="0">
                <a:pos x="134" y="4"/>
              </a:cxn>
              <a:cxn ang="0">
                <a:pos x="124" y="9"/>
              </a:cxn>
              <a:cxn ang="0">
                <a:pos x="0" y="287"/>
              </a:cxn>
              <a:cxn ang="0">
                <a:pos x="16" y="294"/>
              </a:cxn>
              <a:cxn ang="0">
                <a:pos x="140" y="16"/>
              </a:cxn>
              <a:cxn ang="0">
                <a:pos x="130" y="21"/>
              </a:cxn>
              <a:cxn ang="0">
                <a:pos x="134" y="4"/>
              </a:cxn>
              <a:cxn ang="0">
                <a:pos x="127" y="0"/>
              </a:cxn>
              <a:cxn ang="0">
                <a:pos x="124" y="9"/>
              </a:cxn>
              <a:cxn ang="0">
                <a:pos x="134" y="4"/>
              </a:cxn>
            </a:cxnLst>
            <a:rect l="0" t="0" r="r" b="b"/>
            <a:pathLst>
              <a:path w="140" h="294">
                <a:moveTo>
                  <a:pt x="134" y="4"/>
                </a:moveTo>
                <a:lnTo>
                  <a:pt x="124" y="9"/>
                </a:lnTo>
                <a:lnTo>
                  <a:pt x="0" y="287"/>
                </a:lnTo>
                <a:lnTo>
                  <a:pt x="16" y="294"/>
                </a:lnTo>
                <a:lnTo>
                  <a:pt x="140" y="16"/>
                </a:lnTo>
                <a:lnTo>
                  <a:pt x="130" y="21"/>
                </a:lnTo>
                <a:lnTo>
                  <a:pt x="134" y="4"/>
                </a:lnTo>
                <a:lnTo>
                  <a:pt x="127" y="0"/>
                </a:lnTo>
                <a:lnTo>
                  <a:pt x="124" y="9"/>
                </a:lnTo>
                <a:lnTo>
                  <a:pt x="134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04" name="Freeform 152"/>
          <p:cNvSpPr>
            <a:spLocks/>
          </p:cNvSpPr>
          <p:nvPr/>
        </p:nvSpPr>
        <p:spPr bwMode="auto">
          <a:xfrm>
            <a:off x="6475413" y="2442294"/>
            <a:ext cx="141287" cy="55563"/>
          </a:xfrm>
          <a:custGeom>
            <a:avLst/>
            <a:gdLst/>
            <a:ahLst/>
            <a:cxnLst>
              <a:cxn ang="0">
                <a:pos x="309" y="112"/>
              </a:cxn>
              <a:cxn ang="0">
                <a:pos x="302" y="100"/>
              </a:cxn>
              <a:cxn ang="0">
                <a:pos x="4" y="0"/>
              </a:cxn>
              <a:cxn ang="0">
                <a:pos x="0" y="17"/>
              </a:cxn>
              <a:cxn ang="0">
                <a:pos x="299" y="117"/>
              </a:cxn>
              <a:cxn ang="0">
                <a:pos x="293" y="105"/>
              </a:cxn>
              <a:cxn ang="0">
                <a:pos x="309" y="112"/>
              </a:cxn>
              <a:cxn ang="0">
                <a:pos x="313" y="104"/>
              </a:cxn>
              <a:cxn ang="0">
                <a:pos x="302" y="100"/>
              </a:cxn>
              <a:cxn ang="0">
                <a:pos x="309" y="112"/>
              </a:cxn>
            </a:cxnLst>
            <a:rect l="0" t="0" r="r" b="b"/>
            <a:pathLst>
              <a:path w="313" h="117">
                <a:moveTo>
                  <a:pt x="309" y="112"/>
                </a:moveTo>
                <a:lnTo>
                  <a:pt x="302" y="100"/>
                </a:lnTo>
                <a:lnTo>
                  <a:pt x="4" y="0"/>
                </a:lnTo>
                <a:lnTo>
                  <a:pt x="0" y="17"/>
                </a:lnTo>
                <a:lnTo>
                  <a:pt x="299" y="117"/>
                </a:lnTo>
                <a:lnTo>
                  <a:pt x="293" y="105"/>
                </a:lnTo>
                <a:lnTo>
                  <a:pt x="309" y="112"/>
                </a:lnTo>
                <a:lnTo>
                  <a:pt x="313" y="104"/>
                </a:lnTo>
                <a:lnTo>
                  <a:pt x="302" y="100"/>
                </a:lnTo>
                <a:lnTo>
                  <a:pt x="309" y="1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05" name="Freeform 153"/>
          <p:cNvSpPr>
            <a:spLocks/>
          </p:cNvSpPr>
          <p:nvPr/>
        </p:nvSpPr>
        <p:spPr bwMode="auto">
          <a:xfrm>
            <a:off x="6551613" y="2491507"/>
            <a:ext cx="63500" cy="144462"/>
          </a:xfrm>
          <a:custGeom>
            <a:avLst/>
            <a:gdLst/>
            <a:ahLst/>
            <a:cxnLst>
              <a:cxn ang="0">
                <a:pos x="4" y="308"/>
              </a:cxn>
              <a:cxn ang="0">
                <a:pos x="15" y="303"/>
              </a:cxn>
              <a:cxn ang="0">
                <a:pos x="140" y="7"/>
              </a:cxn>
              <a:cxn ang="0">
                <a:pos x="124" y="0"/>
              </a:cxn>
              <a:cxn ang="0">
                <a:pos x="0" y="296"/>
              </a:cxn>
              <a:cxn ang="0">
                <a:pos x="11" y="290"/>
              </a:cxn>
              <a:cxn ang="0">
                <a:pos x="4" y="308"/>
              </a:cxn>
              <a:cxn ang="0">
                <a:pos x="12" y="311"/>
              </a:cxn>
              <a:cxn ang="0">
                <a:pos x="15" y="303"/>
              </a:cxn>
              <a:cxn ang="0">
                <a:pos x="4" y="308"/>
              </a:cxn>
            </a:cxnLst>
            <a:rect l="0" t="0" r="r" b="b"/>
            <a:pathLst>
              <a:path w="140" h="311">
                <a:moveTo>
                  <a:pt x="4" y="308"/>
                </a:moveTo>
                <a:lnTo>
                  <a:pt x="15" y="303"/>
                </a:lnTo>
                <a:lnTo>
                  <a:pt x="140" y="7"/>
                </a:lnTo>
                <a:lnTo>
                  <a:pt x="124" y="0"/>
                </a:lnTo>
                <a:lnTo>
                  <a:pt x="0" y="296"/>
                </a:lnTo>
                <a:lnTo>
                  <a:pt x="11" y="290"/>
                </a:lnTo>
                <a:lnTo>
                  <a:pt x="4" y="308"/>
                </a:lnTo>
                <a:lnTo>
                  <a:pt x="12" y="311"/>
                </a:lnTo>
                <a:lnTo>
                  <a:pt x="15" y="303"/>
                </a:lnTo>
                <a:lnTo>
                  <a:pt x="4" y="30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06" name="Freeform 154"/>
          <p:cNvSpPr>
            <a:spLocks/>
          </p:cNvSpPr>
          <p:nvPr/>
        </p:nvSpPr>
        <p:spPr bwMode="auto">
          <a:xfrm>
            <a:off x="6499225" y="2385144"/>
            <a:ext cx="133350" cy="52388"/>
          </a:xfrm>
          <a:custGeom>
            <a:avLst/>
            <a:gdLst/>
            <a:ahLst/>
            <a:cxnLst>
              <a:cxn ang="0">
                <a:pos x="293" y="103"/>
              </a:cxn>
              <a:cxn ang="0">
                <a:pos x="294" y="93"/>
              </a:cxn>
              <a:cxn ang="0">
                <a:pos x="3" y="0"/>
              </a:cxn>
              <a:cxn ang="0">
                <a:pos x="0" y="20"/>
              </a:cxn>
              <a:cxn ang="0">
                <a:pos x="291" y="114"/>
              </a:cxn>
              <a:cxn ang="0">
                <a:pos x="293" y="103"/>
              </a:cxn>
            </a:cxnLst>
            <a:rect l="0" t="0" r="r" b="b"/>
            <a:pathLst>
              <a:path w="294" h="114">
                <a:moveTo>
                  <a:pt x="293" y="103"/>
                </a:moveTo>
                <a:lnTo>
                  <a:pt x="294" y="93"/>
                </a:lnTo>
                <a:lnTo>
                  <a:pt x="3" y="0"/>
                </a:lnTo>
                <a:lnTo>
                  <a:pt x="0" y="20"/>
                </a:lnTo>
                <a:lnTo>
                  <a:pt x="291" y="114"/>
                </a:lnTo>
                <a:lnTo>
                  <a:pt x="293" y="103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07" name="Freeform 155"/>
          <p:cNvSpPr>
            <a:spLocks/>
          </p:cNvSpPr>
          <p:nvPr/>
        </p:nvSpPr>
        <p:spPr bwMode="auto">
          <a:xfrm>
            <a:off x="6692900" y="2451819"/>
            <a:ext cx="133350" cy="53975"/>
          </a:xfrm>
          <a:custGeom>
            <a:avLst/>
            <a:gdLst/>
            <a:ahLst/>
            <a:cxnLst>
              <a:cxn ang="0">
                <a:pos x="292" y="103"/>
              </a:cxn>
              <a:cxn ang="0">
                <a:pos x="294" y="93"/>
              </a:cxn>
              <a:cxn ang="0">
                <a:pos x="3" y="0"/>
              </a:cxn>
              <a:cxn ang="0">
                <a:pos x="0" y="20"/>
              </a:cxn>
              <a:cxn ang="0">
                <a:pos x="291" y="114"/>
              </a:cxn>
              <a:cxn ang="0">
                <a:pos x="292" y="103"/>
              </a:cxn>
            </a:cxnLst>
            <a:rect l="0" t="0" r="r" b="b"/>
            <a:pathLst>
              <a:path w="294" h="114">
                <a:moveTo>
                  <a:pt x="292" y="103"/>
                </a:moveTo>
                <a:lnTo>
                  <a:pt x="294" y="93"/>
                </a:lnTo>
                <a:lnTo>
                  <a:pt x="3" y="0"/>
                </a:lnTo>
                <a:lnTo>
                  <a:pt x="0" y="20"/>
                </a:lnTo>
                <a:lnTo>
                  <a:pt x="291" y="114"/>
                </a:lnTo>
                <a:lnTo>
                  <a:pt x="292" y="103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08" name="Freeform 156"/>
          <p:cNvSpPr>
            <a:spLocks/>
          </p:cNvSpPr>
          <p:nvPr/>
        </p:nvSpPr>
        <p:spPr bwMode="auto">
          <a:xfrm>
            <a:off x="6667500" y="2508969"/>
            <a:ext cx="139700" cy="57150"/>
          </a:xfrm>
          <a:custGeom>
            <a:avLst/>
            <a:gdLst/>
            <a:ahLst/>
            <a:cxnLst>
              <a:cxn ang="0">
                <a:pos x="302" y="112"/>
              </a:cxn>
              <a:cxn ang="0">
                <a:pos x="305" y="101"/>
              </a:cxn>
              <a:cxn ang="0">
                <a:pos x="6" y="0"/>
              </a:cxn>
              <a:cxn ang="0">
                <a:pos x="0" y="20"/>
              </a:cxn>
              <a:cxn ang="0">
                <a:pos x="299" y="122"/>
              </a:cxn>
              <a:cxn ang="0">
                <a:pos x="302" y="112"/>
              </a:cxn>
            </a:cxnLst>
            <a:rect l="0" t="0" r="r" b="b"/>
            <a:pathLst>
              <a:path w="305" h="122">
                <a:moveTo>
                  <a:pt x="302" y="112"/>
                </a:moveTo>
                <a:lnTo>
                  <a:pt x="305" y="101"/>
                </a:lnTo>
                <a:lnTo>
                  <a:pt x="6" y="0"/>
                </a:lnTo>
                <a:lnTo>
                  <a:pt x="0" y="20"/>
                </a:lnTo>
                <a:lnTo>
                  <a:pt x="299" y="122"/>
                </a:lnTo>
                <a:lnTo>
                  <a:pt x="302" y="112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09" name="Freeform 157"/>
          <p:cNvSpPr>
            <a:spLocks/>
          </p:cNvSpPr>
          <p:nvPr/>
        </p:nvSpPr>
        <p:spPr bwMode="auto">
          <a:xfrm>
            <a:off x="6640513" y="2572469"/>
            <a:ext cx="136525" cy="60325"/>
          </a:xfrm>
          <a:custGeom>
            <a:avLst/>
            <a:gdLst/>
            <a:ahLst/>
            <a:cxnLst>
              <a:cxn ang="0">
                <a:pos x="300" y="119"/>
              </a:cxn>
              <a:cxn ang="0">
                <a:pos x="303" y="109"/>
              </a:cxn>
              <a:cxn ang="0">
                <a:pos x="6" y="0"/>
              </a:cxn>
              <a:cxn ang="0">
                <a:pos x="0" y="20"/>
              </a:cxn>
              <a:cxn ang="0">
                <a:pos x="297" y="129"/>
              </a:cxn>
              <a:cxn ang="0">
                <a:pos x="300" y="119"/>
              </a:cxn>
            </a:cxnLst>
            <a:rect l="0" t="0" r="r" b="b"/>
            <a:pathLst>
              <a:path w="303" h="129">
                <a:moveTo>
                  <a:pt x="300" y="119"/>
                </a:moveTo>
                <a:lnTo>
                  <a:pt x="303" y="109"/>
                </a:lnTo>
                <a:lnTo>
                  <a:pt x="6" y="0"/>
                </a:lnTo>
                <a:lnTo>
                  <a:pt x="0" y="20"/>
                </a:lnTo>
                <a:lnTo>
                  <a:pt x="297" y="129"/>
                </a:lnTo>
                <a:lnTo>
                  <a:pt x="300" y="119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10" name="Freeform 158"/>
          <p:cNvSpPr>
            <a:spLocks/>
          </p:cNvSpPr>
          <p:nvPr/>
        </p:nvSpPr>
        <p:spPr bwMode="auto">
          <a:xfrm>
            <a:off x="6619875" y="2640732"/>
            <a:ext cx="130175" cy="61912"/>
          </a:xfrm>
          <a:custGeom>
            <a:avLst/>
            <a:gdLst/>
            <a:ahLst/>
            <a:cxnLst>
              <a:cxn ang="0">
                <a:pos x="284" y="122"/>
              </a:cxn>
              <a:cxn ang="0">
                <a:pos x="287" y="112"/>
              </a:cxn>
              <a:cxn ang="0">
                <a:pos x="6" y="0"/>
              </a:cxn>
              <a:cxn ang="0">
                <a:pos x="0" y="20"/>
              </a:cxn>
              <a:cxn ang="0">
                <a:pos x="281" y="133"/>
              </a:cxn>
              <a:cxn ang="0">
                <a:pos x="284" y="122"/>
              </a:cxn>
            </a:cxnLst>
            <a:rect l="0" t="0" r="r" b="b"/>
            <a:pathLst>
              <a:path w="287" h="133">
                <a:moveTo>
                  <a:pt x="284" y="122"/>
                </a:moveTo>
                <a:lnTo>
                  <a:pt x="287" y="112"/>
                </a:lnTo>
                <a:lnTo>
                  <a:pt x="6" y="0"/>
                </a:lnTo>
                <a:lnTo>
                  <a:pt x="0" y="20"/>
                </a:lnTo>
                <a:lnTo>
                  <a:pt x="281" y="133"/>
                </a:lnTo>
                <a:lnTo>
                  <a:pt x="284" y="122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11" name="Freeform 159"/>
          <p:cNvSpPr>
            <a:spLocks/>
          </p:cNvSpPr>
          <p:nvPr/>
        </p:nvSpPr>
        <p:spPr bwMode="auto">
          <a:xfrm>
            <a:off x="6396038" y="2629619"/>
            <a:ext cx="133350" cy="61913"/>
          </a:xfrm>
          <a:custGeom>
            <a:avLst/>
            <a:gdLst/>
            <a:ahLst/>
            <a:cxnLst>
              <a:cxn ang="0">
                <a:pos x="289" y="121"/>
              </a:cxn>
              <a:cxn ang="0">
                <a:pos x="292" y="111"/>
              </a:cxn>
              <a:cxn ang="0">
                <a:pos x="6" y="0"/>
              </a:cxn>
              <a:cxn ang="0">
                <a:pos x="0" y="21"/>
              </a:cxn>
              <a:cxn ang="0">
                <a:pos x="286" y="132"/>
              </a:cxn>
              <a:cxn ang="0">
                <a:pos x="289" y="121"/>
              </a:cxn>
            </a:cxnLst>
            <a:rect l="0" t="0" r="r" b="b"/>
            <a:pathLst>
              <a:path w="292" h="132">
                <a:moveTo>
                  <a:pt x="289" y="121"/>
                </a:moveTo>
                <a:lnTo>
                  <a:pt x="292" y="111"/>
                </a:lnTo>
                <a:lnTo>
                  <a:pt x="6" y="0"/>
                </a:lnTo>
                <a:lnTo>
                  <a:pt x="0" y="21"/>
                </a:lnTo>
                <a:lnTo>
                  <a:pt x="286" y="132"/>
                </a:lnTo>
                <a:lnTo>
                  <a:pt x="289" y="121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12" name="Freeform 160"/>
          <p:cNvSpPr>
            <a:spLocks/>
          </p:cNvSpPr>
          <p:nvPr/>
        </p:nvSpPr>
        <p:spPr bwMode="auto">
          <a:xfrm>
            <a:off x="6370638" y="2685182"/>
            <a:ext cx="136525" cy="65087"/>
          </a:xfrm>
          <a:custGeom>
            <a:avLst/>
            <a:gdLst/>
            <a:ahLst/>
            <a:cxnLst>
              <a:cxn ang="0">
                <a:pos x="296" y="127"/>
              </a:cxn>
              <a:cxn ang="0">
                <a:pos x="299" y="117"/>
              </a:cxn>
              <a:cxn ang="0">
                <a:pos x="7" y="0"/>
              </a:cxn>
              <a:cxn ang="0">
                <a:pos x="0" y="20"/>
              </a:cxn>
              <a:cxn ang="0">
                <a:pos x="293" y="138"/>
              </a:cxn>
              <a:cxn ang="0">
                <a:pos x="296" y="127"/>
              </a:cxn>
            </a:cxnLst>
            <a:rect l="0" t="0" r="r" b="b"/>
            <a:pathLst>
              <a:path w="299" h="138">
                <a:moveTo>
                  <a:pt x="296" y="127"/>
                </a:moveTo>
                <a:lnTo>
                  <a:pt x="299" y="117"/>
                </a:lnTo>
                <a:lnTo>
                  <a:pt x="7" y="0"/>
                </a:lnTo>
                <a:lnTo>
                  <a:pt x="0" y="20"/>
                </a:lnTo>
                <a:lnTo>
                  <a:pt x="293" y="138"/>
                </a:lnTo>
                <a:lnTo>
                  <a:pt x="296" y="127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13" name="Freeform 161"/>
          <p:cNvSpPr>
            <a:spLocks/>
          </p:cNvSpPr>
          <p:nvPr/>
        </p:nvSpPr>
        <p:spPr bwMode="auto">
          <a:xfrm>
            <a:off x="6338888" y="2747094"/>
            <a:ext cx="136525" cy="68263"/>
          </a:xfrm>
          <a:custGeom>
            <a:avLst/>
            <a:gdLst/>
            <a:ahLst/>
            <a:cxnLst>
              <a:cxn ang="0">
                <a:pos x="298" y="134"/>
              </a:cxn>
              <a:cxn ang="0">
                <a:pos x="301" y="124"/>
              </a:cxn>
              <a:cxn ang="0">
                <a:pos x="7" y="0"/>
              </a:cxn>
              <a:cxn ang="0">
                <a:pos x="0" y="20"/>
              </a:cxn>
              <a:cxn ang="0">
                <a:pos x="295" y="145"/>
              </a:cxn>
              <a:cxn ang="0">
                <a:pos x="298" y="134"/>
              </a:cxn>
            </a:cxnLst>
            <a:rect l="0" t="0" r="r" b="b"/>
            <a:pathLst>
              <a:path w="301" h="145">
                <a:moveTo>
                  <a:pt x="298" y="134"/>
                </a:moveTo>
                <a:lnTo>
                  <a:pt x="301" y="124"/>
                </a:lnTo>
                <a:lnTo>
                  <a:pt x="7" y="0"/>
                </a:lnTo>
                <a:lnTo>
                  <a:pt x="0" y="20"/>
                </a:lnTo>
                <a:lnTo>
                  <a:pt x="295" y="145"/>
                </a:lnTo>
                <a:lnTo>
                  <a:pt x="298" y="134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14" name="Freeform 162"/>
          <p:cNvSpPr>
            <a:spLocks/>
          </p:cNvSpPr>
          <p:nvPr/>
        </p:nvSpPr>
        <p:spPr bwMode="auto">
          <a:xfrm>
            <a:off x="6307138" y="2810594"/>
            <a:ext cx="136525" cy="73025"/>
          </a:xfrm>
          <a:custGeom>
            <a:avLst/>
            <a:gdLst/>
            <a:ahLst/>
            <a:cxnLst>
              <a:cxn ang="0">
                <a:pos x="296" y="145"/>
              </a:cxn>
              <a:cxn ang="0">
                <a:pos x="299" y="135"/>
              </a:cxn>
              <a:cxn ang="0">
                <a:pos x="7" y="0"/>
              </a:cxn>
              <a:cxn ang="0">
                <a:pos x="0" y="21"/>
              </a:cxn>
              <a:cxn ang="0">
                <a:pos x="293" y="156"/>
              </a:cxn>
              <a:cxn ang="0">
                <a:pos x="296" y="145"/>
              </a:cxn>
            </a:cxnLst>
            <a:rect l="0" t="0" r="r" b="b"/>
            <a:pathLst>
              <a:path w="299" h="156">
                <a:moveTo>
                  <a:pt x="296" y="145"/>
                </a:moveTo>
                <a:lnTo>
                  <a:pt x="299" y="135"/>
                </a:lnTo>
                <a:lnTo>
                  <a:pt x="7" y="0"/>
                </a:lnTo>
                <a:lnTo>
                  <a:pt x="0" y="21"/>
                </a:lnTo>
                <a:lnTo>
                  <a:pt x="293" y="156"/>
                </a:lnTo>
                <a:lnTo>
                  <a:pt x="296" y="145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15" name="Freeform 163"/>
          <p:cNvSpPr>
            <a:spLocks/>
          </p:cNvSpPr>
          <p:nvPr/>
        </p:nvSpPr>
        <p:spPr bwMode="auto">
          <a:xfrm>
            <a:off x="6589713" y="2707407"/>
            <a:ext cx="138112" cy="61912"/>
          </a:xfrm>
          <a:custGeom>
            <a:avLst/>
            <a:gdLst/>
            <a:ahLst/>
            <a:cxnLst>
              <a:cxn ang="0">
                <a:pos x="300" y="123"/>
              </a:cxn>
              <a:cxn ang="0">
                <a:pos x="303" y="113"/>
              </a:cxn>
              <a:cxn ang="0">
                <a:pos x="6" y="0"/>
              </a:cxn>
              <a:cxn ang="0">
                <a:pos x="0" y="21"/>
              </a:cxn>
              <a:cxn ang="0">
                <a:pos x="297" y="133"/>
              </a:cxn>
              <a:cxn ang="0">
                <a:pos x="300" y="123"/>
              </a:cxn>
            </a:cxnLst>
            <a:rect l="0" t="0" r="r" b="b"/>
            <a:pathLst>
              <a:path w="303" h="133">
                <a:moveTo>
                  <a:pt x="300" y="123"/>
                </a:moveTo>
                <a:lnTo>
                  <a:pt x="303" y="113"/>
                </a:lnTo>
                <a:lnTo>
                  <a:pt x="6" y="0"/>
                </a:lnTo>
                <a:lnTo>
                  <a:pt x="0" y="21"/>
                </a:lnTo>
                <a:lnTo>
                  <a:pt x="297" y="133"/>
                </a:lnTo>
                <a:lnTo>
                  <a:pt x="300" y="123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16" name="Freeform 164"/>
          <p:cNvSpPr>
            <a:spLocks/>
          </p:cNvSpPr>
          <p:nvPr/>
        </p:nvSpPr>
        <p:spPr bwMode="auto">
          <a:xfrm>
            <a:off x="6570663" y="2762969"/>
            <a:ext cx="134937" cy="65088"/>
          </a:xfrm>
          <a:custGeom>
            <a:avLst/>
            <a:gdLst/>
            <a:ahLst/>
            <a:cxnLst>
              <a:cxn ang="0">
                <a:pos x="296" y="130"/>
              </a:cxn>
              <a:cxn ang="0">
                <a:pos x="299" y="120"/>
              </a:cxn>
              <a:cxn ang="0">
                <a:pos x="6" y="0"/>
              </a:cxn>
              <a:cxn ang="0">
                <a:pos x="0" y="21"/>
              </a:cxn>
              <a:cxn ang="0">
                <a:pos x="293" y="140"/>
              </a:cxn>
              <a:cxn ang="0">
                <a:pos x="296" y="130"/>
              </a:cxn>
            </a:cxnLst>
            <a:rect l="0" t="0" r="r" b="b"/>
            <a:pathLst>
              <a:path w="299" h="140">
                <a:moveTo>
                  <a:pt x="296" y="130"/>
                </a:moveTo>
                <a:lnTo>
                  <a:pt x="299" y="120"/>
                </a:lnTo>
                <a:lnTo>
                  <a:pt x="6" y="0"/>
                </a:lnTo>
                <a:lnTo>
                  <a:pt x="0" y="21"/>
                </a:lnTo>
                <a:lnTo>
                  <a:pt x="293" y="140"/>
                </a:lnTo>
                <a:lnTo>
                  <a:pt x="296" y="13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17" name="Freeform 165"/>
          <p:cNvSpPr>
            <a:spLocks/>
          </p:cNvSpPr>
          <p:nvPr/>
        </p:nvSpPr>
        <p:spPr bwMode="auto">
          <a:xfrm>
            <a:off x="6538913" y="2824882"/>
            <a:ext cx="134937" cy="68262"/>
          </a:xfrm>
          <a:custGeom>
            <a:avLst/>
            <a:gdLst/>
            <a:ahLst/>
            <a:cxnLst>
              <a:cxn ang="0">
                <a:pos x="294" y="137"/>
              </a:cxn>
              <a:cxn ang="0">
                <a:pos x="297" y="126"/>
              </a:cxn>
              <a:cxn ang="0">
                <a:pos x="6" y="0"/>
              </a:cxn>
              <a:cxn ang="0">
                <a:pos x="0" y="21"/>
              </a:cxn>
              <a:cxn ang="0">
                <a:pos x="291" y="147"/>
              </a:cxn>
              <a:cxn ang="0">
                <a:pos x="294" y="137"/>
              </a:cxn>
            </a:cxnLst>
            <a:rect l="0" t="0" r="r" b="b"/>
            <a:pathLst>
              <a:path w="297" h="147">
                <a:moveTo>
                  <a:pt x="294" y="137"/>
                </a:moveTo>
                <a:lnTo>
                  <a:pt x="297" y="126"/>
                </a:lnTo>
                <a:lnTo>
                  <a:pt x="6" y="0"/>
                </a:lnTo>
                <a:lnTo>
                  <a:pt x="0" y="21"/>
                </a:lnTo>
                <a:lnTo>
                  <a:pt x="291" y="147"/>
                </a:lnTo>
                <a:lnTo>
                  <a:pt x="294" y="137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18" name="Freeform 166"/>
          <p:cNvSpPr>
            <a:spLocks/>
          </p:cNvSpPr>
          <p:nvPr/>
        </p:nvSpPr>
        <p:spPr bwMode="auto">
          <a:xfrm>
            <a:off x="6507163" y="2888382"/>
            <a:ext cx="134937" cy="73025"/>
          </a:xfrm>
          <a:custGeom>
            <a:avLst/>
            <a:gdLst/>
            <a:ahLst/>
            <a:cxnLst>
              <a:cxn ang="0">
                <a:pos x="295" y="146"/>
              </a:cxn>
              <a:cxn ang="0">
                <a:pos x="298" y="136"/>
              </a:cxn>
              <a:cxn ang="0">
                <a:pos x="6" y="0"/>
              </a:cxn>
              <a:cxn ang="0">
                <a:pos x="0" y="20"/>
              </a:cxn>
              <a:cxn ang="0">
                <a:pos x="292" y="157"/>
              </a:cxn>
              <a:cxn ang="0">
                <a:pos x="295" y="146"/>
              </a:cxn>
            </a:cxnLst>
            <a:rect l="0" t="0" r="r" b="b"/>
            <a:pathLst>
              <a:path w="298" h="157">
                <a:moveTo>
                  <a:pt x="295" y="146"/>
                </a:moveTo>
                <a:lnTo>
                  <a:pt x="298" y="136"/>
                </a:lnTo>
                <a:lnTo>
                  <a:pt x="6" y="0"/>
                </a:lnTo>
                <a:lnTo>
                  <a:pt x="0" y="20"/>
                </a:lnTo>
                <a:lnTo>
                  <a:pt x="292" y="157"/>
                </a:lnTo>
                <a:lnTo>
                  <a:pt x="295" y="146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19" name="Freeform 167"/>
          <p:cNvSpPr>
            <a:spLocks/>
          </p:cNvSpPr>
          <p:nvPr/>
        </p:nvSpPr>
        <p:spPr bwMode="auto">
          <a:xfrm>
            <a:off x="6843713" y="2420069"/>
            <a:ext cx="6350" cy="7938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6" y="19"/>
              </a:cxn>
              <a:cxn ang="0">
                <a:pos x="12" y="13"/>
              </a:cxn>
              <a:cxn ang="0">
                <a:pos x="12" y="6"/>
              </a:cxn>
              <a:cxn ang="0">
                <a:pos x="9" y="0"/>
              </a:cxn>
              <a:cxn ang="0">
                <a:pos x="0" y="17"/>
              </a:cxn>
            </a:cxnLst>
            <a:rect l="0" t="0" r="r" b="b"/>
            <a:pathLst>
              <a:path w="12" h="19">
                <a:moveTo>
                  <a:pt x="0" y="17"/>
                </a:moveTo>
                <a:lnTo>
                  <a:pt x="6" y="19"/>
                </a:lnTo>
                <a:lnTo>
                  <a:pt x="12" y="13"/>
                </a:lnTo>
                <a:lnTo>
                  <a:pt x="12" y="6"/>
                </a:lnTo>
                <a:lnTo>
                  <a:pt x="9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1720" name="Oval 168"/>
          <p:cNvSpPr>
            <a:spLocks noChangeAspect="1" noChangeArrowheads="1"/>
          </p:cNvSpPr>
          <p:nvPr/>
        </p:nvSpPr>
        <p:spPr bwMode="auto">
          <a:xfrm>
            <a:off x="6394450" y="2726457"/>
            <a:ext cx="122238" cy="136525"/>
          </a:xfrm>
          <a:prstGeom prst="ellipse">
            <a:avLst/>
          </a:prstGeom>
          <a:solidFill>
            <a:srgbClr val="BE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721" name="Oval 169"/>
          <p:cNvSpPr>
            <a:spLocks noChangeAspect="1" noChangeArrowheads="1"/>
          </p:cNvSpPr>
          <p:nvPr/>
        </p:nvSpPr>
        <p:spPr bwMode="auto">
          <a:xfrm>
            <a:off x="6638925" y="2470869"/>
            <a:ext cx="123825" cy="139700"/>
          </a:xfrm>
          <a:prstGeom prst="ellipse">
            <a:avLst/>
          </a:prstGeom>
          <a:solidFill>
            <a:srgbClr val="D5D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722" name="Oval 170"/>
          <p:cNvSpPr>
            <a:spLocks noChangeAspect="1" noChangeArrowheads="1"/>
          </p:cNvSpPr>
          <p:nvPr/>
        </p:nvSpPr>
        <p:spPr bwMode="auto">
          <a:xfrm>
            <a:off x="6597650" y="2678832"/>
            <a:ext cx="123825" cy="139700"/>
          </a:xfrm>
          <a:prstGeom prst="ellipse">
            <a:avLst/>
          </a:prstGeom>
          <a:solidFill>
            <a:srgbClr val="D881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723" name="Text Box 171"/>
          <p:cNvSpPr txBox="1">
            <a:spLocks noChangeAspect="1" noChangeArrowheads="1"/>
          </p:cNvSpPr>
          <p:nvPr/>
        </p:nvSpPr>
        <p:spPr bwMode="auto">
          <a:xfrm>
            <a:off x="5246688" y="3613869"/>
            <a:ext cx="798512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Arial" pitchFamily="34" charset="0"/>
              </a:rPr>
              <a:t>XML</a:t>
            </a:r>
          </a:p>
          <a:p>
            <a:pPr algn="ctr"/>
            <a:r>
              <a:rPr lang="en-US" altLang="ko-KR" sz="1000">
                <a:solidFill>
                  <a:schemeClr val="bg1"/>
                </a:solidFill>
                <a:latin typeface="Arial" pitchFamily="34" charset="0"/>
              </a:rPr>
              <a:t>Repository</a:t>
            </a:r>
          </a:p>
        </p:txBody>
      </p:sp>
      <p:cxnSp>
        <p:nvCxnSpPr>
          <p:cNvPr id="151724" name="AutoShape 172"/>
          <p:cNvCxnSpPr>
            <a:cxnSpLocks noChangeAspect="1" noChangeShapeType="1"/>
          </p:cNvCxnSpPr>
          <p:nvPr/>
        </p:nvCxnSpPr>
        <p:spPr bwMode="auto">
          <a:xfrm>
            <a:off x="3722688" y="2586757"/>
            <a:ext cx="1370012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1725" name="Text Box 173"/>
          <p:cNvSpPr txBox="1">
            <a:spLocks noChangeAspect="1" noChangeArrowheads="1"/>
          </p:cNvSpPr>
          <p:nvPr/>
        </p:nvSpPr>
        <p:spPr bwMode="auto">
          <a:xfrm>
            <a:off x="6310313" y="3247157"/>
            <a:ext cx="6508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문서생성</a:t>
            </a:r>
          </a:p>
        </p:txBody>
      </p:sp>
      <p:sp>
        <p:nvSpPr>
          <p:cNvPr id="151726" name="Text Box 174"/>
          <p:cNvSpPr txBox="1">
            <a:spLocks noChangeAspect="1" noChangeArrowheads="1"/>
          </p:cNvSpPr>
          <p:nvPr/>
        </p:nvSpPr>
        <p:spPr bwMode="auto">
          <a:xfrm>
            <a:off x="4227513" y="3250332"/>
            <a:ext cx="7651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컨텐츠생성</a:t>
            </a:r>
          </a:p>
        </p:txBody>
      </p:sp>
      <p:sp>
        <p:nvSpPr>
          <p:cNvPr id="151727" name="Text Box 175"/>
          <p:cNvSpPr txBox="1">
            <a:spLocks noChangeAspect="1" noChangeArrowheads="1"/>
          </p:cNvSpPr>
          <p:nvPr/>
        </p:nvSpPr>
        <p:spPr bwMode="auto">
          <a:xfrm>
            <a:off x="3048000" y="3242394"/>
            <a:ext cx="7651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컨텐츠추출</a:t>
            </a:r>
          </a:p>
        </p:txBody>
      </p:sp>
      <p:sp>
        <p:nvSpPr>
          <p:cNvPr id="151728" name="AutoShape 176"/>
          <p:cNvSpPr>
            <a:spLocks noChangeArrowheads="1"/>
          </p:cNvSpPr>
          <p:nvPr/>
        </p:nvSpPr>
        <p:spPr bwMode="auto">
          <a:xfrm>
            <a:off x="3005138" y="2316882"/>
            <a:ext cx="887412" cy="6588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000">
                <a:latin typeface="HY중고딕" pitchFamily="18" charset="-127"/>
                <a:ea typeface="HY중고딕" pitchFamily="18" charset="-127"/>
              </a:rPr>
              <a:t>DTD &amp; </a:t>
            </a:r>
          </a:p>
          <a:p>
            <a:pPr algn="ctr"/>
            <a:r>
              <a:rPr lang="en-US" altLang="ko-KR" sz="1000">
                <a:latin typeface="HY중고딕" pitchFamily="18" charset="-127"/>
                <a:ea typeface="HY중고딕" pitchFamily="18" charset="-127"/>
              </a:rPr>
              <a:t>Schema</a:t>
            </a:r>
          </a:p>
          <a:p>
            <a:pPr algn="ctr"/>
            <a:r>
              <a:rPr lang="ko-KR" altLang="en-US" sz="1000">
                <a:latin typeface="HY중고딕" pitchFamily="18" charset="-127"/>
                <a:ea typeface="HY중고딕" pitchFamily="18" charset="-127"/>
              </a:rPr>
              <a:t>생성기</a:t>
            </a:r>
          </a:p>
        </p:txBody>
      </p:sp>
      <p:sp>
        <p:nvSpPr>
          <p:cNvPr id="151730" name="Rectangle 178"/>
          <p:cNvSpPr>
            <a:spLocks noChangeAspect="1" noChangeArrowheads="1"/>
          </p:cNvSpPr>
          <p:nvPr/>
        </p:nvSpPr>
        <p:spPr bwMode="auto">
          <a:xfrm>
            <a:off x="3570288" y="1916832"/>
            <a:ext cx="255587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DTD</a:t>
            </a:r>
          </a:p>
        </p:txBody>
      </p:sp>
      <p:sp>
        <p:nvSpPr>
          <p:cNvPr id="151731" name="Rectangle 179"/>
          <p:cNvSpPr>
            <a:spLocks noChangeAspect="1" noChangeArrowheads="1"/>
          </p:cNvSpPr>
          <p:nvPr/>
        </p:nvSpPr>
        <p:spPr bwMode="auto">
          <a:xfrm>
            <a:off x="3668713" y="2072407"/>
            <a:ext cx="255587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51732" name="Rectangle 180"/>
          <p:cNvSpPr>
            <a:spLocks noChangeAspect="1" noChangeArrowheads="1"/>
          </p:cNvSpPr>
          <p:nvPr/>
        </p:nvSpPr>
        <p:spPr bwMode="auto">
          <a:xfrm>
            <a:off x="3668713" y="2205757"/>
            <a:ext cx="255587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51733" name="Rectangle 181"/>
          <p:cNvSpPr>
            <a:spLocks noChangeAspect="1" noChangeArrowheads="1"/>
          </p:cNvSpPr>
          <p:nvPr/>
        </p:nvSpPr>
        <p:spPr bwMode="auto">
          <a:xfrm>
            <a:off x="3668713" y="2428007"/>
            <a:ext cx="255587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51734" name="Rectangle 182"/>
          <p:cNvSpPr>
            <a:spLocks noChangeAspect="1" noChangeArrowheads="1"/>
          </p:cNvSpPr>
          <p:nvPr/>
        </p:nvSpPr>
        <p:spPr bwMode="auto">
          <a:xfrm>
            <a:off x="3806825" y="2316882"/>
            <a:ext cx="255588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51735" name="Line 183"/>
          <p:cNvSpPr>
            <a:spLocks noChangeAspect="1" noChangeShapeType="1"/>
          </p:cNvSpPr>
          <p:nvPr/>
        </p:nvSpPr>
        <p:spPr bwMode="auto">
          <a:xfrm>
            <a:off x="3589338" y="2005732"/>
            <a:ext cx="0" cy="4667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1736" name="Line 184"/>
          <p:cNvSpPr>
            <a:spLocks noChangeAspect="1" noChangeShapeType="1"/>
          </p:cNvSpPr>
          <p:nvPr/>
        </p:nvSpPr>
        <p:spPr bwMode="auto">
          <a:xfrm>
            <a:off x="3589338" y="2116857"/>
            <a:ext cx="793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1737" name="Line 185"/>
          <p:cNvSpPr>
            <a:spLocks noChangeAspect="1" noChangeShapeType="1"/>
          </p:cNvSpPr>
          <p:nvPr/>
        </p:nvSpPr>
        <p:spPr bwMode="auto">
          <a:xfrm>
            <a:off x="3589338" y="2250207"/>
            <a:ext cx="793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1738" name="Line 186"/>
          <p:cNvSpPr>
            <a:spLocks noChangeAspect="1" noChangeShapeType="1"/>
          </p:cNvSpPr>
          <p:nvPr/>
        </p:nvSpPr>
        <p:spPr bwMode="auto">
          <a:xfrm>
            <a:off x="3589338" y="2472457"/>
            <a:ext cx="793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1739" name="Line 187"/>
          <p:cNvSpPr>
            <a:spLocks noChangeAspect="1" noChangeShapeType="1"/>
          </p:cNvSpPr>
          <p:nvPr/>
        </p:nvSpPr>
        <p:spPr bwMode="auto">
          <a:xfrm>
            <a:off x="3687763" y="2294657"/>
            <a:ext cx="0" cy="66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1740" name="Line 188"/>
          <p:cNvSpPr>
            <a:spLocks noChangeAspect="1" noChangeShapeType="1"/>
          </p:cNvSpPr>
          <p:nvPr/>
        </p:nvSpPr>
        <p:spPr bwMode="auto">
          <a:xfrm>
            <a:off x="3687763" y="2361332"/>
            <a:ext cx="1190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1741" name="AutoShape 189"/>
          <p:cNvSpPr>
            <a:spLocks noChangeArrowheads="1"/>
          </p:cNvSpPr>
          <p:nvPr/>
        </p:nvSpPr>
        <p:spPr bwMode="auto">
          <a:xfrm>
            <a:off x="4135438" y="2318469"/>
            <a:ext cx="825500" cy="6572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000">
                <a:latin typeface="HY중고딕" pitchFamily="18" charset="-127"/>
                <a:ea typeface="HY중고딕" pitchFamily="18" charset="-127"/>
              </a:rPr>
              <a:t>XML </a:t>
            </a:r>
            <a:r>
              <a:rPr lang="ko-KR" altLang="en-US" sz="1000">
                <a:latin typeface="HY중고딕" pitchFamily="18" charset="-127"/>
                <a:ea typeface="HY중고딕" pitchFamily="18" charset="-127"/>
              </a:rPr>
              <a:t>컨텐츠 </a:t>
            </a:r>
          </a:p>
          <a:p>
            <a:pPr algn="ctr"/>
            <a:r>
              <a:rPr lang="ko-KR" altLang="en-US" sz="1000">
                <a:latin typeface="HY중고딕" pitchFamily="18" charset="-127"/>
                <a:ea typeface="HY중고딕" pitchFamily="18" charset="-127"/>
              </a:rPr>
              <a:t>생성</a:t>
            </a:r>
          </a:p>
        </p:txBody>
      </p:sp>
      <p:pic>
        <p:nvPicPr>
          <p:cNvPr id="151742" name="Picture 190" descr="H:\Documents and Settings\hdlee\Application Data\Microsoft\Media Catalog\Downloaded Clips\cl3c\j0150663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6775" y="2261319"/>
            <a:ext cx="698500" cy="803275"/>
          </a:xfrm>
          <a:prstGeom prst="rect">
            <a:avLst/>
          </a:prstGeom>
          <a:noFill/>
        </p:spPr>
      </p:pic>
      <p:sp>
        <p:nvSpPr>
          <p:cNvPr id="151743" name="AutoShape 191"/>
          <p:cNvSpPr>
            <a:spLocks noChangeArrowheads="1"/>
          </p:cNvSpPr>
          <p:nvPr/>
        </p:nvSpPr>
        <p:spPr bwMode="auto">
          <a:xfrm>
            <a:off x="4038600" y="2064469"/>
            <a:ext cx="1219200" cy="16002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1746" name="AutoShape 194"/>
          <p:cNvSpPr>
            <a:spLocks noChangeArrowheads="1"/>
          </p:cNvSpPr>
          <p:nvPr/>
        </p:nvSpPr>
        <p:spPr bwMode="auto">
          <a:xfrm>
            <a:off x="1447800" y="3969469"/>
            <a:ext cx="5943600" cy="167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>
                <a:latin typeface="Lucida Sans Unicode" pitchFamily="34" charset="0"/>
                <a:ea typeface="HY얕은샘물M" pitchFamily="18" charset="-127"/>
              </a:rPr>
              <a:t>DTD</a:t>
            </a:r>
            <a:r>
              <a:rPr lang="ko-KR" altLang="en-US" sz="2800">
                <a:latin typeface="HY얕은샘물M" pitchFamily="18" charset="-127"/>
                <a:ea typeface="HY얕은샘물M" pitchFamily="18" charset="-127"/>
              </a:rPr>
              <a:t>와</a:t>
            </a:r>
            <a:r>
              <a:rPr lang="ko-KR" altLang="en-US">
                <a:latin typeface="Lucida Sans Unicode" pitchFamily="34" charset="0"/>
                <a:ea typeface="HY얕은샘물M" pitchFamily="18" charset="-127"/>
              </a:rPr>
              <a:t> </a:t>
            </a:r>
            <a:r>
              <a:rPr lang="en-US" altLang="ko-KR" sz="2000">
                <a:latin typeface="Lucida Sans Unicode" pitchFamily="34" charset="0"/>
                <a:ea typeface="HY얕은샘물M" pitchFamily="18" charset="-127"/>
              </a:rPr>
              <a:t>Schema</a:t>
            </a:r>
            <a:r>
              <a:rPr lang="ko-KR" altLang="en-US" sz="2800">
                <a:latin typeface="HY얕은샘물M" pitchFamily="18" charset="-127"/>
                <a:ea typeface="HY얕은샘물M" pitchFamily="18" charset="-127"/>
              </a:rPr>
              <a:t>를 바탕으로  실제 </a:t>
            </a:r>
            <a:r>
              <a:rPr lang="en-US" altLang="ko-KR" sz="2000">
                <a:latin typeface="Lucida Sans Unicode" pitchFamily="34" charset="0"/>
                <a:ea typeface="HY얕은샘물M" pitchFamily="18" charset="-127"/>
              </a:rPr>
              <a:t>XML </a:t>
            </a:r>
            <a:r>
              <a:rPr lang="ko-KR" altLang="en-US" sz="2800">
                <a:latin typeface="HY얕은샘물M" pitchFamily="18" charset="-127"/>
                <a:ea typeface="HY얕은샘물M" pitchFamily="18" charset="-127"/>
              </a:rPr>
              <a:t>문서를 생성</a:t>
            </a:r>
            <a:endParaRPr lang="ko-KR" altLang="en-US">
              <a:latin typeface="HY얕은샘물M" pitchFamily="18" charset="-127"/>
              <a:ea typeface="HY얕은샘물M" pitchFamily="18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XML </a:t>
            </a:r>
            <a:r>
              <a:rPr lang="ko-KR" altLang="en-US" sz="2000">
                <a:latin typeface="굴림체" pitchFamily="49" charset="-127"/>
                <a:ea typeface="굴림체" pitchFamily="49" charset="-127"/>
              </a:rPr>
              <a:t>문서를 작성할 수 있는  도구 등이 필요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i="1">
                <a:latin typeface="굴림체" pitchFamily="49" charset="-127"/>
                <a:ea typeface="굴림체" pitchFamily="49" charset="-127"/>
              </a:rPr>
              <a:t>HTML2XML Wrapper</a:t>
            </a:r>
            <a:endParaRPr lang="en-US" altLang="ko-KR" sz="1600" i="1">
              <a:latin typeface="굴림체" pitchFamily="49" charset="-127"/>
              <a:ea typeface="굴림체" pitchFamily="49" charset="-127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 </a:t>
            </a:r>
            <a:r>
              <a:rPr lang="ko-KR" altLang="en-US" smtClean="0"/>
              <a:t>컨텐츠 관리</a:t>
            </a:r>
            <a:endParaRPr lang="ko-KR" altLang="en-US"/>
          </a:p>
        </p:txBody>
      </p:sp>
      <p:sp>
        <p:nvSpPr>
          <p:cNvPr id="6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337E-C2FB-4BC8-BF03-A85B2320F29E}" type="slidenum">
              <a:rPr lang="en-US" altLang="ko-KR" smtClean="0"/>
              <a:pPr/>
              <a:t>55</a:t>
            </a:fld>
            <a:endParaRPr lang="en-US" altLang="ko-KR"/>
          </a:p>
        </p:txBody>
      </p:sp>
      <p:sp>
        <p:nvSpPr>
          <p:cNvPr id="155651" name="Text Box 3"/>
          <p:cNvSpPr txBox="1">
            <a:spLocks noChangeAspect="1" noChangeArrowheads="1"/>
          </p:cNvSpPr>
          <p:nvPr/>
        </p:nvSpPr>
        <p:spPr bwMode="auto">
          <a:xfrm>
            <a:off x="5528841" y="3077939"/>
            <a:ext cx="7651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컨텐츠관리</a:t>
            </a:r>
          </a:p>
        </p:txBody>
      </p:sp>
      <p:sp>
        <p:nvSpPr>
          <p:cNvPr id="155652" name="AutoShape 4"/>
          <p:cNvSpPr>
            <a:spLocks noChangeAspect="1" noChangeArrowheads="1"/>
          </p:cNvSpPr>
          <p:nvPr/>
        </p:nvSpPr>
        <p:spPr bwMode="auto">
          <a:xfrm>
            <a:off x="5597103" y="2069877"/>
            <a:ext cx="560388" cy="823912"/>
          </a:xfrm>
          <a:prstGeom prst="can">
            <a:avLst>
              <a:gd name="adj" fmla="val 36756"/>
            </a:avLst>
          </a:prstGeom>
          <a:gradFill rotWithShape="0">
            <a:gsLst>
              <a:gs pos="0">
                <a:srgbClr val="CCFFFF">
                  <a:gamma/>
                  <a:shade val="56078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53" name="AutoShape 5"/>
          <p:cNvSpPr>
            <a:spLocks noChangeAspect="1" noChangeArrowheads="1"/>
          </p:cNvSpPr>
          <p:nvPr/>
        </p:nvSpPr>
        <p:spPr bwMode="auto">
          <a:xfrm>
            <a:off x="5590753" y="2046064"/>
            <a:ext cx="573088" cy="32543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ADADFF">
                  <a:gamma/>
                  <a:shade val="46275"/>
                  <a:invGamma/>
                </a:srgbClr>
              </a:gs>
              <a:gs pos="50000">
                <a:srgbClr val="ADADFF"/>
              </a:gs>
              <a:gs pos="100000">
                <a:srgbClr val="ADAD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54" name="Oval 6"/>
          <p:cNvSpPr>
            <a:spLocks noChangeAspect="1" noChangeArrowheads="1"/>
          </p:cNvSpPr>
          <p:nvPr/>
        </p:nvSpPr>
        <p:spPr bwMode="auto">
          <a:xfrm>
            <a:off x="5762203" y="2404839"/>
            <a:ext cx="122238" cy="136525"/>
          </a:xfrm>
          <a:prstGeom prst="ellipse">
            <a:avLst/>
          </a:prstGeom>
          <a:solidFill>
            <a:srgbClr val="D5D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55" name="Oval 7"/>
          <p:cNvSpPr>
            <a:spLocks noChangeAspect="1" noChangeArrowheads="1"/>
          </p:cNvSpPr>
          <p:nvPr/>
        </p:nvSpPr>
        <p:spPr bwMode="auto">
          <a:xfrm>
            <a:off x="5965403" y="2587402"/>
            <a:ext cx="122238" cy="138112"/>
          </a:xfrm>
          <a:prstGeom prst="ellipse">
            <a:avLst/>
          </a:prstGeom>
          <a:solidFill>
            <a:srgbClr val="BE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56" name="Oval 8"/>
          <p:cNvSpPr>
            <a:spLocks noChangeAspect="1" noChangeArrowheads="1"/>
          </p:cNvSpPr>
          <p:nvPr/>
        </p:nvSpPr>
        <p:spPr bwMode="auto">
          <a:xfrm>
            <a:off x="5720928" y="2681064"/>
            <a:ext cx="122238" cy="136525"/>
          </a:xfrm>
          <a:prstGeom prst="ellipse">
            <a:avLst/>
          </a:prstGeom>
          <a:solidFill>
            <a:srgbClr val="D881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57" name="Freeform 9"/>
          <p:cNvSpPr>
            <a:spLocks/>
          </p:cNvSpPr>
          <p:nvPr/>
        </p:nvSpPr>
        <p:spPr bwMode="auto">
          <a:xfrm>
            <a:off x="6525791" y="2125439"/>
            <a:ext cx="744537" cy="835025"/>
          </a:xfrm>
          <a:custGeom>
            <a:avLst/>
            <a:gdLst/>
            <a:ahLst/>
            <a:cxnLst>
              <a:cxn ang="0">
                <a:pos x="642" y="0"/>
              </a:cxn>
              <a:cxn ang="0">
                <a:pos x="1642" y="226"/>
              </a:cxn>
              <a:cxn ang="0">
                <a:pos x="972" y="1796"/>
              </a:cxn>
              <a:cxn ang="0">
                <a:pos x="0" y="1326"/>
              </a:cxn>
              <a:cxn ang="0">
                <a:pos x="642" y="0"/>
              </a:cxn>
            </a:cxnLst>
            <a:rect l="0" t="0" r="r" b="b"/>
            <a:pathLst>
              <a:path w="1642" h="1796">
                <a:moveTo>
                  <a:pt x="642" y="0"/>
                </a:moveTo>
                <a:lnTo>
                  <a:pt x="1642" y="226"/>
                </a:lnTo>
                <a:lnTo>
                  <a:pt x="972" y="1796"/>
                </a:lnTo>
                <a:lnTo>
                  <a:pt x="0" y="1326"/>
                </a:lnTo>
                <a:lnTo>
                  <a:pt x="642" y="0"/>
                </a:lnTo>
                <a:close/>
              </a:path>
            </a:pathLst>
          </a:custGeom>
          <a:solidFill>
            <a:srgbClr val="AF96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58" name="Freeform 10"/>
          <p:cNvSpPr>
            <a:spLocks/>
          </p:cNvSpPr>
          <p:nvPr/>
        </p:nvSpPr>
        <p:spPr bwMode="auto">
          <a:xfrm>
            <a:off x="6962353" y="2228627"/>
            <a:ext cx="311150" cy="738187"/>
          </a:xfrm>
          <a:custGeom>
            <a:avLst/>
            <a:gdLst/>
            <a:ahLst/>
            <a:cxnLst>
              <a:cxn ang="0">
                <a:pos x="5" y="1583"/>
              </a:cxn>
              <a:cxn ang="0">
                <a:pos x="16" y="1577"/>
              </a:cxn>
              <a:cxn ang="0">
                <a:pos x="686" y="7"/>
              </a:cxn>
              <a:cxn ang="0">
                <a:pos x="670" y="0"/>
              </a:cxn>
              <a:cxn ang="0">
                <a:pos x="0" y="1571"/>
              </a:cxn>
              <a:cxn ang="0">
                <a:pos x="11" y="1565"/>
              </a:cxn>
              <a:cxn ang="0">
                <a:pos x="5" y="1583"/>
              </a:cxn>
              <a:cxn ang="0">
                <a:pos x="11" y="1586"/>
              </a:cxn>
              <a:cxn ang="0">
                <a:pos x="16" y="1577"/>
              </a:cxn>
              <a:cxn ang="0">
                <a:pos x="5" y="1583"/>
              </a:cxn>
            </a:cxnLst>
            <a:rect l="0" t="0" r="r" b="b"/>
            <a:pathLst>
              <a:path w="686" h="1586">
                <a:moveTo>
                  <a:pt x="5" y="1583"/>
                </a:moveTo>
                <a:lnTo>
                  <a:pt x="16" y="1577"/>
                </a:lnTo>
                <a:lnTo>
                  <a:pt x="686" y="7"/>
                </a:lnTo>
                <a:lnTo>
                  <a:pt x="670" y="0"/>
                </a:lnTo>
                <a:lnTo>
                  <a:pt x="0" y="1571"/>
                </a:lnTo>
                <a:lnTo>
                  <a:pt x="11" y="1565"/>
                </a:lnTo>
                <a:lnTo>
                  <a:pt x="5" y="1583"/>
                </a:lnTo>
                <a:lnTo>
                  <a:pt x="11" y="1586"/>
                </a:lnTo>
                <a:lnTo>
                  <a:pt x="16" y="1577"/>
                </a:lnTo>
                <a:lnTo>
                  <a:pt x="5" y="15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59" name="Freeform 11"/>
          <p:cNvSpPr>
            <a:spLocks/>
          </p:cNvSpPr>
          <p:nvPr/>
        </p:nvSpPr>
        <p:spPr bwMode="auto">
          <a:xfrm>
            <a:off x="6519441" y="2738214"/>
            <a:ext cx="449262" cy="227013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10" y="17"/>
              </a:cxn>
              <a:cxn ang="0">
                <a:pos x="982" y="487"/>
              </a:cxn>
              <a:cxn ang="0">
                <a:pos x="988" y="469"/>
              </a:cxn>
              <a:cxn ang="0">
                <a:pos x="16" y="0"/>
              </a:cxn>
              <a:cxn ang="0">
                <a:pos x="21" y="12"/>
              </a:cxn>
              <a:cxn ang="0">
                <a:pos x="5" y="5"/>
              </a:cxn>
              <a:cxn ang="0">
                <a:pos x="0" y="12"/>
              </a:cxn>
              <a:cxn ang="0">
                <a:pos x="10" y="17"/>
              </a:cxn>
              <a:cxn ang="0">
                <a:pos x="5" y="5"/>
              </a:cxn>
            </a:cxnLst>
            <a:rect l="0" t="0" r="r" b="b"/>
            <a:pathLst>
              <a:path w="988" h="487">
                <a:moveTo>
                  <a:pt x="5" y="5"/>
                </a:moveTo>
                <a:lnTo>
                  <a:pt x="10" y="17"/>
                </a:lnTo>
                <a:lnTo>
                  <a:pt x="982" y="487"/>
                </a:lnTo>
                <a:lnTo>
                  <a:pt x="988" y="469"/>
                </a:lnTo>
                <a:lnTo>
                  <a:pt x="16" y="0"/>
                </a:lnTo>
                <a:lnTo>
                  <a:pt x="21" y="12"/>
                </a:lnTo>
                <a:lnTo>
                  <a:pt x="5" y="5"/>
                </a:lnTo>
                <a:lnTo>
                  <a:pt x="0" y="12"/>
                </a:lnTo>
                <a:lnTo>
                  <a:pt x="10" y="17"/>
                </a:lnTo>
                <a:lnTo>
                  <a:pt x="5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60" name="Freeform 12"/>
          <p:cNvSpPr>
            <a:spLocks/>
          </p:cNvSpPr>
          <p:nvPr/>
        </p:nvSpPr>
        <p:spPr bwMode="auto">
          <a:xfrm>
            <a:off x="6816303" y="2120677"/>
            <a:ext cx="458788" cy="114300"/>
          </a:xfrm>
          <a:custGeom>
            <a:avLst/>
            <a:gdLst/>
            <a:ahLst/>
            <a:cxnLst>
              <a:cxn ang="0">
                <a:pos x="1010" y="238"/>
              </a:cxn>
              <a:cxn ang="0">
                <a:pos x="1004" y="226"/>
              </a:cxn>
              <a:cxn ang="0">
                <a:pos x="3" y="0"/>
              </a:cxn>
              <a:cxn ang="0">
                <a:pos x="0" y="17"/>
              </a:cxn>
              <a:cxn ang="0">
                <a:pos x="1000" y="243"/>
              </a:cxn>
              <a:cxn ang="0">
                <a:pos x="994" y="231"/>
              </a:cxn>
              <a:cxn ang="0">
                <a:pos x="1010" y="238"/>
              </a:cxn>
              <a:cxn ang="0">
                <a:pos x="1015" y="228"/>
              </a:cxn>
              <a:cxn ang="0">
                <a:pos x="1004" y="226"/>
              </a:cxn>
              <a:cxn ang="0">
                <a:pos x="1010" y="238"/>
              </a:cxn>
            </a:cxnLst>
            <a:rect l="0" t="0" r="r" b="b"/>
            <a:pathLst>
              <a:path w="1015" h="243">
                <a:moveTo>
                  <a:pt x="1010" y="238"/>
                </a:moveTo>
                <a:lnTo>
                  <a:pt x="1004" y="226"/>
                </a:lnTo>
                <a:lnTo>
                  <a:pt x="3" y="0"/>
                </a:lnTo>
                <a:lnTo>
                  <a:pt x="0" y="17"/>
                </a:lnTo>
                <a:lnTo>
                  <a:pt x="1000" y="243"/>
                </a:lnTo>
                <a:lnTo>
                  <a:pt x="994" y="231"/>
                </a:lnTo>
                <a:lnTo>
                  <a:pt x="1010" y="238"/>
                </a:lnTo>
                <a:lnTo>
                  <a:pt x="1015" y="228"/>
                </a:lnTo>
                <a:lnTo>
                  <a:pt x="1004" y="226"/>
                </a:lnTo>
                <a:lnTo>
                  <a:pt x="1010" y="2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61" name="Freeform 13"/>
          <p:cNvSpPr>
            <a:spLocks/>
          </p:cNvSpPr>
          <p:nvPr/>
        </p:nvSpPr>
        <p:spPr bwMode="auto">
          <a:xfrm>
            <a:off x="6522616" y="2120677"/>
            <a:ext cx="298450" cy="623887"/>
          </a:xfrm>
          <a:custGeom>
            <a:avLst/>
            <a:gdLst/>
            <a:ahLst/>
            <a:cxnLst>
              <a:cxn ang="0">
                <a:pos x="651" y="2"/>
              </a:cxn>
              <a:cxn ang="0">
                <a:pos x="642" y="7"/>
              </a:cxn>
              <a:cxn ang="0">
                <a:pos x="0" y="1334"/>
              </a:cxn>
              <a:cxn ang="0">
                <a:pos x="16" y="1341"/>
              </a:cxn>
              <a:cxn ang="0">
                <a:pos x="658" y="14"/>
              </a:cxn>
              <a:cxn ang="0">
                <a:pos x="648" y="19"/>
              </a:cxn>
              <a:cxn ang="0">
                <a:pos x="651" y="2"/>
              </a:cxn>
              <a:cxn ang="0">
                <a:pos x="645" y="0"/>
              </a:cxn>
              <a:cxn ang="0">
                <a:pos x="642" y="7"/>
              </a:cxn>
              <a:cxn ang="0">
                <a:pos x="651" y="2"/>
              </a:cxn>
            </a:cxnLst>
            <a:rect l="0" t="0" r="r" b="b"/>
            <a:pathLst>
              <a:path w="658" h="1341">
                <a:moveTo>
                  <a:pt x="651" y="2"/>
                </a:moveTo>
                <a:lnTo>
                  <a:pt x="642" y="7"/>
                </a:lnTo>
                <a:lnTo>
                  <a:pt x="0" y="1334"/>
                </a:lnTo>
                <a:lnTo>
                  <a:pt x="16" y="1341"/>
                </a:lnTo>
                <a:lnTo>
                  <a:pt x="658" y="14"/>
                </a:lnTo>
                <a:lnTo>
                  <a:pt x="648" y="19"/>
                </a:lnTo>
                <a:lnTo>
                  <a:pt x="651" y="2"/>
                </a:lnTo>
                <a:lnTo>
                  <a:pt x="645" y="0"/>
                </a:lnTo>
                <a:lnTo>
                  <a:pt x="642" y="7"/>
                </a:lnTo>
                <a:lnTo>
                  <a:pt x="651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62" name="Freeform 14"/>
          <p:cNvSpPr>
            <a:spLocks/>
          </p:cNvSpPr>
          <p:nvPr/>
        </p:nvSpPr>
        <p:spPr bwMode="auto">
          <a:xfrm>
            <a:off x="6495628" y="2047652"/>
            <a:ext cx="744538" cy="850900"/>
          </a:xfrm>
          <a:custGeom>
            <a:avLst/>
            <a:gdLst/>
            <a:ahLst/>
            <a:cxnLst>
              <a:cxn ang="0">
                <a:pos x="664" y="0"/>
              </a:cxn>
              <a:cxn ang="0">
                <a:pos x="1642" y="259"/>
              </a:cxn>
              <a:cxn ang="0">
                <a:pos x="972" y="1829"/>
              </a:cxn>
              <a:cxn ang="0">
                <a:pos x="0" y="1359"/>
              </a:cxn>
              <a:cxn ang="0">
                <a:pos x="664" y="0"/>
              </a:cxn>
            </a:cxnLst>
            <a:rect l="0" t="0" r="r" b="b"/>
            <a:pathLst>
              <a:path w="1642" h="1829">
                <a:moveTo>
                  <a:pt x="664" y="0"/>
                </a:moveTo>
                <a:lnTo>
                  <a:pt x="1642" y="259"/>
                </a:lnTo>
                <a:lnTo>
                  <a:pt x="972" y="1829"/>
                </a:lnTo>
                <a:lnTo>
                  <a:pt x="0" y="1359"/>
                </a:lnTo>
                <a:lnTo>
                  <a:pt x="664" y="0"/>
                </a:lnTo>
                <a:close/>
              </a:path>
            </a:pathLst>
          </a:custGeom>
          <a:solidFill>
            <a:srgbClr val="EFEAE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63" name="Freeform 15"/>
          <p:cNvSpPr>
            <a:spLocks/>
          </p:cNvSpPr>
          <p:nvPr/>
        </p:nvSpPr>
        <p:spPr bwMode="auto">
          <a:xfrm>
            <a:off x="6795666" y="2044477"/>
            <a:ext cx="449262" cy="128587"/>
          </a:xfrm>
          <a:custGeom>
            <a:avLst/>
            <a:gdLst/>
            <a:ahLst/>
            <a:cxnLst>
              <a:cxn ang="0">
                <a:pos x="988" y="272"/>
              </a:cxn>
              <a:cxn ang="0">
                <a:pos x="982" y="259"/>
              </a:cxn>
              <a:cxn ang="0">
                <a:pos x="3" y="0"/>
              </a:cxn>
              <a:cxn ang="0">
                <a:pos x="0" y="18"/>
              </a:cxn>
              <a:cxn ang="0">
                <a:pos x="978" y="277"/>
              </a:cxn>
              <a:cxn ang="0">
                <a:pos x="972" y="265"/>
              </a:cxn>
              <a:cxn ang="0">
                <a:pos x="988" y="272"/>
              </a:cxn>
              <a:cxn ang="0">
                <a:pos x="993" y="261"/>
              </a:cxn>
              <a:cxn ang="0">
                <a:pos x="982" y="259"/>
              </a:cxn>
              <a:cxn ang="0">
                <a:pos x="988" y="272"/>
              </a:cxn>
            </a:cxnLst>
            <a:rect l="0" t="0" r="r" b="b"/>
            <a:pathLst>
              <a:path w="993" h="277">
                <a:moveTo>
                  <a:pt x="988" y="272"/>
                </a:moveTo>
                <a:lnTo>
                  <a:pt x="982" y="259"/>
                </a:lnTo>
                <a:lnTo>
                  <a:pt x="3" y="0"/>
                </a:lnTo>
                <a:lnTo>
                  <a:pt x="0" y="18"/>
                </a:lnTo>
                <a:lnTo>
                  <a:pt x="978" y="277"/>
                </a:lnTo>
                <a:lnTo>
                  <a:pt x="972" y="265"/>
                </a:lnTo>
                <a:lnTo>
                  <a:pt x="988" y="272"/>
                </a:lnTo>
                <a:lnTo>
                  <a:pt x="993" y="261"/>
                </a:lnTo>
                <a:lnTo>
                  <a:pt x="982" y="259"/>
                </a:lnTo>
                <a:lnTo>
                  <a:pt x="988" y="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64" name="Freeform 16"/>
          <p:cNvSpPr>
            <a:spLocks/>
          </p:cNvSpPr>
          <p:nvPr/>
        </p:nvSpPr>
        <p:spPr bwMode="auto">
          <a:xfrm>
            <a:off x="6932191" y="2166714"/>
            <a:ext cx="311150" cy="738188"/>
          </a:xfrm>
          <a:custGeom>
            <a:avLst/>
            <a:gdLst/>
            <a:ahLst/>
            <a:cxnLst>
              <a:cxn ang="0">
                <a:pos x="5" y="1582"/>
              </a:cxn>
              <a:cxn ang="0">
                <a:pos x="16" y="1577"/>
              </a:cxn>
              <a:cxn ang="0">
                <a:pos x="686" y="7"/>
              </a:cxn>
              <a:cxn ang="0">
                <a:pos x="670" y="0"/>
              </a:cxn>
              <a:cxn ang="0">
                <a:pos x="0" y="1570"/>
              </a:cxn>
              <a:cxn ang="0">
                <a:pos x="11" y="1565"/>
              </a:cxn>
              <a:cxn ang="0">
                <a:pos x="5" y="1582"/>
              </a:cxn>
              <a:cxn ang="0">
                <a:pos x="11" y="1585"/>
              </a:cxn>
              <a:cxn ang="0">
                <a:pos x="16" y="1577"/>
              </a:cxn>
              <a:cxn ang="0">
                <a:pos x="5" y="1582"/>
              </a:cxn>
            </a:cxnLst>
            <a:rect l="0" t="0" r="r" b="b"/>
            <a:pathLst>
              <a:path w="686" h="1585">
                <a:moveTo>
                  <a:pt x="5" y="1582"/>
                </a:moveTo>
                <a:lnTo>
                  <a:pt x="16" y="1577"/>
                </a:lnTo>
                <a:lnTo>
                  <a:pt x="686" y="7"/>
                </a:lnTo>
                <a:lnTo>
                  <a:pt x="670" y="0"/>
                </a:lnTo>
                <a:lnTo>
                  <a:pt x="0" y="1570"/>
                </a:lnTo>
                <a:lnTo>
                  <a:pt x="11" y="1565"/>
                </a:lnTo>
                <a:lnTo>
                  <a:pt x="5" y="1582"/>
                </a:lnTo>
                <a:lnTo>
                  <a:pt x="11" y="1585"/>
                </a:lnTo>
                <a:lnTo>
                  <a:pt x="16" y="1577"/>
                </a:lnTo>
                <a:lnTo>
                  <a:pt x="5" y="15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65" name="Freeform 17"/>
          <p:cNvSpPr>
            <a:spLocks/>
          </p:cNvSpPr>
          <p:nvPr/>
        </p:nvSpPr>
        <p:spPr bwMode="auto">
          <a:xfrm>
            <a:off x="6490866" y="2676302"/>
            <a:ext cx="447675" cy="227012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10" y="17"/>
              </a:cxn>
              <a:cxn ang="0">
                <a:pos x="982" y="487"/>
              </a:cxn>
              <a:cxn ang="0">
                <a:pos x="988" y="470"/>
              </a:cxn>
              <a:cxn ang="0">
                <a:pos x="16" y="0"/>
              </a:cxn>
              <a:cxn ang="0">
                <a:pos x="21" y="12"/>
              </a:cxn>
              <a:cxn ang="0">
                <a:pos x="5" y="5"/>
              </a:cxn>
              <a:cxn ang="0">
                <a:pos x="0" y="12"/>
              </a:cxn>
              <a:cxn ang="0">
                <a:pos x="10" y="17"/>
              </a:cxn>
              <a:cxn ang="0">
                <a:pos x="5" y="5"/>
              </a:cxn>
            </a:cxnLst>
            <a:rect l="0" t="0" r="r" b="b"/>
            <a:pathLst>
              <a:path w="988" h="487">
                <a:moveTo>
                  <a:pt x="5" y="5"/>
                </a:moveTo>
                <a:lnTo>
                  <a:pt x="10" y="17"/>
                </a:lnTo>
                <a:lnTo>
                  <a:pt x="982" y="487"/>
                </a:lnTo>
                <a:lnTo>
                  <a:pt x="988" y="470"/>
                </a:lnTo>
                <a:lnTo>
                  <a:pt x="16" y="0"/>
                </a:lnTo>
                <a:lnTo>
                  <a:pt x="21" y="12"/>
                </a:lnTo>
                <a:lnTo>
                  <a:pt x="5" y="5"/>
                </a:lnTo>
                <a:lnTo>
                  <a:pt x="0" y="12"/>
                </a:lnTo>
                <a:lnTo>
                  <a:pt x="10" y="17"/>
                </a:lnTo>
                <a:lnTo>
                  <a:pt x="5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66" name="Freeform 18"/>
          <p:cNvSpPr>
            <a:spLocks/>
          </p:cNvSpPr>
          <p:nvPr/>
        </p:nvSpPr>
        <p:spPr bwMode="auto">
          <a:xfrm>
            <a:off x="6492453" y="2042889"/>
            <a:ext cx="307975" cy="638175"/>
          </a:xfrm>
          <a:custGeom>
            <a:avLst/>
            <a:gdLst/>
            <a:ahLst/>
            <a:cxnLst>
              <a:cxn ang="0">
                <a:pos x="673" y="1"/>
              </a:cxn>
              <a:cxn ang="0">
                <a:pos x="664" y="7"/>
              </a:cxn>
              <a:cxn ang="0">
                <a:pos x="0" y="1366"/>
              </a:cxn>
              <a:cxn ang="0">
                <a:pos x="16" y="1373"/>
              </a:cxn>
              <a:cxn ang="0">
                <a:pos x="680" y="13"/>
              </a:cxn>
              <a:cxn ang="0">
                <a:pos x="670" y="19"/>
              </a:cxn>
              <a:cxn ang="0">
                <a:pos x="673" y="1"/>
              </a:cxn>
              <a:cxn ang="0">
                <a:pos x="667" y="0"/>
              </a:cxn>
              <a:cxn ang="0">
                <a:pos x="664" y="7"/>
              </a:cxn>
              <a:cxn ang="0">
                <a:pos x="673" y="1"/>
              </a:cxn>
            </a:cxnLst>
            <a:rect l="0" t="0" r="r" b="b"/>
            <a:pathLst>
              <a:path w="680" h="1373">
                <a:moveTo>
                  <a:pt x="673" y="1"/>
                </a:moveTo>
                <a:lnTo>
                  <a:pt x="664" y="7"/>
                </a:lnTo>
                <a:lnTo>
                  <a:pt x="0" y="1366"/>
                </a:lnTo>
                <a:lnTo>
                  <a:pt x="16" y="1373"/>
                </a:lnTo>
                <a:lnTo>
                  <a:pt x="680" y="13"/>
                </a:lnTo>
                <a:lnTo>
                  <a:pt x="670" y="19"/>
                </a:lnTo>
                <a:lnTo>
                  <a:pt x="673" y="1"/>
                </a:lnTo>
                <a:lnTo>
                  <a:pt x="667" y="0"/>
                </a:lnTo>
                <a:lnTo>
                  <a:pt x="664" y="7"/>
                </a:lnTo>
                <a:lnTo>
                  <a:pt x="673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67" name="Freeform 19"/>
          <p:cNvSpPr>
            <a:spLocks/>
          </p:cNvSpPr>
          <p:nvPr/>
        </p:nvSpPr>
        <p:spPr bwMode="auto">
          <a:xfrm>
            <a:off x="6684541" y="2276252"/>
            <a:ext cx="192087" cy="184150"/>
          </a:xfrm>
          <a:custGeom>
            <a:avLst/>
            <a:gdLst/>
            <a:ahLst/>
            <a:cxnLst>
              <a:cxn ang="0">
                <a:pos x="299" y="395"/>
              </a:cxn>
              <a:cxn ang="0">
                <a:pos x="0" y="278"/>
              </a:cxn>
              <a:cxn ang="0">
                <a:pos x="124" y="0"/>
              </a:cxn>
              <a:cxn ang="0">
                <a:pos x="423" y="100"/>
              </a:cxn>
              <a:cxn ang="0">
                <a:pos x="299" y="395"/>
              </a:cxn>
            </a:cxnLst>
            <a:rect l="0" t="0" r="r" b="b"/>
            <a:pathLst>
              <a:path w="423" h="395">
                <a:moveTo>
                  <a:pt x="299" y="395"/>
                </a:moveTo>
                <a:lnTo>
                  <a:pt x="0" y="278"/>
                </a:lnTo>
                <a:lnTo>
                  <a:pt x="124" y="0"/>
                </a:lnTo>
                <a:lnTo>
                  <a:pt x="423" y="100"/>
                </a:lnTo>
                <a:lnTo>
                  <a:pt x="299" y="395"/>
                </a:lnTo>
                <a:close/>
              </a:path>
            </a:pathLst>
          </a:custGeom>
          <a:solidFill>
            <a:srgbClr val="7F7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68" name="Freeform 20"/>
          <p:cNvSpPr>
            <a:spLocks/>
          </p:cNvSpPr>
          <p:nvPr/>
        </p:nvSpPr>
        <p:spPr bwMode="auto">
          <a:xfrm>
            <a:off x="6679778" y="2401664"/>
            <a:ext cx="141288" cy="61913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10" y="17"/>
              </a:cxn>
              <a:cxn ang="0">
                <a:pos x="308" y="135"/>
              </a:cxn>
              <a:cxn ang="0">
                <a:pos x="315" y="117"/>
              </a:cxn>
              <a:cxn ang="0">
                <a:pos x="16" y="0"/>
              </a:cxn>
              <a:cxn ang="0">
                <a:pos x="21" y="12"/>
              </a:cxn>
              <a:cxn ang="0">
                <a:pos x="5" y="5"/>
              </a:cxn>
              <a:cxn ang="0">
                <a:pos x="0" y="14"/>
              </a:cxn>
              <a:cxn ang="0">
                <a:pos x="10" y="17"/>
              </a:cxn>
              <a:cxn ang="0">
                <a:pos x="5" y="5"/>
              </a:cxn>
            </a:cxnLst>
            <a:rect l="0" t="0" r="r" b="b"/>
            <a:pathLst>
              <a:path w="315" h="135">
                <a:moveTo>
                  <a:pt x="5" y="5"/>
                </a:moveTo>
                <a:lnTo>
                  <a:pt x="10" y="17"/>
                </a:lnTo>
                <a:lnTo>
                  <a:pt x="308" y="135"/>
                </a:lnTo>
                <a:lnTo>
                  <a:pt x="315" y="117"/>
                </a:lnTo>
                <a:lnTo>
                  <a:pt x="16" y="0"/>
                </a:lnTo>
                <a:lnTo>
                  <a:pt x="21" y="12"/>
                </a:lnTo>
                <a:lnTo>
                  <a:pt x="5" y="5"/>
                </a:lnTo>
                <a:lnTo>
                  <a:pt x="0" y="14"/>
                </a:lnTo>
                <a:lnTo>
                  <a:pt x="10" y="17"/>
                </a:lnTo>
                <a:lnTo>
                  <a:pt x="5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69" name="Freeform 21"/>
          <p:cNvSpPr>
            <a:spLocks/>
          </p:cNvSpPr>
          <p:nvPr/>
        </p:nvSpPr>
        <p:spPr bwMode="auto">
          <a:xfrm>
            <a:off x="6681366" y="2269902"/>
            <a:ext cx="63500" cy="136525"/>
          </a:xfrm>
          <a:custGeom>
            <a:avLst/>
            <a:gdLst/>
            <a:ahLst/>
            <a:cxnLst>
              <a:cxn ang="0">
                <a:pos x="134" y="4"/>
              </a:cxn>
              <a:cxn ang="0">
                <a:pos x="124" y="9"/>
              </a:cxn>
              <a:cxn ang="0">
                <a:pos x="0" y="287"/>
              </a:cxn>
              <a:cxn ang="0">
                <a:pos x="16" y="294"/>
              </a:cxn>
              <a:cxn ang="0">
                <a:pos x="140" y="16"/>
              </a:cxn>
              <a:cxn ang="0">
                <a:pos x="130" y="21"/>
              </a:cxn>
              <a:cxn ang="0">
                <a:pos x="134" y="4"/>
              </a:cxn>
              <a:cxn ang="0">
                <a:pos x="127" y="0"/>
              </a:cxn>
              <a:cxn ang="0">
                <a:pos x="124" y="9"/>
              </a:cxn>
              <a:cxn ang="0">
                <a:pos x="134" y="4"/>
              </a:cxn>
            </a:cxnLst>
            <a:rect l="0" t="0" r="r" b="b"/>
            <a:pathLst>
              <a:path w="140" h="294">
                <a:moveTo>
                  <a:pt x="134" y="4"/>
                </a:moveTo>
                <a:lnTo>
                  <a:pt x="124" y="9"/>
                </a:lnTo>
                <a:lnTo>
                  <a:pt x="0" y="287"/>
                </a:lnTo>
                <a:lnTo>
                  <a:pt x="16" y="294"/>
                </a:lnTo>
                <a:lnTo>
                  <a:pt x="140" y="16"/>
                </a:lnTo>
                <a:lnTo>
                  <a:pt x="130" y="21"/>
                </a:lnTo>
                <a:lnTo>
                  <a:pt x="134" y="4"/>
                </a:lnTo>
                <a:lnTo>
                  <a:pt x="127" y="0"/>
                </a:lnTo>
                <a:lnTo>
                  <a:pt x="124" y="9"/>
                </a:lnTo>
                <a:lnTo>
                  <a:pt x="134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70" name="Freeform 22"/>
          <p:cNvSpPr>
            <a:spLocks/>
          </p:cNvSpPr>
          <p:nvPr/>
        </p:nvSpPr>
        <p:spPr bwMode="auto">
          <a:xfrm>
            <a:off x="6740103" y="2271489"/>
            <a:ext cx="141288" cy="55563"/>
          </a:xfrm>
          <a:custGeom>
            <a:avLst/>
            <a:gdLst/>
            <a:ahLst/>
            <a:cxnLst>
              <a:cxn ang="0">
                <a:pos x="309" y="112"/>
              </a:cxn>
              <a:cxn ang="0">
                <a:pos x="302" y="100"/>
              </a:cxn>
              <a:cxn ang="0">
                <a:pos x="4" y="0"/>
              </a:cxn>
              <a:cxn ang="0">
                <a:pos x="0" y="17"/>
              </a:cxn>
              <a:cxn ang="0">
                <a:pos x="299" y="117"/>
              </a:cxn>
              <a:cxn ang="0">
                <a:pos x="293" y="105"/>
              </a:cxn>
              <a:cxn ang="0">
                <a:pos x="309" y="112"/>
              </a:cxn>
              <a:cxn ang="0">
                <a:pos x="313" y="104"/>
              </a:cxn>
              <a:cxn ang="0">
                <a:pos x="302" y="100"/>
              </a:cxn>
              <a:cxn ang="0">
                <a:pos x="309" y="112"/>
              </a:cxn>
            </a:cxnLst>
            <a:rect l="0" t="0" r="r" b="b"/>
            <a:pathLst>
              <a:path w="313" h="117">
                <a:moveTo>
                  <a:pt x="309" y="112"/>
                </a:moveTo>
                <a:lnTo>
                  <a:pt x="302" y="100"/>
                </a:lnTo>
                <a:lnTo>
                  <a:pt x="4" y="0"/>
                </a:lnTo>
                <a:lnTo>
                  <a:pt x="0" y="17"/>
                </a:lnTo>
                <a:lnTo>
                  <a:pt x="299" y="117"/>
                </a:lnTo>
                <a:lnTo>
                  <a:pt x="293" y="105"/>
                </a:lnTo>
                <a:lnTo>
                  <a:pt x="309" y="112"/>
                </a:lnTo>
                <a:lnTo>
                  <a:pt x="313" y="104"/>
                </a:lnTo>
                <a:lnTo>
                  <a:pt x="302" y="100"/>
                </a:lnTo>
                <a:lnTo>
                  <a:pt x="309" y="1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71" name="Freeform 23"/>
          <p:cNvSpPr>
            <a:spLocks/>
          </p:cNvSpPr>
          <p:nvPr/>
        </p:nvSpPr>
        <p:spPr bwMode="auto">
          <a:xfrm>
            <a:off x="6816303" y="2320702"/>
            <a:ext cx="63500" cy="144462"/>
          </a:xfrm>
          <a:custGeom>
            <a:avLst/>
            <a:gdLst/>
            <a:ahLst/>
            <a:cxnLst>
              <a:cxn ang="0">
                <a:pos x="4" y="308"/>
              </a:cxn>
              <a:cxn ang="0">
                <a:pos x="15" y="303"/>
              </a:cxn>
              <a:cxn ang="0">
                <a:pos x="140" y="7"/>
              </a:cxn>
              <a:cxn ang="0">
                <a:pos x="124" y="0"/>
              </a:cxn>
              <a:cxn ang="0">
                <a:pos x="0" y="296"/>
              </a:cxn>
              <a:cxn ang="0">
                <a:pos x="11" y="290"/>
              </a:cxn>
              <a:cxn ang="0">
                <a:pos x="4" y="308"/>
              </a:cxn>
              <a:cxn ang="0">
                <a:pos x="12" y="311"/>
              </a:cxn>
              <a:cxn ang="0">
                <a:pos x="15" y="303"/>
              </a:cxn>
              <a:cxn ang="0">
                <a:pos x="4" y="308"/>
              </a:cxn>
            </a:cxnLst>
            <a:rect l="0" t="0" r="r" b="b"/>
            <a:pathLst>
              <a:path w="140" h="311">
                <a:moveTo>
                  <a:pt x="4" y="308"/>
                </a:moveTo>
                <a:lnTo>
                  <a:pt x="15" y="303"/>
                </a:lnTo>
                <a:lnTo>
                  <a:pt x="140" y="7"/>
                </a:lnTo>
                <a:lnTo>
                  <a:pt x="124" y="0"/>
                </a:lnTo>
                <a:lnTo>
                  <a:pt x="0" y="296"/>
                </a:lnTo>
                <a:lnTo>
                  <a:pt x="11" y="290"/>
                </a:lnTo>
                <a:lnTo>
                  <a:pt x="4" y="308"/>
                </a:lnTo>
                <a:lnTo>
                  <a:pt x="12" y="311"/>
                </a:lnTo>
                <a:lnTo>
                  <a:pt x="15" y="303"/>
                </a:lnTo>
                <a:lnTo>
                  <a:pt x="4" y="30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72" name="Freeform 24"/>
          <p:cNvSpPr>
            <a:spLocks/>
          </p:cNvSpPr>
          <p:nvPr/>
        </p:nvSpPr>
        <p:spPr bwMode="auto">
          <a:xfrm>
            <a:off x="6763916" y="2214339"/>
            <a:ext cx="133350" cy="52388"/>
          </a:xfrm>
          <a:custGeom>
            <a:avLst/>
            <a:gdLst/>
            <a:ahLst/>
            <a:cxnLst>
              <a:cxn ang="0">
                <a:pos x="293" y="103"/>
              </a:cxn>
              <a:cxn ang="0">
                <a:pos x="294" y="93"/>
              </a:cxn>
              <a:cxn ang="0">
                <a:pos x="3" y="0"/>
              </a:cxn>
              <a:cxn ang="0">
                <a:pos x="0" y="20"/>
              </a:cxn>
              <a:cxn ang="0">
                <a:pos x="291" y="114"/>
              </a:cxn>
              <a:cxn ang="0">
                <a:pos x="293" y="103"/>
              </a:cxn>
            </a:cxnLst>
            <a:rect l="0" t="0" r="r" b="b"/>
            <a:pathLst>
              <a:path w="294" h="114">
                <a:moveTo>
                  <a:pt x="293" y="103"/>
                </a:moveTo>
                <a:lnTo>
                  <a:pt x="294" y="93"/>
                </a:lnTo>
                <a:lnTo>
                  <a:pt x="3" y="0"/>
                </a:lnTo>
                <a:lnTo>
                  <a:pt x="0" y="20"/>
                </a:lnTo>
                <a:lnTo>
                  <a:pt x="291" y="114"/>
                </a:lnTo>
                <a:lnTo>
                  <a:pt x="293" y="103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73" name="Freeform 25"/>
          <p:cNvSpPr>
            <a:spLocks/>
          </p:cNvSpPr>
          <p:nvPr/>
        </p:nvSpPr>
        <p:spPr bwMode="auto">
          <a:xfrm>
            <a:off x="6957591" y="2281014"/>
            <a:ext cx="133350" cy="53975"/>
          </a:xfrm>
          <a:custGeom>
            <a:avLst/>
            <a:gdLst/>
            <a:ahLst/>
            <a:cxnLst>
              <a:cxn ang="0">
                <a:pos x="292" y="103"/>
              </a:cxn>
              <a:cxn ang="0">
                <a:pos x="294" y="93"/>
              </a:cxn>
              <a:cxn ang="0">
                <a:pos x="3" y="0"/>
              </a:cxn>
              <a:cxn ang="0">
                <a:pos x="0" y="20"/>
              </a:cxn>
              <a:cxn ang="0">
                <a:pos x="291" y="114"/>
              </a:cxn>
              <a:cxn ang="0">
                <a:pos x="292" y="103"/>
              </a:cxn>
            </a:cxnLst>
            <a:rect l="0" t="0" r="r" b="b"/>
            <a:pathLst>
              <a:path w="294" h="114">
                <a:moveTo>
                  <a:pt x="292" y="103"/>
                </a:moveTo>
                <a:lnTo>
                  <a:pt x="294" y="93"/>
                </a:lnTo>
                <a:lnTo>
                  <a:pt x="3" y="0"/>
                </a:lnTo>
                <a:lnTo>
                  <a:pt x="0" y="20"/>
                </a:lnTo>
                <a:lnTo>
                  <a:pt x="291" y="114"/>
                </a:lnTo>
                <a:lnTo>
                  <a:pt x="292" y="103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74" name="Freeform 26"/>
          <p:cNvSpPr>
            <a:spLocks/>
          </p:cNvSpPr>
          <p:nvPr/>
        </p:nvSpPr>
        <p:spPr bwMode="auto">
          <a:xfrm>
            <a:off x="6932191" y="2338164"/>
            <a:ext cx="139700" cy="57150"/>
          </a:xfrm>
          <a:custGeom>
            <a:avLst/>
            <a:gdLst/>
            <a:ahLst/>
            <a:cxnLst>
              <a:cxn ang="0">
                <a:pos x="302" y="112"/>
              </a:cxn>
              <a:cxn ang="0">
                <a:pos x="305" y="101"/>
              </a:cxn>
              <a:cxn ang="0">
                <a:pos x="6" y="0"/>
              </a:cxn>
              <a:cxn ang="0">
                <a:pos x="0" y="20"/>
              </a:cxn>
              <a:cxn ang="0">
                <a:pos x="299" y="122"/>
              </a:cxn>
              <a:cxn ang="0">
                <a:pos x="302" y="112"/>
              </a:cxn>
            </a:cxnLst>
            <a:rect l="0" t="0" r="r" b="b"/>
            <a:pathLst>
              <a:path w="305" h="122">
                <a:moveTo>
                  <a:pt x="302" y="112"/>
                </a:moveTo>
                <a:lnTo>
                  <a:pt x="305" y="101"/>
                </a:lnTo>
                <a:lnTo>
                  <a:pt x="6" y="0"/>
                </a:lnTo>
                <a:lnTo>
                  <a:pt x="0" y="20"/>
                </a:lnTo>
                <a:lnTo>
                  <a:pt x="299" y="122"/>
                </a:lnTo>
                <a:lnTo>
                  <a:pt x="302" y="112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75" name="Freeform 27"/>
          <p:cNvSpPr>
            <a:spLocks/>
          </p:cNvSpPr>
          <p:nvPr/>
        </p:nvSpPr>
        <p:spPr bwMode="auto">
          <a:xfrm>
            <a:off x="6905203" y="2401664"/>
            <a:ext cx="136525" cy="60325"/>
          </a:xfrm>
          <a:custGeom>
            <a:avLst/>
            <a:gdLst/>
            <a:ahLst/>
            <a:cxnLst>
              <a:cxn ang="0">
                <a:pos x="300" y="119"/>
              </a:cxn>
              <a:cxn ang="0">
                <a:pos x="303" y="109"/>
              </a:cxn>
              <a:cxn ang="0">
                <a:pos x="6" y="0"/>
              </a:cxn>
              <a:cxn ang="0">
                <a:pos x="0" y="20"/>
              </a:cxn>
              <a:cxn ang="0">
                <a:pos x="297" y="129"/>
              </a:cxn>
              <a:cxn ang="0">
                <a:pos x="300" y="119"/>
              </a:cxn>
            </a:cxnLst>
            <a:rect l="0" t="0" r="r" b="b"/>
            <a:pathLst>
              <a:path w="303" h="129">
                <a:moveTo>
                  <a:pt x="300" y="119"/>
                </a:moveTo>
                <a:lnTo>
                  <a:pt x="303" y="109"/>
                </a:lnTo>
                <a:lnTo>
                  <a:pt x="6" y="0"/>
                </a:lnTo>
                <a:lnTo>
                  <a:pt x="0" y="20"/>
                </a:lnTo>
                <a:lnTo>
                  <a:pt x="297" y="129"/>
                </a:lnTo>
                <a:lnTo>
                  <a:pt x="300" y="119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76" name="Freeform 28"/>
          <p:cNvSpPr>
            <a:spLocks/>
          </p:cNvSpPr>
          <p:nvPr/>
        </p:nvSpPr>
        <p:spPr bwMode="auto">
          <a:xfrm>
            <a:off x="6884566" y="2469927"/>
            <a:ext cx="130175" cy="61912"/>
          </a:xfrm>
          <a:custGeom>
            <a:avLst/>
            <a:gdLst/>
            <a:ahLst/>
            <a:cxnLst>
              <a:cxn ang="0">
                <a:pos x="284" y="122"/>
              </a:cxn>
              <a:cxn ang="0">
                <a:pos x="287" y="112"/>
              </a:cxn>
              <a:cxn ang="0">
                <a:pos x="6" y="0"/>
              </a:cxn>
              <a:cxn ang="0">
                <a:pos x="0" y="20"/>
              </a:cxn>
              <a:cxn ang="0">
                <a:pos x="281" y="133"/>
              </a:cxn>
              <a:cxn ang="0">
                <a:pos x="284" y="122"/>
              </a:cxn>
            </a:cxnLst>
            <a:rect l="0" t="0" r="r" b="b"/>
            <a:pathLst>
              <a:path w="287" h="133">
                <a:moveTo>
                  <a:pt x="284" y="122"/>
                </a:moveTo>
                <a:lnTo>
                  <a:pt x="287" y="112"/>
                </a:lnTo>
                <a:lnTo>
                  <a:pt x="6" y="0"/>
                </a:lnTo>
                <a:lnTo>
                  <a:pt x="0" y="20"/>
                </a:lnTo>
                <a:lnTo>
                  <a:pt x="281" y="133"/>
                </a:lnTo>
                <a:lnTo>
                  <a:pt x="284" y="122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77" name="Freeform 29"/>
          <p:cNvSpPr>
            <a:spLocks/>
          </p:cNvSpPr>
          <p:nvPr/>
        </p:nvSpPr>
        <p:spPr bwMode="auto">
          <a:xfrm>
            <a:off x="6660728" y="2458814"/>
            <a:ext cx="133350" cy="61913"/>
          </a:xfrm>
          <a:custGeom>
            <a:avLst/>
            <a:gdLst/>
            <a:ahLst/>
            <a:cxnLst>
              <a:cxn ang="0">
                <a:pos x="289" y="121"/>
              </a:cxn>
              <a:cxn ang="0">
                <a:pos x="292" y="111"/>
              </a:cxn>
              <a:cxn ang="0">
                <a:pos x="6" y="0"/>
              </a:cxn>
              <a:cxn ang="0">
                <a:pos x="0" y="21"/>
              </a:cxn>
              <a:cxn ang="0">
                <a:pos x="286" y="132"/>
              </a:cxn>
              <a:cxn ang="0">
                <a:pos x="289" y="121"/>
              </a:cxn>
            </a:cxnLst>
            <a:rect l="0" t="0" r="r" b="b"/>
            <a:pathLst>
              <a:path w="292" h="132">
                <a:moveTo>
                  <a:pt x="289" y="121"/>
                </a:moveTo>
                <a:lnTo>
                  <a:pt x="292" y="111"/>
                </a:lnTo>
                <a:lnTo>
                  <a:pt x="6" y="0"/>
                </a:lnTo>
                <a:lnTo>
                  <a:pt x="0" y="21"/>
                </a:lnTo>
                <a:lnTo>
                  <a:pt x="286" y="132"/>
                </a:lnTo>
                <a:lnTo>
                  <a:pt x="289" y="121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78" name="Freeform 30"/>
          <p:cNvSpPr>
            <a:spLocks/>
          </p:cNvSpPr>
          <p:nvPr/>
        </p:nvSpPr>
        <p:spPr bwMode="auto">
          <a:xfrm>
            <a:off x="6635328" y="2514377"/>
            <a:ext cx="136525" cy="65087"/>
          </a:xfrm>
          <a:custGeom>
            <a:avLst/>
            <a:gdLst/>
            <a:ahLst/>
            <a:cxnLst>
              <a:cxn ang="0">
                <a:pos x="296" y="127"/>
              </a:cxn>
              <a:cxn ang="0">
                <a:pos x="299" y="117"/>
              </a:cxn>
              <a:cxn ang="0">
                <a:pos x="7" y="0"/>
              </a:cxn>
              <a:cxn ang="0">
                <a:pos x="0" y="20"/>
              </a:cxn>
              <a:cxn ang="0">
                <a:pos x="293" y="138"/>
              </a:cxn>
              <a:cxn ang="0">
                <a:pos x="296" y="127"/>
              </a:cxn>
            </a:cxnLst>
            <a:rect l="0" t="0" r="r" b="b"/>
            <a:pathLst>
              <a:path w="299" h="138">
                <a:moveTo>
                  <a:pt x="296" y="127"/>
                </a:moveTo>
                <a:lnTo>
                  <a:pt x="299" y="117"/>
                </a:lnTo>
                <a:lnTo>
                  <a:pt x="7" y="0"/>
                </a:lnTo>
                <a:lnTo>
                  <a:pt x="0" y="20"/>
                </a:lnTo>
                <a:lnTo>
                  <a:pt x="293" y="138"/>
                </a:lnTo>
                <a:lnTo>
                  <a:pt x="296" y="127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79" name="Freeform 31"/>
          <p:cNvSpPr>
            <a:spLocks/>
          </p:cNvSpPr>
          <p:nvPr/>
        </p:nvSpPr>
        <p:spPr bwMode="auto">
          <a:xfrm>
            <a:off x="6603578" y="2576289"/>
            <a:ext cx="136525" cy="68263"/>
          </a:xfrm>
          <a:custGeom>
            <a:avLst/>
            <a:gdLst/>
            <a:ahLst/>
            <a:cxnLst>
              <a:cxn ang="0">
                <a:pos x="298" y="134"/>
              </a:cxn>
              <a:cxn ang="0">
                <a:pos x="301" y="124"/>
              </a:cxn>
              <a:cxn ang="0">
                <a:pos x="7" y="0"/>
              </a:cxn>
              <a:cxn ang="0">
                <a:pos x="0" y="20"/>
              </a:cxn>
              <a:cxn ang="0">
                <a:pos x="295" y="145"/>
              </a:cxn>
              <a:cxn ang="0">
                <a:pos x="298" y="134"/>
              </a:cxn>
            </a:cxnLst>
            <a:rect l="0" t="0" r="r" b="b"/>
            <a:pathLst>
              <a:path w="301" h="145">
                <a:moveTo>
                  <a:pt x="298" y="134"/>
                </a:moveTo>
                <a:lnTo>
                  <a:pt x="301" y="124"/>
                </a:lnTo>
                <a:lnTo>
                  <a:pt x="7" y="0"/>
                </a:lnTo>
                <a:lnTo>
                  <a:pt x="0" y="20"/>
                </a:lnTo>
                <a:lnTo>
                  <a:pt x="295" y="145"/>
                </a:lnTo>
                <a:lnTo>
                  <a:pt x="298" y="134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80" name="Freeform 32"/>
          <p:cNvSpPr>
            <a:spLocks/>
          </p:cNvSpPr>
          <p:nvPr/>
        </p:nvSpPr>
        <p:spPr bwMode="auto">
          <a:xfrm>
            <a:off x="6571828" y="2639789"/>
            <a:ext cx="136525" cy="73025"/>
          </a:xfrm>
          <a:custGeom>
            <a:avLst/>
            <a:gdLst/>
            <a:ahLst/>
            <a:cxnLst>
              <a:cxn ang="0">
                <a:pos x="296" y="145"/>
              </a:cxn>
              <a:cxn ang="0">
                <a:pos x="299" y="135"/>
              </a:cxn>
              <a:cxn ang="0">
                <a:pos x="7" y="0"/>
              </a:cxn>
              <a:cxn ang="0">
                <a:pos x="0" y="21"/>
              </a:cxn>
              <a:cxn ang="0">
                <a:pos x="293" y="156"/>
              </a:cxn>
              <a:cxn ang="0">
                <a:pos x="296" y="145"/>
              </a:cxn>
            </a:cxnLst>
            <a:rect l="0" t="0" r="r" b="b"/>
            <a:pathLst>
              <a:path w="299" h="156">
                <a:moveTo>
                  <a:pt x="296" y="145"/>
                </a:moveTo>
                <a:lnTo>
                  <a:pt x="299" y="135"/>
                </a:lnTo>
                <a:lnTo>
                  <a:pt x="7" y="0"/>
                </a:lnTo>
                <a:lnTo>
                  <a:pt x="0" y="21"/>
                </a:lnTo>
                <a:lnTo>
                  <a:pt x="293" y="156"/>
                </a:lnTo>
                <a:lnTo>
                  <a:pt x="296" y="145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81" name="Freeform 33"/>
          <p:cNvSpPr>
            <a:spLocks/>
          </p:cNvSpPr>
          <p:nvPr/>
        </p:nvSpPr>
        <p:spPr bwMode="auto">
          <a:xfrm>
            <a:off x="6854403" y="2536602"/>
            <a:ext cx="138113" cy="61912"/>
          </a:xfrm>
          <a:custGeom>
            <a:avLst/>
            <a:gdLst/>
            <a:ahLst/>
            <a:cxnLst>
              <a:cxn ang="0">
                <a:pos x="300" y="123"/>
              </a:cxn>
              <a:cxn ang="0">
                <a:pos x="303" y="113"/>
              </a:cxn>
              <a:cxn ang="0">
                <a:pos x="6" y="0"/>
              </a:cxn>
              <a:cxn ang="0">
                <a:pos x="0" y="21"/>
              </a:cxn>
              <a:cxn ang="0">
                <a:pos x="297" y="133"/>
              </a:cxn>
              <a:cxn ang="0">
                <a:pos x="300" y="123"/>
              </a:cxn>
            </a:cxnLst>
            <a:rect l="0" t="0" r="r" b="b"/>
            <a:pathLst>
              <a:path w="303" h="133">
                <a:moveTo>
                  <a:pt x="300" y="123"/>
                </a:moveTo>
                <a:lnTo>
                  <a:pt x="303" y="113"/>
                </a:lnTo>
                <a:lnTo>
                  <a:pt x="6" y="0"/>
                </a:lnTo>
                <a:lnTo>
                  <a:pt x="0" y="21"/>
                </a:lnTo>
                <a:lnTo>
                  <a:pt x="297" y="133"/>
                </a:lnTo>
                <a:lnTo>
                  <a:pt x="300" y="123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82" name="Freeform 34"/>
          <p:cNvSpPr>
            <a:spLocks/>
          </p:cNvSpPr>
          <p:nvPr/>
        </p:nvSpPr>
        <p:spPr bwMode="auto">
          <a:xfrm>
            <a:off x="6835353" y="2592164"/>
            <a:ext cx="134938" cy="65088"/>
          </a:xfrm>
          <a:custGeom>
            <a:avLst/>
            <a:gdLst/>
            <a:ahLst/>
            <a:cxnLst>
              <a:cxn ang="0">
                <a:pos x="296" y="130"/>
              </a:cxn>
              <a:cxn ang="0">
                <a:pos x="299" y="120"/>
              </a:cxn>
              <a:cxn ang="0">
                <a:pos x="6" y="0"/>
              </a:cxn>
              <a:cxn ang="0">
                <a:pos x="0" y="21"/>
              </a:cxn>
              <a:cxn ang="0">
                <a:pos x="293" y="140"/>
              </a:cxn>
              <a:cxn ang="0">
                <a:pos x="296" y="130"/>
              </a:cxn>
            </a:cxnLst>
            <a:rect l="0" t="0" r="r" b="b"/>
            <a:pathLst>
              <a:path w="299" h="140">
                <a:moveTo>
                  <a:pt x="296" y="130"/>
                </a:moveTo>
                <a:lnTo>
                  <a:pt x="299" y="120"/>
                </a:lnTo>
                <a:lnTo>
                  <a:pt x="6" y="0"/>
                </a:lnTo>
                <a:lnTo>
                  <a:pt x="0" y="21"/>
                </a:lnTo>
                <a:lnTo>
                  <a:pt x="293" y="140"/>
                </a:lnTo>
                <a:lnTo>
                  <a:pt x="296" y="13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83" name="Freeform 35"/>
          <p:cNvSpPr>
            <a:spLocks/>
          </p:cNvSpPr>
          <p:nvPr/>
        </p:nvSpPr>
        <p:spPr bwMode="auto">
          <a:xfrm>
            <a:off x="6803603" y="2654077"/>
            <a:ext cx="134938" cy="68262"/>
          </a:xfrm>
          <a:custGeom>
            <a:avLst/>
            <a:gdLst/>
            <a:ahLst/>
            <a:cxnLst>
              <a:cxn ang="0">
                <a:pos x="294" y="137"/>
              </a:cxn>
              <a:cxn ang="0">
                <a:pos x="297" y="126"/>
              </a:cxn>
              <a:cxn ang="0">
                <a:pos x="6" y="0"/>
              </a:cxn>
              <a:cxn ang="0">
                <a:pos x="0" y="21"/>
              </a:cxn>
              <a:cxn ang="0">
                <a:pos x="291" y="147"/>
              </a:cxn>
              <a:cxn ang="0">
                <a:pos x="294" y="137"/>
              </a:cxn>
            </a:cxnLst>
            <a:rect l="0" t="0" r="r" b="b"/>
            <a:pathLst>
              <a:path w="297" h="147">
                <a:moveTo>
                  <a:pt x="294" y="137"/>
                </a:moveTo>
                <a:lnTo>
                  <a:pt x="297" y="126"/>
                </a:lnTo>
                <a:lnTo>
                  <a:pt x="6" y="0"/>
                </a:lnTo>
                <a:lnTo>
                  <a:pt x="0" y="21"/>
                </a:lnTo>
                <a:lnTo>
                  <a:pt x="291" y="147"/>
                </a:lnTo>
                <a:lnTo>
                  <a:pt x="294" y="137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84" name="Freeform 36"/>
          <p:cNvSpPr>
            <a:spLocks/>
          </p:cNvSpPr>
          <p:nvPr/>
        </p:nvSpPr>
        <p:spPr bwMode="auto">
          <a:xfrm>
            <a:off x="6771853" y="2717577"/>
            <a:ext cx="134938" cy="73025"/>
          </a:xfrm>
          <a:custGeom>
            <a:avLst/>
            <a:gdLst/>
            <a:ahLst/>
            <a:cxnLst>
              <a:cxn ang="0">
                <a:pos x="295" y="146"/>
              </a:cxn>
              <a:cxn ang="0">
                <a:pos x="298" y="136"/>
              </a:cxn>
              <a:cxn ang="0">
                <a:pos x="6" y="0"/>
              </a:cxn>
              <a:cxn ang="0">
                <a:pos x="0" y="20"/>
              </a:cxn>
              <a:cxn ang="0">
                <a:pos x="292" y="157"/>
              </a:cxn>
              <a:cxn ang="0">
                <a:pos x="295" y="146"/>
              </a:cxn>
            </a:cxnLst>
            <a:rect l="0" t="0" r="r" b="b"/>
            <a:pathLst>
              <a:path w="298" h="157">
                <a:moveTo>
                  <a:pt x="295" y="146"/>
                </a:moveTo>
                <a:lnTo>
                  <a:pt x="298" y="136"/>
                </a:lnTo>
                <a:lnTo>
                  <a:pt x="6" y="0"/>
                </a:lnTo>
                <a:lnTo>
                  <a:pt x="0" y="20"/>
                </a:lnTo>
                <a:lnTo>
                  <a:pt x="292" y="157"/>
                </a:lnTo>
                <a:lnTo>
                  <a:pt x="295" y="146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85" name="Freeform 37"/>
          <p:cNvSpPr>
            <a:spLocks/>
          </p:cNvSpPr>
          <p:nvPr/>
        </p:nvSpPr>
        <p:spPr bwMode="auto">
          <a:xfrm>
            <a:off x="7108403" y="2249264"/>
            <a:ext cx="6350" cy="7938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6" y="19"/>
              </a:cxn>
              <a:cxn ang="0">
                <a:pos x="12" y="13"/>
              </a:cxn>
              <a:cxn ang="0">
                <a:pos x="12" y="6"/>
              </a:cxn>
              <a:cxn ang="0">
                <a:pos x="9" y="0"/>
              </a:cxn>
              <a:cxn ang="0">
                <a:pos x="0" y="17"/>
              </a:cxn>
            </a:cxnLst>
            <a:rect l="0" t="0" r="r" b="b"/>
            <a:pathLst>
              <a:path w="12" h="19">
                <a:moveTo>
                  <a:pt x="0" y="17"/>
                </a:moveTo>
                <a:lnTo>
                  <a:pt x="6" y="19"/>
                </a:lnTo>
                <a:lnTo>
                  <a:pt x="12" y="13"/>
                </a:lnTo>
                <a:lnTo>
                  <a:pt x="12" y="6"/>
                </a:lnTo>
                <a:lnTo>
                  <a:pt x="9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5686" name="Oval 38"/>
          <p:cNvSpPr>
            <a:spLocks noChangeAspect="1" noChangeArrowheads="1"/>
          </p:cNvSpPr>
          <p:nvPr/>
        </p:nvSpPr>
        <p:spPr bwMode="auto">
          <a:xfrm>
            <a:off x="6659141" y="2555652"/>
            <a:ext cx="122237" cy="136525"/>
          </a:xfrm>
          <a:prstGeom prst="ellipse">
            <a:avLst/>
          </a:prstGeom>
          <a:solidFill>
            <a:srgbClr val="BE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87" name="Oval 39"/>
          <p:cNvSpPr>
            <a:spLocks noChangeAspect="1" noChangeArrowheads="1"/>
          </p:cNvSpPr>
          <p:nvPr/>
        </p:nvSpPr>
        <p:spPr bwMode="auto">
          <a:xfrm>
            <a:off x="6903616" y="2300064"/>
            <a:ext cx="123825" cy="139700"/>
          </a:xfrm>
          <a:prstGeom prst="ellipse">
            <a:avLst/>
          </a:prstGeom>
          <a:solidFill>
            <a:srgbClr val="D5D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88" name="Oval 40"/>
          <p:cNvSpPr>
            <a:spLocks noChangeAspect="1" noChangeArrowheads="1"/>
          </p:cNvSpPr>
          <p:nvPr/>
        </p:nvSpPr>
        <p:spPr bwMode="auto">
          <a:xfrm>
            <a:off x="6862341" y="2508027"/>
            <a:ext cx="123825" cy="139700"/>
          </a:xfrm>
          <a:prstGeom prst="ellipse">
            <a:avLst/>
          </a:prstGeom>
          <a:solidFill>
            <a:srgbClr val="D881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89" name="Text Box 41"/>
          <p:cNvSpPr txBox="1">
            <a:spLocks noChangeAspect="1" noChangeArrowheads="1"/>
          </p:cNvSpPr>
          <p:nvPr/>
        </p:nvSpPr>
        <p:spPr bwMode="auto">
          <a:xfrm>
            <a:off x="5379616" y="3697064"/>
            <a:ext cx="798512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Arial" pitchFamily="34" charset="0"/>
              </a:rPr>
              <a:t>XML</a:t>
            </a:r>
          </a:p>
          <a:p>
            <a:pPr algn="ctr"/>
            <a:r>
              <a:rPr lang="en-US" altLang="ko-KR" sz="1000">
                <a:solidFill>
                  <a:schemeClr val="bg1"/>
                </a:solidFill>
                <a:latin typeface="Arial" pitchFamily="34" charset="0"/>
              </a:rPr>
              <a:t>Repository</a:t>
            </a:r>
          </a:p>
        </p:txBody>
      </p:sp>
      <p:cxnSp>
        <p:nvCxnSpPr>
          <p:cNvPr id="155690" name="AutoShape 42"/>
          <p:cNvCxnSpPr>
            <a:cxnSpLocks noChangeAspect="1" noChangeShapeType="1"/>
          </p:cNvCxnSpPr>
          <p:nvPr/>
        </p:nvCxnSpPr>
        <p:spPr bwMode="auto">
          <a:xfrm>
            <a:off x="3987378" y="2415952"/>
            <a:ext cx="1370013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5691" name="Text Box 43"/>
          <p:cNvSpPr txBox="1">
            <a:spLocks noChangeAspect="1" noChangeArrowheads="1"/>
          </p:cNvSpPr>
          <p:nvPr/>
        </p:nvSpPr>
        <p:spPr bwMode="auto">
          <a:xfrm>
            <a:off x="6575003" y="3076352"/>
            <a:ext cx="6508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문서생성</a:t>
            </a:r>
          </a:p>
        </p:txBody>
      </p:sp>
      <p:sp>
        <p:nvSpPr>
          <p:cNvPr id="155692" name="Text Box 44"/>
          <p:cNvSpPr txBox="1">
            <a:spLocks noChangeAspect="1" noChangeArrowheads="1"/>
          </p:cNvSpPr>
          <p:nvPr/>
        </p:nvSpPr>
        <p:spPr bwMode="auto">
          <a:xfrm>
            <a:off x="4492203" y="3079527"/>
            <a:ext cx="7651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컨텐츠생성</a:t>
            </a:r>
          </a:p>
        </p:txBody>
      </p:sp>
      <p:sp>
        <p:nvSpPr>
          <p:cNvPr id="155693" name="Text Box 45"/>
          <p:cNvSpPr txBox="1">
            <a:spLocks noChangeAspect="1" noChangeArrowheads="1"/>
          </p:cNvSpPr>
          <p:nvPr/>
        </p:nvSpPr>
        <p:spPr bwMode="auto">
          <a:xfrm>
            <a:off x="3312691" y="3071589"/>
            <a:ext cx="7651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컨텐츠추출</a:t>
            </a:r>
          </a:p>
        </p:txBody>
      </p:sp>
      <p:sp>
        <p:nvSpPr>
          <p:cNvPr id="155694" name="AutoShape 46"/>
          <p:cNvSpPr>
            <a:spLocks noChangeArrowheads="1"/>
          </p:cNvSpPr>
          <p:nvPr/>
        </p:nvSpPr>
        <p:spPr bwMode="auto">
          <a:xfrm>
            <a:off x="3269828" y="2146077"/>
            <a:ext cx="887413" cy="6588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000">
                <a:latin typeface="HY중고딕" pitchFamily="18" charset="-127"/>
                <a:ea typeface="HY중고딕" pitchFamily="18" charset="-127"/>
              </a:rPr>
              <a:t>DTD &amp; </a:t>
            </a:r>
          </a:p>
          <a:p>
            <a:pPr algn="ctr"/>
            <a:r>
              <a:rPr lang="en-US" altLang="ko-KR" sz="1000">
                <a:latin typeface="HY중고딕" pitchFamily="18" charset="-127"/>
                <a:ea typeface="HY중고딕" pitchFamily="18" charset="-127"/>
              </a:rPr>
              <a:t>Schema</a:t>
            </a:r>
          </a:p>
          <a:p>
            <a:pPr algn="ctr"/>
            <a:r>
              <a:rPr lang="ko-KR" altLang="en-US" sz="1000">
                <a:latin typeface="HY중고딕" pitchFamily="18" charset="-127"/>
                <a:ea typeface="HY중고딕" pitchFamily="18" charset="-127"/>
              </a:rPr>
              <a:t>생성기</a:t>
            </a:r>
          </a:p>
        </p:txBody>
      </p:sp>
      <p:sp>
        <p:nvSpPr>
          <p:cNvPr id="155695" name="Rectangle 47"/>
          <p:cNvSpPr>
            <a:spLocks noChangeAspect="1" noChangeArrowheads="1"/>
          </p:cNvSpPr>
          <p:nvPr/>
        </p:nvSpPr>
        <p:spPr bwMode="auto">
          <a:xfrm>
            <a:off x="3834978" y="1746027"/>
            <a:ext cx="255588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DTD</a:t>
            </a:r>
          </a:p>
        </p:txBody>
      </p:sp>
      <p:sp>
        <p:nvSpPr>
          <p:cNvPr id="155696" name="Rectangle 48"/>
          <p:cNvSpPr>
            <a:spLocks noChangeAspect="1" noChangeArrowheads="1"/>
          </p:cNvSpPr>
          <p:nvPr/>
        </p:nvSpPr>
        <p:spPr bwMode="auto">
          <a:xfrm>
            <a:off x="3933403" y="1901602"/>
            <a:ext cx="255588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55697" name="Rectangle 49"/>
          <p:cNvSpPr>
            <a:spLocks noChangeAspect="1" noChangeArrowheads="1"/>
          </p:cNvSpPr>
          <p:nvPr/>
        </p:nvSpPr>
        <p:spPr bwMode="auto">
          <a:xfrm>
            <a:off x="3933403" y="2034952"/>
            <a:ext cx="255588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55698" name="Rectangle 50"/>
          <p:cNvSpPr>
            <a:spLocks noChangeAspect="1" noChangeArrowheads="1"/>
          </p:cNvSpPr>
          <p:nvPr/>
        </p:nvSpPr>
        <p:spPr bwMode="auto">
          <a:xfrm>
            <a:off x="3933403" y="2257202"/>
            <a:ext cx="255588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55699" name="Rectangle 51"/>
          <p:cNvSpPr>
            <a:spLocks noChangeAspect="1" noChangeArrowheads="1"/>
          </p:cNvSpPr>
          <p:nvPr/>
        </p:nvSpPr>
        <p:spPr bwMode="auto">
          <a:xfrm>
            <a:off x="4071516" y="2146077"/>
            <a:ext cx="255587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55700" name="Line 52"/>
          <p:cNvSpPr>
            <a:spLocks noChangeAspect="1" noChangeShapeType="1"/>
          </p:cNvSpPr>
          <p:nvPr/>
        </p:nvSpPr>
        <p:spPr bwMode="auto">
          <a:xfrm>
            <a:off x="3854028" y="1834927"/>
            <a:ext cx="0" cy="4667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5701" name="Line 53"/>
          <p:cNvSpPr>
            <a:spLocks noChangeAspect="1" noChangeShapeType="1"/>
          </p:cNvSpPr>
          <p:nvPr/>
        </p:nvSpPr>
        <p:spPr bwMode="auto">
          <a:xfrm>
            <a:off x="3854028" y="1946052"/>
            <a:ext cx="793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5702" name="Line 54"/>
          <p:cNvSpPr>
            <a:spLocks noChangeAspect="1" noChangeShapeType="1"/>
          </p:cNvSpPr>
          <p:nvPr/>
        </p:nvSpPr>
        <p:spPr bwMode="auto">
          <a:xfrm>
            <a:off x="3854028" y="2079402"/>
            <a:ext cx="793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5703" name="Line 55"/>
          <p:cNvSpPr>
            <a:spLocks noChangeAspect="1" noChangeShapeType="1"/>
          </p:cNvSpPr>
          <p:nvPr/>
        </p:nvSpPr>
        <p:spPr bwMode="auto">
          <a:xfrm>
            <a:off x="3854028" y="2301652"/>
            <a:ext cx="793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5704" name="Line 56"/>
          <p:cNvSpPr>
            <a:spLocks noChangeAspect="1" noChangeShapeType="1"/>
          </p:cNvSpPr>
          <p:nvPr/>
        </p:nvSpPr>
        <p:spPr bwMode="auto">
          <a:xfrm>
            <a:off x="3952453" y="2123852"/>
            <a:ext cx="0" cy="66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5705" name="Line 57"/>
          <p:cNvSpPr>
            <a:spLocks noChangeAspect="1" noChangeShapeType="1"/>
          </p:cNvSpPr>
          <p:nvPr/>
        </p:nvSpPr>
        <p:spPr bwMode="auto">
          <a:xfrm>
            <a:off x="3952453" y="2190527"/>
            <a:ext cx="1190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5706" name="AutoShape 58"/>
          <p:cNvSpPr>
            <a:spLocks noChangeArrowheads="1"/>
          </p:cNvSpPr>
          <p:nvPr/>
        </p:nvSpPr>
        <p:spPr bwMode="auto">
          <a:xfrm>
            <a:off x="4400128" y="2147664"/>
            <a:ext cx="825500" cy="6572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000">
                <a:latin typeface="HY중고딕" pitchFamily="18" charset="-127"/>
                <a:ea typeface="HY중고딕" pitchFamily="18" charset="-127"/>
              </a:rPr>
              <a:t>XML </a:t>
            </a:r>
            <a:r>
              <a:rPr lang="ko-KR" altLang="en-US" sz="1000">
                <a:latin typeface="HY중고딕" pitchFamily="18" charset="-127"/>
                <a:ea typeface="HY중고딕" pitchFamily="18" charset="-127"/>
              </a:rPr>
              <a:t>컨텐츠 </a:t>
            </a:r>
          </a:p>
          <a:p>
            <a:pPr algn="ctr"/>
            <a:r>
              <a:rPr lang="ko-KR" altLang="en-US" sz="1000">
                <a:latin typeface="HY중고딕" pitchFamily="18" charset="-127"/>
                <a:ea typeface="HY중고딕" pitchFamily="18" charset="-127"/>
              </a:rPr>
              <a:t>생성</a:t>
            </a:r>
          </a:p>
        </p:txBody>
      </p:sp>
      <p:pic>
        <p:nvPicPr>
          <p:cNvPr id="155707" name="Picture 59" descr="H:\Documents and Settings\hdlee\Application Data\Microsoft\Media Catalog\Downloaded Clips\cl3c\j0150663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1466" y="2090514"/>
            <a:ext cx="698500" cy="803275"/>
          </a:xfrm>
          <a:prstGeom prst="rect">
            <a:avLst/>
          </a:prstGeom>
          <a:noFill/>
        </p:spPr>
      </p:pic>
      <p:sp>
        <p:nvSpPr>
          <p:cNvPr id="155708" name="AutoShape 60"/>
          <p:cNvSpPr>
            <a:spLocks noChangeArrowheads="1"/>
          </p:cNvSpPr>
          <p:nvPr/>
        </p:nvSpPr>
        <p:spPr bwMode="auto">
          <a:xfrm>
            <a:off x="5314528" y="1842864"/>
            <a:ext cx="1219200" cy="16002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709" name="AutoShape 61"/>
          <p:cNvSpPr>
            <a:spLocks noChangeArrowheads="1"/>
          </p:cNvSpPr>
          <p:nvPr/>
        </p:nvSpPr>
        <p:spPr bwMode="auto">
          <a:xfrm>
            <a:off x="1656928" y="3671664"/>
            <a:ext cx="5867400" cy="2133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>
                <a:latin typeface="Lucida Sans Unicode" pitchFamily="34" charset="0"/>
                <a:ea typeface="HY얕은샘물M" pitchFamily="18" charset="-127"/>
              </a:rPr>
              <a:t>XML </a:t>
            </a:r>
            <a:r>
              <a:rPr lang="ko-KR" altLang="en-US">
                <a:latin typeface="HY얕은샘물M" pitchFamily="18" charset="-127"/>
                <a:ea typeface="HY얕은샘물M" pitchFamily="18" charset="-127"/>
              </a:rPr>
              <a:t>문서들을 정보  컨설팅 과정에서 작성된 모델에 맞추어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>
                <a:latin typeface="Lucida Sans Unicode" pitchFamily="34" charset="0"/>
                <a:ea typeface="HY얕은샘물M" pitchFamily="18" charset="-127"/>
              </a:rPr>
              <a:t>XML</a:t>
            </a:r>
            <a:r>
              <a:rPr lang="en-US" altLang="ko-KR" sz="1800">
                <a:latin typeface="Lucida Sans Unicode" pitchFamily="34" charset="0"/>
                <a:ea typeface="HY얕은샘물M" pitchFamily="18" charset="-127"/>
              </a:rPr>
              <a:t> </a:t>
            </a:r>
            <a:r>
              <a:rPr lang="ko-KR" altLang="en-US">
                <a:latin typeface="HY얕은샘물M" pitchFamily="18" charset="-127"/>
                <a:ea typeface="HY얕은샘물M" pitchFamily="18" charset="-127"/>
              </a:rPr>
              <a:t>저장소에  체계적으로 저장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ko-KR" altLang="en-US" sz="2000">
                <a:latin typeface="굴림체" pitchFamily="49" charset="-127"/>
                <a:ea typeface="굴림체" pitchFamily="49" charset="-127"/>
              </a:rPr>
              <a:t>컨텐츠 모델링을 위한 </a:t>
            </a:r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GUI </a:t>
            </a:r>
            <a:r>
              <a:rPr lang="ko-KR" altLang="en-US" sz="2000">
                <a:latin typeface="굴림체" pitchFamily="49" charset="-127"/>
                <a:ea typeface="굴림체" pitchFamily="49" charset="-127"/>
              </a:rPr>
              <a:t>도구 등이 필요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ko-KR" sz="2000" i="1">
                <a:latin typeface="굴림체" pitchFamily="49" charset="-127"/>
                <a:ea typeface="굴림체" pitchFamily="49" charset="-127"/>
              </a:rPr>
              <a:t>XDOM, GUI for XML Query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 생성</a:t>
            </a:r>
            <a:endParaRPr lang="ko-KR" altLang="en-US"/>
          </a:p>
        </p:txBody>
      </p:sp>
      <p:sp>
        <p:nvSpPr>
          <p:cNvPr id="6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BD61-AD01-46B3-A2DB-79EB566662FE}" type="slidenum">
              <a:rPr lang="en-US" altLang="ko-KR" smtClean="0"/>
              <a:pPr/>
              <a:t>56</a:t>
            </a:fld>
            <a:endParaRPr lang="en-US" altLang="ko-KR"/>
          </a:p>
        </p:txBody>
      </p:sp>
      <p:sp>
        <p:nvSpPr>
          <p:cNvPr id="156675" name="Text Box 3"/>
          <p:cNvSpPr txBox="1">
            <a:spLocks noChangeAspect="1" noChangeArrowheads="1"/>
          </p:cNvSpPr>
          <p:nvPr/>
        </p:nvSpPr>
        <p:spPr bwMode="auto">
          <a:xfrm>
            <a:off x="5304582" y="3032720"/>
            <a:ext cx="7651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컨텐츠관리</a:t>
            </a:r>
          </a:p>
        </p:txBody>
      </p:sp>
      <p:sp>
        <p:nvSpPr>
          <p:cNvPr id="156676" name="AutoShape 4"/>
          <p:cNvSpPr>
            <a:spLocks noChangeAspect="1" noChangeArrowheads="1"/>
          </p:cNvSpPr>
          <p:nvPr/>
        </p:nvSpPr>
        <p:spPr bwMode="auto">
          <a:xfrm>
            <a:off x="5372845" y="2024658"/>
            <a:ext cx="560387" cy="823912"/>
          </a:xfrm>
          <a:prstGeom prst="can">
            <a:avLst>
              <a:gd name="adj" fmla="val 36756"/>
            </a:avLst>
          </a:prstGeom>
          <a:gradFill rotWithShape="0">
            <a:gsLst>
              <a:gs pos="0">
                <a:srgbClr val="CCFFFF">
                  <a:gamma/>
                  <a:shade val="56078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677" name="AutoShape 5"/>
          <p:cNvSpPr>
            <a:spLocks noChangeAspect="1" noChangeArrowheads="1"/>
          </p:cNvSpPr>
          <p:nvPr/>
        </p:nvSpPr>
        <p:spPr bwMode="auto">
          <a:xfrm>
            <a:off x="5366495" y="2000845"/>
            <a:ext cx="573087" cy="32543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ADADFF">
                  <a:gamma/>
                  <a:shade val="46275"/>
                  <a:invGamma/>
                </a:srgbClr>
              </a:gs>
              <a:gs pos="50000">
                <a:srgbClr val="ADADFF"/>
              </a:gs>
              <a:gs pos="100000">
                <a:srgbClr val="ADAD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678" name="Oval 6"/>
          <p:cNvSpPr>
            <a:spLocks noChangeAspect="1" noChangeArrowheads="1"/>
          </p:cNvSpPr>
          <p:nvPr/>
        </p:nvSpPr>
        <p:spPr bwMode="auto">
          <a:xfrm>
            <a:off x="5537945" y="2359620"/>
            <a:ext cx="122237" cy="136525"/>
          </a:xfrm>
          <a:prstGeom prst="ellipse">
            <a:avLst/>
          </a:prstGeom>
          <a:solidFill>
            <a:srgbClr val="D5D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679" name="Oval 7"/>
          <p:cNvSpPr>
            <a:spLocks noChangeAspect="1" noChangeArrowheads="1"/>
          </p:cNvSpPr>
          <p:nvPr/>
        </p:nvSpPr>
        <p:spPr bwMode="auto">
          <a:xfrm>
            <a:off x="5741145" y="2542183"/>
            <a:ext cx="122237" cy="138112"/>
          </a:xfrm>
          <a:prstGeom prst="ellipse">
            <a:avLst/>
          </a:prstGeom>
          <a:solidFill>
            <a:srgbClr val="BE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680" name="Oval 8"/>
          <p:cNvSpPr>
            <a:spLocks noChangeAspect="1" noChangeArrowheads="1"/>
          </p:cNvSpPr>
          <p:nvPr/>
        </p:nvSpPr>
        <p:spPr bwMode="auto">
          <a:xfrm>
            <a:off x="5496670" y="2635845"/>
            <a:ext cx="122237" cy="136525"/>
          </a:xfrm>
          <a:prstGeom prst="ellipse">
            <a:avLst/>
          </a:prstGeom>
          <a:solidFill>
            <a:srgbClr val="D881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681" name="Freeform 9"/>
          <p:cNvSpPr>
            <a:spLocks/>
          </p:cNvSpPr>
          <p:nvPr/>
        </p:nvSpPr>
        <p:spPr bwMode="auto">
          <a:xfrm>
            <a:off x="6301532" y="2080220"/>
            <a:ext cx="744538" cy="835025"/>
          </a:xfrm>
          <a:custGeom>
            <a:avLst/>
            <a:gdLst/>
            <a:ahLst/>
            <a:cxnLst>
              <a:cxn ang="0">
                <a:pos x="642" y="0"/>
              </a:cxn>
              <a:cxn ang="0">
                <a:pos x="1642" y="226"/>
              </a:cxn>
              <a:cxn ang="0">
                <a:pos x="972" y="1796"/>
              </a:cxn>
              <a:cxn ang="0">
                <a:pos x="0" y="1326"/>
              </a:cxn>
              <a:cxn ang="0">
                <a:pos x="642" y="0"/>
              </a:cxn>
            </a:cxnLst>
            <a:rect l="0" t="0" r="r" b="b"/>
            <a:pathLst>
              <a:path w="1642" h="1796">
                <a:moveTo>
                  <a:pt x="642" y="0"/>
                </a:moveTo>
                <a:lnTo>
                  <a:pt x="1642" y="226"/>
                </a:lnTo>
                <a:lnTo>
                  <a:pt x="972" y="1796"/>
                </a:lnTo>
                <a:lnTo>
                  <a:pt x="0" y="1326"/>
                </a:lnTo>
                <a:lnTo>
                  <a:pt x="642" y="0"/>
                </a:lnTo>
                <a:close/>
              </a:path>
            </a:pathLst>
          </a:custGeom>
          <a:solidFill>
            <a:srgbClr val="AF96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82" name="Freeform 10"/>
          <p:cNvSpPr>
            <a:spLocks/>
          </p:cNvSpPr>
          <p:nvPr/>
        </p:nvSpPr>
        <p:spPr bwMode="auto">
          <a:xfrm>
            <a:off x="6738095" y="2183408"/>
            <a:ext cx="311150" cy="738187"/>
          </a:xfrm>
          <a:custGeom>
            <a:avLst/>
            <a:gdLst/>
            <a:ahLst/>
            <a:cxnLst>
              <a:cxn ang="0">
                <a:pos x="5" y="1583"/>
              </a:cxn>
              <a:cxn ang="0">
                <a:pos x="16" y="1577"/>
              </a:cxn>
              <a:cxn ang="0">
                <a:pos x="686" y="7"/>
              </a:cxn>
              <a:cxn ang="0">
                <a:pos x="670" y="0"/>
              </a:cxn>
              <a:cxn ang="0">
                <a:pos x="0" y="1571"/>
              </a:cxn>
              <a:cxn ang="0">
                <a:pos x="11" y="1565"/>
              </a:cxn>
              <a:cxn ang="0">
                <a:pos x="5" y="1583"/>
              </a:cxn>
              <a:cxn ang="0">
                <a:pos x="11" y="1586"/>
              </a:cxn>
              <a:cxn ang="0">
                <a:pos x="16" y="1577"/>
              </a:cxn>
              <a:cxn ang="0">
                <a:pos x="5" y="1583"/>
              </a:cxn>
            </a:cxnLst>
            <a:rect l="0" t="0" r="r" b="b"/>
            <a:pathLst>
              <a:path w="686" h="1586">
                <a:moveTo>
                  <a:pt x="5" y="1583"/>
                </a:moveTo>
                <a:lnTo>
                  <a:pt x="16" y="1577"/>
                </a:lnTo>
                <a:lnTo>
                  <a:pt x="686" y="7"/>
                </a:lnTo>
                <a:lnTo>
                  <a:pt x="670" y="0"/>
                </a:lnTo>
                <a:lnTo>
                  <a:pt x="0" y="1571"/>
                </a:lnTo>
                <a:lnTo>
                  <a:pt x="11" y="1565"/>
                </a:lnTo>
                <a:lnTo>
                  <a:pt x="5" y="1583"/>
                </a:lnTo>
                <a:lnTo>
                  <a:pt x="11" y="1586"/>
                </a:lnTo>
                <a:lnTo>
                  <a:pt x="16" y="1577"/>
                </a:lnTo>
                <a:lnTo>
                  <a:pt x="5" y="15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83" name="Freeform 11"/>
          <p:cNvSpPr>
            <a:spLocks/>
          </p:cNvSpPr>
          <p:nvPr/>
        </p:nvSpPr>
        <p:spPr bwMode="auto">
          <a:xfrm>
            <a:off x="6295182" y="2692995"/>
            <a:ext cx="449263" cy="227013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10" y="17"/>
              </a:cxn>
              <a:cxn ang="0">
                <a:pos x="982" y="487"/>
              </a:cxn>
              <a:cxn ang="0">
                <a:pos x="988" y="469"/>
              </a:cxn>
              <a:cxn ang="0">
                <a:pos x="16" y="0"/>
              </a:cxn>
              <a:cxn ang="0">
                <a:pos x="21" y="12"/>
              </a:cxn>
              <a:cxn ang="0">
                <a:pos x="5" y="5"/>
              </a:cxn>
              <a:cxn ang="0">
                <a:pos x="0" y="12"/>
              </a:cxn>
              <a:cxn ang="0">
                <a:pos x="10" y="17"/>
              </a:cxn>
              <a:cxn ang="0">
                <a:pos x="5" y="5"/>
              </a:cxn>
            </a:cxnLst>
            <a:rect l="0" t="0" r="r" b="b"/>
            <a:pathLst>
              <a:path w="988" h="487">
                <a:moveTo>
                  <a:pt x="5" y="5"/>
                </a:moveTo>
                <a:lnTo>
                  <a:pt x="10" y="17"/>
                </a:lnTo>
                <a:lnTo>
                  <a:pt x="982" y="487"/>
                </a:lnTo>
                <a:lnTo>
                  <a:pt x="988" y="469"/>
                </a:lnTo>
                <a:lnTo>
                  <a:pt x="16" y="0"/>
                </a:lnTo>
                <a:lnTo>
                  <a:pt x="21" y="12"/>
                </a:lnTo>
                <a:lnTo>
                  <a:pt x="5" y="5"/>
                </a:lnTo>
                <a:lnTo>
                  <a:pt x="0" y="12"/>
                </a:lnTo>
                <a:lnTo>
                  <a:pt x="10" y="17"/>
                </a:lnTo>
                <a:lnTo>
                  <a:pt x="5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84" name="Freeform 12"/>
          <p:cNvSpPr>
            <a:spLocks/>
          </p:cNvSpPr>
          <p:nvPr/>
        </p:nvSpPr>
        <p:spPr bwMode="auto">
          <a:xfrm>
            <a:off x="6592045" y="2075458"/>
            <a:ext cx="458787" cy="114300"/>
          </a:xfrm>
          <a:custGeom>
            <a:avLst/>
            <a:gdLst/>
            <a:ahLst/>
            <a:cxnLst>
              <a:cxn ang="0">
                <a:pos x="1010" y="238"/>
              </a:cxn>
              <a:cxn ang="0">
                <a:pos x="1004" y="226"/>
              </a:cxn>
              <a:cxn ang="0">
                <a:pos x="3" y="0"/>
              </a:cxn>
              <a:cxn ang="0">
                <a:pos x="0" y="17"/>
              </a:cxn>
              <a:cxn ang="0">
                <a:pos x="1000" y="243"/>
              </a:cxn>
              <a:cxn ang="0">
                <a:pos x="994" y="231"/>
              </a:cxn>
              <a:cxn ang="0">
                <a:pos x="1010" y="238"/>
              </a:cxn>
              <a:cxn ang="0">
                <a:pos x="1015" y="228"/>
              </a:cxn>
              <a:cxn ang="0">
                <a:pos x="1004" y="226"/>
              </a:cxn>
              <a:cxn ang="0">
                <a:pos x="1010" y="238"/>
              </a:cxn>
            </a:cxnLst>
            <a:rect l="0" t="0" r="r" b="b"/>
            <a:pathLst>
              <a:path w="1015" h="243">
                <a:moveTo>
                  <a:pt x="1010" y="238"/>
                </a:moveTo>
                <a:lnTo>
                  <a:pt x="1004" y="226"/>
                </a:lnTo>
                <a:lnTo>
                  <a:pt x="3" y="0"/>
                </a:lnTo>
                <a:lnTo>
                  <a:pt x="0" y="17"/>
                </a:lnTo>
                <a:lnTo>
                  <a:pt x="1000" y="243"/>
                </a:lnTo>
                <a:lnTo>
                  <a:pt x="994" y="231"/>
                </a:lnTo>
                <a:lnTo>
                  <a:pt x="1010" y="238"/>
                </a:lnTo>
                <a:lnTo>
                  <a:pt x="1015" y="228"/>
                </a:lnTo>
                <a:lnTo>
                  <a:pt x="1004" y="226"/>
                </a:lnTo>
                <a:lnTo>
                  <a:pt x="1010" y="2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85" name="Freeform 13"/>
          <p:cNvSpPr>
            <a:spLocks/>
          </p:cNvSpPr>
          <p:nvPr/>
        </p:nvSpPr>
        <p:spPr bwMode="auto">
          <a:xfrm>
            <a:off x="6298357" y="2075458"/>
            <a:ext cx="298450" cy="623887"/>
          </a:xfrm>
          <a:custGeom>
            <a:avLst/>
            <a:gdLst/>
            <a:ahLst/>
            <a:cxnLst>
              <a:cxn ang="0">
                <a:pos x="651" y="2"/>
              </a:cxn>
              <a:cxn ang="0">
                <a:pos x="642" y="7"/>
              </a:cxn>
              <a:cxn ang="0">
                <a:pos x="0" y="1334"/>
              </a:cxn>
              <a:cxn ang="0">
                <a:pos x="16" y="1341"/>
              </a:cxn>
              <a:cxn ang="0">
                <a:pos x="658" y="14"/>
              </a:cxn>
              <a:cxn ang="0">
                <a:pos x="648" y="19"/>
              </a:cxn>
              <a:cxn ang="0">
                <a:pos x="651" y="2"/>
              </a:cxn>
              <a:cxn ang="0">
                <a:pos x="645" y="0"/>
              </a:cxn>
              <a:cxn ang="0">
                <a:pos x="642" y="7"/>
              </a:cxn>
              <a:cxn ang="0">
                <a:pos x="651" y="2"/>
              </a:cxn>
            </a:cxnLst>
            <a:rect l="0" t="0" r="r" b="b"/>
            <a:pathLst>
              <a:path w="658" h="1341">
                <a:moveTo>
                  <a:pt x="651" y="2"/>
                </a:moveTo>
                <a:lnTo>
                  <a:pt x="642" y="7"/>
                </a:lnTo>
                <a:lnTo>
                  <a:pt x="0" y="1334"/>
                </a:lnTo>
                <a:lnTo>
                  <a:pt x="16" y="1341"/>
                </a:lnTo>
                <a:lnTo>
                  <a:pt x="658" y="14"/>
                </a:lnTo>
                <a:lnTo>
                  <a:pt x="648" y="19"/>
                </a:lnTo>
                <a:lnTo>
                  <a:pt x="651" y="2"/>
                </a:lnTo>
                <a:lnTo>
                  <a:pt x="645" y="0"/>
                </a:lnTo>
                <a:lnTo>
                  <a:pt x="642" y="7"/>
                </a:lnTo>
                <a:lnTo>
                  <a:pt x="651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86" name="Freeform 14"/>
          <p:cNvSpPr>
            <a:spLocks/>
          </p:cNvSpPr>
          <p:nvPr/>
        </p:nvSpPr>
        <p:spPr bwMode="auto">
          <a:xfrm>
            <a:off x="6271370" y="2002433"/>
            <a:ext cx="744537" cy="850900"/>
          </a:xfrm>
          <a:custGeom>
            <a:avLst/>
            <a:gdLst/>
            <a:ahLst/>
            <a:cxnLst>
              <a:cxn ang="0">
                <a:pos x="664" y="0"/>
              </a:cxn>
              <a:cxn ang="0">
                <a:pos x="1642" y="259"/>
              </a:cxn>
              <a:cxn ang="0">
                <a:pos x="972" y="1829"/>
              </a:cxn>
              <a:cxn ang="0">
                <a:pos x="0" y="1359"/>
              </a:cxn>
              <a:cxn ang="0">
                <a:pos x="664" y="0"/>
              </a:cxn>
            </a:cxnLst>
            <a:rect l="0" t="0" r="r" b="b"/>
            <a:pathLst>
              <a:path w="1642" h="1829">
                <a:moveTo>
                  <a:pt x="664" y="0"/>
                </a:moveTo>
                <a:lnTo>
                  <a:pt x="1642" y="259"/>
                </a:lnTo>
                <a:lnTo>
                  <a:pt x="972" y="1829"/>
                </a:lnTo>
                <a:lnTo>
                  <a:pt x="0" y="1359"/>
                </a:lnTo>
                <a:lnTo>
                  <a:pt x="664" y="0"/>
                </a:lnTo>
                <a:close/>
              </a:path>
            </a:pathLst>
          </a:custGeom>
          <a:solidFill>
            <a:srgbClr val="EFEAE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87" name="Freeform 15"/>
          <p:cNvSpPr>
            <a:spLocks/>
          </p:cNvSpPr>
          <p:nvPr/>
        </p:nvSpPr>
        <p:spPr bwMode="auto">
          <a:xfrm>
            <a:off x="6571407" y="1999258"/>
            <a:ext cx="449263" cy="128587"/>
          </a:xfrm>
          <a:custGeom>
            <a:avLst/>
            <a:gdLst/>
            <a:ahLst/>
            <a:cxnLst>
              <a:cxn ang="0">
                <a:pos x="988" y="272"/>
              </a:cxn>
              <a:cxn ang="0">
                <a:pos x="982" y="259"/>
              </a:cxn>
              <a:cxn ang="0">
                <a:pos x="3" y="0"/>
              </a:cxn>
              <a:cxn ang="0">
                <a:pos x="0" y="18"/>
              </a:cxn>
              <a:cxn ang="0">
                <a:pos x="978" y="277"/>
              </a:cxn>
              <a:cxn ang="0">
                <a:pos x="972" y="265"/>
              </a:cxn>
              <a:cxn ang="0">
                <a:pos x="988" y="272"/>
              </a:cxn>
              <a:cxn ang="0">
                <a:pos x="993" y="261"/>
              </a:cxn>
              <a:cxn ang="0">
                <a:pos x="982" y="259"/>
              </a:cxn>
              <a:cxn ang="0">
                <a:pos x="988" y="272"/>
              </a:cxn>
            </a:cxnLst>
            <a:rect l="0" t="0" r="r" b="b"/>
            <a:pathLst>
              <a:path w="993" h="277">
                <a:moveTo>
                  <a:pt x="988" y="272"/>
                </a:moveTo>
                <a:lnTo>
                  <a:pt x="982" y="259"/>
                </a:lnTo>
                <a:lnTo>
                  <a:pt x="3" y="0"/>
                </a:lnTo>
                <a:lnTo>
                  <a:pt x="0" y="18"/>
                </a:lnTo>
                <a:lnTo>
                  <a:pt x="978" y="277"/>
                </a:lnTo>
                <a:lnTo>
                  <a:pt x="972" y="265"/>
                </a:lnTo>
                <a:lnTo>
                  <a:pt x="988" y="272"/>
                </a:lnTo>
                <a:lnTo>
                  <a:pt x="993" y="261"/>
                </a:lnTo>
                <a:lnTo>
                  <a:pt x="982" y="259"/>
                </a:lnTo>
                <a:lnTo>
                  <a:pt x="988" y="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88" name="Freeform 16"/>
          <p:cNvSpPr>
            <a:spLocks/>
          </p:cNvSpPr>
          <p:nvPr/>
        </p:nvSpPr>
        <p:spPr bwMode="auto">
          <a:xfrm>
            <a:off x="6707932" y="2121495"/>
            <a:ext cx="311150" cy="738188"/>
          </a:xfrm>
          <a:custGeom>
            <a:avLst/>
            <a:gdLst/>
            <a:ahLst/>
            <a:cxnLst>
              <a:cxn ang="0">
                <a:pos x="5" y="1582"/>
              </a:cxn>
              <a:cxn ang="0">
                <a:pos x="16" y="1577"/>
              </a:cxn>
              <a:cxn ang="0">
                <a:pos x="686" y="7"/>
              </a:cxn>
              <a:cxn ang="0">
                <a:pos x="670" y="0"/>
              </a:cxn>
              <a:cxn ang="0">
                <a:pos x="0" y="1570"/>
              </a:cxn>
              <a:cxn ang="0">
                <a:pos x="11" y="1565"/>
              </a:cxn>
              <a:cxn ang="0">
                <a:pos x="5" y="1582"/>
              </a:cxn>
              <a:cxn ang="0">
                <a:pos x="11" y="1585"/>
              </a:cxn>
              <a:cxn ang="0">
                <a:pos x="16" y="1577"/>
              </a:cxn>
              <a:cxn ang="0">
                <a:pos x="5" y="1582"/>
              </a:cxn>
            </a:cxnLst>
            <a:rect l="0" t="0" r="r" b="b"/>
            <a:pathLst>
              <a:path w="686" h="1585">
                <a:moveTo>
                  <a:pt x="5" y="1582"/>
                </a:moveTo>
                <a:lnTo>
                  <a:pt x="16" y="1577"/>
                </a:lnTo>
                <a:lnTo>
                  <a:pt x="686" y="7"/>
                </a:lnTo>
                <a:lnTo>
                  <a:pt x="670" y="0"/>
                </a:lnTo>
                <a:lnTo>
                  <a:pt x="0" y="1570"/>
                </a:lnTo>
                <a:lnTo>
                  <a:pt x="11" y="1565"/>
                </a:lnTo>
                <a:lnTo>
                  <a:pt x="5" y="1582"/>
                </a:lnTo>
                <a:lnTo>
                  <a:pt x="11" y="1585"/>
                </a:lnTo>
                <a:lnTo>
                  <a:pt x="16" y="1577"/>
                </a:lnTo>
                <a:lnTo>
                  <a:pt x="5" y="158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89" name="Freeform 17"/>
          <p:cNvSpPr>
            <a:spLocks/>
          </p:cNvSpPr>
          <p:nvPr/>
        </p:nvSpPr>
        <p:spPr bwMode="auto">
          <a:xfrm>
            <a:off x="6266607" y="2631083"/>
            <a:ext cx="447675" cy="227012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10" y="17"/>
              </a:cxn>
              <a:cxn ang="0">
                <a:pos x="982" y="487"/>
              </a:cxn>
              <a:cxn ang="0">
                <a:pos x="988" y="470"/>
              </a:cxn>
              <a:cxn ang="0">
                <a:pos x="16" y="0"/>
              </a:cxn>
              <a:cxn ang="0">
                <a:pos x="21" y="12"/>
              </a:cxn>
              <a:cxn ang="0">
                <a:pos x="5" y="5"/>
              </a:cxn>
              <a:cxn ang="0">
                <a:pos x="0" y="12"/>
              </a:cxn>
              <a:cxn ang="0">
                <a:pos x="10" y="17"/>
              </a:cxn>
              <a:cxn ang="0">
                <a:pos x="5" y="5"/>
              </a:cxn>
            </a:cxnLst>
            <a:rect l="0" t="0" r="r" b="b"/>
            <a:pathLst>
              <a:path w="988" h="487">
                <a:moveTo>
                  <a:pt x="5" y="5"/>
                </a:moveTo>
                <a:lnTo>
                  <a:pt x="10" y="17"/>
                </a:lnTo>
                <a:lnTo>
                  <a:pt x="982" y="487"/>
                </a:lnTo>
                <a:lnTo>
                  <a:pt x="988" y="470"/>
                </a:lnTo>
                <a:lnTo>
                  <a:pt x="16" y="0"/>
                </a:lnTo>
                <a:lnTo>
                  <a:pt x="21" y="12"/>
                </a:lnTo>
                <a:lnTo>
                  <a:pt x="5" y="5"/>
                </a:lnTo>
                <a:lnTo>
                  <a:pt x="0" y="12"/>
                </a:lnTo>
                <a:lnTo>
                  <a:pt x="10" y="17"/>
                </a:lnTo>
                <a:lnTo>
                  <a:pt x="5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90" name="Freeform 18"/>
          <p:cNvSpPr>
            <a:spLocks/>
          </p:cNvSpPr>
          <p:nvPr/>
        </p:nvSpPr>
        <p:spPr bwMode="auto">
          <a:xfrm>
            <a:off x="6268195" y="1997670"/>
            <a:ext cx="307975" cy="638175"/>
          </a:xfrm>
          <a:custGeom>
            <a:avLst/>
            <a:gdLst/>
            <a:ahLst/>
            <a:cxnLst>
              <a:cxn ang="0">
                <a:pos x="673" y="1"/>
              </a:cxn>
              <a:cxn ang="0">
                <a:pos x="664" y="7"/>
              </a:cxn>
              <a:cxn ang="0">
                <a:pos x="0" y="1366"/>
              </a:cxn>
              <a:cxn ang="0">
                <a:pos x="16" y="1373"/>
              </a:cxn>
              <a:cxn ang="0">
                <a:pos x="680" y="13"/>
              </a:cxn>
              <a:cxn ang="0">
                <a:pos x="670" y="19"/>
              </a:cxn>
              <a:cxn ang="0">
                <a:pos x="673" y="1"/>
              </a:cxn>
              <a:cxn ang="0">
                <a:pos x="667" y="0"/>
              </a:cxn>
              <a:cxn ang="0">
                <a:pos x="664" y="7"/>
              </a:cxn>
              <a:cxn ang="0">
                <a:pos x="673" y="1"/>
              </a:cxn>
            </a:cxnLst>
            <a:rect l="0" t="0" r="r" b="b"/>
            <a:pathLst>
              <a:path w="680" h="1373">
                <a:moveTo>
                  <a:pt x="673" y="1"/>
                </a:moveTo>
                <a:lnTo>
                  <a:pt x="664" y="7"/>
                </a:lnTo>
                <a:lnTo>
                  <a:pt x="0" y="1366"/>
                </a:lnTo>
                <a:lnTo>
                  <a:pt x="16" y="1373"/>
                </a:lnTo>
                <a:lnTo>
                  <a:pt x="680" y="13"/>
                </a:lnTo>
                <a:lnTo>
                  <a:pt x="670" y="19"/>
                </a:lnTo>
                <a:lnTo>
                  <a:pt x="673" y="1"/>
                </a:lnTo>
                <a:lnTo>
                  <a:pt x="667" y="0"/>
                </a:lnTo>
                <a:lnTo>
                  <a:pt x="664" y="7"/>
                </a:lnTo>
                <a:lnTo>
                  <a:pt x="673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91" name="Freeform 19"/>
          <p:cNvSpPr>
            <a:spLocks/>
          </p:cNvSpPr>
          <p:nvPr/>
        </p:nvSpPr>
        <p:spPr bwMode="auto">
          <a:xfrm>
            <a:off x="6460282" y="2231033"/>
            <a:ext cx="192088" cy="184150"/>
          </a:xfrm>
          <a:custGeom>
            <a:avLst/>
            <a:gdLst/>
            <a:ahLst/>
            <a:cxnLst>
              <a:cxn ang="0">
                <a:pos x="299" y="395"/>
              </a:cxn>
              <a:cxn ang="0">
                <a:pos x="0" y="278"/>
              </a:cxn>
              <a:cxn ang="0">
                <a:pos x="124" y="0"/>
              </a:cxn>
              <a:cxn ang="0">
                <a:pos x="423" y="100"/>
              </a:cxn>
              <a:cxn ang="0">
                <a:pos x="299" y="395"/>
              </a:cxn>
            </a:cxnLst>
            <a:rect l="0" t="0" r="r" b="b"/>
            <a:pathLst>
              <a:path w="423" h="395">
                <a:moveTo>
                  <a:pt x="299" y="395"/>
                </a:moveTo>
                <a:lnTo>
                  <a:pt x="0" y="278"/>
                </a:lnTo>
                <a:lnTo>
                  <a:pt x="124" y="0"/>
                </a:lnTo>
                <a:lnTo>
                  <a:pt x="423" y="100"/>
                </a:lnTo>
                <a:lnTo>
                  <a:pt x="299" y="395"/>
                </a:lnTo>
                <a:close/>
              </a:path>
            </a:pathLst>
          </a:custGeom>
          <a:solidFill>
            <a:srgbClr val="7F7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92" name="Freeform 20"/>
          <p:cNvSpPr>
            <a:spLocks/>
          </p:cNvSpPr>
          <p:nvPr/>
        </p:nvSpPr>
        <p:spPr bwMode="auto">
          <a:xfrm>
            <a:off x="6455520" y="2356445"/>
            <a:ext cx="141287" cy="61913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10" y="17"/>
              </a:cxn>
              <a:cxn ang="0">
                <a:pos x="308" y="135"/>
              </a:cxn>
              <a:cxn ang="0">
                <a:pos x="315" y="117"/>
              </a:cxn>
              <a:cxn ang="0">
                <a:pos x="16" y="0"/>
              </a:cxn>
              <a:cxn ang="0">
                <a:pos x="21" y="12"/>
              </a:cxn>
              <a:cxn ang="0">
                <a:pos x="5" y="5"/>
              </a:cxn>
              <a:cxn ang="0">
                <a:pos x="0" y="14"/>
              </a:cxn>
              <a:cxn ang="0">
                <a:pos x="10" y="17"/>
              </a:cxn>
              <a:cxn ang="0">
                <a:pos x="5" y="5"/>
              </a:cxn>
            </a:cxnLst>
            <a:rect l="0" t="0" r="r" b="b"/>
            <a:pathLst>
              <a:path w="315" h="135">
                <a:moveTo>
                  <a:pt x="5" y="5"/>
                </a:moveTo>
                <a:lnTo>
                  <a:pt x="10" y="17"/>
                </a:lnTo>
                <a:lnTo>
                  <a:pt x="308" y="135"/>
                </a:lnTo>
                <a:lnTo>
                  <a:pt x="315" y="117"/>
                </a:lnTo>
                <a:lnTo>
                  <a:pt x="16" y="0"/>
                </a:lnTo>
                <a:lnTo>
                  <a:pt x="21" y="12"/>
                </a:lnTo>
                <a:lnTo>
                  <a:pt x="5" y="5"/>
                </a:lnTo>
                <a:lnTo>
                  <a:pt x="0" y="14"/>
                </a:lnTo>
                <a:lnTo>
                  <a:pt x="10" y="17"/>
                </a:lnTo>
                <a:lnTo>
                  <a:pt x="5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93" name="Freeform 21"/>
          <p:cNvSpPr>
            <a:spLocks/>
          </p:cNvSpPr>
          <p:nvPr/>
        </p:nvSpPr>
        <p:spPr bwMode="auto">
          <a:xfrm>
            <a:off x="6457107" y="2224683"/>
            <a:ext cx="63500" cy="136525"/>
          </a:xfrm>
          <a:custGeom>
            <a:avLst/>
            <a:gdLst/>
            <a:ahLst/>
            <a:cxnLst>
              <a:cxn ang="0">
                <a:pos x="134" y="4"/>
              </a:cxn>
              <a:cxn ang="0">
                <a:pos x="124" y="9"/>
              </a:cxn>
              <a:cxn ang="0">
                <a:pos x="0" y="287"/>
              </a:cxn>
              <a:cxn ang="0">
                <a:pos x="16" y="294"/>
              </a:cxn>
              <a:cxn ang="0">
                <a:pos x="140" y="16"/>
              </a:cxn>
              <a:cxn ang="0">
                <a:pos x="130" y="21"/>
              </a:cxn>
              <a:cxn ang="0">
                <a:pos x="134" y="4"/>
              </a:cxn>
              <a:cxn ang="0">
                <a:pos x="127" y="0"/>
              </a:cxn>
              <a:cxn ang="0">
                <a:pos x="124" y="9"/>
              </a:cxn>
              <a:cxn ang="0">
                <a:pos x="134" y="4"/>
              </a:cxn>
            </a:cxnLst>
            <a:rect l="0" t="0" r="r" b="b"/>
            <a:pathLst>
              <a:path w="140" h="294">
                <a:moveTo>
                  <a:pt x="134" y="4"/>
                </a:moveTo>
                <a:lnTo>
                  <a:pt x="124" y="9"/>
                </a:lnTo>
                <a:lnTo>
                  <a:pt x="0" y="287"/>
                </a:lnTo>
                <a:lnTo>
                  <a:pt x="16" y="294"/>
                </a:lnTo>
                <a:lnTo>
                  <a:pt x="140" y="16"/>
                </a:lnTo>
                <a:lnTo>
                  <a:pt x="130" y="21"/>
                </a:lnTo>
                <a:lnTo>
                  <a:pt x="134" y="4"/>
                </a:lnTo>
                <a:lnTo>
                  <a:pt x="127" y="0"/>
                </a:lnTo>
                <a:lnTo>
                  <a:pt x="124" y="9"/>
                </a:lnTo>
                <a:lnTo>
                  <a:pt x="134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94" name="Freeform 22"/>
          <p:cNvSpPr>
            <a:spLocks/>
          </p:cNvSpPr>
          <p:nvPr/>
        </p:nvSpPr>
        <p:spPr bwMode="auto">
          <a:xfrm>
            <a:off x="6515845" y="2226270"/>
            <a:ext cx="141287" cy="55563"/>
          </a:xfrm>
          <a:custGeom>
            <a:avLst/>
            <a:gdLst/>
            <a:ahLst/>
            <a:cxnLst>
              <a:cxn ang="0">
                <a:pos x="309" y="112"/>
              </a:cxn>
              <a:cxn ang="0">
                <a:pos x="302" y="100"/>
              </a:cxn>
              <a:cxn ang="0">
                <a:pos x="4" y="0"/>
              </a:cxn>
              <a:cxn ang="0">
                <a:pos x="0" y="17"/>
              </a:cxn>
              <a:cxn ang="0">
                <a:pos x="299" y="117"/>
              </a:cxn>
              <a:cxn ang="0">
                <a:pos x="293" y="105"/>
              </a:cxn>
              <a:cxn ang="0">
                <a:pos x="309" y="112"/>
              </a:cxn>
              <a:cxn ang="0">
                <a:pos x="313" y="104"/>
              </a:cxn>
              <a:cxn ang="0">
                <a:pos x="302" y="100"/>
              </a:cxn>
              <a:cxn ang="0">
                <a:pos x="309" y="112"/>
              </a:cxn>
            </a:cxnLst>
            <a:rect l="0" t="0" r="r" b="b"/>
            <a:pathLst>
              <a:path w="313" h="117">
                <a:moveTo>
                  <a:pt x="309" y="112"/>
                </a:moveTo>
                <a:lnTo>
                  <a:pt x="302" y="100"/>
                </a:lnTo>
                <a:lnTo>
                  <a:pt x="4" y="0"/>
                </a:lnTo>
                <a:lnTo>
                  <a:pt x="0" y="17"/>
                </a:lnTo>
                <a:lnTo>
                  <a:pt x="299" y="117"/>
                </a:lnTo>
                <a:lnTo>
                  <a:pt x="293" y="105"/>
                </a:lnTo>
                <a:lnTo>
                  <a:pt x="309" y="112"/>
                </a:lnTo>
                <a:lnTo>
                  <a:pt x="313" y="104"/>
                </a:lnTo>
                <a:lnTo>
                  <a:pt x="302" y="100"/>
                </a:lnTo>
                <a:lnTo>
                  <a:pt x="309" y="1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95" name="Freeform 23"/>
          <p:cNvSpPr>
            <a:spLocks/>
          </p:cNvSpPr>
          <p:nvPr/>
        </p:nvSpPr>
        <p:spPr bwMode="auto">
          <a:xfrm>
            <a:off x="6592045" y="2275483"/>
            <a:ext cx="63500" cy="144462"/>
          </a:xfrm>
          <a:custGeom>
            <a:avLst/>
            <a:gdLst/>
            <a:ahLst/>
            <a:cxnLst>
              <a:cxn ang="0">
                <a:pos x="4" y="308"/>
              </a:cxn>
              <a:cxn ang="0">
                <a:pos x="15" y="303"/>
              </a:cxn>
              <a:cxn ang="0">
                <a:pos x="140" y="7"/>
              </a:cxn>
              <a:cxn ang="0">
                <a:pos x="124" y="0"/>
              </a:cxn>
              <a:cxn ang="0">
                <a:pos x="0" y="296"/>
              </a:cxn>
              <a:cxn ang="0">
                <a:pos x="11" y="290"/>
              </a:cxn>
              <a:cxn ang="0">
                <a:pos x="4" y="308"/>
              </a:cxn>
              <a:cxn ang="0">
                <a:pos x="12" y="311"/>
              </a:cxn>
              <a:cxn ang="0">
                <a:pos x="15" y="303"/>
              </a:cxn>
              <a:cxn ang="0">
                <a:pos x="4" y="308"/>
              </a:cxn>
            </a:cxnLst>
            <a:rect l="0" t="0" r="r" b="b"/>
            <a:pathLst>
              <a:path w="140" h="311">
                <a:moveTo>
                  <a:pt x="4" y="308"/>
                </a:moveTo>
                <a:lnTo>
                  <a:pt x="15" y="303"/>
                </a:lnTo>
                <a:lnTo>
                  <a:pt x="140" y="7"/>
                </a:lnTo>
                <a:lnTo>
                  <a:pt x="124" y="0"/>
                </a:lnTo>
                <a:lnTo>
                  <a:pt x="0" y="296"/>
                </a:lnTo>
                <a:lnTo>
                  <a:pt x="11" y="290"/>
                </a:lnTo>
                <a:lnTo>
                  <a:pt x="4" y="308"/>
                </a:lnTo>
                <a:lnTo>
                  <a:pt x="12" y="311"/>
                </a:lnTo>
                <a:lnTo>
                  <a:pt x="15" y="303"/>
                </a:lnTo>
                <a:lnTo>
                  <a:pt x="4" y="30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96" name="Freeform 24"/>
          <p:cNvSpPr>
            <a:spLocks/>
          </p:cNvSpPr>
          <p:nvPr/>
        </p:nvSpPr>
        <p:spPr bwMode="auto">
          <a:xfrm>
            <a:off x="6539657" y="2169120"/>
            <a:ext cx="133350" cy="52388"/>
          </a:xfrm>
          <a:custGeom>
            <a:avLst/>
            <a:gdLst/>
            <a:ahLst/>
            <a:cxnLst>
              <a:cxn ang="0">
                <a:pos x="293" y="103"/>
              </a:cxn>
              <a:cxn ang="0">
                <a:pos x="294" y="93"/>
              </a:cxn>
              <a:cxn ang="0">
                <a:pos x="3" y="0"/>
              </a:cxn>
              <a:cxn ang="0">
                <a:pos x="0" y="20"/>
              </a:cxn>
              <a:cxn ang="0">
                <a:pos x="291" y="114"/>
              </a:cxn>
              <a:cxn ang="0">
                <a:pos x="293" y="103"/>
              </a:cxn>
            </a:cxnLst>
            <a:rect l="0" t="0" r="r" b="b"/>
            <a:pathLst>
              <a:path w="294" h="114">
                <a:moveTo>
                  <a:pt x="293" y="103"/>
                </a:moveTo>
                <a:lnTo>
                  <a:pt x="294" y="93"/>
                </a:lnTo>
                <a:lnTo>
                  <a:pt x="3" y="0"/>
                </a:lnTo>
                <a:lnTo>
                  <a:pt x="0" y="20"/>
                </a:lnTo>
                <a:lnTo>
                  <a:pt x="291" y="114"/>
                </a:lnTo>
                <a:lnTo>
                  <a:pt x="293" y="103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97" name="Freeform 25"/>
          <p:cNvSpPr>
            <a:spLocks/>
          </p:cNvSpPr>
          <p:nvPr/>
        </p:nvSpPr>
        <p:spPr bwMode="auto">
          <a:xfrm>
            <a:off x="6733332" y="2235795"/>
            <a:ext cx="133350" cy="53975"/>
          </a:xfrm>
          <a:custGeom>
            <a:avLst/>
            <a:gdLst/>
            <a:ahLst/>
            <a:cxnLst>
              <a:cxn ang="0">
                <a:pos x="292" y="103"/>
              </a:cxn>
              <a:cxn ang="0">
                <a:pos x="294" y="93"/>
              </a:cxn>
              <a:cxn ang="0">
                <a:pos x="3" y="0"/>
              </a:cxn>
              <a:cxn ang="0">
                <a:pos x="0" y="20"/>
              </a:cxn>
              <a:cxn ang="0">
                <a:pos x="291" y="114"/>
              </a:cxn>
              <a:cxn ang="0">
                <a:pos x="292" y="103"/>
              </a:cxn>
            </a:cxnLst>
            <a:rect l="0" t="0" r="r" b="b"/>
            <a:pathLst>
              <a:path w="294" h="114">
                <a:moveTo>
                  <a:pt x="292" y="103"/>
                </a:moveTo>
                <a:lnTo>
                  <a:pt x="294" y="93"/>
                </a:lnTo>
                <a:lnTo>
                  <a:pt x="3" y="0"/>
                </a:lnTo>
                <a:lnTo>
                  <a:pt x="0" y="20"/>
                </a:lnTo>
                <a:lnTo>
                  <a:pt x="291" y="114"/>
                </a:lnTo>
                <a:lnTo>
                  <a:pt x="292" y="103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98" name="Freeform 26"/>
          <p:cNvSpPr>
            <a:spLocks/>
          </p:cNvSpPr>
          <p:nvPr/>
        </p:nvSpPr>
        <p:spPr bwMode="auto">
          <a:xfrm>
            <a:off x="6707932" y="2292945"/>
            <a:ext cx="139700" cy="57150"/>
          </a:xfrm>
          <a:custGeom>
            <a:avLst/>
            <a:gdLst/>
            <a:ahLst/>
            <a:cxnLst>
              <a:cxn ang="0">
                <a:pos x="302" y="112"/>
              </a:cxn>
              <a:cxn ang="0">
                <a:pos x="305" y="101"/>
              </a:cxn>
              <a:cxn ang="0">
                <a:pos x="6" y="0"/>
              </a:cxn>
              <a:cxn ang="0">
                <a:pos x="0" y="20"/>
              </a:cxn>
              <a:cxn ang="0">
                <a:pos x="299" y="122"/>
              </a:cxn>
              <a:cxn ang="0">
                <a:pos x="302" y="112"/>
              </a:cxn>
            </a:cxnLst>
            <a:rect l="0" t="0" r="r" b="b"/>
            <a:pathLst>
              <a:path w="305" h="122">
                <a:moveTo>
                  <a:pt x="302" y="112"/>
                </a:moveTo>
                <a:lnTo>
                  <a:pt x="305" y="101"/>
                </a:lnTo>
                <a:lnTo>
                  <a:pt x="6" y="0"/>
                </a:lnTo>
                <a:lnTo>
                  <a:pt x="0" y="20"/>
                </a:lnTo>
                <a:lnTo>
                  <a:pt x="299" y="122"/>
                </a:lnTo>
                <a:lnTo>
                  <a:pt x="302" y="112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699" name="Freeform 27"/>
          <p:cNvSpPr>
            <a:spLocks/>
          </p:cNvSpPr>
          <p:nvPr/>
        </p:nvSpPr>
        <p:spPr bwMode="auto">
          <a:xfrm>
            <a:off x="6680945" y="2356445"/>
            <a:ext cx="136525" cy="60325"/>
          </a:xfrm>
          <a:custGeom>
            <a:avLst/>
            <a:gdLst/>
            <a:ahLst/>
            <a:cxnLst>
              <a:cxn ang="0">
                <a:pos x="300" y="119"/>
              </a:cxn>
              <a:cxn ang="0">
                <a:pos x="303" y="109"/>
              </a:cxn>
              <a:cxn ang="0">
                <a:pos x="6" y="0"/>
              </a:cxn>
              <a:cxn ang="0">
                <a:pos x="0" y="20"/>
              </a:cxn>
              <a:cxn ang="0">
                <a:pos x="297" y="129"/>
              </a:cxn>
              <a:cxn ang="0">
                <a:pos x="300" y="119"/>
              </a:cxn>
            </a:cxnLst>
            <a:rect l="0" t="0" r="r" b="b"/>
            <a:pathLst>
              <a:path w="303" h="129">
                <a:moveTo>
                  <a:pt x="300" y="119"/>
                </a:moveTo>
                <a:lnTo>
                  <a:pt x="303" y="109"/>
                </a:lnTo>
                <a:lnTo>
                  <a:pt x="6" y="0"/>
                </a:lnTo>
                <a:lnTo>
                  <a:pt x="0" y="20"/>
                </a:lnTo>
                <a:lnTo>
                  <a:pt x="297" y="129"/>
                </a:lnTo>
                <a:lnTo>
                  <a:pt x="300" y="119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700" name="Freeform 28"/>
          <p:cNvSpPr>
            <a:spLocks/>
          </p:cNvSpPr>
          <p:nvPr/>
        </p:nvSpPr>
        <p:spPr bwMode="auto">
          <a:xfrm>
            <a:off x="6660307" y="2424708"/>
            <a:ext cx="130175" cy="61912"/>
          </a:xfrm>
          <a:custGeom>
            <a:avLst/>
            <a:gdLst/>
            <a:ahLst/>
            <a:cxnLst>
              <a:cxn ang="0">
                <a:pos x="284" y="122"/>
              </a:cxn>
              <a:cxn ang="0">
                <a:pos x="287" y="112"/>
              </a:cxn>
              <a:cxn ang="0">
                <a:pos x="6" y="0"/>
              </a:cxn>
              <a:cxn ang="0">
                <a:pos x="0" y="20"/>
              </a:cxn>
              <a:cxn ang="0">
                <a:pos x="281" y="133"/>
              </a:cxn>
              <a:cxn ang="0">
                <a:pos x="284" y="122"/>
              </a:cxn>
            </a:cxnLst>
            <a:rect l="0" t="0" r="r" b="b"/>
            <a:pathLst>
              <a:path w="287" h="133">
                <a:moveTo>
                  <a:pt x="284" y="122"/>
                </a:moveTo>
                <a:lnTo>
                  <a:pt x="287" y="112"/>
                </a:lnTo>
                <a:lnTo>
                  <a:pt x="6" y="0"/>
                </a:lnTo>
                <a:lnTo>
                  <a:pt x="0" y="20"/>
                </a:lnTo>
                <a:lnTo>
                  <a:pt x="281" y="133"/>
                </a:lnTo>
                <a:lnTo>
                  <a:pt x="284" y="122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701" name="Freeform 29"/>
          <p:cNvSpPr>
            <a:spLocks/>
          </p:cNvSpPr>
          <p:nvPr/>
        </p:nvSpPr>
        <p:spPr bwMode="auto">
          <a:xfrm>
            <a:off x="6436470" y="2413595"/>
            <a:ext cx="133350" cy="61913"/>
          </a:xfrm>
          <a:custGeom>
            <a:avLst/>
            <a:gdLst/>
            <a:ahLst/>
            <a:cxnLst>
              <a:cxn ang="0">
                <a:pos x="289" y="121"/>
              </a:cxn>
              <a:cxn ang="0">
                <a:pos x="292" y="111"/>
              </a:cxn>
              <a:cxn ang="0">
                <a:pos x="6" y="0"/>
              </a:cxn>
              <a:cxn ang="0">
                <a:pos x="0" y="21"/>
              </a:cxn>
              <a:cxn ang="0">
                <a:pos x="286" y="132"/>
              </a:cxn>
              <a:cxn ang="0">
                <a:pos x="289" y="121"/>
              </a:cxn>
            </a:cxnLst>
            <a:rect l="0" t="0" r="r" b="b"/>
            <a:pathLst>
              <a:path w="292" h="132">
                <a:moveTo>
                  <a:pt x="289" y="121"/>
                </a:moveTo>
                <a:lnTo>
                  <a:pt x="292" y="111"/>
                </a:lnTo>
                <a:lnTo>
                  <a:pt x="6" y="0"/>
                </a:lnTo>
                <a:lnTo>
                  <a:pt x="0" y="21"/>
                </a:lnTo>
                <a:lnTo>
                  <a:pt x="286" y="132"/>
                </a:lnTo>
                <a:lnTo>
                  <a:pt x="289" y="121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702" name="Freeform 30"/>
          <p:cNvSpPr>
            <a:spLocks/>
          </p:cNvSpPr>
          <p:nvPr/>
        </p:nvSpPr>
        <p:spPr bwMode="auto">
          <a:xfrm>
            <a:off x="6411070" y="2469158"/>
            <a:ext cx="136525" cy="65087"/>
          </a:xfrm>
          <a:custGeom>
            <a:avLst/>
            <a:gdLst/>
            <a:ahLst/>
            <a:cxnLst>
              <a:cxn ang="0">
                <a:pos x="296" y="127"/>
              </a:cxn>
              <a:cxn ang="0">
                <a:pos x="299" y="117"/>
              </a:cxn>
              <a:cxn ang="0">
                <a:pos x="7" y="0"/>
              </a:cxn>
              <a:cxn ang="0">
                <a:pos x="0" y="20"/>
              </a:cxn>
              <a:cxn ang="0">
                <a:pos x="293" y="138"/>
              </a:cxn>
              <a:cxn ang="0">
                <a:pos x="296" y="127"/>
              </a:cxn>
            </a:cxnLst>
            <a:rect l="0" t="0" r="r" b="b"/>
            <a:pathLst>
              <a:path w="299" h="138">
                <a:moveTo>
                  <a:pt x="296" y="127"/>
                </a:moveTo>
                <a:lnTo>
                  <a:pt x="299" y="117"/>
                </a:lnTo>
                <a:lnTo>
                  <a:pt x="7" y="0"/>
                </a:lnTo>
                <a:lnTo>
                  <a:pt x="0" y="20"/>
                </a:lnTo>
                <a:lnTo>
                  <a:pt x="293" y="138"/>
                </a:lnTo>
                <a:lnTo>
                  <a:pt x="296" y="127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703" name="Freeform 31"/>
          <p:cNvSpPr>
            <a:spLocks/>
          </p:cNvSpPr>
          <p:nvPr/>
        </p:nvSpPr>
        <p:spPr bwMode="auto">
          <a:xfrm>
            <a:off x="6379320" y="2531070"/>
            <a:ext cx="136525" cy="68263"/>
          </a:xfrm>
          <a:custGeom>
            <a:avLst/>
            <a:gdLst/>
            <a:ahLst/>
            <a:cxnLst>
              <a:cxn ang="0">
                <a:pos x="298" y="134"/>
              </a:cxn>
              <a:cxn ang="0">
                <a:pos x="301" y="124"/>
              </a:cxn>
              <a:cxn ang="0">
                <a:pos x="7" y="0"/>
              </a:cxn>
              <a:cxn ang="0">
                <a:pos x="0" y="20"/>
              </a:cxn>
              <a:cxn ang="0">
                <a:pos x="295" y="145"/>
              </a:cxn>
              <a:cxn ang="0">
                <a:pos x="298" y="134"/>
              </a:cxn>
            </a:cxnLst>
            <a:rect l="0" t="0" r="r" b="b"/>
            <a:pathLst>
              <a:path w="301" h="145">
                <a:moveTo>
                  <a:pt x="298" y="134"/>
                </a:moveTo>
                <a:lnTo>
                  <a:pt x="301" y="124"/>
                </a:lnTo>
                <a:lnTo>
                  <a:pt x="7" y="0"/>
                </a:lnTo>
                <a:lnTo>
                  <a:pt x="0" y="20"/>
                </a:lnTo>
                <a:lnTo>
                  <a:pt x="295" y="145"/>
                </a:lnTo>
                <a:lnTo>
                  <a:pt x="298" y="134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704" name="Freeform 32"/>
          <p:cNvSpPr>
            <a:spLocks/>
          </p:cNvSpPr>
          <p:nvPr/>
        </p:nvSpPr>
        <p:spPr bwMode="auto">
          <a:xfrm>
            <a:off x="6347570" y="2594570"/>
            <a:ext cx="136525" cy="73025"/>
          </a:xfrm>
          <a:custGeom>
            <a:avLst/>
            <a:gdLst/>
            <a:ahLst/>
            <a:cxnLst>
              <a:cxn ang="0">
                <a:pos x="296" y="145"/>
              </a:cxn>
              <a:cxn ang="0">
                <a:pos x="299" y="135"/>
              </a:cxn>
              <a:cxn ang="0">
                <a:pos x="7" y="0"/>
              </a:cxn>
              <a:cxn ang="0">
                <a:pos x="0" y="21"/>
              </a:cxn>
              <a:cxn ang="0">
                <a:pos x="293" y="156"/>
              </a:cxn>
              <a:cxn ang="0">
                <a:pos x="296" y="145"/>
              </a:cxn>
            </a:cxnLst>
            <a:rect l="0" t="0" r="r" b="b"/>
            <a:pathLst>
              <a:path w="299" h="156">
                <a:moveTo>
                  <a:pt x="296" y="145"/>
                </a:moveTo>
                <a:lnTo>
                  <a:pt x="299" y="135"/>
                </a:lnTo>
                <a:lnTo>
                  <a:pt x="7" y="0"/>
                </a:lnTo>
                <a:lnTo>
                  <a:pt x="0" y="21"/>
                </a:lnTo>
                <a:lnTo>
                  <a:pt x="293" y="156"/>
                </a:lnTo>
                <a:lnTo>
                  <a:pt x="296" y="145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705" name="Freeform 33"/>
          <p:cNvSpPr>
            <a:spLocks/>
          </p:cNvSpPr>
          <p:nvPr/>
        </p:nvSpPr>
        <p:spPr bwMode="auto">
          <a:xfrm>
            <a:off x="6630145" y="2491383"/>
            <a:ext cx="138112" cy="61912"/>
          </a:xfrm>
          <a:custGeom>
            <a:avLst/>
            <a:gdLst/>
            <a:ahLst/>
            <a:cxnLst>
              <a:cxn ang="0">
                <a:pos x="300" y="123"/>
              </a:cxn>
              <a:cxn ang="0">
                <a:pos x="303" y="113"/>
              </a:cxn>
              <a:cxn ang="0">
                <a:pos x="6" y="0"/>
              </a:cxn>
              <a:cxn ang="0">
                <a:pos x="0" y="21"/>
              </a:cxn>
              <a:cxn ang="0">
                <a:pos x="297" y="133"/>
              </a:cxn>
              <a:cxn ang="0">
                <a:pos x="300" y="123"/>
              </a:cxn>
            </a:cxnLst>
            <a:rect l="0" t="0" r="r" b="b"/>
            <a:pathLst>
              <a:path w="303" h="133">
                <a:moveTo>
                  <a:pt x="300" y="123"/>
                </a:moveTo>
                <a:lnTo>
                  <a:pt x="303" y="113"/>
                </a:lnTo>
                <a:lnTo>
                  <a:pt x="6" y="0"/>
                </a:lnTo>
                <a:lnTo>
                  <a:pt x="0" y="21"/>
                </a:lnTo>
                <a:lnTo>
                  <a:pt x="297" y="133"/>
                </a:lnTo>
                <a:lnTo>
                  <a:pt x="300" y="123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706" name="Freeform 34"/>
          <p:cNvSpPr>
            <a:spLocks/>
          </p:cNvSpPr>
          <p:nvPr/>
        </p:nvSpPr>
        <p:spPr bwMode="auto">
          <a:xfrm>
            <a:off x="6611095" y="2546945"/>
            <a:ext cx="134937" cy="65088"/>
          </a:xfrm>
          <a:custGeom>
            <a:avLst/>
            <a:gdLst/>
            <a:ahLst/>
            <a:cxnLst>
              <a:cxn ang="0">
                <a:pos x="296" y="130"/>
              </a:cxn>
              <a:cxn ang="0">
                <a:pos x="299" y="120"/>
              </a:cxn>
              <a:cxn ang="0">
                <a:pos x="6" y="0"/>
              </a:cxn>
              <a:cxn ang="0">
                <a:pos x="0" y="21"/>
              </a:cxn>
              <a:cxn ang="0">
                <a:pos x="293" y="140"/>
              </a:cxn>
              <a:cxn ang="0">
                <a:pos x="296" y="130"/>
              </a:cxn>
            </a:cxnLst>
            <a:rect l="0" t="0" r="r" b="b"/>
            <a:pathLst>
              <a:path w="299" h="140">
                <a:moveTo>
                  <a:pt x="296" y="130"/>
                </a:moveTo>
                <a:lnTo>
                  <a:pt x="299" y="120"/>
                </a:lnTo>
                <a:lnTo>
                  <a:pt x="6" y="0"/>
                </a:lnTo>
                <a:lnTo>
                  <a:pt x="0" y="21"/>
                </a:lnTo>
                <a:lnTo>
                  <a:pt x="293" y="140"/>
                </a:lnTo>
                <a:lnTo>
                  <a:pt x="296" y="13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707" name="Freeform 35"/>
          <p:cNvSpPr>
            <a:spLocks/>
          </p:cNvSpPr>
          <p:nvPr/>
        </p:nvSpPr>
        <p:spPr bwMode="auto">
          <a:xfrm>
            <a:off x="6579345" y="2608858"/>
            <a:ext cx="134937" cy="68262"/>
          </a:xfrm>
          <a:custGeom>
            <a:avLst/>
            <a:gdLst/>
            <a:ahLst/>
            <a:cxnLst>
              <a:cxn ang="0">
                <a:pos x="294" y="137"/>
              </a:cxn>
              <a:cxn ang="0">
                <a:pos x="297" y="126"/>
              </a:cxn>
              <a:cxn ang="0">
                <a:pos x="6" y="0"/>
              </a:cxn>
              <a:cxn ang="0">
                <a:pos x="0" y="21"/>
              </a:cxn>
              <a:cxn ang="0">
                <a:pos x="291" y="147"/>
              </a:cxn>
              <a:cxn ang="0">
                <a:pos x="294" y="137"/>
              </a:cxn>
            </a:cxnLst>
            <a:rect l="0" t="0" r="r" b="b"/>
            <a:pathLst>
              <a:path w="297" h="147">
                <a:moveTo>
                  <a:pt x="294" y="137"/>
                </a:moveTo>
                <a:lnTo>
                  <a:pt x="297" y="126"/>
                </a:lnTo>
                <a:lnTo>
                  <a:pt x="6" y="0"/>
                </a:lnTo>
                <a:lnTo>
                  <a:pt x="0" y="21"/>
                </a:lnTo>
                <a:lnTo>
                  <a:pt x="291" y="147"/>
                </a:lnTo>
                <a:lnTo>
                  <a:pt x="294" y="137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708" name="Freeform 36"/>
          <p:cNvSpPr>
            <a:spLocks/>
          </p:cNvSpPr>
          <p:nvPr/>
        </p:nvSpPr>
        <p:spPr bwMode="auto">
          <a:xfrm>
            <a:off x="6547595" y="2672358"/>
            <a:ext cx="134937" cy="73025"/>
          </a:xfrm>
          <a:custGeom>
            <a:avLst/>
            <a:gdLst/>
            <a:ahLst/>
            <a:cxnLst>
              <a:cxn ang="0">
                <a:pos x="295" y="146"/>
              </a:cxn>
              <a:cxn ang="0">
                <a:pos x="298" y="136"/>
              </a:cxn>
              <a:cxn ang="0">
                <a:pos x="6" y="0"/>
              </a:cxn>
              <a:cxn ang="0">
                <a:pos x="0" y="20"/>
              </a:cxn>
              <a:cxn ang="0">
                <a:pos x="292" y="157"/>
              </a:cxn>
              <a:cxn ang="0">
                <a:pos x="295" y="146"/>
              </a:cxn>
            </a:cxnLst>
            <a:rect l="0" t="0" r="r" b="b"/>
            <a:pathLst>
              <a:path w="298" h="157">
                <a:moveTo>
                  <a:pt x="295" y="146"/>
                </a:moveTo>
                <a:lnTo>
                  <a:pt x="298" y="136"/>
                </a:lnTo>
                <a:lnTo>
                  <a:pt x="6" y="0"/>
                </a:lnTo>
                <a:lnTo>
                  <a:pt x="0" y="20"/>
                </a:lnTo>
                <a:lnTo>
                  <a:pt x="292" y="157"/>
                </a:lnTo>
                <a:lnTo>
                  <a:pt x="295" y="146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709" name="Freeform 37"/>
          <p:cNvSpPr>
            <a:spLocks/>
          </p:cNvSpPr>
          <p:nvPr/>
        </p:nvSpPr>
        <p:spPr bwMode="auto">
          <a:xfrm>
            <a:off x="6884145" y="2204045"/>
            <a:ext cx="6350" cy="7938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6" y="19"/>
              </a:cxn>
              <a:cxn ang="0">
                <a:pos x="12" y="13"/>
              </a:cxn>
              <a:cxn ang="0">
                <a:pos x="12" y="6"/>
              </a:cxn>
              <a:cxn ang="0">
                <a:pos x="9" y="0"/>
              </a:cxn>
              <a:cxn ang="0">
                <a:pos x="0" y="17"/>
              </a:cxn>
            </a:cxnLst>
            <a:rect l="0" t="0" r="r" b="b"/>
            <a:pathLst>
              <a:path w="12" h="19">
                <a:moveTo>
                  <a:pt x="0" y="17"/>
                </a:moveTo>
                <a:lnTo>
                  <a:pt x="6" y="19"/>
                </a:lnTo>
                <a:lnTo>
                  <a:pt x="12" y="13"/>
                </a:lnTo>
                <a:lnTo>
                  <a:pt x="12" y="6"/>
                </a:lnTo>
                <a:lnTo>
                  <a:pt x="9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6710" name="Oval 38"/>
          <p:cNvSpPr>
            <a:spLocks noChangeAspect="1" noChangeArrowheads="1"/>
          </p:cNvSpPr>
          <p:nvPr/>
        </p:nvSpPr>
        <p:spPr bwMode="auto">
          <a:xfrm>
            <a:off x="6434882" y="2510433"/>
            <a:ext cx="122238" cy="136525"/>
          </a:xfrm>
          <a:prstGeom prst="ellipse">
            <a:avLst/>
          </a:prstGeom>
          <a:solidFill>
            <a:srgbClr val="BE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711" name="Oval 39"/>
          <p:cNvSpPr>
            <a:spLocks noChangeAspect="1" noChangeArrowheads="1"/>
          </p:cNvSpPr>
          <p:nvPr/>
        </p:nvSpPr>
        <p:spPr bwMode="auto">
          <a:xfrm>
            <a:off x="6679357" y="2254845"/>
            <a:ext cx="123825" cy="139700"/>
          </a:xfrm>
          <a:prstGeom prst="ellipse">
            <a:avLst/>
          </a:prstGeom>
          <a:solidFill>
            <a:srgbClr val="D5D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712" name="Oval 40"/>
          <p:cNvSpPr>
            <a:spLocks noChangeAspect="1" noChangeArrowheads="1"/>
          </p:cNvSpPr>
          <p:nvPr/>
        </p:nvSpPr>
        <p:spPr bwMode="auto">
          <a:xfrm>
            <a:off x="6638082" y="2462808"/>
            <a:ext cx="123825" cy="139700"/>
          </a:xfrm>
          <a:prstGeom prst="ellipse">
            <a:avLst/>
          </a:prstGeom>
          <a:solidFill>
            <a:srgbClr val="D881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713" name="Text Box 41"/>
          <p:cNvSpPr txBox="1">
            <a:spLocks noChangeAspect="1" noChangeArrowheads="1"/>
          </p:cNvSpPr>
          <p:nvPr/>
        </p:nvSpPr>
        <p:spPr bwMode="auto">
          <a:xfrm>
            <a:off x="5287120" y="3397845"/>
            <a:ext cx="798512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latin typeface="Arial" pitchFamily="34" charset="0"/>
              </a:rPr>
              <a:t>XML</a:t>
            </a:r>
          </a:p>
          <a:p>
            <a:pPr algn="ctr"/>
            <a:r>
              <a:rPr lang="en-US" altLang="ko-KR" sz="1000">
                <a:solidFill>
                  <a:schemeClr val="bg1"/>
                </a:solidFill>
                <a:latin typeface="Arial" pitchFamily="34" charset="0"/>
              </a:rPr>
              <a:t>Repository</a:t>
            </a:r>
          </a:p>
        </p:txBody>
      </p:sp>
      <p:cxnSp>
        <p:nvCxnSpPr>
          <p:cNvPr id="156714" name="AutoShape 42"/>
          <p:cNvCxnSpPr>
            <a:cxnSpLocks noChangeAspect="1" noChangeShapeType="1"/>
          </p:cNvCxnSpPr>
          <p:nvPr/>
        </p:nvCxnSpPr>
        <p:spPr bwMode="auto">
          <a:xfrm>
            <a:off x="3763120" y="2370733"/>
            <a:ext cx="1370012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6715" name="Text Box 43"/>
          <p:cNvSpPr txBox="1">
            <a:spLocks noChangeAspect="1" noChangeArrowheads="1"/>
          </p:cNvSpPr>
          <p:nvPr/>
        </p:nvSpPr>
        <p:spPr bwMode="auto">
          <a:xfrm>
            <a:off x="6350745" y="3031133"/>
            <a:ext cx="6508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문서생성</a:t>
            </a:r>
          </a:p>
        </p:txBody>
      </p:sp>
      <p:sp>
        <p:nvSpPr>
          <p:cNvPr id="156716" name="Text Box 44"/>
          <p:cNvSpPr txBox="1">
            <a:spLocks noChangeAspect="1" noChangeArrowheads="1"/>
          </p:cNvSpPr>
          <p:nvPr/>
        </p:nvSpPr>
        <p:spPr bwMode="auto">
          <a:xfrm>
            <a:off x="4267945" y="3034308"/>
            <a:ext cx="7651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컨텐츠생성</a:t>
            </a:r>
          </a:p>
        </p:txBody>
      </p:sp>
      <p:sp>
        <p:nvSpPr>
          <p:cNvPr id="156717" name="Text Box 45"/>
          <p:cNvSpPr txBox="1">
            <a:spLocks noChangeAspect="1" noChangeArrowheads="1"/>
          </p:cNvSpPr>
          <p:nvPr/>
        </p:nvSpPr>
        <p:spPr bwMode="auto">
          <a:xfrm>
            <a:off x="3088432" y="3026370"/>
            <a:ext cx="765175" cy="23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컨텐츠추출</a:t>
            </a:r>
          </a:p>
        </p:txBody>
      </p:sp>
      <p:sp>
        <p:nvSpPr>
          <p:cNvPr id="156718" name="AutoShape 46"/>
          <p:cNvSpPr>
            <a:spLocks noChangeArrowheads="1"/>
          </p:cNvSpPr>
          <p:nvPr/>
        </p:nvSpPr>
        <p:spPr bwMode="auto">
          <a:xfrm>
            <a:off x="3045570" y="2100858"/>
            <a:ext cx="887412" cy="6588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000">
                <a:latin typeface="HY중고딕" pitchFamily="18" charset="-127"/>
                <a:ea typeface="HY중고딕" pitchFamily="18" charset="-127"/>
              </a:rPr>
              <a:t>DTD &amp; </a:t>
            </a:r>
          </a:p>
          <a:p>
            <a:pPr algn="ctr"/>
            <a:r>
              <a:rPr lang="en-US" altLang="ko-KR" sz="1000">
                <a:latin typeface="HY중고딕" pitchFamily="18" charset="-127"/>
                <a:ea typeface="HY중고딕" pitchFamily="18" charset="-127"/>
              </a:rPr>
              <a:t>Schema</a:t>
            </a:r>
          </a:p>
          <a:p>
            <a:pPr algn="ctr"/>
            <a:r>
              <a:rPr lang="ko-KR" altLang="en-US" sz="1000">
                <a:latin typeface="HY중고딕" pitchFamily="18" charset="-127"/>
                <a:ea typeface="HY중고딕" pitchFamily="18" charset="-127"/>
              </a:rPr>
              <a:t>생성기</a:t>
            </a:r>
          </a:p>
        </p:txBody>
      </p:sp>
      <p:sp>
        <p:nvSpPr>
          <p:cNvPr id="156719" name="Rectangle 47"/>
          <p:cNvSpPr>
            <a:spLocks noChangeAspect="1" noChangeArrowheads="1"/>
          </p:cNvSpPr>
          <p:nvPr/>
        </p:nvSpPr>
        <p:spPr bwMode="auto">
          <a:xfrm>
            <a:off x="3610720" y="1700808"/>
            <a:ext cx="255587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DTD</a:t>
            </a:r>
          </a:p>
        </p:txBody>
      </p:sp>
      <p:sp>
        <p:nvSpPr>
          <p:cNvPr id="156720" name="Rectangle 48"/>
          <p:cNvSpPr>
            <a:spLocks noChangeAspect="1" noChangeArrowheads="1"/>
          </p:cNvSpPr>
          <p:nvPr/>
        </p:nvSpPr>
        <p:spPr bwMode="auto">
          <a:xfrm>
            <a:off x="3709145" y="1856383"/>
            <a:ext cx="255587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56721" name="Rectangle 49"/>
          <p:cNvSpPr>
            <a:spLocks noChangeAspect="1" noChangeArrowheads="1"/>
          </p:cNvSpPr>
          <p:nvPr/>
        </p:nvSpPr>
        <p:spPr bwMode="auto">
          <a:xfrm>
            <a:off x="3709145" y="1989733"/>
            <a:ext cx="255587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56722" name="Rectangle 50"/>
          <p:cNvSpPr>
            <a:spLocks noChangeAspect="1" noChangeArrowheads="1"/>
          </p:cNvSpPr>
          <p:nvPr/>
        </p:nvSpPr>
        <p:spPr bwMode="auto">
          <a:xfrm>
            <a:off x="3709145" y="2211983"/>
            <a:ext cx="255587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56723" name="Rectangle 51"/>
          <p:cNvSpPr>
            <a:spLocks noChangeAspect="1" noChangeArrowheads="1"/>
          </p:cNvSpPr>
          <p:nvPr/>
        </p:nvSpPr>
        <p:spPr bwMode="auto">
          <a:xfrm>
            <a:off x="3847257" y="2100858"/>
            <a:ext cx="255588" cy="889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900"/>
          </a:p>
        </p:txBody>
      </p:sp>
      <p:sp>
        <p:nvSpPr>
          <p:cNvPr id="156724" name="Line 52"/>
          <p:cNvSpPr>
            <a:spLocks noChangeAspect="1" noChangeShapeType="1"/>
          </p:cNvSpPr>
          <p:nvPr/>
        </p:nvSpPr>
        <p:spPr bwMode="auto">
          <a:xfrm>
            <a:off x="3629770" y="1789708"/>
            <a:ext cx="0" cy="4667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6725" name="Line 53"/>
          <p:cNvSpPr>
            <a:spLocks noChangeAspect="1" noChangeShapeType="1"/>
          </p:cNvSpPr>
          <p:nvPr/>
        </p:nvSpPr>
        <p:spPr bwMode="auto">
          <a:xfrm>
            <a:off x="3629770" y="1900833"/>
            <a:ext cx="793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6726" name="Line 54"/>
          <p:cNvSpPr>
            <a:spLocks noChangeAspect="1" noChangeShapeType="1"/>
          </p:cNvSpPr>
          <p:nvPr/>
        </p:nvSpPr>
        <p:spPr bwMode="auto">
          <a:xfrm>
            <a:off x="3629770" y="2034183"/>
            <a:ext cx="793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6727" name="Line 55"/>
          <p:cNvSpPr>
            <a:spLocks noChangeAspect="1" noChangeShapeType="1"/>
          </p:cNvSpPr>
          <p:nvPr/>
        </p:nvSpPr>
        <p:spPr bwMode="auto">
          <a:xfrm>
            <a:off x="3629770" y="2256433"/>
            <a:ext cx="793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6728" name="Line 56"/>
          <p:cNvSpPr>
            <a:spLocks noChangeAspect="1" noChangeShapeType="1"/>
          </p:cNvSpPr>
          <p:nvPr/>
        </p:nvSpPr>
        <p:spPr bwMode="auto">
          <a:xfrm>
            <a:off x="3728195" y="2078633"/>
            <a:ext cx="0" cy="66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6729" name="Line 57"/>
          <p:cNvSpPr>
            <a:spLocks noChangeAspect="1" noChangeShapeType="1"/>
          </p:cNvSpPr>
          <p:nvPr/>
        </p:nvSpPr>
        <p:spPr bwMode="auto">
          <a:xfrm>
            <a:off x="3728195" y="2145308"/>
            <a:ext cx="1190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6730" name="AutoShape 58"/>
          <p:cNvSpPr>
            <a:spLocks noChangeArrowheads="1"/>
          </p:cNvSpPr>
          <p:nvPr/>
        </p:nvSpPr>
        <p:spPr bwMode="auto">
          <a:xfrm>
            <a:off x="4175870" y="2102445"/>
            <a:ext cx="825500" cy="6572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000">
                <a:latin typeface="HY중고딕" pitchFamily="18" charset="-127"/>
                <a:ea typeface="HY중고딕" pitchFamily="18" charset="-127"/>
              </a:rPr>
              <a:t>XML </a:t>
            </a:r>
            <a:r>
              <a:rPr lang="ko-KR" altLang="en-US" sz="1000">
                <a:latin typeface="HY중고딕" pitchFamily="18" charset="-127"/>
                <a:ea typeface="HY중고딕" pitchFamily="18" charset="-127"/>
              </a:rPr>
              <a:t>컨텐츠 </a:t>
            </a:r>
          </a:p>
          <a:p>
            <a:pPr algn="ctr"/>
            <a:r>
              <a:rPr lang="ko-KR" altLang="en-US" sz="1000">
                <a:latin typeface="HY중고딕" pitchFamily="18" charset="-127"/>
                <a:ea typeface="HY중고딕" pitchFamily="18" charset="-127"/>
              </a:rPr>
              <a:t>생성</a:t>
            </a:r>
          </a:p>
        </p:txBody>
      </p:sp>
      <p:pic>
        <p:nvPicPr>
          <p:cNvPr id="156731" name="Picture 59" descr="H:\Documents and Settings\hdlee\Application Data\Microsoft\Media Catalog\Downloaded Clips\cl3c\j0150663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7207" y="2045295"/>
            <a:ext cx="698500" cy="803275"/>
          </a:xfrm>
          <a:prstGeom prst="rect">
            <a:avLst/>
          </a:prstGeom>
          <a:noFill/>
        </p:spPr>
      </p:pic>
      <p:sp>
        <p:nvSpPr>
          <p:cNvPr id="156732" name="AutoShape 60"/>
          <p:cNvSpPr>
            <a:spLocks noChangeArrowheads="1"/>
          </p:cNvSpPr>
          <p:nvPr/>
        </p:nvSpPr>
        <p:spPr bwMode="auto">
          <a:xfrm>
            <a:off x="6212632" y="1848445"/>
            <a:ext cx="1219200" cy="16002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6733" name="AutoShape 61"/>
          <p:cNvSpPr>
            <a:spLocks noChangeArrowheads="1"/>
          </p:cNvSpPr>
          <p:nvPr/>
        </p:nvSpPr>
        <p:spPr bwMode="auto">
          <a:xfrm>
            <a:off x="1259632" y="3524845"/>
            <a:ext cx="6629400" cy="2286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800">
                <a:latin typeface="HY얕은샘물M" pitchFamily="18" charset="-127"/>
                <a:ea typeface="HY얕은샘물M" pitchFamily="18" charset="-127"/>
              </a:rPr>
              <a:t>저장된 정보 컴포넌트들을  재구성하여 새로운 문서를 생성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800">
                <a:latin typeface="굴림체" pitchFamily="49" charset="-127"/>
                <a:ea typeface="굴림체" pitchFamily="49" charset="-127"/>
              </a:rPr>
              <a:t>GUI </a:t>
            </a:r>
            <a:r>
              <a:rPr lang="ko-KR" altLang="en-US" sz="2800">
                <a:latin typeface="굴림체" pitchFamily="49" charset="-127"/>
                <a:ea typeface="굴림체" pitchFamily="49" charset="-127"/>
              </a:rPr>
              <a:t>출판</a:t>
            </a:r>
            <a:r>
              <a:rPr lang="en-US" altLang="ko-KR" sz="2800">
                <a:latin typeface="굴림체" pitchFamily="49" charset="-127"/>
                <a:ea typeface="굴림체" pitchFamily="49" charset="-127"/>
              </a:rPr>
              <a:t>(publish) </a:t>
            </a:r>
            <a:r>
              <a:rPr lang="ko-KR" altLang="en-US" sz="2800">
                <a:latin typeface="굴림체" pitchFamily="49" charset="-127"/>
                <a:ea typeface="굴림체" pitchFamily="49" charset="-127"/>
              </a:rPr>
              <a:t>도구 등이 필요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800">
                <a:latin typeface="굴림체" pitchFamily="49" charset="-127"/>
                <a:ea typeface="굴림체" pitchFamily="49" charset="-127"/>
              </a:rPr>
              <a:t>XML Restructurer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800" i="1">
                <a:latin typeface="굴림체" pitchFamily="49" charset="-127"/>
                <a:ea typeface="굴림체" pitchFamily="49" charset="-127"/>
              </a:rPr>
              <a:t>XML Based SDI System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ko-KR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ITcamp XMLToolBox </a:t>
            </a:r>
            <a:r>
              <a:rPr lang="ko-KR" altLang="en-US" smtClean="0"/>
              <a:t>응용분야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8F23-755F-42C5-AE53-7274CE8431FB}" type="slidenum">
              <a:rPr lang="en-US" altLang="ko-KR" smtClean="0"/>
              <a:pPr/>
              <a:t>57</a:t>
            </a:fld>
            <a:endParaRPr lang="en-US" altLang="ko-KR"/>
          </a:p>
        </p:txBody>
      </p:sp>
      <p:sp>
        <p:nvSpPr>
          <p:cNvPr id="113667" name="AutoShape 3"/>
          <p:cNvSpPr>
            <a:spLocks noChangeArrowheads="1"/>
          </p:cNvSpPr>
          <p:nvPr/>
        </p:nvSpPr>
        <p:spPr bwMode="auto">
          <a:xfrm>
            <a:off x="914400" y="1809750"/>
            <a:ext cx="3048000" cy="1619250"/>
          </a:xfrm>
          <a:prstGeom prst="roundRect">
            <a:avLst>
              <a:gd name="adj" fmla="val 4315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r>
              <a:rPr lang="ko-KR" altLang="en-US" sz="20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rPr>
              <a:t>컨텐츠 관리 시스템</a:t>
            </a:r>
          </a:p>
          <a:p>
            <a:endParaRPr lang="ko-KR" altLang="en-US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•"/>
            </a:pPr>
            <a:r>
              <a:rPr lang="ko-KR" altLang="en-US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효율적 문서 관리</a:t>
            </a:r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저장</a:t>
            </a:r>
          </a:p>
          <a:p>
            <a:pPr>
              <a:buFontTx/>
              <a:buChar char="•"/>
            </a:pPr>
            <a:r>
              <a:rPr lang="ko-KR" altLang="en-US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다양한 퍼블리싱</a:t>
            </a:r>
          </a:p>
        </p:txBody>
      </p:sp>
      <p:sp>
        <p:nvSpPr>
          <p:cNvPr id="113668" name="AutoShape 4"/>
          <p:cNvSpPr>
            <a:spLocks noChangeArrowheads="1"/>
          </p:cNvSpPr>
          <p:nvPr/>
        </p:nvSpPr>
        <p:spPr bwMode="auto">
          <a:xfrm>
            <a:off x="898525" y="4343400"/>
            <a:ext cx="3048000" cy="1619250"/>
          </a:xfrm>
          <a:prstGeom prst="roundRect">
            <a:avLst>
              <a:gd name="adj" fmla="val 4315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ko-KR" sz="20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rPr>
              <a:t>XML </a:t>
            </a:r>
            <a:r>
              <a:rPr lang="ko-KR" altLang="en-US" sz="20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rPr>
              <a:t>웹 사이트</a:t>
            </a:r>
          </a:p>
          <a:p>
            <a:endParaRPr lang="ko-KR" altLang="en-US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•"/>
            </a:pPr>
            <a:r>
              <a:rPr lang="ko-KR" altLang="en-US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다양한 형식의 컨텐츠 제공</a:t>
            </a:r>
          </a:p>
          <a:p>
            <a:pPr>
              <a:buFontTx/>
              <a:buChar char="•"/>
            </a:pPr>
            <a:r>
              <a:rPr lang="ko-KR" altLang="en-US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체계적 사이트 관리</a:t>
            </a:r>
          </a:p>
        </p:txBody>
      </p:sp>
      <p:sp>
        <p:nvSpPr>
          <p:cNvPr id="113669" name="AutoShape 5"/>
          <p:cNvSpPr>
            <a:spLocks noChangeArrowheads="1"/>
          </p:cNvSpPr>
          <p:nvPr/>
        </p:nvSpPr>
        <p:spPr bwMode="auto">
          <a:xfrm>
            <a:off x="5349875" y="1790700"/>
            <a:ext cx="3048000" cy="1619250"/>
          </a:xfrm>
          <a:prstGeom prst="roundRect">
            <a:avLst>
              <a:gd name="adj" fmla="val 3727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ko-KR" sz="20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rPr>
              <a:t>EDI </a:t>
            </a:r>
            <a:r>
              <a:rPr lang="ko-KR" altLang="en-US" sz="20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rPr>
              <a:t>및 </a:t>
            </a:r>
            <a:r>
              <a:rPr lang="en-US" altLang="ko-KR" sz="20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rPr>
              <a:t>B2B</a:t>
            </a:r>
          </a:p>
          <a:p>
            <a:endParaRPr lang="en-US" altLang="ko-KR" sz="2000">
              <a:solidFill>
                <a:srgbClr val="003366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•"/>
            </a:pPr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정보 교환 수단 제공</a:t>
            </a:r>
          </a:p>
        </p:txBody>
      </p:sp>
      <p:sp>
        <p:nvSpPr>
          <p:cNvPr id="113670" name="AutoShape 6"/>
          <p:cNvSpPr>
            <a:spLocks noChangeArrowheads="1"/>
          </p:cNvSpPr>
          <p:nvPr/>
        </p:nvSpPr>
        <p:spPr bwMode="auto">
          <a:xfrm>
            <a:off x="5334000" y="4343400"/>
            <a:ext cx="3048000" cy="1619250"/>
          </a:xfrm>
          <a:prstGeom prst="roundRect">
            <a:avLst>
              <a:gd name="adj" fmla="val 4903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ko-KR" sz="20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rPr>
              <a:t>Mobile </a:t>
            </a:r>
            <a:r>
              <a:rPr lang="ko-KR" altLang="en-US" sz="2000">
                <a:solidFill>
                  <a:srgbClr val="003366"/>
                </a:solidFill>
                <a:latin typeface="HY견고딕" pitchFamily="18" charset="-127"/>
                <a:ea typeface="HY견고딕" pitchFamily="18" charset="-127"/>
              </a:rPr>
              <a:t>솔루션</a:t>
            </a:r>
          </a:p>
          <a:p>
            <a:endParaRPr lang="ko-KR" altLang="en-US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•"/>
            </a:pPr>
            <a:r>
              <a:rPr lang="ko-KR" altLang="en-US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WML, HTML2XML</a:t>
            </a:r>
          </a:p>
          <a:p>
            <a:pPr>
              <a:buFontTx/>
              <a:buChar char="•"/>
            </a:pPr>
            <a:r>
              <a:rPr lang="en-US" altLang="ko-KR" sz="1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m-Commerce</a:t>
            </a:r>
          </a:p>
        </p:txBody>
      </p:sp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3962400" y="3352800"/>
            <a:ext cx="1371600" cy="990600"/>
          </a:xfrm>
          <a:prstGeom prst="hexagon">
            <a:avLst>
              <a:gd name="adj" fmla="val 26923"/>
              <a:gd name="vf" fmla="val 115470"/>
            </a:avLst>
          </a:prstGeom>
          <a:solidFill>
            <a:srgbClr val="97A4D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7A4DB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XML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Selected SCI Publications</a:t>
            </a:r>
            <a:endParaRPr lang="en-US" altLang="ko-KR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Sangwon</a:t>
            </a:r>
            <a:r>
              <a:rPr lang="en-US" altLang="ko-KR" dirty="0" smtClean="0"/>
              <a:t> Park,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</a:t>
            </a:r>
            <a:r>
              <a:rPr lang="en-US" altLang="ko-KR" dirty="0" err="1" smtClean="0"/>
              <a:t>SigDAQ</a:t>
            </a:r>
            <a:r>
              <a:rPr lang="en-US" altLang="ko-KR" dirty="0" smtClean="0"/>
              <a:t>: An Enhanced XML Query Optimization Technique,” accepted for publication in Journal of Systems and Software, 2001</a:t>
            </a:r>
          </a:p>
          <a:p>
            <a:r>
              <a:rPr lang="en-US" altLang="ko-KR" dirty="0" smtClean="0"/>
              <a:t>Tae-Sun Chung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"Extracting Indexing Information from XML DTDs", accepted for publication in the Journal of Information Processing Letters, 2001</a:t>
            </a:r>
          </a:p>
          <a:p>
            <a:r>
              <a:rPr lang="en-US" altLang="ko-KR" dirty="0" smtClean="0"/>
              <a:t>Dong-</a:t>
            </a:r>
            <a:r>
              <a:rPr lang="en-US" altLang="ko-KR" dirty="0" err="1" smtClean="0"/>
              <a:t>Joo</a:t>
            </a:r>
            <a:r>
              <a:rPr lang="en-US" altLang="ko-KR" dirty="0" smtClean="0"/>
              <a:t> Park , Shin </a:t>
            </a:r>
            <a:r>
              <a:rPr lang="en-US" altLang="ko-KR" dirty="0" err="1" smtClean="0"/>
              <a:t>Heu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Kim."The RS-tree: An Efficient Data Structure for Distance Browsing Queries." accepted for publication in the Journal of Information Processing Letters, 2001</a:t>
            </a:r>
          </a:p>
          <a:p>
            <a:r>
              <a:rPr lang="en-US" altLang="ko-KR" dirty="0" smtClean="0"/>
              <a:t>Dong-</a:t>
            </a:r>
            <a:r>
              <a:rPr lang="en-US" altLang="ko-KR" dirty="0" err="1" smtClean="0"/>
              <a:t>Joo</a:t>
            </a:r>
            <a:r>
              <a:rPr lang="en-US" altLang="ko-KR" dirty="0" smtClean="0"/>
              <a:t> Park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</a:t>
            </a:r>
            <a:r>
              <a:rPr lang="en-US" altLang="ko-KR" dirty="0" err="1" smtClean="0"/>
              <a:t>Prefetch</a:t>
            </a:r>
            <a:r>
              <a:rPr lang="en-US" altLang="ko-KR" dirty="0" smtClean="0"/>
              <a:t> Policies for Large Objects in a Web-Enabled GIS Application”, Data &amp; Knowledge Engineering, Vol. 37, No.1, pp. 65-84, Apr. 2001</a:t>
            </a:r>
          </a:p>
          <a:p>
            <a:r>
              <a:rPr lang="en-US" altLang="ko-KR" dirty="0" err="1" smtClean="0"/>
              <a:t>Eun</a:t>
            </a:r>
            <a:r>
              <a:rPr lang="en-US" altLang="ko-KR" dirty="0" smtClean="0"/>
              <a:t>-Sun Cho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“Class-Separation Mechanism For Integrating OODBMSs and General-Purpose OOPLs,” accepted for publication in the Object Oriented Systems, 2000</a:t>
            </a:r>
          </a:p>
          <a:p>
            <a:r>
              <a:rPr lang="en-US" altLang="ko-KR" dirty="0" smtClean="0"/>
              <a:t>Dong-</a:t>
            </a:r>
            <a:r>
              <a:rPr lang="en-US" altLang="ko-KR" dirty="0" err="1" smtClean="0"/>
              <a:t>Joo</a:t>
            </a:r>
            <a:r>
              <a:rPr lang="en-US" altLang="ko-KR" dirty="0" smtClean="0"/>
              <a:t> Park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“An Enhanced Technique for k-Nearest Neighbor Queries with Non-spatial Selection Predicates”, accepted for publication in the Multimedia Tools and Application, 2000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1B71-9622-45B2-9D4F-9C4C7F1BC775}" type="slidenum">
              <a:rPr lang="en-US" altLang="ko-KR" smtClean="0"/>
              <a:pPr/>
              <a:t>58</a:t>
            </a:fld>
            <a:endParaRPr lang="en-US" altLang="ko-K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Selected SCI Publications</a:t>
            </a:r>
            <a:endParaRPr lang="en-US" altLang="ko-KR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Dong-Ho Lee,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“SPY-TEC: An Efficient Indexing Method for Similarity Search in High-Dimensional Data Spaces”, Data and Knowledge Engineering, 34(1):77-97, 2000</a:t>
            </a:r>
          </a:p>
          <a:p>
            <a:r>
              <a:rPr lang="en-US" altLang="ko-KR" dirty="0" err="1" smtClean="0"/>
              <a:t>Eun</a:t>
            </a:r>
            <a:r>
              <a:rPr lang="en-US" altLang="ko-KR" dirty="0" smtClean="0"/>
              <a:t>-Sun Cho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“LOD* : An ODMG Based C++ Database Programming Language with Class-Separation Support”, Information and Software Technology, Vol.42, No.5, 2000</a:t>
            </a:r>
          </a:p>
          <a:p>
            <a:r>
              <a:rPr lang="en-US" altLang="ko-KR" dirty="0" smtClean="0"/>
              <a:t>Jung-Ho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"The Soprano Extensible Object Storage System" , accepted for  publication in the Journal of Data Management,  2000</a:t>
            </a:r>
          </a:p>
          <a:p>
            <a:r>
              <a:rPr lang="en-US" altLang="ko-KR" dirty="0" smtClean="0"/>
              <a:t>Dong-Ho Lee,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“A Fast Content-based Indexing and Retrieval Technique by the Shape Information in Large Image Database”, Journal of Systems and Software, Vol. 52, No. 2, pp.65-182, Mar. 2001</a:t>
            </a:r>
          </a:p>
          <a:p>
            <a:r>
              <a:rPr lang="en-US" altLang="ko-KR" dirty="0" smtClean="0"/>
              <a:t>Ha-</a:t>
            </a:r>
            <a:r>
              <a:rPr lang="en-US" altLang="ko-KR" dirty="0" err="1" smtClean="0"/>
              <a:t>Joo</a:t>
            </a:r>
            <a:r>
              <a:rPr lang="en-US" altLang="ko-KR" dirty="0" smtClean="0"/>
              <a:t> Song, Jung-Ho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“Using Genetic Algorithms to Work Out Index Configurations for The Class-hierarchy Indexing in Object Databases”, accepted for publication in the Information and Software Technology, 2000</a:t>
            </a:r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9C8C-4276-4DF3-A376-9DEBC7D5E045}" type="slidenum">
              <a:rPr lang="en-US" altLang="ko-KR" smtClean="0"/>
              <a:pPr/>
              <a:t>59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XML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CB34-26BC-4E4C-AB1A-9FB36B3C7909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, application</a:t>
            </a:r>
            <a:r>
              <a:rPr lang="ko-KR" altLang="en-US" dirty="0" smtClean="0"/>
              <a:t>들 사이의 </a:t>
            </a:r>
            <a:r>
              <a:rPr lang="ko-KR" altLang="en-US" b="1" dirty="0" smtClean="0"/>
              <a:t>문서교환</a:t>
            </a:r>
            <a:r>
              <a:rPr lang="ko-KR" altLang="en-US" dirty="0" smtClean="0"/>
              <a:t> 증가</a:t>
            </a:r>
          </a:p>
          <a:p>
            <a:r>
              <a:rPr lang="en-US" altLang="ko-KR" dirty="0" smtClean="0"/>
              <a:t>text </a:t>
            </a:r>
            <a:r>
              <a:rPr lang="ko-KR" altLang="en-US" dirty="0" smtClean="0"/>
              <a:t>이외의 정보 </a:t>
            </a:r>
            <a:r>
              <a:rPr lang="en-US" altLang="ko-KR" dirty="0" smtClean="0"/>
              <a:t>- image , video , sound </a:t>
            </a:r>
            <a:r>
              <a:rPr lang="ko-KR" altLang="en-US" dirty="0" smtClean="0"/>
              <a:t>등 기타</a:t>
            </a:r>
            <a:r>
              <a:rPr lang="en-US" altLang="ko-KR" dirty="0" smtClean="0"/>
              <a:t>media -</a:t>
            </a:r>
            <a:r>
              <a:rPr lang="ko-KR" altLang="en-US" dirty="0" smtClean="0"/>
              <a:t>가 같이 존재하는 </a:t>
            </a:r>
            <a:r>
              <a:rPr lang="ko-KR" altLang="en-US" b="1" dirty="0" smtClean="0"/>
              <a:t>복합문서</a:t>
            </a:r>
            <a:r>
              <a:rPr lang="ko-KR" altLang="en-US" dirty="0" smtClean="0"/>
              <a:t>가 일반화</a:t>
            </a:r>
          </a:p>
          <a:p>
            <a:r>
              <a:rPr lang="ko-KR" altLang="en-US" b="1" dirty="0" smtClean="0"/>
              <a:t>문서의 독립성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문서가 </a:t>
            </a:r>
            <a:r>
              <a:rPr lang="en-US" altLang="ko-KR" dirty="0" smtClean="0"/>
              <a:t>system,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등에 종속적이지 않을 것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 대한 요구 증가</a:t>
            </a:r>
          </a:p>
          <a:p>
            <a:r>
              <a:rPr lang="ko-KR" altLang="en-US" dirty="0" smtClean="0"/>
              <a:t>문서의 효율적인 </a:t>
            </a:r>
            <a:r>
              <a:rPr lang="ko-KR" altLang="en-US" b="1" dirty="0" smtClean="0"/>
              <a:t>저장</a:t>
            </a:r>
            <a:r>
              <a:rPr lang="ko-KR" altLang="en-US" dirty="0" smtClean="0"/>
              <a:t>과 </a:t>
            </a:r>
            <a:r>
              <a:rPr lang="ko-KR" altLang="en-US" b="1" dirty="0" smtClean="0"/>
              <a:t>검색</a:t>
            </a:r>
            <a:r>
              <a:rPr lang="ko-KR" altLang="en-US" dirty="0" smtClean="0"/>
              <a:t>이 중요한 </a:t>
            </a:r>
            <a:r>
              <a:rPr lang="en-US" altLang="ko-KR" dirty="0" smtClean="0"/>
              <a:t>issue</a:t>
            </a:r>
            <a:r>
              <a:rPr lang="ko-KR" altLang="en-US" dirty="0" smtClean="0"/>
              <a:t>로 대두</a:t>
            </a:r>
          </a:p>
          <a:p>
            <a:endParaRPr lang="ko-KR" altLang="en-US" dirty="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752600" y="3861048"/>
            <a:ext cx="2864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b="1" dirty="0">
                <a:solidFill>
                  <a:srgbClr val="0066CC"/>
                </a:solidFill>
                <a:latin typeface="+mn-ea"/>
                <a:ea typeface="+mn-ea"/>
              </a:rPr>
              <a:t>문서의 구조화 촉구</a:t>
            </a:r>
            <a:endParaRPr kumimoji="0" lang="ko-KR" altLang="en-US" dirty="0">
              <a:solidFill>
                <a:srgbClr val="0066CC"/>
              </a:solidFill>
              <a:latin typeface="+mn-ea"/>
              <a:ea typeface="+mn-ea"/>
            </a:endParaRPr>
          </a:p>
        </p:txBody>
      </p:sp>
      <p:sp>
        <p:nvSpPr>
          <p:cNvPr id="157701" name="AutoShape 5"/>
          <p:cNvSpPr>
            <a:spLocks noChangeArrowheads="1"/>
          </p:cNvSpPr>
          <p:nvPr/>
        </p:nvSpPr>
        <p:spPr bwMode="auto">
          <a:xfrm>
            <a:off x="914400" y="3861048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CCECFF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Selected SCI Publications</a:t>
            </a:r>
            <a:endParaRPr lang="en-US" altLang="ko-KR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Sang-Won Lee,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“Rich Base Schema(</a:t>
            </a:r>
            <a:r>
              <a:rPr lang="en-US" altLang="ko-KR" dirty="0" err="1" smtClean="0"/>
              <a:t>RiBS</a:t>
            </a:r>
            <a:r>
              <a:rPr lang="en-US" altLang="ko-KR" dirty="0" smtClean="0"/>
              <a:t>) : A Unified Framework for OODB Schema Version” , Journal of Database Management, Jan. - Mar., pp. 33-41, 2000</a:t>
            </a:r>
          </a:p>
          <a:p>
            <a:r>
              <a:rPr lang="en-US" altLang="ko-KR" dirty="0" smtClean="0"/>
              <a:t>Jung-Ho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, Ha-</a:t>
            </a:r>
            <a:r>
              <a:rPr lang="en-US" altLang="ko-KR" dirty="0" err="1" smtClean="0"/>
              <a:t>Joo</a:t>
            </a:r>
            <a:r>
              <a:rPr lang="en-US" altLang="ko-KR" dirty="0" smtClean="0"/>
              <a:t> Song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“Index Set: A Practical Indexing Scheme for Object Database Systems”, Data &amp; Knowledge Engineering, 33(3):199-217, 2000</a:t>
            </a:r>
          </a:p>
          <a:p>
            <a:r>
              <a:rPr lang="en-US" altLang="ko-KR" dirty="0" smtClean="0"/>
              <a:t>Sang-Won Lee,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“Object Versioning in an ODMG-compliant Object Databases System”, Software Practice and Experience, </a:t>
            </a:r>
            <a:r>
              <a:rPr lang="en-US" altLang="ko-KR" dirty="0" err="1" smtClean="0"/>
              <a:t>Vol</a:t>
            </a:r>
            <a:r>
              <a:rPr lang="en-US" altLang="ko-KR" dirty="0" smtClean="0"/>
              <a:t> 29(5), April, 1999</a:t>
            </a:r>
          </a:p>
          <a:p>
            <a:r>
              <a:rPr lang="en-US" altLang="ko-KR" dirty="0" smtClean="0"/>
              <a:t>Kang-Woo Lee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“An Eager and Pessimistic Space Reservation Method for Tables Frequently Accessed by Concurrent Transactions”, IEICE Transactions on Information and Systems, Special Issue on New Generation Database Technologies, E82-D(1) , 1999</a:t>
            </a:r>
          </a:p>
          <a:p>
            <a:r>
              <a:rPr lang="en-US" altLang="ko-KR" dirty="0" smtClean="0"/>
              <a:t>Jung-Ho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“Dynamic SEOF: An Adaptable Object </a:t>
            </a:r>
            <a:r>
              <a:rPr lang="en-US" altLang="ko-KR" dirty="0" err="1" smtClean="0"/>
              <a:t>Prefetch</a:t>
            </a:r>
            <a:r>
              <a:rPr lang="en-US" altLang="ko-KR" dirty="0" smtClean="0"/>
              <a:t> Policy for Object-Oriented Database Systems”, Object Oriented Systems, Vol. 6, 1999</a:t>
            </a:r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F31-71FB-4551-8448-DE657E014A3D}" type="slidenum">
              <a:rPr lang="en-US" altLang="ko-KR" smtClean="0"/>
              <a:pPr/>
              <a:t>60</a:t>
            </a:fld>
            <a:endParaRPr lang="en-US" altLang="ko-K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Selected SCI Publications</a:t>
            </a:r>
            <a:endParaRPr lang="en-US" altLang="ko-KR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Jung-Ho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, Sang-Won Lee, Ha-</a:t>
            </a:r>
            <a:r>
              <a:rPr lang="en-US" altLang="ko-KR" dirty="0" err="1" smtClean="0"/>
              <a:t>Joo</a:t>
            </a:r>
            <a:r>
              <a:rPr lang="en-US" altLang="ko-KR" dirty="0" smtClean="0"/>
              <a:t> Song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“A survey of architectural features of contemporary objects storage systems”, Journal of Systems Architecture, 45(5):363-386,September, 1998</a:t>
            </a:r>
          </a:p>
          <a:p>
            <a:r>
              <a:rPr lang="en-US" altLang="ko-KR" dirty="0" smtClean="0"/>
              <a:t>Sang-Won Lee and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“A Model of Schema Versions for Object-Oriented Databases based on the concept of Rich Base Schema”, Information and Software Technology 40(3):157-173, 1998</a:t>
            </a:r>
          </a:p>
          <a:p>
            <a:r>
              <a:rPr lang="en-US" altLang="ko-KR" dirty="0" err="1" smtClean="0"/>
              <a:t>Hyeokman</a:t>
            </a:r>
            <a:r>
              <a:rPr lang="en-US" altLang="ko-KR" dirty="0" smtClean="0"/>
              <a:t> Kim, </a:t>
            </a:r>
            <a:r>
              <a:rPr lang="en-US" altLang="ko-KR" dirty="0" err="1" smtClean="0"/>
              <a:t>Sukho</a:t>
            </a:r>
            <a:r>
              <a:rPr lang="en-US" altLang="ko-KR" dirty="0" smtClean="0"/>
              <a:t> Lee,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“A cost model for sort-domain traversal strategy in object-oriented databases”, Journal of Systems Architecture 43, 1997</a:t>
            </a:r>
          </a:p>
          <a:p>
            <a:r>
              <a:rPr lang="en-US" altLang="ko-KR" dirty="0" err="1" smtClean="0"/>
              <a:t>Hyeokman</a:t>
            </a:r>
            <a:r>
              <a:rPr lang="en-US" altLang="ko-KR" dirty="0" smtClean="0"/>
              <a:t> Kim, </a:t>
            </a:r>
            <a:r>
              <a:rPr lang="en-US" altLang="ko-KR" dirty="0" err="1" smtClean="0"/>
              <a:t>Sukho</a:t>
            </a:r>
            <a:r>
              <a:rPr lang="en-US" altLang="ko-KR" dirty="0" smtClean="0"/>
              <a:t> Lee,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“Distributed query optimization using two-step pruning”, Information and Software Technology 39, 1997</a:t>
            </a:r>
          </a:p>
          <a:p>
            <a:r>
              <a:rPr lang="en-US" altLang="ko-KR" dirty="0" smtClean="0"/>
              <a:t>Cheong </a:t>
            </a:r>
            <a:r>
              <a:rPr lang="en-US" altLang="ko-KR" dirty="0" err="1" smtClean="0"/>
              <a:t>Youn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Hyoung-Joo</a:t>
            </a:r>
            <a:r>
              <a:rPr lang="en-US" altLang="ko-KR" dirty="0" smtClean="0"/>
              <a:t> Kim, Lawrence J. </a:t>
            </a:r>
            <a:r>
              <a:rPr lang="en-US" altLang="ko-KR" dirty="0" err="1" smtClean="0"/>
              <a:t>Henschen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Jiawei</a:t>
            </a:r>
            <a:r>
              <a:rPr lang="en-US" altLang="ko-KR" dirty="0" smtClean="0"/>
              <a:t> Han “Classification and Compilation of Linear Recursive Formulas in Deductive Databases”, IEEE Trans. on Knowledge and Data Engineering, 4(1), 1992</a:t>
            </a:r>
          </a:p>
          <a:p>
            <a:r>
              <a:rPr lang="en-US" altLang="ko-KR" dirty="0" smtClean="0"/>
              <a:t>H.J. Kim, I.Y. Song, “Design and Implementation of a Three-Step Intentional Query Processing Scheme”, Journal of Database Administration, 2(2):23-35, Spring 1991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96AD-1D77-45CA-AB08-5A3A3189A023}" type="slidenum">
              <a:rPr lang="en-US" altLang="ko-KR" smtClean="0"/>
              <a:pPr/>
              <a:t>61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6" name="AutoShape 6"/>
          <p:cNvSpPr>
            <a:spLocks noChangeArrowheads="1"/>
          </p:cNvSpPr>
          <p:nvPr/>
        </p:nvSpPr>
        <p:spPr bwMode="auto">
          <a:xfrm>
            <a:off x="1752600" y="2743200"/>
            <a:ext cx="457200" cy="609600"/>
          </a:xfrm>
          <a:prstGeom prst="foldedCorner">
            <a:avLst>
              <a:gd name="adj" fmla="val 125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381000" y="17526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Vender A</a:t>
            </a:r>
          </a:p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(DB)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2286000" y="15240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Vender B</a:t>
            </a:r>
          </a:p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(presentation)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3352800" y="32766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Vender C</a:t>
            </a:r>
          </a:p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(</a:t>
            </a:r>
            <a:r>
              <a:rPr kumimoji="0" lang="ko-KR" altLang="en-US" sz="1400">
                <a:latin typeface="Times New Roman" pitchFamily="18" charset="0"/>
              </a:rPr>
              <a:t>종이유인물</a:t>
            </a:r>
            <a:r>
              <a:rPr kumimoji="0" lang="en-US" altLang="ko-KR" sz="1800">
                <a:latin typeface="Times New Roman" pitchFamily="18" charset="0"/>
              </a:rPr>
              <a:t>)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18288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>
            <a:off x="18288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>
            <a:off x="18288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152400" y="32766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Vender D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158734" name="Line 14"/>
          <p:cNvSpPr>
            <a:spLocks noChangeShapeType="1"/>
          </p:cNvSpPr>
          <p:nvPr/>
        </p:nvSpPr>
        <p:spPr bwMode="auto">
          <a:xfrm flipH="1" flipV="1">
            <a:off x="1143000" y="2362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35" name="Line 15"/>
          <p:cNvSpPr>
            <a:spLocks noChangeShapeType="1"/>
          </p:cNvSpPr>
          <p:nvPr/>
        </p:nvSpPr>
        <p:spPr bwMode="auto">
          <a:xfrm flipH="1">
            <a:off x="1219200" y="3048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 flipV="1">
            <a:off x="2133600" y="2133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37" name="AutoShape 17"/>
          <p:cNvSpPr>
            <a:spLocks noChangeArrowheads="1"/>
          </p:cNvSpPr>
          <p:nvPr/>
        </p:nvSpPr>
        <p:spPr bwMode="auto">
          <a:xfrm>
            <a:off x="6705600" y="2667000"/>
            <a:ext cx="457200" cy="609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5334000" y="16764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Vender A</a:t>
            </a:r>
          </a:p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(DB)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7239000" y="1447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Vender B</a:t>
            </a:r>
          </a:p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(presentation)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158740" name="Rectangle 20"/>
          <p:cNvSpPr>
            <a:spLocks noChangeArrowheads="1"/>
          </p:cNvSpPr>
          <p:nvPr/>
        </p:nvSpPr>
        <p:spPr bwMode="auto">
          <a:xfrm>
            <a:off x="7696200" y="27432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Vender C</a:t>
            </a:r>
          </a:p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(</a:t>
            </a:r>
            <a:r>
              <a:rPr kumimoji="0" lang="ko-KR" altLang="en-US" sz="1400">
                <a:latin typeface="Times New Roman" pitchFamily="18" charset="0"/>
              </a:rPr>
              <a:t>종이유인물</a:t>
            </a:r>
            <a:r>
              <a:rPr kumimoji="0" lang="en-US" altLang="ko-KR" sz="1800">
                <a:latin typeface="Times New Roman" pitchFamily="18" charset="0"/>
              </a:rPr>
              <a:t>)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158741" name="Line 21"/>
          <p:cNvSpPr>
            <a:spLocks noChangeShapeType="1"/>
          </p:cNvSpPr>
          <p:nvPr/>
        </p:nvSpPr>
        <p:spPr bwMode="auto">
          <a:xfrm>
            <a:off x="67818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42" name="Line 22"/>
          <p:cNvSpPr>
            <a:spLocks noChangeShapeType="1"/>
          </p:cNvSpPr>
          <p:nvPr/>
        </p:nvSpPr>
        <p:spPr bwMode="auto">
          <a:xfrm>
            <a:off x="67818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43" name="Line 23"/>
          <p:cNvSpPr>
            <a:spLocks noChangeShapeType="1"/>
          </p:cNvSpPr>
          <p:nvPr/>
        </p:nvSpPr>
        <p:spPr bwMode="auto">
          <a:xfrm>
            <a:off x="67818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44" name="Rectangle 24"/>
          <p:cNvSpPr>
            <a:spLocks noChangeArrowheads="1"/>
          </p:cNvSpPr>
          <p:nvPr/>
        </p:nvSpPr>
        <p:spPr bwMode="auto">
          <a:xfrm>
            <a:off x="5105400" y="32004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800">
                <a:latin typeface="Times New Roman" pitchFamily="18" charset="0"/>
              </a:rPr>
              <a:t>Vender D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158745" name="Line 25"/>
          <p:cNvSpPr>
            <a:spLocks noChangeShapeType="1"/>
          </p:cNvSpPr>
          <p:nvPr/>
        </p:nvSpPr>
        <p:spPr bwMode="auto">
          <a:xfrm flipH="1" flipV="1">
            <a:off x="6096000" y="2286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46" name="Line 26"/>
          <p:cNvSpPr>
            <a:spLocks noChangeShapeType="1"/>
          </p:cNvSpPr>
          <p:nvPr/>
        </p:nvSpPr>
        <p:spPr bwMode="auto">
          <a:xfrm>
            <a:off x="7162800" y="2971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47" name="Line 27"/>
          <p:cNvSpPr>
            <a:spLocks noChangeShapeType="1"/>
          </p:cNvSpPr>
          <p:nvPr/>
        </p:nvSpPr>
        <p:spPr bwMode="auto">
          <a:xfrm flipH="1">
            <a:off x="6172200" y="2971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48" name="Line 28"/>
          <p:cNvSpPr>
            <a:spLocks noChangeShapeType="1"/>
          </p:cNvSpPr>
          <p:nvPr/>
        </p:nvSpPr>
        <p:spPr bwMode="auto">
          <a:xfrm flipV="1">
            <a:off x="7086600" y="2057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1371600" y="3886200"/>
            <a:ext cx="170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1600" b="1">
                <a:latin typeface="Times New Roman" pitchFamily="18" charset="0"/>
              </a:rPr>
              <a:t>비구조화 된 문서</a:t>
            </a:r>
            <a:endParaRPr kumimoji="0" lang="ko-KR" altLang="en-US">
              <a:latin typeface="Times New Roman" pitchFamily="18" charset="0"/>
            </a:endParaRP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6477000" y="3581400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1600" b="1">
                <a:latin typeface="Times New Roman" pitchFamily="18" charset="0"/>
              </a:rPr>
              <a:t>구조화 된 문서</a:t>
            </a:r>
            <a:endParaRPr kumimoji="0" lang="ko-KR" altLang="en-US">
              <a:latin typeface="Times New Roman" pitchFamily="18" charset="0"/>
            </a:endParaRPr>
          </a:p>
        </p:txBody>
      </p:sp>
      <p:sp>
        <p:nvSpPr>
          <p:cNvPr id="158751" name="Line 31"/>
          <p:cNvSpPr>
            <a:spLocks noChangeShapeType="1"/>
          </p:cNvSpPr>
          <p:nvPr/>
        </p:nvSpPr>
        <p:spPr bwMode="auto">
          <a:xfrm>
            <a:off x="45720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2438400" y="2389188"/>
            <a:ext cx="641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1200" b="1">
                <a:latin typeface="Times New Roman" pitchFamily="18" charset="0"/>
              </a:rPr>
              <a:t>재작업</a:t>
            </a:r>
            <a:endParaRPr kumimoji="0" lang="ko-KR" altLang="en-US">
              <a:latin typeface="Times New Roman" pitchFamily="18" charset="0"/>
            </a:endParaRPr>
          </a:p>
        </p:txBody>
      </p:sp>
      <p:sp>
        <p:nvSpPr>
          <p:cNvPr id="158753" name="Text Box 33"/>
          <p:cNvSpPr txBox="1">
            <a:spLocks noChangeArrowheads="1"/>
          </p:cNvSpPr>
          <p:nvPr/>
        </p:nvSpPr>
        <p:spPr bwMode="auto">
          <a:xfrm>
            <a:off x="762000" y="2541588"/>
            <a:ext cx="641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1200" b="1">
                <a:latin typeface="Times New Roman" pitchFamily="18" charset="0"/>
              </a:rPr>
              <a:t>재작업</a:t>
            </a:r>
            <a:endParaRPr kumimoji="0" lang="ko-KR" altLang="en-US">
              <a:latin typeface="Times New Roman" pitchFamily="18" charset="0"/>
            </a:endParaRPr>
          </a:p>
        </p:txBody>
      </p:sp>
      <p:sp>
        <p:nvSpPr>
          <p:cNvPr id="158754" name="Line 34"/>
          <p:cNvSpPr>
            <a:spLocks noChangeShapeType="1"/>
          </p:cNvSpPr>
          <p:nvPr/>
        </p:nvSpPr>
        <p:spPr bwMode="auto">
          <a:xfrm>
            <a:off x="2209800" y="2971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55" name="Text Box 35"/>
          <p:cNvSpPr txBox="1">
            <a:spLocks noChangeArrowheads="1"/>
          </p:cNvSpPr>
          <p:nvPr/>
        </p:nvSpPr>
        <p:spPr bwMode="auto">
          <a:xfrm>
            <a:off x="2514600" y="2998788"/>
            <a:ext cx="641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1200" b="1">
                <a:latin typeface="Times New Roman" pitchFamily="18" charset="0"/>
              </a:rPr>
              <a:t>재작업</a:t>
            </a:r>
            <a:endParaRPr kumimoji="0" lang="ko-KR" altLang="en-US">
              <a:latin typeface="Times New Roman" pitchFamily="18" charset="0"/>
            </a:endParaRPr>
          </a:p>
        </p:txBody>
      </p: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212725" y="4533900"/>
            <a:ext cx="40005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1800">
                <a:latin typeface="Times New Roman" pitchFamily="18" charset="0"/>
              </a:rPr>
              <a:t>위의 경우 다른 </a:t>
            </a:r>
            <a:r>
              <a:rPr kumimoji="0" lang="en-US" altLang="ko-KR" sz="1800">
                <a:latin typeface="Times New Roman" pitchFamily="18" charset="0"/>
              </a:rPr>
              <a:t>application</a:t>
            </a:r>
            <a:r>
              <a:rPr kumimoji="0" lang="ko-KR" altLang="en-US" sz="1800">
                <a:latin typeface="Times New Roman" pitchFamily="18" charset="0"/>
              </a:rPr>
              <a:t>으로 문서를 </a:t>
            </a:r>
          </a:p>
          <a:p>
            <a:pPr eaLnBrk="0" latinLnBrk="0" hangingPunct="0"/>
            <a:r>
              <a:rPr kumimoji="0" lang="ko-KR" altLang="en-US" sz="1800">
                <a:latin typeface="Times New Roman" pitchFamily="18" charset="0"/>
              </a:rPr>
              <a:t>보려면</a:t>
            </a:r>
            <a:r>
              <a:rPr kumimoji="0" lang="en-US" altLang="ko-KR" sz="1800">
                <a:latin typeface="Times New Roman" pitchFamily="18" charset="0"/>
              </a:rPr>
              <a:t>, </a:t>
            </a:r>
            <a:r>
              <a:rPr kumimoji="0" lang="ko-KR" altLang="en-US" sz="1800">
                <a:latin typeface="Times New Roman" pitchFamily="18" charset="0"/>
              </a:rPr>
              <a:t>각각 문서를 다시 만들어 </a:t>
            </a:r>
          </a:p>
          <a:p>
            <a:pPr eaLnBrk="0" latinLnBrk="0" hangingPunct="0"/>
            <a:r>
              <a:rPr kumimoji="0" lang="ko-KR" altLang="en-US" sz="1800">
                <a:latin typeface="Times New Roman" pitchFamily="18" charset="0"/>
              </a:rPr>
              <a:t>주어야 한다</a:t>
            </a:r>
            <a:r>
              <a:rPr kumimoji="0" lang="en-US" altLang="ko-KR" sz="1800">
                <a:latin typeface="Times New Roman" pitchFamily="18" charset="0"/>
              </a:rPr>
              <a:t>.  (</a:t>
            </a:r>
            <a:r>
              <a:rPr kumimoji="0" lang="ko-KR" altLang="en-US" sz="1800">
                <a:latin typeface="Times New Roman" pitchFamily="18" charset="0"/>
              </a:rPr>
              <a:t>재공학</a:t>
            </a:r>
            <a:r>
              <a:rPr kumimoji="0" lang="en-US" altLang="ko-KR" sz="1800">
                <a:latin typeface="Times New Roman" pitchFamily="18" charset="0"/>
              </a:rPr>
              <a:t>) </a:t>
            </a:r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7299325" y="2271713"/>
            <a:ext cx="806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1">
                <a:latin typeface="Times New Roman" pitchFamily="18" charset="0"/>
              </a:rPr>
              <a:t>display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5791200" y="2286000"/>
            <a:ext cx="806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1">
                <a:latin typeface="Times New Roman" pitchFamily="18" charset="0"/>
              </a:rPr>
              <a:t>display</a:t>
            </a:r>
          </a:p>
        </p:txBody>
      </p:sp>
      <p:sp>
        <p:nvSpPr>
          <p:cNvPr id="158759" name="Text Box 39"/>
          <p:cNvSpPr txBox="1">
            <a:spLocks noChangeArrowheads="1"/>
          </p:cNvSpPr>
          <p:nvPr/>
        </p:nvSpPr>
        <p:spPr bwMode="auto">
          <a:xfrm>
            <a:off x="5867400" y="2819400"/>
            <a:ext cx="806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600" b="1">
                <a:latin typeface="Times New Roman" pitchFamily="18" charset="0"/>
              </a:rPr>
              <a:t>display</a:t>
            </a: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4784725" y="4381500"/>
            <a:ext cx="3714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1800">
                <a:latin typeface="Times New Roman" pitchFamily="18" charset="0"/>
              </a:rPr>
              <a:t>구조화된 문서파일이 있으면</a:t>
            </a:r>
            <a:r>
              <a:rPr kumimoji="0" lang="en-US" altLang="ko-KR" sz="1800">
                <a:latin typeface="Times New Roman" pitchFamily="18" charset="0"/>
              </a:rPr>
              <a:t>,</a:t>
            </a:r>
          </a:p>
          <a:p>
            <a:pPr eaLnBrk="0" latinLnBrk="0" hangingPunct="0"/>
            <a:r>
              <a:rPr kumimoji="0" lang="ko-KR" altLang="en-US" sz="1800">
                <a:latin typeface="Times New Roman" pitchFamily="18" charset="0"/>
              </a:rPr>
              <a:t>다른 </a:t>
            </a:r>
            <a:r>
              <a:rPr kumimoji="0" lang="en-US" altLang="ko-KR" sz="1800">
                <a:latin typeface="Times New Roman" pitchFamily="18" charset="0"/>
              </a:rPr>
              <a:t>application</a:t>
            </a:r>
            <a:r>
              <a:rPr kumimoji="0" lang="ko-KR" altLang="en-US" sz="1800">
                <a:latin typeface="Times New Roman" pitchFamily="18" charset="0"/>
              </a:rPr>
              <a:t>으로 문서를 보려면</a:t>
            </a:r>
            <a:r>
              <a:rPr kumimoji="0" lang="en-US" altLang="ko-KR" sz="1800">
                <a:latin typeface="Times New Roman" pitchFamily="18" charset="0"/>
              </a:rPr>
              <a:t>,</a:t>
            </a:r>
          </a:p>
          <a:p>
            <a:pPr eaLnBrk="0" latinLnBrk="0" hangingPunct="0"/>
            <a:r>
              <a:rPr kumimoji="0" lang="ko-KR" altLang="en-US" sz="1800">
                <a:latin typeface="Times New Roman" pitchFamily="18" charset="0"/>
              </a:rPr>
              <a:t>각기 다르게 </a:t>
            </a:r>
            <a:r>
              <a:rPr kumimoji="0" lang="en-US" altLang="ko-KR" sz="1800">
                <a:latin typeface="Times New Roman" pitchFamily="18" charset="0"/>
              </a:rPr>
              <a:t>display file </a:t>
            </a:r>
            <a:r>
              <a:rPr kumimoji="0" lang="ko-KR" altLang="en-US" sz="1800">
                <a:latin typeface="Times New Roman" pitchFamily="18" charset="0"/>
              </a:rPr>
              <a:t>을 만들고</a:t>
            </a:r>
            <a:r>
              <a:rPr kumimoji="0" lang="en-US" altLang="ko-KR" sz="1800">
                <a:latin typeface="Times New Roman" pitchFamily="18" charset="0"/>
              </a:rPr>
              <a:t>,</a:t>
            </a:r>
          </a:p>
          <a:p>
            <a:pPr eaLnBrk="0" latinLnBrk="0" hangingPunct="0"/>
            <a:r>
              <a:rPr kumimoji="0" lang="ko-KR" altLang="en-US" sz="1800">
                <a:latin typeface="Times New Roman" pitchFamily="18" charset="0"/>
              </a:rPr>
              <a:t>문서 파일 은 건드리지 않는다</a:t>
            </a:r>
            <a:r>
              <a:rPr kumimoji="0" lang="en-US" altLang="ko-KR" sz="1800">
                <a:latin typeface="Times New Roman" pitchFamily="18" charset="0"/>
              </a:rPr>
              <a:t>.</a:t>
            </a:r>
            <a:endParaRPr kumimoji="0" lang="en-US" altLang="ko-KR">
              <a:latin typeface="Times New Roman" pitchFamily="18" charset="0"/>
            </a:endParaRPr>
          </a:p>
        </p:txBody>
      </p:sp>
      <p:sp>
        <p:nvSpPr>
          <p:cNvPr id="43" name="제목 4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비구조화 문서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구조화 문서 </a:t>
            </a:r>
            <a:endParaRPr lang="ko-KR" altLang="en-US" dirty="0"/>
          </a:p>
        </p:txBody>
      </p:sp>
      <p:sp>
        <p:nvSpPr>
          <p:cNvPr id="4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/>
          <a:p>
            <a:fld id="{7328CB34-26BC-4E4C-AB1A-9FB36B3C7909}" type="slidenum">
              <a:rPr lang="en-US" altLang="ko-KR"/>
              <a:pPr/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XML? </a:t>
            </a:r>
          </a:p>
        </p:txBody>
      </p:sp>
      <p:sp>
        <p:nvSpPr>
          <p:cNvPr id="160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구조화 된 문서의 이점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편집</a:t>
            </a:r>
            <a:r>
              <a:rPr lang="en-US" altLang="ko-KR" dirty="0"/>
              <a:t>, </a:t>
            </a:r>
            <a:r>
              <a:rPr lang="ko-KR" altLang="en-US" dirty="0"/>
              <a:t>출판 등 작업의 시공간적 분리</a:t>
            </a:r>
          </a:p>
          <a:p>
            <a:pPr lvl="1"/>
            <a:r>
              <a:rPr lang="ko-KR" altLang="en-US" dirty="0"/>
              <a:t>정리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유통</a:t>
            </a:r>
            <a:r>
              <a:rPr lang="en-US" altLang="ko-KR" dirty="0"/>
              <a:t>, </a:t>
            </a:r>
            <a:r>
              <a:rPr lang="ko-KR" altLang="en-US" dirty="0"/>
              <a:t>배포가 용이함</a:t>
            </a:r>
          </a:p>
          <a:p>
            <a:pPr lvl="1"/>
            <a:r>
              <a:rPr lang="ko-KR" altLang="en-US" dirty="0"/>
              <a:t>다양한 포맷으로 출판 가능</a:t>
            </a:r>
          </a:p>
          <a:p>
            <a:pPr lvl="1"/>
            <a:r>
              <a:rPr lang="ko-KR" altLang="en-US" dirty="0"/>
              <a:t>지능형 정보검색</a:t>
            </a:r>
          </a:p>
          <a:p>
            <a:pPr lvl="1"/>
            <a:r>
              <a:rPr lang="ko-KR" altLang="en-US" dirty="0"/>
              <a:t>파생문서의 자동 생성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8520-C89F-4125-8F3F-AF0197DAD53D}" type="slidenum">
              <a:rPr lang="en-US" altLang="ko-KR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휴먼엑스포" pitchFamily="18" charset="-127"/>
              </a:rPr>
              <a:t>What are XML for ?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Business to Business </a:t>
            </a:r>
          </a:p>
          <a:p>
            <a:pPr lvl="1"/>
            <a:r>
              <a:rPr lang="ko-KR" altLang="en-US" dirty="0" smtClean="0"/>
              <a:t>기업간 비즈니스 어플리케이션의 통합 </a:t>
            </a:r>
          </a:p>
          <a:p>
            <a:r>
              <a:rPr lang="en-US" altLang="ko-KR" dirty="0" smtClean="0"/>
              <a:t>Electronic Data Interchange </a:t>
            </a:r>
          </a:p>
          <a:p>
            <a:pPr lvl="1"/>
            <a:r>
              <a:rPr lang="ko-KR" altLang="en-US" dirty="0" smtClean="0"/>
              <a:t>시스템 간 데이터 교환 </a:t>
            </a:r>
          </a:p>
          <a:p>
            <a:r>
              <a:rPr lang="en-US" altLang="ko-KR" dirty="0" smtClean="0"/>
              <a:t>Advanced Information Management System </a:t>
            </a:r>
          </a:p>
          <a:p>
            <a:pPr lvl="1"/>
            <a:r>
              <a:rPr lang="ko-KR" altLang="en-US" dirty="0" smtClean="0"/>
              <a:t>모든 유형의 데이터 통합 관리</a:t>
            </a:r>
          </a:p>
          <a:p>
            <a:pPr lvl="1"/>
            <a:r>
              <a:rPr lang="en-US" altLang="ko-KR" dirty="0" smtClean="0"/>
              <a:t>Co-Work </a:t>
            </a:r>
          </a:p>
          <a:p>
            <a:pPr lvl="1"/>
            <a:r>
              <a:rPr lang="ko-KR" altLang="en-US" dirty="0" smtClean="0"/>
              <a:t>지식관리시스템</a:t>
            </a:r>
          </a:p>
          <a:p>
            <a:r>
              <a:rPr lang="en-US" altLang="ko-KR" dirty="0" smtClean="0"/>
              <a:t>Advanced Search System </a:t>
            </a:r>
          </a:p>
          <a:p>
            <a:pPr lvl="1"/>
            <a:r>
              <a:rPr lang="ko-KR" altLang="en-US" dirty="0" err="1" smtClean="0"/>
              <a:t>키원드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</a:t>
            </a:r>
          </a:p>
          <a:p>
            <a:pPr lvl="1"/>
            <a:r>
              <a:rPr lang="ko-KR" altLang="en-US" dirty="0" smtClean="0"/>
              <a:t>상품 카탈로그 검색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FACD-7B27-44D3-8EDC-A63A67AA6AF6}" type="slidenum">
              <a:rPr lang="en-US" altLang="ko-KR"/>
              <a:pPr/>
              <a:t>9</a:t>
            </a:fld>
            <a:endParaRPr lang="en-US" altLang="ko-KR"/>
          </a:p>
        </p:txBody>
      </p:sp>
      <p:pic>
        <p:nvPicPr>
          <p:cNvPr id="150533" name="Picture 5" descr="xml-xm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1680" y="1196752"/>
            <a:ext cx="2590800" cy="2290763"/>
          </a:xfrm>
          <a:prstGeom prst="rect">
            <a:avLst/>
          </a:prstGeom>
          <a:noFill/>
        </p:spPr>
      </p:pic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6721475" y="3057525"/>
            <a:ext cx="175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Times New Roman" pitchFamily="18" charset="0"/>
              </a:rPr>
              <a:t>* image source : IBM</a:t>
            </a:r>
            <a:endParaRPr lang="en-US" altLang="ko-KR"/>
          </a:p>
        </p:txBody>
      </p:sp>
      <p:grpSp>
        <p:nvGrpSpPr>
          <p:cNvPr id="150535" name="Group 7"/>
          <p:cNvGrpSpPr>
            <a:grpSpLocks/>
          </p:cNvGrpSpPr>
          <p:nvPr/>
        </p:nvGrpSpPr>
        <p:grpSpPr bwMode="auto">
          <a:xfrm>
            <a:off x="4472880" y="3598945"/>
            <a:ext cx="4419600" cy="2514600"/>
            <a:chOff x="3064" y="2280"/>
            <a:chExt cx="2312" cy="1424"/>
          </a:xfrm>
        </p:grpSpPr>
        <p:sp>
          <p:nvSpPr>
            <p:cNvPr id="150536" name="Rectangle 8"/>
            <p:cNvSpPr>
              <a:spLocks noChangeArrowheads="1"/>
            </p:cNvSpPr>
            <p:nvPr/>
          </p:nvSpPr>
          <p:spPr bwMode="auto">
            <a:xfrm>
              <a:off x="3064" y="2280"/>
              <a:ext cx="2312" cy="142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50537" name="Picture 9" descr="search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96" y="2312"/>
              <a:ext cx="2256" cy="135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8132</TotalTime>
  <Words>4660</Words>
  <Application>Microsoft Office PowerPoint</Application>
  <PresentationFormat>화면 슬라이드 쇼(4:3)</PresentationFormat>
  <Paragraphs>851</Paragraphs>
  <Slides>61</Slides>
  <Notes>29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61</vt:i4>
      </vt:variant>
    </vt:vector>
  </HeadingPairs>
  <TitlesOfParts>
    <vt:vector size="64" baseType="lpstr">
      <vt:lpstr>SNU IDB Lab.</vt:lpstr>
      <vt:lpstr>비트맵 이미지</vt:lpstr>
      <vt:lpstr>Photo Editor 사진</vt:lpstr>
      <vt:lpstr>XML R&amp;D Activities</vt:lpstr>
      <vt:lpstr>Table of Contents</vt:lpstr>
      <vt:lpstr>What is XML?</vt:lpstr>
      <vt:lpstr>HTML &amp; XML</vt:lpstr>
      <vt:lpstr>Motivation of XML Research</vt:lpstr>
      <vt:lpstr>Why XML?</vt:lpstr>
      <vt:lpstr>비구조화 문서 vs 구조화 문서 </vt:lpstr>
      <vt:lpstr>Why XML? </vt:lpstr>
      <vt:lpstr>What are XML for ?</vt:lpstr>
      <vt:lpstr>XML Applications-XSL </vt:lpstr>
      <vt:lpstr>XML Applications-NewsML</vt:lpstr>
      <vt:lpstr>XML 기술 시장의 현황</vt:lpstr>
      <vt:lpstr>XML 기술 시장의 현황(2)</vt:lpstr>
      <vt:lpstr>Table of Contents</vt:lpstr>
      <vt:lpstr>SNU IDB Lab. 연혁</vt:lpstr>
      <vt:lpstr>SNU IDB Lab. 연혁</vt:lpstr>
      <vt:lpstr>SNU IDB Lab. 연혁</vt:lpstr>
      <vt:lpstr>Table of Contents</vt:lpstr>
      <vt:lpstr>Signature Method</vt:lpstr>
      <vt:lpstr>DOM Tree for XML Data</vt:lpstr>
      <vt:lpstr>Signature Method</vt:lpstr>
      <vt:lpstr>Block Traversing</vt:lpstr>
      <vt:lpstr>Block Traversing</vt:lpstr>
      <vt:lpstr>Optimized Object Navigation</vt:lpstr>
      <vt:lpstr>Related Publications</vt:lpstr>
      <vt:lpstr>Classification of DTD Elements</vt:lpstr>
      <vt:lpstr>Classification of DTD Elements</vt:lpstr>
      <vt:lpstr>Classification of DTD Elements</vt:lpstr>
      <vt:lpstr>Related Publications</vt:lpstr>
      <vt:lpstr>XWEET System (3 tier) </vt:lpstr>
      <vt:lpstr>Transformation Scenario</vt:lpstr>
      <vt:lpstr>XWS: XWEET Web-wrapper System </vt:lpstr>
      <vt:lpstr>XWS: XWEET Web-wrapper System</vt:lpstr>
      <vt:lpstr>HTML2XML Wrapper</vt:lpstr>
      <vt:lpstr>HTML2XML Wrapper</vt:lpstr>
      <vt:lpstr>Related Publications</vt:lpstr>
      <vt:lpstr>XDOM Based Architecture</vt:lpstr>
      <vt:lpstr>XDOM</vt:lpstr>
      <vt:lpstr>XIR: Information Retrieval</vt:lpstr>
      <vt:lpstr>XRS: XML Restructuring System</vt:lpstr>
      <vt:lpstr>Table of Contents</vt:lpstr>
      <vt:lpstr>Business Model</vt:lpstr>
      <vt:lpstr>Business Model</vt:lpstr>
      <vt:lpstr>이얍(Iyap) 사이트</vt:lpstr>
      <vt:lpstr>서울대 창업네트워크 사이트</vt:lpstr>
      <vt:lpstr>Business Model</vt:lpstr>
      <vt:lpstr>MOUS 모의 테스트</vt:lpstr>
      <vt:lpstr>TOEIC 모의 테스트</vt:lpstr>
      <vt:lpstr>Business Model</vt:lpstr>
      <vt:lpstr>XMLization 솔루션</vt:lpstr>
      <vt:lpstr>솔루션 개요: 배경</vt:lpstr>
      <vt:lpstr>ITcamp XML Tool Box</vt:lpstr>
      <vt:lpstr>XML DTD &amp; Schema Designer</vt:lpstr>
      <vt:lpstr>XML 컨텐츠 생성</vt:lpstr>
      <vt:lpstr>XML 컨텐츠 관리</vt:lpstr>
      <vt:lpstr>문서 생성</vt:lpstr>
      <vt:lpstr>ITcamp XMLToolBox 응용분야</vt:lpstr>
      <vt:lpstr>Selected SCI Publications</vt:lpstr>
      <vt:lpstr>Selected SCI Publications</vt:lpstr>
      <vt:lpstr>Selected SCI Publications</vt:lpstr>
      <vt:lpstr>Selected SCI Publications</vt:lpstr>
    </vt:vector>
  </TitlesOfParts>
  <Company>객체지향시스템연구실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Tool Box</dc:title>
  <dc:creator>박철만</dc:creator>
  <cp:lastModifiedBy>Ruud</cp:lastModifiedBy>
  <cp:revision>126</cp:revision>
  <cp:lastPrinted>2001-05-03T02:51:35Z</cp:lastPrinted>
  <dcterms:created xsi:type="dcterms:W3CDTF">2001-02-16T09:59:05Z</dcterms:created>
  <dcterms:modified xsi:type="dcterms:W3CDTF">2011-06-22T06:18:37Z</dcterms:modified>
</cp:coreProperties>
</file>