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323" r:id="rId4"/>
    <p:sldId id="324" r:id="rId5"/>
    <p:sldId id="325" r:id="rId6"/>
    <p:sldId id="326" r:id="rId7"/>
    <p:sldId id="327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22" r:id="rId30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  <a:srgbClr val="0099FF"/>
    <a:srgbClr val="FF9900"/>
    <a:srgbClr val="FF99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2" autoAdjust="0"/>
    <p:restoredTop sz="82834" autoAdjust="0"/>
  </p:normalViewPr>
  <p:slideViewPr>
    <p:cSldViewPr>
      <p:cViewPr>
        <p:scale>
          <a:sx n="96" d="100"/>
          <a:sy n="96" d="100"/>
        </p:scale>
        <p:origin x="-50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724" y="-9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2011-11-24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82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rbel" pitchFamily="34" charset="0"/>
              </a:defRPr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altLang="ko-KR" sz="2700" dirty="0" smtClean="0"/>
              <a:t>Signal/Collect: Graph Algorithms for the </a:t>
            </a:r>
            <a:br>
              <a:rPr lang="en-US" altLang="ko-KR" sz="2700" dirty="0" smtClean="0"/>
            </a:br>
            <a:r>
              <a:rPr lang="en-US" altLang="ko-KR" sz="2700" dirty="0" smtClean="0"/>
              <a:t>  (Semantic)Web</a:t>
            </a:r>
            <a:endParaRPr lang="ko-KR" altLang="en-US" sz="27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2521420"/>
          </a:xfrm>
        </p:spPr>
        <p:txBody>
          <a:bodyPr>
            <a:normAutofit/>
          </a:bodyPr>
          <a:lstStyle/>
          <a:p>
            <a:r>
              <a:rPr lang="de-DE" altLang="ko-KR" sz="1800" dirty="0"/>
              <a:t>Philip Stutz</a:t>
            </a:r>
            <a:r>
              <a:rPr lang="de-DE" altLang="ko-KR" sz="1800" baseline="30000" dirty="0"/>
              <a:t>1</a:t>
            </a:r>
            <a:r>
              <a:rPr lang="de-DE" altLang="ko-KR" sz="1800" dirty="0"/>
              <a:t>, Abraham Bernstein</a:t>
            </a:r>
            <a:r>
              <a:rPr lang="de-DE" altLang="ko-KR" sz="1800" baseline="30000" dirty="0"/>
              <a:t>1</a:t>
            </a:r>
            <a:r>
              <a:rPr lang="de-DE" altLang="ko-KR" sz="1800" dirty="0"/>
              <a:t>, and William </a:t>
            </a:r>
            <a:r>
              <a:rPr lang="de-DE" altLang="ko-KR" sz="1800" dirty="0" smtClean="0"/>
              <a:t>Cohen</a:t>
            </a:r>
            <a:r>
              <a:rPr lang="de-DE" altLang="ko-KR" sz="1800" baseline="30000" dirty="0" smtClean="0"/>
              <a:t>2</a:t>
            </a:r>
          </a:p>
          <a:p>
            <a:endParaRPr lang="en-US" altLang="ko-KR" sz="1800" baseline="30000" dirty="0" smtClean="0"/>
          </a:p>
          <a:p>
            <a:r>
              <a:rPr lang="en-US" altLang="ko-KR" sz="1800" baseline="30000" dirty="0" smtClean="0"/>
              <a:t>1 </a:t>
            </a:r>
            <a:r>
              <a:rPr lang="en-US" altLang="ko-KR" sz="1800" baseline="30000" dirty="0"/>
              <a:t>DDIS, Department of Informatics, University of Zurich, Zurich, </a:t>
            </a:r>
            <a:r>
              <a:rPr lang="en-US" altLang="ko-KR" sz="1800" baseline="30000" dirty="0" smtClean="0"/>
              <a:t>Switzerland</a:t>
            </a:r>
          </a:p>
          <a:p>
            <a:r>
              <a:rPr lang="en-US" altLang="ko-KR" sz="1800" baseline="30000" dirty="0"/>
              <a:t>2 Machine Learning Department, Carnegie Mellon University, Pittsburgh, PA</a:t>
            </a:r>
            <a:endParaRPr lang="de-DE" altLang="ko-KR" sz="1800" baseline="30000" dirty="0" smtClean="0"/>
          </a:p>
          <a:p>
            <a:r>
              <a:rPr lang="en-US" altLang="ko-KR" b="1" dirty="0" smtClean="0"/>
              <a:t>ISWC '10</a:t>
            </a:r>
          </a:p>
          <a:p>
            <a:pPr algn="r"/>
            <a:r>
              <a:rPr lang="en-US" altLang="ko-KR" dirty="0" smtClean="0"/>
              <a:t>November 24, 2011</a:t>
            </a:r>
          </a:p>
          <a:p>
            <a:pPr algn="r"/>
            <a:r>
              <a:rPr lang="en-US" altLang="ko-KR" dirty="0" err="1" smtClean="0"/>
              <a:t>Sengyu</a:t>
            </a:r>
            <a:r>
              <a:rPr lang="en-US" altLang="ko-KR" dirty="0" smtClean="0"/>
              <a:t> Rim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6553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Related Work</a:t>
            </a:r>
          </a:p>
          <a:p>
            <a:r>
              <a:rPr lang="en-US" altLang="ko-KR" u="sng" dirty="0"/>
              <a:t>The Signal/Collect Programming Model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Algorithms in Signal/Collect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Signal/Collect Framework — An Implementation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 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3316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Signal/Collect Programming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formal definition of the Signal/Collect structures</a:t>
            </a:r>
          </a:p>
          <a:p>
            <a:pPr lvl="1"/>
            <a:r>
              <a:rPr lang="en-US" altLang="ko-KR" dirty="0" smtClean="0"/>
              <a:t>G</a:t>
            </a:r>
            <a:r>
              <a:rPr lang="en-US" altLang="ko-KR" dirty="0"/>
              <a:t> =(V,E</a:t>
            </a:r>
            <a:r>
              <a:rPr lang="en-US" altLang="ko-KR" dirty="0" smtClean="0"/>
              <a:t>)    </a:t>
            </a:r>
            <a:r>
              <a:rPr lang="en-US" altLang="ko-KR" dirty="0"/>
              <a:t>where V is the set of vertices and E the set of edges in </a:t>
            </a:r>
            <a:r>
              <a:rPr lang="en-US" altLang="ko-KR" dirty="0" smtClean="0"/>
              <a:t>G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v</a:t>
            </a:r>
            <a:r>
              <a:rPr lang="en-US" altLang="ko-KR" dirty="0" smtClean="0">
                <a:solidFill>
                  <a:srgbClr val="FF0000"/>
                </a:solidFill>
              </a:rPr>
              <a:t>.id</a:t>
            </a:r>
            <a:r>
              <a:rPr lang="en-US" altLang="ko-KR" dirty="0" smtClean="0"/>
              <a:t> </a:t>
            </a:r>
            <a:r>
              <a:rPr lang="en-US" altLang="ko-KR" dirty="0"/>
              <a:t>a </a:t>
            </a:r>
            <a:r>
              <a:rPr lang="en-US" altLang="ko-KR" dirty="0" smtClean="0"/>
              <a:t>:unique id</a:t>
            </a:r>
          </a:p>
          <a:p>
            <a:pPr lvl="1"/>
            <a:r>
              <a:rPr lang="en-US" altLang="ko-KR" dirty="0" err="1" smtClean="0">
                <a:solidFill>
                  <a:srgbClr val="FF0000"/>
                </a:solidFill>
              </a:rPr>
              <a:t>v.state</a:t>
            </a:r>
            <a:r>
              <a:rPr lang="en-US" altLang="ko-KR" dirty="0" smtClean="0"/>
              <a:t> : </a:t>
            </a:r>
            <a:r>
              <a:rPr lang="en-US" altLang="ko-KR" dirty="0"/>
              <a:t>the current vertex </a:t>
            </a:r>
            <a:r>
              <a:rPr lang="en-US" altLang="ko-KR" dirty="0" smtClean="0"/>
              <a:t>state</a:t>
            </a: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v</a:t>
            </a:r>
            <a:r>
              <a:rPr lang="en-US" altLang="ko-KR" dirty="0" err="1" smtClean="0">
                <a:solidFill>
                  <a:srgbClr val="FF0000"/>
                </a:solidFill>
              </a:rPr>
              <a:t>.outgoingEdges</a:t>
            </a:r>
            <a:r>
              <a:rPr lang="en-US" altLang="ko-KR" dirty="0" smtClean="0"/>
              <a:t>  :a </a:t>
            </a:r>
            <a:r>
              <a:rPr lang="en-US" altLang="ko-KR" dirty="0"/>
              <a:t>list of all edges e 2 E with e:source = </a:t>
            </a:r>
            <a:r>
              <a:rPr lang="en-US" altLang="ko-KR" dirty="0" smtClean="0"/>
              <a:t>v</a:t>
            </a: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v</a:t>
            </a:r>
            <a:r>
              <a:rPr lang="en-US" altLang="ko-KR" dirty="0" err="1" smtClean="0">
                <a:solidFill>
                  <a:srgbClr val="FF0000"/>
                </a:solidFill>
              </a:rPr>
              <a:t>.signalMap</a:t>
            </a:r>
            <a:r>
              <a:rPr lang="en-US" altLang="ko-KR" dirty="0" smtClean="0"/>
              <a:t> :a </a:t>
            </a:r>
            <a:r>
              <a:rPr lang="en-US" altLang="ko-KR" dirty="0"/>
              <a:t>map with the ids of vertices as keys and signals as </a:t>
            </a:r>
            <a:r>
              <a:rPr lang="en-US" altLang="ko-KR" dirty="0" smtClean="0"/>
              <a:t>values</a:t>
            </a: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v</a:t>
            </a:r>
            <a:r>
              <a:rPr lang="en-US" altLang="ko-KR" dirty="0" err="1" smtClean="0">
                <a:solidFill>
                  <a:srgbClr val="FF0000"/>
                </a:solidFill>
              </a:rPr>
              <a:t>.uncollectedSignals</a:t>
            </a:r>
            <a:r>
              <a:rPr lang="en-US" altLang="ko-KR" dirty="0" smtClean="0"/>
              <a:t> : </a:t>
            </a:r>
            <a:r>
              <a:rPr lang="en-US" altLang="ko-KR" dirty="0"/>
              <a:t>a list of </a:t>
            </a:r>
            <a:r>
              <a:rPr lang="en-US" altLang="ko-KR" dirty="0" smtClean="0"/>
              <a:t> new signals</a:t>
            </a: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e</a:t>
            </a:r>
            <a:r>
              <a:rPr lang="en-US" altLang="ko-KR" dirty="0" err="1" smtClean="0">
                <a:solidFill>
                  <a:srgbClr val="FF0000"/>
                </a:solidFill>
              </a:rPr>
              <a:t>.source</a:t>
            </a:r>
            <a:r>
              <a:rPr lang="en-US" altLang="ko-KR" dirty="0" smtClean="0"/>
              <a:t>  :the </a:t>
            </a:r>
            <a:r>
              <a:rPr lang="en-US" altLang="ko-KR" dirty="0"/>
              <a:t>source vertex</a:t>
            </a:r>
          </a:p>
          <a:p>
            <a:pPr lvl="1"/>
            <a:r>
              <a:rPr lang="en-US" altLang="ko-KR" dirty="0" err="1" smtClean="0">
                <a:solidFill>
                  <a:srgbClr val="FF0000"/>
                </a:solidFill>
              </a:rPr>
              <a:t>e.sourceId</a:t>
            </a:r>
            <a:r>
              <a:rPr lang="en-US" altLang="ko-KR" dirty="0" smtClean="0"/>
              <a:t> : </a:t>
            </a:r>
            <a:r>
              <a:rPr lang="en-US" altLang="ko-KR" dirty="0"/>
              <a:t>id of the source vertex</a:t>
            </a: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e.</a:t>
            </a:r>
            <a:r>
              <a:rPr lang="en-US" altLang="ko-KR" dirty="0" err="1" smtClean="0">
                <a:solidFill>
                  <a:srgbClr val="FF0000"/>
                </a:solidFill>
              </a:rPr>
              <a:t>targetId</a:t>
            </a:r>
            <a:r>
              <a:rPr lang="en-US" altLang="ko-KR" dirty="0" smtClean="0"/>
              <a:t>  :id </a:t>
            </a:r>
            <a:r>
              <a:rPr lang="en-US" altLang="ko-KR" dirty="0"/>
              <a:t>of the target </a:t>
            </a:r>
            <a:r>
              <a:rPr lang="en-US" altLang="ko-KR" dirty="0" smtClean="0"/>
              <a:t>vertex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c</a:t>
            </a:r>
            <a:r>
              <a:rPr lang="en-US" altLang="ko-KR" dirty="0" smtClean="0">
                <a:solidFill>
                  <a:srgbClr val="FF0000"/>
                </a:solidFill>
              </a:rPr>
              <a:t>ollect</a:t>
            </a:r>
            <a:r>
              <a:rPr lang="en-US" altLang="ko-KR" dirty="0" smtClean="0"/>
              <a:t>  : calculates a new vertex state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signal </a:t>
            </a:r>
            <a:r>
              <a:rPr lang="en-US" altLang="ko-KR" dirty="0"/>
              <a:t>:  calculates the signal that will be </a:t>
            </a:r>
            <a:r>
              <a:rPr lang="en-US" altLang="ko-KR" dirty="0" smtClean="0"/>
              <a:t>sent along </a:t>
            </a:r>
            <a:r>
              <a:rPr lang="en-US" altLang="ko-KR" dirty="0"/>
              <a:t>an edge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384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Signal/Collect Programming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453798"/>
          </a:xfrm>
        </p:spPr>
        <p:txBody>
          <a:bodyPr/>
          <a:lstStyle/>
          <a:p>
            <a:r>
              <a:rPr lang="en-US" altLang="ko-KR" dirty="0" smtClean="0"/>
              <a:t>The computation model and extensions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5122" name="Picture 2" descr="C:\Users\sengyu\Desktop\ppt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7"/>
            <a:ext cx="7847013" cy="18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sengyu\Desktop\ppt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09119"/>
            <a:ext cx="504825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1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Signal/Collect Programming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Synchronous execution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Everything inside the inner loops can be executed in </a:t>
            </a:r>
            <a:r>
              <a:rPr lang="en-US" altLang="ko-KR" dirty="0" smtClean="0"/>
              <a:t>parallel</a:t>
            </a:r>
          </a:p>
          <a:p>
            <a:pPr lvl="1"/>
            <a:r>
              <a:rPr lang="en-US" altLang="ko-KR" dirty="0"/>
              <a:t>G</a:t>
            </a:r>
            <a:r>
              <a:rPr lang="en-US" altLang="ko-KR" dirty="0" smtClean="0"/>
              <a:t>lobal synchronization exits </a:t>
            </a:r>
            <a:r>
              <a:rPr lang="en-US" altLang="ko-KR" dirty="0"/>
              <a:t>between the signaling </a:t>
            </a:r>
            <a:r>
              <a:rPr lang="en-US" altLang="ko-KR" dirty="0" smtClean="0"/>
              <a:t>and collecting phases</a:t>
            </a:r>
          </a:p>
          <a:p>
            <a:pPr lvl="1"/>
            <a:r>
              <a:rPr lang="en-US" altLang="ko-KR" dirty="0" smtClean="0"/>
              <a:t>Every vertex </a:t>
            </a:r>
            <a:r>
              <a:rPr lang="en-US" altLang="ko-KR" dirty="0"/>
              <a:t>is equally involved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6146" name="Picture 2" descr="C:\Users\sengyu\Desktop\ppt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09" y="1628800"/>
            <a:ext cx="7590252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53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Signal/Collect Programming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Scoring is used to guide the computation and give priority to operations</a:t>
            </a:r>
          </a:p>
          <a:p>
            <a:r>
              <a:rPr lang="en-US" altLang="ko-KR" dirty="0" smtClean="0"/>
              <a:t>Extension: Score-Guided Extension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signal_threshold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collect_threshold</a:t>
            </a:r>
            <a:r>
              <a:rPr lang="en-US" altLang="ko-KR" dirty="0" smtClean="0"/>
              <a:t> are used to set a minimum level to be executed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7170" name="Picture 2" descr="C:\Users\sengyu\Desktop\ppt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20888"/>
            <a:ext cx="568863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70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Signal/Collect Programming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Asynchronous Execution</a:t>
            </a:r>
            <a:r>
              <a:rPr lang="en-US" altLang="ko-KR" dirty="0"/>
              <a:t> </a:t>
            </a:r>
            <a:r>
              <a:rPr lang="en-US" altLang="ko-KR" dirty="0" smtClean="0"/>
              <a:t>—no guarantees about the order of execution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8194" name="Picture 2" descr="C:\Users\sengyu\Desktop\ppt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83363"/>
            <a:ext cx="6984776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33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Signal/Collect Programming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Extension : Scheduled Asynchronous Operations</a:t>
            </a:r>
          </a:p>
          <a:p>
            <a:pPr lvl="1"/>
            <a:r>
              <a:rPr lang="en-US" altLang="ko-KR" dirty="0" smtClean="0"/>
              <a:t>Operation scheduler can optimize certain measures</a:t>
            </a:r>
          </a:p>
          <a:p>
            <a:pPr lvl="2"/>
            <a:r>
              <a:rPr lang="en-US" altLang="ko-KR" dirty="0" smtClean="0"/>
              <a:t>Eager scheduler</a:t>
            </a:r>
            <a:r>
              <a:rPr lang="en-US" altLang="ko-KR" dirty="0"/>
              <a:t>: execute the signal operation </a:t>
            </a:r>
            <a:r>
              <a:rPr lang="en-US" altLang="ko-KR" dirty="0" smtClean="0"/>
              <a:t>immediately after the </a:t>
            </a:r>
            <a:r>
              <a:rPr lang="en-US" altLang="ko-KR" dirty="0"/>
              <a:t>collect </a:t>
            </a:r>
            <a:r>
              <a:rPr lang="en-US" altLang="ko-KR" dirty="0" smtClean="0"/>
              <a:t>operation</a:t>
            </a:r>
          </a:p>
          <a:p>
            <a:pPr lvl="2"/>
            <a:r>
              <a:rPr lang="en-US" altLang="ko-KR" dirty="0" smtClean="0"/>
              <a:t>Average score scheduler: execute the signals with at least </a:t>
            </a:r>
            <a:r>
              <a:rPr lang="en-US" altLang="ko-KR" dirty="0"/>
              <a:t>an average score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9218" name="Picture 2" descr="C:\Users\sengyu\Desktop\ppt\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140968"/>
            <a:ext cx="3528392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03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Related Work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The Signal/Collect Programming Model</a:t>
            </a:r>
          </a:p>
          <a:p>
            <a:r>
              <a:rPr lang="en-US" altLang="ko-KR" u="sng" dirty="0"/>
              <a:t>Algorithms in Signal/Collect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Signal/Collect Framework — An Implementation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 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4426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Algorithms in Signal/Collect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Single-source shortest path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Vertex state: </a:t>
            </a:r>
            <a:r>
              <a:rPr lang="en-US" altLang="ko-KR" dirty="0" smtClean="0"/>
              <a:t>shortest currently </a:t>
            </a:r>
            <a:r>
              <a:rPr lang="en-US" altLang="ko-KR" dirty="0"/>
              <a:t>known path from the </a:t>
            </a:r>
            <a:r>
              <a:rPr lang="en-US" altLang="ko-KR" dirty="0" smtClean="0"/>
              <a:t>path-source</a:t>
            </a:r>
          </a:p>
          <a:p>
            <a:pPr lvl="1"/>
            <a:r>
              <a:rPr lang="en-US" altLang="ko-KR" dirty="0"/>
              <a:t>Signal: shortest </a:t>
            </a:r>
            <a:r>
              <a:rPr lang="en-US" altLang="ko-KR" dirty="0" smtClean="0"/>
              <a:t>currently known </a:t>
            </a:r>
            <a:r>
              <a:rPr lang="en-US" altLang="ko-KR" dirty="0"/>
              <a:t>path from the path-source to </a:t>
            </a:r>
            <a:r>
              <a:rPr lang="en-US" altLang="ko-KR" dirty="0" smtClean="0"/>
              <a:t>e:target</a:t>
            </a:r>
          </a:p>
          <a:p>
            <a:pPr lvl="1"/>
            <a:r>
              <a:rPr lang="en-US" altLang="ko-KR" dirty="0" smtClean="0"/>
              <a:t>Weight: distance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10242" name="Picture 2" descr="C:\Users\sengyu\Desktop\ppt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2816"/>
            <a:ext cx="633670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28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Algorithms in Signal/Collect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Vertex coloring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vertices keep switching to </a:t>
            </a:r>
            <a:r>
              <a:rPr lang="en-US" altLang="ko-KR" dirty="0" smtClean="0"/>
              <a:t>different </a:t>
            </a:r>
            <a:r>
              <a:rPr lang="en-US" altLang="ko-KR" dirty="0"/>
              <a:t>random colors wherever </a:t>
            </a:r>
            <a:r>
              <a:rPr lang="en-US" altLang="ko-KR" dirty="0" smtClean="0"/>
              <a:t>conflicts </a:t>
            </a:r>
            <a:r>
              <a:rPr lang="en-US" altLang="ko-KR" dirty="0"/>
              <a:t>with </a:t>
            </a:r>
            <a:r>
              <a:rPr lang="en-US" altLang="ko-KR" dirty="0" smtClean="0"/>
              <a:t>neighbors remain</a:t>
            </a:r>
          </a:p>
          <a:p>
            <a:pPr lvl="1"/>
            <a:r>
              <a:rPr lang="en-US" altLang="ko-KR" dirty="0"/>
              <a:t>E</a:t>
            </a:r>
            <a:r>
              <a:rPr lang="en-US" altLang="ko-KR" dirty="0" smtClean="0"/>
              <a:t>dges </a:t>
            </a:r>
            <a:r>
              <a:rPr lang="en-US" altLang="ko-KR" dirty="0"/>
              <a:t>are used </a:t>
            </a:r>
            <a:r>
              <a:rPr lang="en-US" altLang="ko-KR" dirty="0" smtClean="0"/>
              <a:t>to </a:t>
            </a:r>
            <a:r>
              <a:rPr lang="en-US" altLang="ko-KR" dirty="0"/>
              <a:t>signal the color of a vertex to its </a:t>
            </a:r>
            <a:r>
              <a:rPr lang="en-US" altLang="ko-KR" dirty="0" smtClean="0"/>
              <a:t>neighbors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11266" name="Picture 2" descr="C:\Users\sengyu\Desktop\ppt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4824"/>
            <a:ext cx="6624254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sengyu\Desktop\ppt\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64904"/>
            <a:ext cx="6624254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13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u="sng" dirty="0" smtClean="0"/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The Signal/Collect Programming Model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Related Work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Algorithms in Signal/Collect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Signal/Collect Framework — An Implementation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 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066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Algorithms in Signal/Collect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PageRank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Vertex state: current </a:t>
            </a:r>
            <a:r>
              <a:rPr lang="en-US" altLang="ko-KR" dirty="0" err="1" smtClean="0"/>
              <a:t>pagerank</a:t>
            </a:r>
            <a:r>
              <a:rPr lang="en-US" altLang="ko-KR" dirty="0" smtClean="0"/>
              <a:t> of a vertex</a:t>
            </a:r>
          </a:p>
          <a:p>
            <a:pPr lvl="1"/>
            <a:r>
              <a:rPr lang="en-US" altLang="ko-KR" dirty="0" smtClean="0"/>
              <a:t>Signal: rank transferred from </a:t>
            </a:r>
            <a:r>
              <a:rPr lang="en-US" altLang="ko-KR" dirty="0" err="1" smtClean="0"/>
              <a:t>e.source</a:t>
            </a:r>
            <a:r>
              <a:rPr lang="en-US" altLang="ko-KR" dirty="0" smtClean="0"/>
              <a:t> to </a:t>
            </a:r>
            <a:r>
              <a:rPr lang="en-US" altLang="ko-KR" dirty="0" err="1" smtClean="0"/>
              <a:t>e.target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12290" name="Picture 2" descr="C:\Users\sengyu\Desktop\ppt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6792"/>
            <a:ext cx="633670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16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Related Work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The Signal/Collect Programming Model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Algorithms in Signal/Collect</a:t>
            </a:r>
          </a:p>
          <a:p>
            <a:r>
              <a:rPr lang="en-US" altLang="ko-KR" u="sng" dirty="0"/>
              <a:t>The Signal/Collect Framework — An Implementation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 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07865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The Signal/Collect </a:t>
            </a:r>
            <a:r>
              <a:rPr lang="en-US" altLang="ko-KR" sz="2800" dirty="0"/>
              <a:t>Framework </a:t>
            </a:r>
            <a:r>
              <a:rPr lang="en-US" altLang="ko-KR" sz="2800" dirty="0" smtClean="0"/>
              <a:t>—An Implementation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Parallel </a:t>
            </a:r>
            <a:r>
              <a:rPr lang="en-US" altLang="ko-KR" dirty="0" smtClean="0"/>
              <a:t>computation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current implementation of the </a:t>
            </a:r>
            <a:r>
              <a:rPr lang="en-US" altLang="ko-KR" dirty="0" smtClean="0"/>
              <a:t>framework can </a:t>
            </a:r>
            <a:r>
              <a:rPr lang="en-US" altLang="ko-KR" dirty="0"/>
              <a:t>parallelize computations exploiting multiple </a:t>
            </a:r>
            <a:r>
              <a:rPr lang="en-US" altLang="ko-KR" dirty="0" smtClean="0"/>
              <a:t>processors and </a:t>
            </a:r>
            <a:r>
              <a:rPr lang="en-US" altLang="ko-KR" dirty="0"/>
              <a:t>shared </a:t>
            </a:r>
            <a:r>
              <a:rPr lang="en-US" altLang="ko-KR" dirty="0" smtClean="0"/>
              <a:t>memory</a:t>
            </a:r>
          </a:p>
          <a:p>
            <a:pPr lvl="1"/>
            <a:r>
              <a:rPr lang="en-US" altLang="ko-KR" dirty="0" smtClean="0"/>
              <a:t>Vertexes are assigned to worker threads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Asynchronous scheduling</a:t>
            </a:r>
          </a:p>
          <a:p>
            <a:pPr lvl="1"/>
            <a:r>
              <a:rPr lang="en-US" altLang="ko-KR" dirty="0"/>
              <a:t>every </a:t>
            </a:r>
            <a:r>
              <a:rPr lang="en-US" altLang="ko-KR" dirty="0" smtClean="0"/>
              <a:t>worker has </a:t>
            </a:r>
            <a:r>
              <a:rPr lang="en-US" altLang="ko-KR" dirty="0"/>
              <a:t>a scheduler that determines the order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07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Related Work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The Signal/Collect Programming Model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Algorithms in Signal/Collect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The Signal/Collect Framework — An Implementation</a:t>
            </a:r>
          </a:p>
          <a:p>
            <a:r>
              <a:rPr lang="en-US" altLang="ko-KR" u="sng" dirty="0"/>
              <a:t>Evaluation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 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856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Scalability	</a:t>
            </a:r>
          </a:p>
          <a:p>
            <a:pPr lvl="1"/>
            <a:r>
              <a:rPr lang="en-US" altLang="ko-KR" dirty="0" smtClean="0"/>
              <a:t>Scalability of Signal/Collect: Single-source shortest path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1026" name="Picture 2" descr="C:\Users\sengyu\Desktop\ppt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2120483"/>
            <a:ext cx="6108545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87624" y="5157192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rbel" pitchFamily="34" charset="0"/>
              </a:rPr>
              <a:t>Fig. The evaluation executed on a randomly </a:t>
            </a:r>
            <a:r>
              <a:rPr lang="en-US" altLang="ko-KR" dirty="0">
                <a:latin typeface="Corbel" pitchFamily="34" charset="0"/>
              </a:rPr>
              <a:t>generated graph </a:t>
            </a:r>
            <a:r>
              <a:rPr lang="en-US" altLang="ko-KR" dirty="0" smtClean="0">
                <a:latin typeface="Corbel" pitchFamily="34" charset="0"/>
              </a:rPr>
              <a:t>       with 1 million vertices</a:t>
            </a:r>
            <a:r>
              <a:rPr lang="en-US" altLang="ko-KR" dirty="0">
                <a:latin typeface="Corbel" pitchFamily="34" charset="0"/>
              </a:rPr>
              <a:t>, 94 million edges </a:t>
            </a:r>
            <a:endParaRPr lang="en-US" altLang="ko-KR" dirty="0" smtClean="0">
              <a:latin typeface="Corbel" pitchFamily="34" charset="0"/>
            </a:endParaRPr>
          </a:p>
          <a:p>
            <a:r>
              <a:rPr lang="en-US" altLang="ko-KR" dirty="0" smtClean="0">
                <a:latin typeface="Corbel" pitchFamily="34" charset="0"/>
              </a:rPr>
              <a:t>Results </a:t>
            </a:r>
            <a:r>
              <a:rPr lang="en-US" altLang="ko-KR" dirty="0">
                <a:latin typeface="Corbel" pitchFamily="34" charset="0"/>
              </a:rPr>
              <a:t>of 10 executions for </a:t>
            </a:r>
            <a:r>
              <a:rPr lang="en-US" altLang="ko-KR" dirty="0" smtClean="0">
                <a:latin typeface="Corbel" pitchFamily="34" charset="0"/>
              </a:rPr>
              <a:t>each number </a:t>
            </a:r>
            <a:r>
              <a:rPr lang="en-US" altLang="ko-KR" dirty="0">
                <a:latin typeface="Corbel" pitchFamily="34" charset="0"/>
              </a:rPr>
              <a:t>of worker </a:t>
            </a:r>
            <a:r>
              <a:rPr lang="en-US" altLang="ko-KR" dirty="0" smtClean="0">
                <a:latin typeface="Corbel" pitchFamily="34" charset="0"/>
              </a:rPr>
              <a:t>threads</a:t>
            </a:r>
            <a:endParaRPr lang="ko-KR" altLang="en-US" dirty="0" smtClean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40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Score-Guided Computation</a:t>
            </a:r>
          </a:p>
          <a:p>
            <a:pPr lvl="1"/>
            <a:r>
              <a:rPr lang="en-US" altLang="ko-KR" dirty="0" smtClean="0"/>
              <a:t>PageRank with and without score-guiding on two different graphs </a:t>
            </a:r>
          </a:p>
          <a:p>
            <a:pPr lvl="1"/>
            <a:r>
              <a:rPr lang="en-US" altLang="ko-KR" dirty="0" smtClean="0"/>
              <a:t>Synchronous version   vs.  score-guided algorithms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2050" name="Picture 2" descr="C:\Users\sengyu\Desktop\ppt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94519"/>
            <a:ext cx="6552728" cy="178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4059222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orbel" pitchFamily="34" charset="0"/>
              </a:rPr>
              <a:t>Fig</a:t>
            </a:r>
            <a:r>
              <a:rPr lang="en-US" altLang="ko-KR" sz="1400" dirty="0">
                <a:latin typeface="Corbel" pitchFamily="34" charset="0"/>
              </a:rPr>
              <a:t>. PageRank on </a:t>
            </a:r>
            <a:r>
              <a:rPr lang="en-US" altLang="ko-KR" sz="1400" dirty="0" err="1">
                <a:latin typeface="Corbel" pitchFamily="34" charset="0"/>
              </a:rPr>
              <a:t>SwetoDblp</a:t>
            </a:r>
            <a:r>
              <a:rPr lang="en-US" altLang="ko-KR" sz="1400" dirty="0">
                <a:latin typeface="Corbel" pitchFamily="34" charset="0"/>
              </a:rPr>
              <a:t> citations, 22 387 </a:t>
            </a:r>
            <a:r>
              <a:rPr lang="en-US" altLang="ko-KR" sz="1400" dirty="0" smtClean="0">
                <a:latin typeface="Corbel" pitchFamily="34" charset="0"/>
              </a:rPr>
              <a:t>vertices connected by </a:t>
            </a:r>
            <a:r>
              <a:rPr lang="en-US" altLang="ko-KR" sz="1400" dirty="0">
                <a:latin typeface="Corbel" pitchFamily="34" charset="0"/>
              </a:rPr>
              <a:t>112 303 </a:t>
            </a:r>
            <a:r>
              <a:rPr lang="en-US" altLang="ko-KR" sz="1400" dirty="0" smtClean="0">
                <a:latin typeface="Corbel" pitchFamily="34" charset="0"/>
              </a:rPr>
              <a:t>edges(less densely connected)</a:t>
            </a:r>
            <a:endParaRPr lang="ko-KR" altLang="en-US" sz="1400" dirty="0" smtClean="0">
              <a:latin typeface="Corbel" pitchFamily="34" charset="0"/>
            </a:endParaRPr>
          </a:p>
        </p:txBody>
      </p:sp>
      <p:pic>
        <p:nvPicPr>
          <p:cNvPr id="2051" name="Picture 3" descr="C:\Users\sengyu\Desktop\ppt\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366999"/>
            <a:ext cx="6552728" cy="170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3568" y="6070172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Corbel" pitchFamily="34" charset="0"/>
              </a:rPr>
              <a:t>Fig. </a:t>
            </a:r>
            <a:r>
              <a:rPr lang="en-US" altLang="ko-KR" sz="1400" dirty="0" smtClean="0">
                <a:latin typeface="Corbel" pitchFamily="34" charset="0"/>
              </a:rPr>
              <a:t>PageRank </a:t>
            </a:r>
            <a:r>
              <a:rPr lang="en-US" altLang="ko-KR" sz="1400" dirty="0">
                <a:latin typeface="Corbel" pitchFamily="34" charset="0"/>
              </a:rPr>
              <a:t>on a generated graph with 100 000 vertices connected by 1 284 495 </a:t>
            </a:r>
            <a:r>
              <a:rPr lang="en-US" altLang="ko-KR" sz="1400" dirty="0" smtClean="0">
                <a:latin typeface="Corbel" pitchFamily="34" charset="0"/>
              </a:rPr>
              <a:t>edges (</a:t>
            </a:r>
            <a:r>
              <a:rPr lang="en-US" altLang="ko-KR" sz="1400" smtClean="0">
                <a:latin typeface="Corbel" pitchFamily="34" charset="0"/>
              </a:rPr>
              <a:t>densely </a:t>
            </a:r>
            <a:r>
              <a:rPr lang="en-US" altLang="ko-KR" sz="1400" smtClean="0">
                <a:latin typeface="Corbel" pitchFamily="34" charset="0"/>
              </a:rPr>
              <a:t>connected)</a:t>
            </a:r>
            <a:endParaRPr lang="ko-KR" altLang="en-US" sz="1400" dirty="0" smtClean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46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Asynchronous vs. Synchronous</a:t>
            </a:r>
          </a:p>
          <a:p>
            <a:pPr lvl="1"/>
            <a:r>
              <a:rPr lang="en-US" altLang="ko-KR" dirty="0"/>
              <a:t>performance of the asynchronous </a:t>
            </a:r>
            <a:r>
              <a:rPr lang="en-US" altLang="ko-KR" dirty="0" smtClean="0"/>
              <a:t>version is </a:t>
            </a:r>
            <a:r>
              <a:rPr lang="en-US" altLang="ko-KR" dirty="0"/>
              <a:t>highly dependent on the </a:t>
            </a:r>
            <a:r>
              <a:rPr lang="en-US" altLang="ko-KR" dirty="0" smtClean="0"/>
              <a:t>scheduling</a:t>
            </a:r>
          </a:p>
          <a:p>
            <a:pPr lvl="1"/>
            <a:r>
              <a:rPr lang="en-US" altLang="ko-KR" dirty="0" smtClean="0"/>
              <a:t>Suitable combination of  computation model and scheduling algorithms is important</a:t>
            </a:r>
          </a:p>
          <a:p>
            <a:r>
              <a:rPr lang="en-US" altLang="ko-KR" dirty="0" smtClean="0"/>
              <a:t>Vertex coloring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on a generated graph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3074" name="Picture 2" descr="C:\Users\sengyu\Desktop\ppt\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615261"/>
            <a:ext cx="8208912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5576" y="5157192"/>
            <a:ext cx="77768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rbel" pitchFamily="34" charset="0"/>
              </a:rPr>
              <a:t>Table: </a:t>
            </a:r>
            <a:r>
              <a:rPr lang="en-US" altLang="ko-KR" sz="1600" dirty="0">
                <a:latin typeface="Corbel" pitchFamily="34" charset="0"/>
              </a:rPr>
              <a:t>The generated graph has 100 000 vertices connected by 554 118</a:t>
            </a:r>
          </a:p>
          <a:p>
            <a:r>
              <a:rPr lang="en-US" altLang="ko-KR" sz="1600" dirty="0" smtClean="0">
                <a:latin typeface="Corbel" pitchFamily="34" charset="0"/>
              </a:rPr>
              <a:t>               Edges</a:t>
            </a:r>
            <a:r>
              <a:rPr lang="en-US" altLang="ko-KR" sz="1600" dirty="0">
                <a:latin typeface="Corbel" pitchFamily="34" charset="0"/>
              </a:rPr>
              <a:t>. The table shows the average time </a:t>
            </a:r>
            <a:r>
              <a:rPr lang="en-US" altLang="ko-KR" sz="1600" dirty="0" smtClean="0">
                <a:latin typeface="Corbel" pitchFamily="34" charset="0"/>
              </a:rPr>
              <a:t>over </a:t>
            </a:r>
            <a:r>
              <a:rPr lang="en-US" altLang="ko-KR" sz="1600" dirty="0">
                <a:latin typeface="Corbel" pitchFamily="34" charset="0"/>
              </a:rPr>
              <a:t>10 </a:t>
            </a:r>
            <a:r>
              <a:rPr lang="en-US" altLang="ko-KR" sz="1600" dirty="0" smtClean="0">
                <a:latin typeface="Corbel" pitchFamily="34" charset="0"/>
              </a:rPr>
              <a:t>executions.</a:t>
            </a:r>
          </a:p>
          <a:p>
            <a:r>
              <a:rPr lang="en-US" altLang="ko-KR" sz="1600" dirty="0" smtClean="0">
                <a:latin typeface="Corbel" pitchFamily="34" charset="0"/>
              </a:rPr>
              <a:t>“did not converge”(</a:t>
            </a:r>
            <a:r>
              <a:rPr lang="en-US" altLang="ko-KR" sz="1600" dirty="0" err="1" smtClean="0">
                <a:latin typeface="Corbel" pitchFamily="34" charset="0"/>
              </a:rPr>
              <a:t>d.n.c</a:t>
            </a:r>
            <a:r>
              <a:rPr lang="en-US" altLang="ko-KR" sz="1600" dirty="0" smtClean="0">
                <a:latin typeface="Corbel" pitchFamily="34" charset="0"/>
              </a:rPr>
              <a:t>)  </a:t>
            </a:r>
            <a:r>
              <a:rPr lang="en-US" altLang="ko-KR" sz="1600" dirty="0">
                <a:latin typeface="Corbel" pitchFamily="34" charset="0"/>
              </a:rPr>
              <a:t>denotes the algorithm failed </a:t>
            </a:r>
            <a:r>
              <a:rPr lang="en-US" altLang="ko-KR" sz="1600" dirty="0" smtClean="0">
                <a:latin typeface="Corbel" pitchFamily="34" charset="0"/>
              </a:rPr>
              <a:t>to converge </a:t>
            </a:r>
            <a:r>
              <a:rPr lang="en-US" altLang="ko-KR" sz="1600" dirty="0">
                <a:latin typeface="Corbel" pitchFamily="34" charset="0"/>
              </a:rPr>
              <a:t>in less than a minute</a:t>
            </a:r>
            <a:endParaRPr lang="ko-KR" altLang="en-US" sz="1600" dirty="0" smtClean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81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Related Work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The Signal/Collect Programming Model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Algorithms in Signal/Collect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The Signal/Collect Framework — An Implementation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r>
              <a:rPr lang="en-US" altLang="ko-KR" u="sng" dirty="0"/>
              <a:t>Conclusion 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1325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Conclution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Contributions </a:t>
            </a:r>
          </a:p>
          <a:p>
            <a:pPr lvl="1"/>
            <a:r>
              <a:rPr lang="en-US" altLang="ko-KR" dirty="0" smtClean="0"/>
              <a:t>An </a:t>
            </a:r>
            <a:r>
              <a:rPr lang="en-US" altLang="ko-KR" dirty="0"/>
              <a:t>elegant and concise programming model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Execution </a:t>
            </a:r>
            <a:r>
              <a:rPr lang="en-US" altLang="ko-KR" dirty="0"/>
              <a:t>framework is able to </a:t>
            </a:r>
            <a:r>
              <a:rPr lang="en-US" altLang="ko-KR" dirty="0" smtClean="0"/>
              <a:t>parallelize Signal/Collect computations</a:t>
            </a:r>
          </a:p>
          <a:p>
            <a:pPr lvl="1"/>
            <a:r>
              <a:rPr lang="en-US" altLang="ko-KR" dirty="0" smtClean="0"/>
              <a:t>Exploitation </a:t>
            </a:r>
            <a:r>
              <a:rPr lang="en-US" altLang="ko-KR" dirty="0"/>
              <a:t>of asynchronous execution </a:t>
            </a:r>
            <a:r>
              <a:rPr lang="en-US" altLang="ko-KR" dirty="0" smtClean="0"/>
              <a:t>can increase </a:t>
            </a:r>
            <a:r>
              <a:rPr lang="en-US" altLang="ko-KR" dirty="0"/>
              <a:t>the performance and </a:t>
            </a:r>
            <a:r>
              <a:rPr lang="en-US" altLang="ko-KR" dirty="0" smtClean="0"/>
              <a:t>convergence</a:t>
            </a:r>
          </a:p>
          <a:p>
            <a:r>
              <a:rPr lang="en-US" altLang="ko-KR" dirty="0" smtClean="0"/>
              <a:t>Future work</a:t>
            </a:r>
          </a:p>
          <a:p>
            <a:pPr lvl="1"/>
            <a:r>
              <a:rPr lang="en-US" altLang="ko-KR" dirty="0"/>
              <a:t>we need to </a:t>
            </a:r>
            <a:r>
              <a:rPr lang="en-US" altLang="ko-KR" dirty="0" smtClean="0"/>
              <a:t>find </a:t>
            </a:r>
            <a:r>
              <a:rPr lang="en-US" altLang="ko-KR" dirty="0"/>
              <a:t>the limitations of the programming </a:t>
            </a:r>
            <a:r>
              <a:rPr lang="en-US" altLang="ko-KR" dirty="0" smtClean="0"/>
              <a:t>model</a:t>
            </a:r>
          </a:p>
          <a:p>
            <a:pPr lvl="1"/>
            <a:r>
              <a:rPr lang="en-US" altLang="ko-KR" dirty="0"/>
              <a:t>we need to extend the framework for </a:t>
            </a:r>
            <a:r>
              <a:rPr lang="en-US" altLang="ko-KR" dirty="0" smtClean="0"/>
              <a:t>distribution</a:t>
            </a:r>
          </a:p>
          <a:p>
            <a:pPr lvl="1"/>
            <a:r>
              <a:rPr lang="en-US" altLang="ko-KR" dirty="0"/>
              <a:t>we need to build </a:t>
            </a:r>
            <a:r>
              <a:rPr lang="en-US" altLang="ko-KR" dirty="0" smtClean="0"/>
              <a:t>a framework </a:t>
            </a:r>
            <a:r>
              <a:rPr lang="en-US" altLang="ko-KR" dirty="0"/>
              <a:t>that provides typical middle-ware services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51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572250"/>
            <a:ext cx="749300" cy="214313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7525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026" name="Picture 2" descr="C:\Users\sengyu\Desktop\ppt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775" y="1340768"/>
            <a:ext cx="4536504" cy="352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29507" y="2492896"/>
            <a:ext cx="20882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rbel" pitchFamily="34" charset="0"/>
              </a:rPr>
              <a:t>                   </a:t>
            </a:r>
            <a:r>
              <a:rPr lang="en-US" altLang="ko-KR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Corbel" pitchFamily="34" charset="0"/>
              </a:rPr>
              <a:t>DATA</a:t>
            </a:r>
            <a:endParaRPr lang="ko-KR" alt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1985" y="5445222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Corbel" pitchFamily="34" charset="0"/>
              </a:rPr>
              <a:t>How to deal with increasing data set sizes in Semantic Web ?</a:t>
            </a:r>
            <a:endParaRPr lang="ko-KR" altLang="en-US" sz="2400" b="1" dirty="0" smtClean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75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hope for the computational capabilities of computers to grow  faster than the datasets</a:t>
            </a:r>
          </a:p>
          <a:p>
            <a:pPr lvl="1"/>
            <a:r>
              <a:rPr lang="en-US" altLang="ko-KR" dirty="0"/>
              <a:t>Moore's </a:t>
            </a:r>
            <a:r>
              <a:rPr lang="en-US" altLang="ko-KR" dirty="0" smtClean="0"/>
              <a:t> Law</a:t>
            </a:r>
          </a:p>
          <a:p>
            <a:pPr lvl="1"/>
            <a:r>
              <a:rPr lang="en-US" altLang="ko-KR" dirty="0"/>
              <a:t>I</a:t>
            </a:r>
            <a:r>
              <a:rPr lang="en-US" altLang="ko-KR" dirty="0" smtClean="0"/>
              <a:t>mpractical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050" name="Picture 2" descr="C:\Users\sengyu\Desktop\ppt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276871"/>
            <a:ext cx="2304256" cy="307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engyu\Desktop\ppt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742" y="2159832"/>
            <a:ext cx="2034226" cy="271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43808" y="206084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Corbel" pitchFamily="34" charset="0"/>
              </a:rPr>
              <a:t>dataset</a:t>
            </a:r>
            <a:endParaRPr lang="ko-KR" altLang="en-US" sz="1400" dirty="0" smtClean="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4008" y="221473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Corbel" pitchFamily="34" charset="0"/>
              </a:rPr>
              <a:t>Moore’s Law</a:t>
            </a:r>
            <a:endParaRPr lang="ko-KR" altLang="en-US" sz="1400" dirty="0" smtClean="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47664" y="3140967"/>
            <a:ext cx="6048672" cy="1731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rbel" pitchFamily="34" charset="0"/>
              </a:rPr>
              <a:t>Impractical !</a:t>
            </a:r>
            <a:endParaRPr lang="ko-KR" altLang="en-US" sz="6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23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Many researchers have tried to use parallelism</a:t>
            </a:r>
          </a:p>
          <a:p>
            <a:pPr lvl="1"/>
            <a:r>
              <a:rPr lang="en-US" altLang="ko-KR" dirty="0" smtClean="0"/>
              <a:t>Distributed computing models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 smtClean="0"/>
              <a:t>—</a:t>
            </a:r>
            <a:r>
              <a:rPr lang="en-US" altLang="ko-KR" dirty="0" err="1" smtClean="0"/>
              <a:t>MapReduce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Mapping to key/value-pair is inconvenient</a:t>
            </a:r>
          </a:p>
          <a:p>
            <a:pPr lvl="1"/>
            <a:r>
              <a:rPr lang="en-US" altLang="ko-KR" dirty="0" smtClean="0"/>
              <a:t>Low-level distributed primitives</a:t>
            </a:r>
            <a:r>
              <a:rPr lang="en-US" altLang="ko-KR" dirty="0"/>
              <a:t> </a:t>
            </a:r>
            <a:r>
              <a:rPr lang="en-US" altLang="ko-KR" dirty="0" smtClean="0"/>
              <a:t>—message passing interfaces, clusters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3074" name="Picture 2" descr="C:\Users\sengyu\Desktop\ppt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674" y="2852936"/>
            <a:ext cx="4379441" cy="304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07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1709382"/>
          </a:xfrm>
        </p:spPr>
        <p:txBody>
          <a:bodyPr/>
          <a:lstStyle/>
          <a:p>
            <a:r>
              <a:rPr lang="en-US" altLang="ko-KR" dirty="0" smtClean="0"/>
              <a:t>Signal/Collect programming model</a:t>
            </a:r>
          </a:p>
          <a:p>
            <a:pPr lvl="1"/>
            <a:r>
              <a:rPr lang="en-US" altLang="ko-KR" dirty="0" smtClean="0"/>
              <a:t>Signal: some kind of information is sent by vertexes along the property –defined edges</a:t>
            </a:r>
          </a:p>
          <a:p>
            <a:pPr lvl="1"/>
            <a:r>
              <a:rPr lang="en-US" altLang="ko-KR" dirty="0" smtClean="0"/>
              <a:t>Collect: gathers the incoming signals at vertexes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827584" y="3305775"/>
            <a:ext cx="1152128" cy="12241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844616" y="3305775"/>
            <a:ext cx="1152128" cy="12241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1979712" y="3917843"/>
            <a:ext cx="2864904" cy="45719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979712" y="3530076"/>
            <a:ext cx="504056" cy="36768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rbel" pitchFamily="34" charset="0"/>
              </a:rPr>
              <a:t>S</a:t>
            </a:r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098" name="Picture 2" descr="C:\Users\sengyu\Desktop\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44" y="2765107"/>
            <a:ext cx="2144824" cy="230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41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81481E-6 L 0.33472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3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472 0.00046 L 0.50798 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Signal/Collect programming </a:t>
            </a:r>
            <a:r>
              <a:rPr lang="en-US" altLang="ko-KR" dirty="0" smtClean="0"/>
              <a:t>model 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Elegant and concise definition of programming tasks</a:t>
            </a:r>
          </a:p>
          <a:p>
            <a:pPr lvl="1"/>
            <a:r>
              <a:rPr lang="en-US" altLang="ko-KR" dirty="0" smtClean="0"/>
              <a:t>The framework can speed up the tasks by exploiting the asynchronous execution</a:t>
            </a:r>
          </a:p>
          <a:p>
            <a:pPr lvl="1"/>
            <a:r>
              <a:rPr lang="en-US" altLang="ko-KR" dirty="0" smtClean="0"/>
              <a:t>Can be served as an alternative to </a:t>
            </a:r>
            <a:r>
              <a:rPr lang="en-US" altLang="ko-KR" dirty="0" err="1" smtClean="0"/>
              <a:t>MapReduce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09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u="sng" dirty="0"/>
              <a:t>Related </a:t>
            </a:r>
            <a:r>
              <a:rPr lang="en-US" altLang="ko-KR" u="sng" dirty="0" smtClean="0"/>
              <a:t>Work</a:t>
            </a:r>
            <a:endParaRPr lang="en-US" altLang="ko-KR" u="sng" dirty="0"/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The Signal/Collect Programming Model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Algorithms in Signal/Collect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Signal/Collect Framework — An Implementation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 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3135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Many general programming models have been presented</a:t>
            </a:r>
          </a:p>
          <a:p>
            <a:r>
              <a:rPr lang="en-US" altLang="ko-KR" dirty="0" err="1" smtClean="0"/>
              <a:t>MapReduce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Based on parallel operations on sets of key-value pairs</a:t>
            </a:r>
          </a:p>
          <a:p>
            <a:pPr lvl="1"/>
            <a:r>
              <a:rPr lang="en-US" altLang="ko-KR" dirty="0" smtClean="0"/>
              <a:t>Limited to synchronous  execution</a:t>
            </a:r>
            <a:endParaRPr lang="en-US" altLang="ko-KR" dirty="0"/>
          </a:p>
          <a:p>
            <a:r>
              <a:rPr lang="en-US" altLang="ko-KR" dirty="0" err="1" smtClean="0"/>
              <a:t>Pregel</a:t>
            </a:r>
            <a:r>
              <a:rPr lang="en-US" altLang="ko-KR" dirty="0"/>
              <a:t> </a:t>
            </a:r>
            <a:r>
              <a:rPr lang="en-US" altLang="ko-KR" dirty="0" smtClean="0"/>
              <a:t>— most closely related to our model</a:t>
            </a:r>
          </a:p>
          <a:p>
            <a:pPr lvl="1"/>
            <a:r>
              <a:rPr lang="en-US" altLang="ko-KR" dirty="0" smtClean="0"/>
              <a:t>Process large-scale graph</a:t>
            </a:r>
          </a:p>
          <a:p>
            <a:pPr lvl="1"/>
            <a:r>
              <a:rPr lang="en-US" altLang="ko-KR" dirty="0" smtClean="0"/>
              <a:t>It only handles synchronous computations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778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17936</TotalTime>
  <Words>960</Words>
  <Application>Microsoft Office PowerPoint</Application>
  <PresentationFormat>화면 슬라이드 쇼(4:3)</PresentationFormat>
  <Paragraphs>250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SNU IDB Lab.</vt:lpstr>
      <vt:lpstr>Signal/Collect: Graph Algorithms for the    (Semantic)Web</vt:lpstr>
      <vt:lpstr>Contents</vt:lpstr>
      <vt:lpstr>Introduction</vt:lpstr>
      <vt:lpstr>Introduction</vt:lpstr>
      <vt:lpstr>Introduction</vt:lpstr>
      <vt:lpstr>Introduction</vt:lpstr>
      <vt:lpstr>Introduction</vt:lpstr>
      <vt:lpstr>Contents</vt:lpstr>
      <vt:lpstr>Related Work</vt:lpstr>
      <vt:lpstr>Contents</vt:lpstr>
      <vt:lpstr>The Signal/Collect Programming Model</vt:lpstr>
      <vt:lpstr>The Signal/Collect Programming Model</vt:lpstr>
      <vt:lpstr>The Signal/Collect Programming Model</vt:lpstr>
      <vt:lpstr>The Signal/Collect Programming Model</vt:lpstr>
      <vt:lpstr>The Signal/Collect Programming Model</vt:lpstr>
      <vt:lpstr>The Signal/Collect Programming Model</vt:lpstr>
      <vt:lpstr>Contents</vt:lpstr>
      <vt:lpstr>Algorithms in Signal/Collect</vt:lpstr>
      <vt:lpstr>Algorithms in Signal/Collect</vt:lpstr>
      <vt:lpstr>Algorithms in Signal/Collect</vt:lpstr>
      <vt:lpstr>Contents</vt:lpstr>
      <vt:lpstr>The Signal/Collect Framework —An Implementation</vt:lpstr>
      <vt:lpstr>Contents</vt:lpstr>
      <vt:lpstr>Evaluation </vt:lpstr>
      <vt:lpstr>Evaluation</vt:lpstr>
      <vt:lpstr>Evaluation</vt:lpstr>
      <vt:lpstr>Contents</vt:lpstr>
      <vt:lpstr>Conclution </vt:lpstr>
      <vt:lpstr>Thank you!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Credibility Judgment of Web Search Results</dc:title>
  <dc:creator>HyeChan Bae</dc:creator>
  <cp:lastModifiedBy>hyewonkim</cp:lastModifiedBy>
  <cp:revision>1947</cp:revision>
  <dcterms:created xsi:type="dcterms:W3CDTF">2006-10-05T04:04:58Z</dcterms:created>
  <dcterms:modified xsi:type="dcterms:W3CDTF">2011-11-24T04:58:17Z</dcterms:modified>
</cp:coreProperties>
</file>