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5" r:id="rId3"/>
    <p:sldId id="258" r:id="rId4"/>
    <p:sldId id="259" r:id="rId5"/>
    <p:sldId id="276" r:id="rId6"/>
    <p:sldId id="260" r:id="rId7"/>
    <p:sldId id="261" r:id="rId8"/>
    <p:sldId id="277" r:id="rId9"/>
    <p:sldId id="262" r:id="rId10"/>
    <p:sldId id="263" r:id="rId11"/>
    <p:sldId id="264" r:id="rId12"/>
    <p:sldId id="278" r:id="rId13"/>
    <p:sldId id="265" r:id="rId14"/>
    <p:sldId id="266" r:id="rId15"/>
    <p:sldId id="267" r:id="rId16"/>
    <p:sldId id="268" r:id="rId17"/>
    <p:sldId id="269" r:id="rId18"/>
    <p:sldId id="279" r:id="rId19"/>
    <p:sldId id="270" r:id="rId20"/>
    <p:sldId id="271" r:id="rId21"/>
    <p:sldId id="272" r:id="rId22"/>
    <p:sldId id="274" r:id="rId23"/>
    <p:sldId id="280" r:id="rId24"/>
    <p:sldId id="273" r:id="rId2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2ADEE-365E-46F1-9D7E-B11BD42330EE}" type="datetimeFigureOut">
              <a:rPr lang="ko-KR" altLang="en-US" smtClean="0"/>
              <a:t>2013-08-29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2E80B-5FF2-4B69-B42E-FE6A26333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4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2E80B-5FF2-4B69-B42E-FE6A263339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0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2E80B-5FF2-4B69-B42E-FE6A263339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4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2E80B-5FF2-4B69-B42E-FE6A263339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5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2E80B-5FF2-4B69-B42E-FE6A263339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4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Both"/>
            </a:pPr>
            <a:r>
              <a:rPr lang="en-US" altLang="ko-KR" dirty="0" smtClean="0"/>
              <a:t> Power</a:t>
            </a:r>
            <a:r>
              <a:rPr lang="en-US" altLang="ko-KR" baseline="0" dirty="0" smtClean="0"/>
              <a:t>-law</a:t>
            </a:r>
          </a:p>
          <a:p>
            <a:pPr marL="228600" indent="-228600">
              <a:buAutoNum type="alphaUcParenBoth"/>
            </a:pPr>
            <a:r>
              <a:rPr lang="en-US" altLang="ko-KR" baseline="0" smtClean="0"/>
              <a:t> Exponential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2E80B-5FF2-4B69-B42E-FE6A263339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15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Figure 5 shows</a:t>
            </a:r>
            <a:r>
              <a:rPr lang="en-US" altLang="ko-KR" baseline="0" dirty="0" smtClean="0"/>
              <a:t> the regression tree for one of the folds.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2E80B-5FF2-4B69-B42E-FE6A263339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5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AD2EB277-AE41-4F78-B4F6-BA0948DDAF3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97F7EEBE-AA0A-4BF6-84E9-3D82EEBC38BD}" type="datetimeFigureOut">
              <a:rPr lang="ko-KR" altLang="en-US" smtClean="0"/>
              <a:t>2013-08-29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D2EB277-AE41-4F78-B4F6-BA0948DDAF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Everyone’s an Influencer:</a:t>
            </a:r>
            <a:br>
              <a:rPr lang="en-US" altLang="ko-KR" dirty="0" smtClean="0"/>
            </a:br>
            <a:r>
              <a:rPr lang="en-US" altLang="ko-KR" dirty="0" smtClean="0"/>
              <a:t>Quantifying Influence on Twitter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Eytan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Bakshy</a:t>
            </a:r>
            <a:r>
              <a:rPr lang="en-US" altLang="ko-KR" dirty="0" smtClean="0"/>
              <a:t>, Jake M. </a:t>
            </a:r>
            <a:r>
              <a:rPr lang="en-US" altLang="ko-KR" dirty="0" err="1" smtClean="0"/>
              <a:t>Hofman</a:t>
            </a:r>
            <a:r>
              <a:rPr lang="en-US" altLang="ko-KR" dirty="0" smtClean="0"/>
              <a:t>, Winter A. Mason, and Duncan J. Watts</a:t>
            </a:r>
          </a:p>
          <a:p>
            <a:r>
              <a:rPr lang="en-US" altLang="ko-KR" dirty="0" smtClean="0"/>
              <a:t>WSDM 2011</a:t>
            </a:r>
          </a:p>
          <a:p>
            <a:endParaRPr lang="en-US" altLang="ko-KR" dirty="0"/>
          </a:p>
          <a:p>
            <a:r>
              <a:rPr lang="en-US" altLang="ko-KR" dirty="0" smtClean="0"/>
              <a:t>30 August 2013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0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Computing Influence on Twitter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Assume B follow A</a:t>
            </a:r>
          </a:p>
          <a:p>
            <a:pPr lvl="1"/>
            <a:r>
              <a:rPr lang="en-US" altLang="ko-KR" dirty="0" smtClean="0"/>
              <a:t>Only A posted the URL before B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More than one friend has previously posted the URL</a:t>
            </a:r>
          </a:p>
          <a:p>
            <a:pPr lvl="2"/>
            <a:r>
              <a:rPr lang="en-US" altLang="ko-KR" dirty="0" smtClean="0"/>
              <a:t>Make different assumptions about the influence process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53950" y="2132856"/>
            <a:ext cx="2542186" cy="504056"/>
            <a:chOff x="2411760" y="2132856"/>
            <a:chExt cx="2542186" cy="504056"/>
          </a:xfrm>
        </p:grpSpPr>
        <p:sp>
          <p:nvSpPr>
            <p:cNvPr id="4" name="타원 3"/>
            <p:cNvSpPr/>
            <p:nvPr/>
          </p:nvSpPr>
          <p:spPr>
            <a:xfrm>
              <a:off x="2411760" y="2204864"/>
              <a:ext cx="432048" cy="432048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4521898" y="2204864"/>
              <a:ext cx="432048" cy="432048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>
              <a:stCxn id="4" idx="6"/>
            </p:cNvCxnSpPr>
            <p:nvPr/>
          </p:nvCxnSpPr>
          <p:spPr>
            <a:xfrm>
              <a:off x="2843808" y="2420888"/>
              <a:ext cx="16780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31840" y="2132856"/>
              <a:ext cx="105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/>
                <a:t>influence</a:t>
              </a:r>
              <a:endParaRPr lang="ko-KR" altLang="en-US" i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55776" y="4005064"/>
            <a:ext cx="4032448" cy="2203214"/>
            <a:chOff x="2555776" y="4034098"/>
            <a:chExt cx="4032448" cy="220321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034098"/>
              <a:ext cx="4032448" cy="2203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547613" y="503146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solidFill>
                    <a:srgbClr val="FF0000"/>
                  </a:solidFill>
                </a:rPr>
                <a:t>B</a:t>
              </a:r>
              <a:endParaRPr lang="ko-KR" altLang="en-US" sz="12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47864" y="4710630"/>
            <a:ext cx="3337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13268" y="4710630"/>
            <a:ext cx="3337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31385" y="4710630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Computing Influence on Twitter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Construct disjoint influence trees</a:t>
            </a:r>
          </a:p>
          <a:p>
            <a:pPr lvl="1"/>
            <a:r>
              <a:rPr lang="en-US" altLang="ko-KR" dirty="0" smtClean="0"/>
              <a:t>Influence score for every seed: the number of users in each trees</a:t>
            </a:r>
          </a:p>
          <a:p>
            <a:pPr lvl="2"/>
            <a:r>
              <a:rPr lang="en-US" altLang="ko-KR" dirty="0" smtClean="0"/>
              <a:t>Identical qualitative findings across the three definitions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4032448" cy="375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84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Computing Influence on Twitter</a:t>
            </a:r>
          </a:p>
          <a:p>
            <a:r>
              <a:rPr lang="en-US" altLang="ko-KR" b="1" u="sng" dirty="0" smtClean="0"/>
              <a:t>Predicting Individual Influence</a:t>
            </a:r>
          </a:p>
          <a:p>
            <a:r>
              <a:rPr lang="en-US" altLang="ko-KR" dirty="0" smtClean="0"/>
              <a:t>The Role of Content</a:t>
            </a:r>
          </a:p>
          <a:p>
            <a:r>
              <a:rPr lang="en-US" altLang="ko-KR" dirty="0" smtClean="0"/>
              <a:t>Targeting Strategies</a:t>
            </a:r>
          </a:p>
          <a:p>
            <a:r>
              <a:rPr lang="en-US" altLang="ko-KR" dirty="0" smtClean="0"/>
              <a:t>Conclusions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2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Predicting Individual Influence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Cascade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Most events do not spread at all</a:t>
            </a:r>
          </a:p>
          <a:p>
            <a:pPr lvl="2"/>
            <a:r>
              <a:rPr lang="en-US" altLang="ko-KR" dirty="0" smtClean="0"/>
              <a:t>Even moderately sized cascades are extremely rare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3744416" cy="25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64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Predicting Individual Influence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identify consistently influential individuals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Advantage of regression tree</a:t>
            </a:r>
          </a:p>
          <a:p>
            <a:pPr lvl="1"/>
            <a:r>
              <a:rPr lang="en-US" altLang="ko-KR" dirty="0" smtClean="0"/>
              <a:t>Fit the vast majority of small cascades </a:t>
            </a:r>
          </a:p>
          <a:p>
            <a:pPr lvl="1"/>
            <a:r>
              <a:rPr lang="en-US" altLang="ko-KR" dirty="0" smtClean="0"/>
              <a:t>Allow cascades of different sizes to bit independently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71800" y="3356992"/>
            <a:ext cx="3672408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2">
                    <a:lumMod val="25000"/>
                  </a:schemeClr>
                </a:solidFill>
              </a:rPr>
              <a:t>Fit a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regression tree model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71800" y="1772816"/>
            <a:ext cx="3672408" cy="720080"/>
            <a:chOff x="2771800" y="2348880"/>
            <a:chExt cx="3672408" cy="720080"/>
          </a:xfrm>
          <a:solidFill>
            <a:schemeClr val="bg2">
              <a:lumMod val="75000"/>
            </a:schemeClr>
          </a:solidFill>
        </p:grpSpPr>
        <p:sp>
          <p:nvSpPr>
            <p:cNvPr id="5" name="모서리가 둥근 직사각형 4"/>
            <p:cNvSpPr/>
            <p:nvPr/>
          </p:nvSpPr>
          <p:spPr>
            <a:xfrm>
              <a:off x="2771800" y="2348880"/>
              <a:ext cx="3672408" cy="43204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</a:rPr>
                <a:t>Aggregate all URL posts by user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4469512" y="2780928"/>
              <a:ext cx="288032" cy="288032"/>
            </a:xfrm>
            <a:prstGeom prst="downArrow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71800" y="2564904"/>
            <a:ext cx="3672408" cy="720080"/>
            <a:chOff x="2771800" y="3212976"/>
            <a:chExt cx="3672408" cy="720080"/>
          </a:xfrm>
          <a:solidFill>
            <a:schemeClr val="bg2">
              <a:lumMod val="75000"/>
            </a:schemeClr>
          </a:solidFill>
        </p:grpSpPr>
        <p:sp>
          <p:nvSpPr>
            <p:cNvPr id="6" name="모서리가 둥근 직사각형 5"/>
            <p:cNvSpPr/>
            <p:nvPr/>
          </p:nvSpPr>
          <p:spPr>
            <a:xfrm>
              <a:off x="2771800" y="3212976"/>
              <a:ext cx="3672408" cy="432048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2">
                      <a:lumMod val="25000"/>
                    </a:schemeClr>
                  </a:solidFill>
                </a:rPr>
                <a:t>Compute individual-level influence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아래쪽 화살표 8"/>
            <p:cNvSpPr/>
            <p:nvPr/>
          </p:nvSpPr>
          <p:spPr>
            <a:xfrm>
              <a:off x="4469512" y="3645024"/>
              <a:ext cx="288032" cy="288032"/>
            </a:xfrm>
            <a:prstGeom prst="downArrow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Predicting Individual Influence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Features as predictors</a:t>
            </a:r>
          </a:p>
          <a:p>
            <a:pPr lvl="1"/>
            <a:r>
              <a:rPr lang="en-US" altLang="ko-KR" dirty="0" smtClean="0"/>
              <a:t>Seed user attributes</a:t>
            </a:r>
          </a:p>
          <a:p>
            <a:pPr lvl="2"/>
            <a:r>
              <a:rPr lang="en-US" altLang="ko-KR" dirty="0" smtClean="0"/>
              <a:t># followers, # friends, # tweets, date of joining</a:t>
            </a:r>
          </a:p>
          <a:p>
            <a:pPr lvl="1"/>
            <a:r>
              <a:rPr lang="en-US" altLang="ko-KR" dirty="0" smtClean="0"/>
              <a:t>Past influence of seed users</a:t>
            </a:r>
          </a:p>
          <a:p>
            <a:pPr lvl="2"/>
            <a:r>
              <a:rPr lang="en-US" altLang="ko-KR" dirty="0" err="1" smtClean="0"/>
              <a:t>Avg</a:t>
            </a:r>
            <a:r>
              <a:rPr lang="en-US" altLang="ko-KR" dirty="0" smtClean="0"/>
              <a:t>, min, and max total/local influence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3573016"/>
            <a:ext cx="8172400" cy="274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0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Individual Influence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Informative feature</a:t>
            </a:r>
          </a:p>
          <a:p>
            <a:pPr lvl="1"/>
            <a:r>
              <a:rPr lang="en-US" altLang="ko-KR" dirty="0" smtClean="0"/>
              <a:t>Past performance</a:t>
            </a:r>
          </a:p>
          <a:p>
            <a:pPr lvl="1"/>
            <a:r>
              <a:rPr lang="en-US" altLang="ko-KR" dirty="0" smtClean="0"/>
              <a:t># followers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10455"/>
            <a:ext cx="6480720" cy="360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627784" y="3789040"/>
            <a:ext cx="93610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9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Predicting Individual Influence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fit of the regression tree model</a:t>
            </a:r>
          </a:p>
          <a:p>
            <a:pPr lvl="1"/>
            <a:r>
              <a:rPr lang="en-US" altLang="ko-KR" dirty="0" smtClean="0"/>
              <a:t>Five cross-validation folds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434" y="2132857"/>
            <a:ext cx="3125134" cy="44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12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Computing Influence on Twitter</a:t>
            </a:r>
          </a:p>
          <a:p>
            <a:r>
              <a:rPr lang="en-US" altLang="ko-KR" dirty="0" smtClean="0"/>
              <a:t>Predicting Individual Influence</a:t>
            </a:r>
          </a:p>
          <a:p>
            <a:r>
              <a:rPr lang="en-US" altLang="ko-KR" b="1" u="sng" dirty="0" smtClean="0"/>
              <a:t>The Role of Content</a:t>
            </a:r>
          </a:p>
          <a:p>
            <a:r>
              <a:rPr lang="en-US" altLang="ko-KR" b="1" u="sng" dirty="0" smtClean="0"/>
              <a:t>Targeting Strategies</a:t>
            </a:r>
          </a:p>
          <a:p>
            <a:r>
              <a:rPr lang="en-US" altLang="ko-KR" dirty="0" smtClean="0"/>
              <a:t>Conclusions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2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Role of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 it be better at predicting cascade size if also know about the content of the URL?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1000 URLs</a:t>
            </a:r>
          </a:p>
          <a:p>
            <a:r>
              <a:rPr lang="en-US" altLang="ko-KR" dirty="0" smtClean="0"/>
              <a:t>Classify using Amazon’s Mechanical Turk</a:t>
            </a:r>
          </a:p>
          <a:p>
            <a:pPr lvl="1"/>
            <a:r>
              <a:rPr lang="en-US" altLang="ko-KR" dirty="0" smtClean="0"/>
              <a:t>Rated interestingness</a:t>
            </a:r>
          </a:p>
          <a:p>
            <a:pPr lvl="1"/>
            <a:r>
              <a:rPr lang="en-US" altLang="ko-KR" dirty="0" smtClean="0"/>
              <a:t>Perceived interestingness to an average person</a:t>
            </a:r>
          </a:p>
          <a:p>
            <a:pPr lvl="1"/>
            <a:r>
              <a:rPr lang="en-US" altLang="ko-KR" dirty="0" smtClean="0"/>
              <a:t>Rated positive feeling</a:t>
            </a:r>
          </a:p>
          <a:p>
            <a:pPr lvl="1"/>
            <a:r>
              <a:rPr lang="en-US" altLang="ko-KR" dirty="0" smtClean="0"/>
              <a:t>Willingness to share via Email, IM, Twitter, Facebook, or </a:t>
            </a:r>
            <a:r>
              <a:rPr lang="en-US" altLang="ko-KR" dirty="0" err="1" smtClean="0"/>
              <a:t>Digg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Indicator variables for type of URL</a:t>
            </a:r>
          </a:p>
          <a:p>
            <a:pPr lvl="1"/>
            <a:r>
              <a:rPr lang="en-US" altLang="ko-KR" dirty="0" smtClean="0"/>
              <a:t>Indicator variables for category of 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38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Computing Influence on Twitter</a:t>
            </a:r>
          </a:p>
          <a:p>
            <a:r>
              <a:rPr lang="en-US" altLang="ko-KR" dirty="0" smtClean="0"/>
              <a:t>Predicting Individual Influence</a:t>
            </a:r>
          </a:p>
          <a:p>
            <a:r>
              <a:rPr lang="en-US" altLang="ko-KR" dirty="0" smtClean="0"/>
              <a:t>The Role of Content</a:t>
            </a:r>
          </a:p>
          <a:p>
            <a:r>
              <a:rPr lang="en-US" altLang="ko-KR" dirty="0" smtClean="0"/>
              <a:t>Targeting Strategies</a:t>
            </a:r>
          </a:p>
          <a:p>
            <a:r>
              <a:rPr lang="en-US" altLang="ko-KR" dirty="0" smtClean="0"/>
              <a:t>Conclusions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3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Role of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07" y="2235724"/>
            <a:ext cx="6516988" cy="306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05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Role of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3" y="2423704"/>
            <a:ext cx="3394534" cy="258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0" y="2060848"/>
            <a:ext cx="313063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8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Targeting Strategies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Acquisition cost</a:t>
            </a:r>
            <a:r>
              <a:rPr lang="en-US" altLang="ko-KR" dirty="0" smtClean="0"/>
              <a:t> = </a:t>
            </a:r>
            <a:r>
              <a:rPr lang="el-GR" altLang="ko-KR" dirty="0" smtClean="0"/>
              <a:t>α</a:t>
            </a:r>
            <a:r>
              <a:rPr lang="en-US" altLang="ko-KR" dirty="0" smtClean="0"/>
              <a:t> x (</a:t>
            </a:r>
            <a:r>
              <a:rPr lang="en-US" altLang="ko-KR" i="1" dirty="0" smtClean="0"/>
              <a:t>per-follower cost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Small </a:t>
            </a:r>
            <a:r>
              <a:rPr lang="el-GR" altLang="ko-KR" dirty="0" smtClean="0"/>
              <a:t>α</a:t>
            </a:r>
            <a:r>
              <a:rPr lang="en-US" altLang="ko-KR" dirty="0" smtClean="0"/>
              <a:t> : relatively few followers, cheap, numerous</a:t>
            </a:r>
          </a:p>
          <a:p>
            <a:pPr lvl="1"/>
            <a:r>
              <a:rPr lang="en-US" altLang="ko-KR" dirty="0" smtClean="0"/>
              <a:t>Large </a:t>
            </a:r>
            <a:r>
              <a:rPr lang="el-GR" altLang="ko-KR" dirty="0" smtClean="0"/>
              <a:t>α</a:t>
            </a:r>
            <a:r>
              <a:rPr lang="en-US" altLang="ko-KR" dirty="0" smtClean="0"/>
              <a:t> : many followers, good track records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Most cost-effective category</a:t>
            </a:r>
          </a:p>
          <a:p>
            <a:pPr lvl="1"/>
            <a:r>
              <a:rPr lang="en-US" altLang="ko-KR" dirty="0" smtClean="0"/>
              <a:t>To target the least influential individuals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Although expensive, highly influential users will be preferred</a:t>
            </a:r>
          </a:p>
          <a:p>
            <a:pPr lvl="1"/>
            <a:r>
              <a:rPr lang="en-US" altLang="ko-KR" dirty="0" smtClean="0"/>
              <a:t>Prohibits identifying and managing large numbers of influencers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7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Computing Influence on Twitter</a:t>
            </a:r>
          </a:p>
          <a:p>
            <a:r>
              <a:rPr lang="en-US" altLang="ko-KR" dirty="0" smtClean="0"/>
              <a:t>Predicting Individual Influence</a:t>
            </a:r>
          </a:p>
          <a:p>
            <a:r>
              <a:rPr lang="en-US" altLang="ko-KR" dirty="0" smtClean="0"/>
              <a:t>The Role of Content</a:t>
            </a:r>
          </a:p>
          <a:p>
            <a:r>
              <a:rPr lang="en-US" altLang="ko-KR" dirty="0" smtClean="0"/>
              <a:t>Targeting Strategies</a:t>
            </a:r>
          </a:p>
          <a:p>
            <a:r>
              <a:rPr lang="en-US" altLang="ko-KR" b="1" u="sng" dirty="0" smtClean="0"/>
              <a:t>Conclusions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2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“ordinary influencers”</a:t>
            </a:r>
          </a:p>
          <a:p>
            <a:pPr lvl="1"/>
            <a:r>
              <a:rPr lang="en-US" altLang="ko-KR" dirty="0" smtClean="0"/>
              <a:t>Under many circumstances more cost-effective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Marketers, planners, and other agents!</a:t>
            </a:r>
          </a:p>
          <a:p>
            <a:pPr lvl="1"/>
            <a:r>
              <a:rPr lang="en-US" altLang="ko-KR" dirty="0" smtClean="0"/>
              <a:t>Adopting more precise metrics of influence</a:t>
            </a:r>
          </a:p>
          <a:p>
            <a:pPr lvl="1"/>
            <a:r>
              <a:rPr lang="en-US" altLang="ko-KR" dirty="0" smtClean="0"/>
              <a:t>Collecting more and better data about potential influencers </a:t>
            </a:r>
          </a:p>
          <a:p>
            <a:pPr lvl="2"/>
            <a:r>
              <a:rPr lang="en-US" altLang="ko-KR" dirty="0" smtClean="0"/>
              <a:t>over extended intervals of time</a:t>
            </a:r>
          </a:p>
          <a:p>
            <a:pPr lvl="1"/>
            <a:r>
              <a:rPr lang="en-US" altLang="ko-KR" dirty="0" smtClean="0"/>
              <a:t>Cost function</a:t>
            </a:r>
          </a:p>
          <a:p>
            <a:pPr lvl="2"/>
            <a:r>
              <a:rPr lang="en-US" altLang="ko-KR" dirty="0" smtClean="0"/>
              <a:t># individuals targeted vs. their average level of influence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32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Word-of-mouth diffusion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Maximize the diffusion</a:t>
            </a:r>
          </a:p>
          <a:p>
            <a:pPr lvl="1"/>
            <a:r>
              <a:rPr lang="en-US" altLang="ko-KR" dirty="0" smtClean="0"/>
              <a:t>Seeding a piece of information or a new product with “influencers”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Attributes of influencer</a:t>
            </a:r>
          </a:p>
          <a:p>
            <a:pPr lvl="1"/>
            <a:r>
              <a:rPr lang="en-US" altLang="ko-KR" dirty="0" smtClean="0"/>
              <a:t>Personal attributes: credibility, expertise, or enthusiasm</a:t>
            </a:r>
          </a:p>
          <a:p>
            <a:pPr lvl="1"/>
            <a:r>
              <a:rPr lang="en-US" altLang="ko-KR" dirty="0" smtClean="0"/>
              <a:t>Network attributes: connectivity or centrality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8" name="Picture 4" descr="http://radiusofinfluence.com/files/2012/11/volusion-word-of-mouth-introduct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6" b="15476"/>
          <a:stretch/>
        </p:blipFill>
        <p:spPr bwMode="auto">
          <a:xfrm>
            <a:off x="2627784" y="1628800"/>
            <a:ext cx="4048125" cy="185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768554" y="1628800"/>
            <a:ext cx="1116406" cy="1872797"/>
            <a:chOff x="2768554" y="1628800"/>
            <a:chExt cx="1116406" cy="1872797"/>
          </a:xfrm>
        </p:grpSpPr>
        <p:sp>
          <p:nvSpPr>
            <p:cNvPr id="4" name="타원 3"/>
            <p:cNvSpPr/>
            <p:nvPr/>
          </p:nvSpPr>
          <p:spPr>
            <a:xfrm>
              <a:off x="2771800" y="1628800"/>
              <a:ext cx="1080120" cy="185465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768554" y="1646943"/>
              <a:ext cx="1080120" cy="185465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 rot="21343608">
              <a:off x="2804840" y="1628800"/>
              <a:ext cx="1080120" cy="185465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545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Difficulties of diffusion studies</a:t>
            </a:r>
          </a:p>
          <a:p>
            <a:pPr lvl="1"/>
            <a:r>
              <a:rPr lang="en-US" altLang="ko-KR" dirty="0" smtClean="0"/>
              <a:t>Word-of-mouth influence spreads is generally unobservable</a:t>
            </a:r>
          </a:p>
          <a:p>
            <a:pPr lvl="1"/>
            <a:r>
              <a:rPr lang="en-US" altLang="ko-KR" dirty="0" smtClean="0"/>
              <a:t>Observational data are heavily biased towards successful events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Why Twitter?</a:t>
            </a:r>
          </a:p>
          <a:p>
            <a:pPr lvl="1"/>
            <a:r>
              <a:rPr lang="en-US" altLang="ko-KR" dirty="0" smtClean="0"/>
              <a:t>Reconstruct the network of “who listens to whom”</a:t>
            </a:r>
          </a:p>
          <a:p>
            <a:pPr lvl="1"/>
            <a:r>
              <a:rPr lang="en-US" altLang="ko-KR" dirty="0" smtClean="0"/>
              <a:t>Force users to communicate in roughly the same way</a:t>
            </a:r>
          </a:p>
          <a:p>
            <a:pPr lvl="2"/>
            <a:r>
              <a:rPr lang="en-US" altLang="ko-KR" dirty="0" smtClean="0"/>
              <a:t>via tweets to their followers</a:t>
            </a:r>
          </a:p>
          <a:p>
            <a:pPr lvl="1"/>
            <a:r>
              <a:rPr lang="en-US" altLang="ko-KR" dirty="0" smtClean="0"/>
              <a:t>Possible to measure and compare the influence of individuals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“Influencer”</a:t>
            </a:r>
          </a:p>
          <a:p>
            <a:pPr lvl="1"/>
            <a:r>
              <a:rPr lang="en-US" altLang="ko-KR" dirty="0" smtClean="0"/>
              <a:t>User who “seed” 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9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Related Work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Computing Influence on Twitter</a:t>
            </a:r>
          </a:p>
          <a:p>
            <a:r>
              <a:rPr lang="en-US" altLang="ko-KR" dirty="0" smtClean="0"/>
              <a:t>Predicting Individual Influence</a:t>
            </a:r>
          </a:p>
          <a:p>
            <a:r>
              <a:rPr lang="en-US" altLang="ko-KR" dirty="0" smtClean="0"/>
              <a:t>The Role of Content</a:t>
            </a:r>
          </a:p>
          <a:p>
            <a:r>
              <a:rPr lang="en-US" altLang="ko-KR" dirty="0" smtClean="0"/>
              <a:t>Targeting Strategies</a:t>
            </a:r>
          </a:p>
          <a:p>
            <a:r>
              <a:rPr lang="en-US" altLang="ko-KR" dirty="0" smtClean="0"/>
              <a:t>Conclusions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2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Early work: the lack of “ground truth” data</a:t>
            </a:r>
          </a:p>
          <a:p>
            <a:pPr lvl="1"/>
            <a:r>
              <a:rPr lang="en-US" altLang="ko-KR" dirty="0" smtClean="0"/>
              <a:t>Infer a transmission network between bloggers</a:t>
            </a:r>
          </a:p>
          <a:p>
            <a:pPr lvl="1"/>
            <a:r>
              <a:rPr lang="en-US" altLang="ko-KR" dirty="0" smtClean="0"/>
              <a:t>Reconstruct diffusion tress among bloggers</a:t>
            </a:r>
          </a:p>
          <a:p>
            <a:endParaRPr lang="en-US" altLang="ko-KR" dirty="0"/>
          </a:p>
          <a:p>
            <a:r>
              <a:rPr lang="en-US" altLang="ko-KR" dirty="0" smtClean="0"/>
              <a:t>Recent work</a:t>
            </a:r>
          </a:p>
          <a:p>
            <a:pPr lvl="1"/>
            <a:r>
              <a:rPr lang="en-US" altLang="ko-KR" dirty="0" smtClean="0"/>
              <a:t>Diffusion trees of fan pages on Facebook</a:t>
            </a:r>
          </a:p>
          <a:p>
            <a:pPr lvl="1"/>
            <a:r>
              <a:rPr lang="en-US" altLang="ko-KR" dirty="0" smtClean="0"/>
              <a:t>Diffusion of “gestures” between friends in Second Life</a:t>
            </a:r>
          </a:p>
          <a:p>
            <a:pPr lvl="1"/>
            <a:r>
              <a:rPr lang="en-US" altLang="ko-KR" dirty="0" smtClean="0"/>
              <a:t>Adoption of a mobile phone app. over the Yahoo! Messenger network</a:t>
            </a:r>
          </a:p>
          <a:p>
            <a:pPr lvl="1"/>
            <a:r>
              <a:rPr lang="en-US" altLang="ko-KR" dirty="0" smtClean="0"/>
              <a:t>Measures of influence on Twitter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1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57669"/>
              </p:ext>
            </p:extLst>
          </p:nvPr>
        </p:nvGraphicFramePr>
        <p:xfrm>
          <a:off x="1115616" y="1988841"/>
          <a:ext cx="6936432" cy="30462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68216"/>
                <a:gridCol w="3468216"/>
              </a:tblGrid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Previous Studies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Proposed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Work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431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Measure  influence in</a:t>
                      </a:r>
                      <a:r>
                        <a:rPr lang="en-US" altLang="ko-KR" baseline="0" dirty="0" smtClean="0"/>
                        <a:t> terms of network metrics or the number of RTs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Measure influence in terms of the size of the entire diffusion tree associated with each event</a:t>
                      </a:r>
                    </a:p>
                  </a:txBody>
                  <a:tcPr anchor="ctr"/>
                </a:tc>
              </a:tr>
              <a:tr h="788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Largely descriptive</a:t>
                      </a:r>
                    </a:p>
                    <a:p>
                      <a:pPr latinLnBrk="1"/>
                      <a:r>
                        <a:rPr lang="en-US" altLang="ko-KR" dirty="0" smtClean="0"/>
                        <a:t>(find the most influential one)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Consider all users</a:t>
                      </a:r>
                    </a:p>
                    <a:p>
                      <a:pPr latinLnBrk="1"/>
                      <a:r>
                        <a:rPr lang="en-US" altLang="ko-KR" dirty="0" smtClean="0"/>
                        <a:t>(predict influence)</a:t>
                      </a:r>
                    </a:p>
                  </a:txBody>
                  <a:tcPr anchor="ctr"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Attributes of individual</a:t>
                      </a:r>
                      <a:r>
                        <a:rPr lang="en-US" altLang="ko-KR" baseline="0" dirty="0" smtClean="0"/>
                        <a:t> seeds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Effects of content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7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b="1" u="sng" dirty="0" smtClean="0"/>
              <a:t>Data</a:t>
            </a:r>
          </a:p>
          <a:p>
            <a:r>
              <a:rPr lang="en-US" altLang="ko-KR" b="1" u="sng" dirty="0" smtClean="0"/>
              <a:t>Computing Influence on Twitter</a:t>
            </a:r>
          </a:p>
          <a:p>
            <a:r>
              <a:rPr lang="en-US" altLang="ko-KR" dirty="0" smtClean="0"/>
              <a:t>Predicting Individual Influence</a:t>
            </a:r>
          </a:p>
          <a:p>
            <a:r>
              <a:rPr lang="en-US" altLang="ko-KR" dirty="0" smtClean="0"/>
              <a:t>The Role of Content</a:t>
            </a:r>
          </a:p>
          <a:p>
            <a:r>
              <a:rPr lang="en-US" altLang="ko-KR" dirty="0" smtClean="0"/>
              <a:t>Targeting Strategies</a:t>
            </a:r>
          </a:p>
          <a:p>
            <a:r>
              <a:rPr lang="en-US" altLang="ko-KR" dirty="0" smtClean="0"/>
              <a:t>Conclusions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2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Two months: Sep 13 2009 – Nov 15 2009</a:t>
            </a:r>
          </a:p>
          <a:p>
            <a:r>
              <a:rPr lang="en-US" altLang="ko-KR" dirty="0" smtClean="0"/>
              <a:t>1.6M seed users (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 46.33 bit.ly URLs each)</a:t>
            </a:r>
          </a:p>
          <a:p>
            <a:r>
              <a:rPr lang="en-US" altLang="ko-KR" dirty="0" smtClean="0"/>
              <a:t>74M diffusion events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2621806"/>
            <a:ext cx="3312368" cy="95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3944100"/>
            <a:ext cx="2880320" cy="250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779092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Like like alike – Joint Friendship and Interest</Template>
  <TotalTime>731</TotalTime>
  <Words>766</Words>
  <Application>Microsoft Office PowerPoint</Application>
  <PresentationFormat>화면 슬라이드 쇼(4:3)</PresentationFormat>
  <Paragraphs>210</Paragraphs>
  <Slides>24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SNU IDB Lab.</vt:lpstr>
      <vt:lpstr>Everyone’s an Influencer: Quantifying Influence on Twitter</vt:lpstr>
      <vt:lpstr>Outline</vt:lpstr>
      <vt:lpstr>Introduction</vt:lpstr>
      <vt:lpstr>Introduction</vt:lpstr>
      <vt:lpstr>Outline</vt:lpstr>
      <vt:lpstr>Related Work</vt:lpstr>
      <vt:lpstr>Related Work</vt:lpstr>
      <vt:lpstr>Outline</vt:lpstr>
      <vt:lpstr>Data</vt:lpstr>
      <vt:lpstr>Computing Influence on Twitter</vt:lpstr>
      <vt:lpstr>Computing Influence on Twitter</vt:lpstr>
      <vt:lpstr>Outline</vt:lpstr>
      <vt:lpstr>Predicting Individual Influence</vt:lpstr>
      <vt:lpstr>Predicting Individual Influence</vt:lpstr>
      <vt:lpstr>Predicting Individual Influence</vt:lpstr>
      <vt:lpstr>Predicting Individual Influence</vt:lpstr>
      <vt:lpstr>Predicting Individual Influence</vt:lpstr>
      <vt:lpstr>Outline</vt:lpstr>
      <vt:lpstr>The Role of Content</vt:lpstr>
      <vt:lpstr>The Role of Content</vt:lpstr>
      <vt:lpstr>The Role of Content</vt:lpstr>
      <vt:lpstr>Targeting Strategies</vt:lpstr>
      <vt:lpstr>Outline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Hyewon Lim</dc:creator>
  <cp:lastModifiedBy>Hyewon Lim</cp:lastModifiedBy>
  <cp:revision>30</cp:revision>
  <cp:lastPrinted>2013-08-29T07:55:22Z</cp:lastPrinted>
  <dcterms:created xsi:type="dcterms:W3CDTF">2013-08-27T05:08:57Z</dcterms:created>
  <dcterms:modified xsi:type="dcterms:W3CDTF">2013-08-29T08:03:07Z</dcterms:modified>
</cp:coreProperties>
</file>