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0" r:id="rId2"/>
    <p:sldId id="41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1" r:id="rId21"/>
    <p:sldId id="492" r:id="rId22"/>
    <p:sldId id="490" r:id="rId23"/>
    <p:sldId id="493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100" d="100"/>
          <a:sy n="100" d="100"/>
        </p:scale>
        <p:origin x="-19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0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vice versa (</a:t>
            </a:r>
            <a:r>
              <a:rPr lang="ko-KR" altLang="en-US" dirty="0" smtClean="0"/>
              <a:t>역으로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반대로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Optimized Index Structures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for </a:t>
            </a:r>
            <a:r>
              <a:rPr lang="en-US" altLang="ko-KR" sz="2800" dirty="0"/>
              <a:t>Querying RDF from the Web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/>
              <a:t>Andreas </a:t>
            </a:r>
            <a:r>
              <a:rPr lang="en-US" altLang="ko-KR" sz="1800" dirty="0" err="1"/>
              <a:t>Harth</a:t>
            </a:r>
            <a:r>
              <a:rPr lang="en-US" altLang="ko-KR" sz="1800" dirty="0"/>
              <a:t>, Stefan Decker</a:t>
            </a:r>
          </a:p>
          <a:p>
            <a:pPr latinLnBrk="0"/>
            <a:r>
              <a:rPr lang="en-US" altLang="ko-KR" sz="1800" dirty="0"/>
              <a:t>Digital Enterprise Research Institute (DERI)</a:t>
            </a:r>
          </a:p>
          <a:p>
            <a:pPr latinLnBrk="0"/>
            <a:r>
              <a:rPr lang="en-US" altLang="ko-KR" sz="1800" dirty="0"/>
              <a:t>LA-WEB(Latin American Web Congress), 2005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23,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Model: Triple to Quad 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</a:p>
          <a:p>
            <a:pPr lvl="1"/>
            <a:r>
              <a:rPr lang="en-US" altLang="ko-KR" dirty="0" smtClean="0"/>
              <a:t>URI of the file or repository from which a triple originated</a:t>
            </a:r>
            <a:endParaRPr lang="ko-KR" altLang="en-US" dirty="0"/>
          </a:p>
        </p:txBody>
      </p:sp>
      <p:pic>
        <p:nvPicPr>
          <p:cNvPr id="4" name="Picture 2" descr="C:\Users\Administrato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9" y="2399402"/>
            <a:ext cx="7200800" cy="397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2060848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/>
              <a:t>http://sw.deri.org/~aharth/foaf.rdf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4788024" y="2060848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/>
              <a:t>http</a:t>
            </a:r>
            <a:r>
              <a:rPr lang="en-US" altLang="ko-KR" sz="1600" b="1" dirty="0" smtClean="0"/>
              <a:t>://www.isi.edu/~stefan/foaf.rdf&gt;</a:t>
            </a:r>
            <a:endParaRPr lang="en-US" altLang="ko-KR" sz="1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43980" y="3844506"/>
            <a:ext cx="3223964" cy="2298220"/>
            <a:chOff x="843980" y="3844506"/>
            <a:chExt cx="3223964" cy="2298220"/>
          </a:xfrm>
        </p:grpSpPr>
        <p:sp>
          <p:nvSpPr>
            <p:cNvPr id="7" name="타원 6"/>
            <p:cNvSpPr/>
            <p:nvPr/>
          </p:nvSpPr>
          <p:spPr>
            <a:xfrm>
              <a:off x="2212132" y="3844506"/>
              <a:ext cx="1855812" cy="880638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  <a:effectLst>
              <a:glow rad="101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43980" y="5262088"/>
              <a:ext cx="1855812" cy="880638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  <a:effectLst>
              <a:glow rad="101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 rot="2512860">
              <a:off x="2432695" y="4608237"/>
              <a:ext cx="288032" cy="87174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3528" y="6309320"/>
            <a:ext cx="8496944" cy="470973"/>
            <a:chOff x="467544" y="5743191"/>
            <a:chExt cx="8496944" cy="47097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67544" y="5743191"/>
              <a:ext cx="8496944" cy="47097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5809400"/>
              <a:ext cx="7992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err="1" smtClean="0"/>
                <a:t>ah:me</a:t>
              </a:r>
              <a:r>
                <a:rPr lang="en-US" altLang="ko-KR" sz="1600" b="1" dirty="0" smtClean="0"/>
                <a:t>    </a:t>
              </a:r>
              <a:r>
                <a:rPr lang="en-US" altLang="ko-KR" sz="1600" b="1" dirty="0" err="1" smtClean="0"/>
                <a:t>foaf:name</a:t>
              </a:r>
              <a:r>
                <a:rPr lang="en-US" altLang="ko-KR" sz="1600" b="1" dirty="0" smtClean="0"/>
                <a:t>   “Andreas </a:t>
              </a:r>
              <a:r>
                <a:rPr lang="en-US" altLang="ko-KR" sz="1600" b="1" dirty="0" err="1" smtClean="0"/>
                <a:t>Harth</a:t>
              </a:r>
              <a:r>
                <a:rPr lang="en-US" altLang="ko-KR" sz="1600" b="1" dirty="0" smtClean="0"/>
                <a:t>”   &lt;http</a:t>
              </a:r>
              <a:r>
                <a:rPr lang="en-US" altLang="ko-KR" sz="1600" b="1" dirty="0"/>
                <a:t>://sw.deri.org/~</a:t>
              </a:r>
              <a:r>
                <a:rPr lang="en-US" altLang="ko-KR" sz="1600" b="1" dirty="0" smtClean="0"/>
                <a:t>aharth/foaf.rdf&gt; .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6" y="3290427"/>
            <a:ext cx="6470340" cy="356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Language: SPARQL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Person whose name is “Andreas </a:t>
            </a:r>
            <a:r>
              <a:rPr lang="en-US" altLang="ko-KR" dirty="0" err="1" smtClean="0"/>
              <a:t>Harth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988" y="1772816"/>
            <a:ext cx="51845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  ?x</a:t>
            </a:r>
          </a:p>
          <a:p>
            <a:r>
              <a:rPr lang="en-US" altLang="ko-KR" dirty="0"/>
              <a:t>WHERE {</a:t>
            </a:r>
          </a:p>
          <a:p>
            <a:r>
              <a:rPr lang="en-US" altLang="ko-KR" dirty="0"/>
              <a:t>                ?x   </a:t>
            </a:r>
            <a:r>
              <a:rPr lang="en-US" altLang="ko-KR" dirty="0" err="1"/>
              <a:t>foaf:name</a:t>
            </a:r>
            <a:r>
              <a:rPr lang="en-US" altLang="ko-KR" dirty="0"/>
              <a:t>  “Andreas </a:t>
            </a:r>
            <a:r>
              <a:rPr lang="en-US" altLang="ko-KR" dirty="0" err="1"/>
              <a:t>Harth</a:t>
            </a:r>
            <a:r>
              <a:rPr lang="en-US" altLang="ko-KR" dirty="0"/>
              <a:t>”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5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Language</a:t>
            </a:r>
            <a:r>
              <a:rPr lang="en-US" altLang="ko-KR" dirty="0"/>
              <a:t> </a:t>
            </a:r>
            <a:r>
              <a:rPr lang="en-US" altLang="ko-KR" dirty="0" smtClean="0"/>
              <a:t>Extensions: ql3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ql3</a:t>
            </a:r>
          </a:p>
          <a:p>
            <a:pPr lvl="1"/>
            <a:r>
              <a:rPr lang="en-US" altLang="ko-KR" dirty="0" smtClean="0"/>
              <a:t>Enables us to formulate queries</a:t>
            </a:r>
          </a:p>
          <a:p>
            <a:pPr lvl="1"/>
            <a:r>
              <a:rPr lang="en-US" altLang="ko-KR" dirty="0" err="1" smtClean="0"/>
              <a:t>ql:where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ql:select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Administrato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6" y="3290427"/>
            <a:ext cx="6470340" cy="356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2276872"/>
            <a:ext cx="51845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SELECT   ?x</a:t>
            </a:r>
          </a:p>
          <a:p>
            <a:r>
              <a:rPr lang="en-US" altLang="ko-KR" dirty="0"/>
              <a:t>WHERE {</a:t>
            </a:r>
          </a:p>
          <a:p>
            <a:r>
              <a:rPr lang="en-US" altLang="ko-KR" dirty="0"/>
              <a:t>                ?x   </a:t>
            </a:r>
            <a:r>
              <a:rPr lang="en-US" altLang="ko-KR" dirty="0" err="1"/>
              <a:t>foaf:name</a:t>
            </a:r>
            <a:r>
              <a:rPr lang="en-US" altLang="ko-KR" dirty="0"/>
              <a:t>  “Andreas </a:t>
            </a:r>
            <a:r>
              <a:rPr lang="en-US" altLang="ko-KR" dirty="0" err="1"/>
              <a:t>Harth</a:t>
            </a:r>
            <a:r>
              <a:rPr lang="en-US" altLang="ko-KR" dirty="0"/>
              <a:t>”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}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95536" y="3717032"/>
            <a:ext cx="5184576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 smtClean="0"/>
              <a:t>ql:select</a:t>
            </a:r>
            <a:r>
              <a:rPr lang="en-US" altLang="ko-KR" dirty="0" smtClean="0"/>
              <a:t> </a:t>
            </a:r>
            <a:r>
              <a:rPr lang="en-US" altLang="ko-KR" sz="1000" dirty="0" smtClean="0"/>
              <a:t> </a:t>
            </a:r>
            <a:r>
              <a:rPr lang="en-US" altLang="ko-KR" dirty="0" smtClean="0"/>
              <a:t>{ ?x ?p ?z }</a:t>
            </a:r>
            <a:endParaRPr lang="en-US" altLang="ko-KR" dirty="0"/>
          </a:p>
          <a:p>
            <a:r>
              <a:rPr lang="en-US" altLang="ko-KR" dirty="0" err="1" smtClean="0"/>
              <a:t>ql:where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?p   ?z  .</a:t>
            </a:r>
            <a:endParaRPr lang="en-US" altLang="ko-KR" dirty="0"/>
          </a:p>
          <a:p>
            <a:r>
              <a:rPr lang="en-US" altLang="ko-KR" dirty="0"/>
              <a:t>                ?x   </a:t>
            </a:r>
            <a:r>
              <a:rPr lang="en-US" altLang="ko-KR" dirty="0" err="1"/>
              <a:t>foaf:name</a:t>
            </a:r>
            <a:r>
              <a:rPr lang="en-US" altLang="ko-KR" dirty="0"/>
              <a:t>  “Andreas </a:t>
            </a:r>
            <a:r>
              <a:rPr lang="en-US" altLang="ko-KR" dirty="0" err="1"/>
              <a:t>Harth</a:t>
            </a:r>
            <a:r>
              <a:rPr lang="en-US" altLang="ko-KR" dirty="0"/>
              <a:t>”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66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Language</a:t>
            </a:r>
            <a:r>
              <a:rPr lang="en-US" altLang="ko-KR" dirty="0"/>
              <a:t> </a:t>
            </a:r>
            <a:r>
              <a:rPr lang="en-US" altLang="ko-KR" dirty="0" smtClean="0"/>
              <a:t>Extensions: </a:t>
            </a:r>
            <a:r>
              <a:rPr lang="en-US" altLang="ko-KR" dirty="0" err="1" smtClean="0"/>
              <a:t>yars</a:t>
            </a:r>
            <a:r>
              <a:rPr lang="en-US" altLang="ko-KR" dirty="0" smtClean="0"/>
              <a:t> 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yars:context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Enables us to express our notion of context within the RDF data model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Administrator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32916"/>
            <a:ext cx="4216896" cy="232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1916832"/>
            <a:ext cx="5688632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 smtClean="0"/>
              <a:t>ql:select</a:t>
            </a:r>
            <a:r>
              <a:rPr lang="en-US" altLang="ko-KR" dirty="0" smtClean="0"/>
              <a:t> </a:t>
            </a:r>
            <a:r>
              <a:rPr lang="en-US" altLang="ko-KR" sz="1000" dirty="0" smtClean="0"/>
              <a:t> </a:t>
            </a:r>
            <a:r>
              <a:rPr lang="en-US" altLang="ko-KR" dirty="0" smtClean="0"/>
              <a:t>{ ?x ?p ?z }</a:t>
            </a:r>
            <a:endParaRPr lang="en-US" altLang="ko-KR" dirty="0"/>
          </a:p>
          <a:p>
            <a:r>
              <a:rPr lang="en-US" altLang="ko-KR" dirty="0" err="1" smtClean="0"/>
              <a:t>ql:where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?p   ?z  .</a:t>
            </a:r>
            <a:endParaRPr lang="en-US" altLang="ko-KR" dirty="0"/>
          </a:p>
          <a:p>
            <a:r>
              <a:rPr lang="en-US" altLang="ko-KR" dirty="0"/>
              <a:t>                ?x   </a:t>
            </a:r>
            <a:r>
              <a:rPr lang="en-US" altLang="ko-KR" dirty="0" err="1"/>
              <a:t>foaf:name</a:t>
            </a:r>
            <a:r>
              <a:rPr lang="en-US" altLang="ko-KR" dirty="0"/>
              <a:t>  “Andreas </a:t>
            </a:r>
            <a:r>
              <a:rPr lang="en-US" altLang="ko-KR" dirty="0" err="1"/>
              <a:t>Harth</a:t>
            </a:r>
            <a:r>
              <a:rPr lang="en-US" altLang="ko-KR" dirty="0"/>
              <a:t>” 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}</a:t>
            </a:r>
          </a:p>
          <a:p>
            <a:r>
              <a:rPr lang="en-US" altLang="ko-KR" dirty="0" smtClean="0"/>
              <a:t>            } </a:t>
            </a:r>
            <a:r>
              <a:rPr lang="en-US" altLang="ko-KR" dirty="0" err="1" smtClean="0"/>
              <a:t>yars:context</a:t>
            </a:r>
            <a:endParaRPr lang="en-US" altLang="ko-KR" dirty="0"/>
          </a:p>
          <a:p>
            <a:r>
              <a:rPr lang="en-US" altLang="ko-KR" dirty="0" smtClean="0"/>
              <a:t>              &lt;http://sw.deri.org/~aharth/foaf.rdf&gt; 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9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Language</a:t>
            </a:r>
            <a:r>
              <a:rPr lang="en-US" altLang="ko-KR" dirty="0"/>
              <a:t> </a:t>
            </a:r>
            <a:r>
              <a:rPr lang="en-US" altLang="ko-KR" dirty="0" smtClean="0"/>
              <a:t>Extensions: </a:t>
            </a:r>
            <a:r>
              <a:rPr lang="en-US" altLang="ko-KR" dirty="0" err="1" smtClean="0"/>
              <a:t>yars</a:t>
            </a:r>
            <a:r>
              <a:rPr lang="en-US" altLang="ko-KR" dirty="0" smtClean="0"/>
              <a:t> 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yars:keyword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Allows us to represent keyword-containment requirement for subjects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916832"/>
            <a:ext cx="5688632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 smtClean="0"/>
              <a:t>ql:select</a:t>
            </a:r>
            <a:r>
              <a:rPr lang="en-US" altLang="ko-KR" dirty="0" smtClean="0"/>
              <a:t> </a:t>
            </a:r>
            <a:r>
              <a:rPr lang="en-US" altLang="ko-KR" sz="1000" dirty="0" smtClean="0"/>
              <a:t> </a:t>
            </a:r>
            <a:r>
              <a:rPr lang="en-US" altLang="ko-KR" dirty="0" smtClean="0"/>
              <a:t>{ ?x ?p ?z }</a:t>
            </a:r>
            <a:endParaRPr lang="en-US" altLang="ko-KR" dirty="0"/>
          </a:p>
          <a:p>
            <a:r>
              <a:rPr lang="en-US" altLang="ko-KR" dirty="0" err="1" smtClean="0"/>
              <a:t>ql:where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</a:t>
            </a:r>
            <a:r>
              <a:rPr lang="en-US" altLang="ko-KR" dirty="0" err="1" smtClean="0"/>
              <a:t>foaf:name</a:t>
            </a:r>
            <a:r>
              <a:rPr lang="en-US" altLang="ko-KR" dirty="0" smtClean="0"/>
              <a:t>  ?n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?n   </a:t>
            </a:r>
            <a:r>
              <a:rPr lang="en-US" altLang="ko-KR" dirty="0" err="1" smtClean="0"/>
              <a:t>yars:keyword</a:t>
            </a:r>
            <a:r>
              <a:rPr lang="en-US" altLang="ko-KR" dirty="0" smtClean="0"/>
              <a:t> “</a:t>
            </a:r>
            <a:r>
              <a:rPr lang="en-US" altLang="ko-KR" dirty="0" err="1" smtClean="0"/>
              <a:t>Harth</a:t>
            </a:r>
            <a:r>
              <a:rPr lang="en-US" altLang="ko-KR" dirty="0" smtClean="0"/>
              <a:t>”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?p   ?z 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}</a:t>
            </a:r>
          </a:p>
          <a:p>
            <a:r>
              <a:rPr lang="en-US" altLang="ko-KR" dirty="0" smtClean="0"/>
              <a:t>            } </a:t>
            </a:r>
            <a:r>
              <a:rPr lang="en-US" altLang="ko-KR" dirty="0" err="1" smtClean="0"/>
              <a:t>yars:context</a:t>
            </a:r>
            <a:endParaRPr lang="en-US" altLang="ko-KR" dirty="0"/>
          </a:p>
          <a:p>
            <a:r>
              <a:rPr lang="en-US" altLang="ko-KR" dirty="0" smtClean="0"/>
              <a:t>              &lt;http://sw.deri.org/~aharth/foaf.rdf&gt; 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6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2323950"/>
            <a:ext cx="7489274" cy="4129386"/>
            <a:chOff x="1259632" y="2323950"/>
            <a:chExt cx="7489274" cy="4129386"/>
          </a:xfrm>
        </p:grpSpPr>
        <p:pic>
          <p:nvPicPr>
            <p:cNvPr id="5" name="Picture 2" descr="C:\Users\Administrator\Desktop\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323950"/>
              <a:ext cx="7489274" cy="412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059112" y="4276482"/>
              <a:ext cx="8640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 err="1" smtClean="0"/>
                <a:t>dc:title</a:t>
              </a:r>
              <a:endParaRPr lang="en-US" altLang="ko-KR" sz="1600" b="1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Query </a:t>
            </a:r>
            <a:r>
              <a:rPr lang="en-US" altLang="ko-KR" dirty="0" smtClean="0"/>
              <a:t>Language</a:t>
            </a:r>
            <a:r>
              <a:rPr lang="en-US" altLang="ko-KR" dirty="0"/>
              <a:t> </a:t>
            </a:r>
            <a:r>
              <a:rPr lang="en-US" altLang="ko-KR" dirty="0" smtClean="0"/>
              <a:t>Extensions: </a:t>
            </a:r>
            <a:r>
              <a:rPr lang="en-US" altLang="ko-KR" dirty="0" err="1" smtClean="0"/>
              <a:t>yars</a:t>
            </a:r>
            <a:r>
              <a:rPr lang="en-US" altLang="ko-KR" dirty="0" smtClean="0"/>
              <a:t> 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yars:prefix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specify that a variable in the subject has to match on the prefix in the object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916832"/>
            <a:ext cx="5688632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 smtClean="0"/>
              <a:t>ql:select</a:t>
            </a:r>
            <a:r>
              <a:rPr lang="en-US" altLang="ko-KR" dirty="0" smtClean="0"/>
              <a:t> </a:t>
            </a:r>
            <a:r>
              <a:rPr lang="en-US" altLang="ko-KR" sz="1000" dirty="0" smtClean="0"/>
              <a:t> </a:t>
            </a:r>
            <a:r>
              <a:rPr lang="en-US" altLang="ko-KR" dirty="0" smtClean="0"/>
              <a:t>{ ?x ?p ?z }</a:t>
            </a:r>
            <a:endParaRPr lang="en-US" altLang="ko-KR" dirty="0"/>
          </a:p>
          <a:p>
            <a:r>
              <a:rPr lang="en-US" altLang="ko-KR" dirty="0" err="1" smtClean="0"/>
              <a:t>ql:where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</a:t>
            </a:r>
            <a:r>
              <a:rPr lang="en-US" altLang="ko-KR" dirty="0" err="1" smtClean="0"/>
              <a:t>foaf:name</a:t>
            </a:r>
            <a:r>
              <a:rPr lang="en-US" altLang="ko-KR" dirty="0" smtClean="0"/>
              <a:t>  ?n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?n   </a:t>
            </a:r>
            <a:r>
              <a:rPr lang="en-US" altLang="ko-KR" dirty="0" err="1" smtClean="0"/>
              <a:t>yars:keyword</a:t>
            </a:r>
            <a:r>
              <a:rPr lang="en-US" altLang="ko-KR" dirty="0" smtClean="0"/>
              <a:t> “</a:t>
            </a:r>
            <a:r>
              <a:rPr lang="en-US" altLang="ko-KR" dirty="0" err="1" smtClean="0"/>
              <a:t>Harth</a:t>
            </a:r>
            <a:r>
              <a:rPr lang="en-US" altLang="ko-KR" dirty="0" smtClean="0"/>
              <a:t>”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?x   ?p   ?z  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?p   </a:t>
            </a:r>
            <a:r>
              <a:rPr lang="en-US" altLang="ko-KR" dirty="0" err="1" smtClean="0"/>
              <a:t>yars:prefix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foaf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}</a:t>
            </a:r>
          </a:p>
          <a:p>
            <a:r>
              <a:rPr lang="en-US" altLang="ko-KR" dirty="0" smtClean="0"/>
              <a:t>            } </a:t>
            </a:r>
            <a:r>
              <a:rPr lang="en-US" altLang="ko-KR" dirty="0" err="1" smtClean="0"/>
              <a:t>yars:context</a:t>
            </a:r>
            <a:endParaRPr lang="en-US" altLang="ko-KR" dirty="0"/>
          </a:p>
          <a:p>
            <a:r>
              <a:rPr lang="en-US" altLang="ko-KR" dirty="0" smtClean="0"/>
              <a:t>              &lt;http://sw.deri.org/~aharth/foaf.rdf&gt; .</a:t>
            </a:r>
          </a:p>
          <a:p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1600" y="1931851"/>
            <a:ext cx="4392488" cy="2740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Qname</a:t>
            </a:r>
            <a:r>
              <a:rPr lang="en-US" altLang="ko-KR" sz="1400" dirty="0"/>
              <a:t>(qualified name) = prefix name : </a:t>
            </a:r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61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dirty="0" smtClean="0"/>
              <a:t>Index Organization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86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quad 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quad (subject  predicate  object  context)</a:t>
            </a:r>
          </a:p>
          <a:p>
            <a:pPr lvl="1"/>
            <a:r>
              <a:rPr lang="en-US" altLang="ko-KR" dirty="0" smtClean="0"/>
              <a:t>There are 16 different patterns to cover all possible access combinations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50262"/>
              </p:ext>
            </p:extLst>
          </p:nvPr>
        </p:nvGraphicFramePr>
        <p:xfrm>
          <a:off x="1043608" y="2348880"/>
          <a:ext cx="304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2399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Access pattern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</a:t>
                      </a:r>
                      <a:r>
                        <a:rPr lang="en-US" altLang="ko-KR" baseline="0" dirty="0" smtClean="0"/>
                        <a:t>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p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s : p : o : ? 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s : p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? : p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? : p : o : ? 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p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17003"/>
              </p:ext>
            </p:extLst>
          </p:nvPr>
        </p:nvGraphicFramePr>
        <p:xfrm>
          <a:off x="4283968" y="2348880"/>
          <a:ext cx="304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23999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Access pattern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o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p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p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o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Combined Indexes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reduce the number of indexes</a:t>
            </a:r>
          </a:p>
          <a:p>
            <a:pPr lvl="1"/>
            <a:r>
              <a:rPr lang="en-US" altLang="ko-KR" dirty="0" smtClean="0"/>
              <a:t>Leverage the fact that B+ tree provide support for range or prefix queries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01479"/>
              </p:ext>
            </p:extLst>
          </p:nvPr>
        </p:nvGraphicFramePr>
        <p:xfrm>
          <a:off x="1331640" y="2233672"/>
          <a:ext cx="165618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spoc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</a:t>
                      </a:r>
                      <a:r>
                        <a:rPr lang="en-US" altLang="ko-KR" baseline="0" dirty="0" smtClean="0"/>
                        <a:t>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p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s : p : o : ? 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s : p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36449"/>
              </p:ext>
            </p:extLst>
          </p:nvPr>
        </p:nvGraphicFramePr>
        <p:xfrm>
          <a:off x="3707904" y="2233672"/>
          <a:ext cx="1656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? : p : ?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? : p : o : ? 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p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46380"/>
              </p:ext>
            </p:extLst>
          </p:nvPr>
        </p:nvGraphicFramePr>
        <p:xfrm>
          <a:off x="6084168" y="2233672"/>
          <a:ext cx="1656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 ? : ? : o : ? 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 ? : ?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o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8663"/>
              </p:ext>
            </p:extLst>
          </p:nvPr>
        </p:nvGraphicFramePr>
        <p:xfrm>
          <a:off x="1331640" y="4681944"/>
          <a:ext cx="1656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?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p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2907"/>
              </p:ext>
            </p:extLst>
          </p:nvPr>
        </p:nvGraphicFramePr>
        <p:xfrm>
          <a:off x="3707904" y="4681944"/>
          <a:ext cx="16561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? : p : ? : c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76422"/>
              </p:ext>
            </p:extLst>
          </p:nvPr>
        </p:nvGraphicFramePr>
        <p:xfrm>
          <a:off x="6084168" y="4681944"/>
          <a:ext cx="165618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 s : ? : o : ?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13295"/>
              </p:ext>
            </p:extLst>
          </p:nvPr>
        </p:nvGraphicFramePr>
        <p:xfrm>
          <a:off x="1331640" y="2233672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spoc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56875"/>
              </p:ext>
            </p:extLst>
          </p:nvPr>
        </p:nvGraphicFramePr>
        <p:xfrm>
          <a:off x="3707904" y="2233672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49042"/>
              </p:ext>
            </p:extLst>
          </p:nvPr>
        </p:nvGraphicFramePr>
        <p:xfrm>
          <a:off x="6084168" y="2233672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ocs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84550"/>
              </p:ext>
            </p:extLst>
          </p:nvPr>
        </p:nvGraphicFramePr>
        <p:xfrm>
          <a:off x="1331640" y="4681944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csp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01019"/>
              </p:ext>
            </p:extLst>
          </p:nvPr>
        </p:nvGraphicFramePr>
        <p:xfrm>
          <a:off x="3707904" y="4681944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36671"/>
              </p:ext>
            </p:extLst>
          </p:nvPr>
        </p:nvGraphicFramePr>
        <p:xfrm>
          <a:off x="6084168" y="4681944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6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NodeOID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OIDNode</a:t>
            </a:r>
            <a:r>
              <a:rPr lang="en-US" altLang="ko-KR" dirty="0" smtClean="0"/>
              <a:t>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oidnode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nodeoid</a:t>
            </a:r>
            <a:r>
              <a:rPr lang="en-US" altLang="ko-KR" dirty="0" smtClean="0"/>
              <a:t> indexes</a:t>
            </a:r>
          </a:p>
          <a:p>
            <a:pPr lvl="1"/>
            <a:r>
              <a:rPr lang="en-US" altLang="ko-KR" dirty="0" smtClean="0"/>
              <a:t>Used to map OIDs to string values of RDF nodes and vice versa</a:t>
            </a:r>
            <a:endParaRPr lang="ko-KR" altLang="en-US" dirty="0"/>
          </a:p>
        </p:txBody>
      </p:sp>
      <p:pic>
        <p:nvPicPr>
          <p:cNvPr id="2050" name="Picture 2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48958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Index Organization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Prevalent type of queries used today to explore Web data are keyword queries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speed up keyword queries</a:t>
            </a:r>
          </a:p>
          <a:p>
            <a:pPr lvl="1"/>
            <a:r>
              <a:rPr lang="en-US" altLang="ko-KR" dirty="0" smtClean="0"/>
              <a:t>lexicon keeps an inverted index on string literals to allow for fast full-text searches</a:t>
            </a:r>
            <a:endParaRPr lang="ko-KR" altLang="en-US" dirty="0"/>
          </a:p>
        </p:txBody>
      </p:sp>
      <p:pic>
        <p:nvPicPr>
          <p:cNvPr id="2051" name="Picture 3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429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Index Organization</a:t>
            </a:r>
          </a:p>
          <a:p>
            <a:r>
              <a:rPr lang="en-US" altLang="ko-KR" b="1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0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Results: Indexing Time and Size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YARS keeps the complete index</a:t>
            </a:r>
          </a:p>
          <a:p>
            <a:pPr lvl="1"/>
            <a:r>
              <a:rPr lang="en-US" altLang="ko-KR" dirty="0" smtClean="0"/>
              <a:t>While Sesame </a:t>
            </a:r>
            <a:r>
              <a:rPr lang="en-US" altLang="ko-KR" dirty="0"/>
              <a:t>does not include the notion of context (contains less information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C:\Users\Administrato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" y="2633885"/>
            <a:ext cx="4896543" cy="33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27" y="3429000"/>
            <a:ext cx="3495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85467" y="6029225"/>
            <a:ext cx="2072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Index construction times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6216" y="6029225"/>
            <a:ext cx="2072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Index Size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Experimental Results: </a:t>
            </a:r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Administrato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06" y="2708920"/>
            <a:ext cx="3888432" cy="14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31494" y="4365104"/>
            <a:ext cx="31246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Performance results for quad queries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Construct a set of indexes required for efficient RDF query processing</a:t>
            </a:r>
          </a:p>
          <a:p>
            <a:r>
              <a:rPr lang="en-US" altLang="ko-KR" dirty="0" smtClean="0"/>
              <a:t>Provides indexes for all access patterns on RDF with context</a:t>
            </a:r>
          </a:p>
          <a:p>
            <a:r>
              <a:rPr lang="en-US" altLang="ko-KR" dirty="0" smtClean="0"/>
              <a:t>Utilize indexes on string representations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Pros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Contain full information</a:t>
            </a:r>
          </a:p>
          <a:p>
            <a:pPr lvl="1"/>
            <a:r>
              <a:rPr lang="en-US" altLang="ko-KR" dirty="0" smtClean="0"/>
              <a:t>Better performance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</a:p>
          <a:p>
            <a:pPr lvl="1"/>
            <a:r>
              <a:rPr lang="en-US" altLang="ko-KR" dirty="0" smtClean="0"/>
              <a:t>Graph-based data format</a:t>
            </a:r>
          </a:p>
          <a:p>
            <a:pPr lvl="1"/>
            <a:r>
              <a:rPr lang="en-US" altLang="ko-KR" dirty="0" smtClean="0"/>
              <a:t>Schema-less and self-describing</a:t>
            </a:r>
          </a:p>
          <a:p>
            <a:endParaRPr lang="en-US" altLang="ko-KR" dirty="0"/>
          </a:p>
          <a:p>
            <a:r>
              <a:rPr lang="en-US" altLang="ko-KR" dirty="0" smtClean="0"/>
              <a:t>Applications with RDF</a:t>
            </a:r>
          </a:p>
          <a:p>
            <a:pPr lvl="1"/>
            <a:r>
              <a:rPr lang="en-US" altLang="ko-KR" dirty="0" smtClean="0"/>
              <a:t>Store the data persistently</a:t>
            </a:r>
          </a:p>
          <a:p>
            <a:pPr lvl="1"/>
            <a:r>
              <a:rPr lang="en-US" altLang="ko-KR" dirty="0" smtClean="0"/>
              <a:t>Perform queries on the data set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64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of the systems use an index structure</a:t>
            </a:r>
          </a:p>
          <a:p>
            <a:pPr lvl="1"/>
            <a:r>
              <a:rPr lang="en-US" altLang="ko-KR" dirty="0"/>
              <a:t>Do not support typical query scenarios for data</a:t>
            </a:r>
          </a:p>
          <a:p>
            <a:pPr lvl="1"/>
            <a:r>
              <a:rPr lang="en-US" altLang="ko-KR" dirty="0"/>
              <a:t>Results in poor query answering performance in some cases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 descr="C:\Users\Administrator\Desktop\lod-cloud_10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95922"/>
            <a:ext cx="6552728" cy="43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data storage and indexing</a:t>
            </a:r>
          </a:p>
          <a:p>
            <a:pPr lvl="1"/>
            <a:r>
              <a:rPr lang="en-US" altLang="ko-KR" dirty="0" smtClean="0"/>
              <a:t>Improved query answering performance and capabilities</a:t>
            </a:r>
          </a:p>
          <a:p>
            <a:endParaRPr lang="en-US" altLang="ko-KR" dirty="0"/>
          </a:p>
          <a:p>
            <a:r>
              <a:rPr lang="en-US" altLang="ko-KR" dirty="0" smtClean="0"/>
              <a:t>Index structure</a:t>
            </a:r>
          </a:p>
          <a:p>
            <a:pPr lvl="1"/>
            <a:r>
              <a:rPr lang="en-US" altLang="ko-KR" dirty="0" smtClean="0"/>
              <a:t>Full-text indexes for RDF triples with context</a:t>
            </a:r>
          </a:p>
          <a:p>
            <a:endParaRPr lang="en-US" altLang="ko-KR" dirty="0"/>
          </a:p>
          <a:p>
            <a:r>
              <a:rPr lang="en-US" altLang="ko-KR" dirty="0" smtClean="0"/>
              <a:t>YARS</a:t>
            </a:r>
          </a:p>
          <a:p>
            <a:pPr lvl="1"/>
            <a:r>
              <a:rPr lang="en-US" altLang="ko-KR" dirty="0" smtClean="0"/>
              <a:t>Implementation of the index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9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r>
              <a:rPr lang="en-US" altLang="ko-KR" dirty="0" smtClean="0"/>
              <a:t>Index Organization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42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Vocabulary: FOAF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Describing people, the links between them and the things they create and do</a:t>
            </a:r>
          </a:p>
          <a:p>
            <a:r>
              <a:rPr lang="en-US" altLang="ko-KR" sz="2000" dirty="0" smtClean="0"/>
              <a:t>Frequently used to describe a person’s homepage in machine-readable format</a:t>
            </a:r>
            <a:endParaRPr lang="ko-KR" altLang="en-US" sz="2000" dirty="0"/>
          </a:p>
        </p:txBody>
      </p:sp>
      <p:pic>
        <p:nvPicPr>
          <p:cNvPr id="1026" name="Picture 2" descr="C:\Users\Administrato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05836" cy="40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facebook_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b="21547"/>
          <a:stretch/>
        </p:blipFill>
        <p:spPr bwMode="auto">
          <a:xfrm>
            <a:off x="4644008" y="3573016"/>
            <a:ext cx="2777802" cy="10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s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07" y="3195844"/>
            <a:ext cx="2160240" cy="198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Model: Triple to Quad 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Triple</a:t>
            </a:r>
          </a:p>
          <a:p>
            <a:pPr lvl="1"/>
            <a:r>
              <a:rPr lang="en-US" altLang="ko-KR" dirty="0" smtClean="0"/>
              <a:t>In such a triple, s is called the subject, p the predicate, and o the object</a:t>
            </a:r>
          </a:p>
          <a:p>
            <a:pPr lvl="1"/>
            <a:r>
              <a:rPr lang="en-US" altLang="ko-KR" dirty="0" smtClean="0"/>
              <a:t>However, Usually </a:t>
            </a:r>
            <a:r>
              <a:rPr lang="en-US" altLang="ko-KR" dirty="0"/>
              <a:t>applications require context to store various kinds of metadata for a given set of RDF </a:t>
            </a:r>
            <a:r>
              <a:rPr lang="en-US" altLang="ko-KR" dirty="0" smtClean="0"/>
              <a:t>statements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4037111" y="3957756"/>
            <a:ext cx="1023428" cy="16830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486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95127" y="3573016"/>
            <a:ext cx="968258" cy="932396"/>
          </a:xfrm>
          <a:prstGeom prst="roundRect">
            <a:avLst>
              <a:gd name="adj" fmla="val 50000"/>
            </a:avLst>
          </a:prstGeom>
          <a:effectLst>
            <a:outerShdw blurRad="50800" dist="127000" dir="36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6831" y="3573016"/>
            <a:ext cx="968258" cy="932396"/>
          </a:xfrm>
          <a:prstGeom prst="roundRect">
            <a:avLst>
              <a:gd name="adj" fmla="val 50000"/>
            </a:avLst>
          </a:prstGeom>
          <a:effectLst>
            <a:outerShdw blurRad="50800" dist="127000" dir="36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Espace réservé du contenu 2"/>
          <p:cNvSpPr>
            <a:spLocks noGrp="1"/>
          </p:cNvSpPr>
          <p:nvPr/>
        </p:nvSpPr>
        <p:spPr bwMode="auto">
          <a:xfrm>
            <a:off x="2892641" y="3911891"/>
            <a:ext cx="1080120" cy="4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200" b="1" dirty="0" smtClean="0"/>
              <a:t>Subject</a:t>
            </a:r>
          </a:p>
        </p:txBody>
      </p:sp>
      <p:sp>
        <p:nvSpPr>
          <p:cNvPr id="14" name="Espace réservé du contenu 2"/>
          <p:cNvSpPr>
            <a:spLocks noGrp="1"/>
          </p:cNvSpPr>
          <p:nvPr/>
        </p:nvSpPr>
        <p:spPr bwMode="auto">
          <a:xfrm>
            <a:off x="5421436" y="3908183"/>
            <a:ext cx="106967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200" b="1" dirty="0" smtClean="0"/>
              <a:t>Object</a:t>
            </a:r>
          </a:p>
        </p:txBody>
      </p:sp>
      <p:sp>
        <p:nvSpPr>
          <p:cNvPr id="15" name="Espace réservé du contenu 2"/>
          <p:cNvSpPr>
            <a:spLocks noGrp="1"/>
          </p:cNvSpPr>
          <p:nvPr/>
        </p:nvSpPr>
        <p:spPr bwMode="auto">
          <a:xfrm>
            <a:off x="4116777" y="4234073"/>
            <a:ext cx="943762" cy="3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ctr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 eaLnBrk="1" hangingPunct="1">
              <a:buFontTx/>
              <a:buNone/>
            </a:pPr>
            <a:r>
              <a:rPr lang="en-US" sz="1200" b="1" dirty="0" smtClean="0"/>
              <a:t>Predicate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84095" y="5229200"/>
            <a:ext cx="4396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ah:me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foaf:name</a:t>
            </a:r>
            <a:r>
              <a:rPr lang="en-US" altLang="ko-KR" sz="1600" b="1" dirty="0" smtClean="0"/>
              <a:t>   “Andreas </a:t>
            </a:r>
            <a:r>
              <a:rPr lang="en-US" altLang="ko-KR" sz="1600" b="1" dirty="0" err="1" smtClean="0"/>
              <a:t>Harth</a:t>
            </a:r>
            <a:r>
              <a:rPr lang="en-US" altLang="ko-KR" sz="1600" b="1" dirty="0" smtClean="0"/>
              <a:t>” 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051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Model: Triple to Quad 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Quad</a:t>
            </a:r>
          </a:p>
          <a:p>
            <a:pPr lvl="1"/>
            <a:r>
              <a:rPr lang="en-US" altLang="ko-KR" dirty="0" smtClean="0"/>
              <a:t>Suitable formalism to capture context</a:t>
            </a:r>
          </a:p>
          <a:p>
            <a:pPr lvl="1"/>
            <a:r>
              <a:rPr lang="en-US" altLang="ko-KR" dirty="0" smtClean="0"/>
              <a:t>Triple in context (subject, predicate, object, context)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3284984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ah:me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foaf:name</a:t>
            </a:r>
            <a:r>
              <a:rPr lang="en-US" altLang="ko-KR" sz="1600" b="1" dirty="0" smtClean="0"/>
              <a:t>   “Andreas </a:t>
            </a:r>
            <a:r>
              <a:rPr lang="en-US" altLang="ko-KR" sz="1600" b="1" dirty="0" err="1" smtClean="0"/>
              <a:t>Harth</a:t>
            </a:r>
            <a:r>
              <a:rPr lang="en-US" altLang="ko-KR" sz="1600" b="1" dirty="0" smtClean="0"/>
              <a:t>” .</a:t>
            </a:r>
            <a:endParaRPr lang="en-US" altLang="ko-KR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611560" y="393305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ah:me</a:t>
            </a:r>
            <a:r>
              <a:rPr lang="en-US" altLang="ko-KR" sz="1600" b="1" dirty="0" smtClean="0"/>
              <a:t>    </a:t>
            </a:r>
            <a:r>
              <a:rPr lang="en-US" altLang="ko-KR" sz="1600" b="1" dirty="0" err="1" smtClean="0"/>
              <a:t>foaf:name</a:t>
            </a:r>
            <a:r>
              <a:rPr lang="en-US" altLang="ko-KR" sz="1600" b="1" dirty="0" smtClean="0"/>
              <a:t>   “Andreas </a:t>
            </a:r>
            <a:r>
              <a:rPr lang="en-US" altLang="ko-KR" sz="1600" b="1" dirty="0" err="1" smtClean="0"/>
              <a:t>Harth</a:t>
            </a:r>
            <a:r>
              <a:rPr lang="en-US" altLang="ko-KR" sz="1600" b="1" dirty="0" smtClean="0"/>
              <a:t>”   &lt;http</a:t>
            </a:r>
            <a:r>
              <a:rPr lang="en-US" altLang="ko-KR" sz="1600" b="1" dirty="0"/>
              <a:t>://sw.deri.org/~</a:t>
            </a:r>
            <a:r>
              <a:rPr lang="en-US" altLang="ko-KR" sz="1600" b="1" dirty="0" smtClean="0"/>
              <a:t>aharth/foaf.rdf&gt; 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52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1140</Words>
  <Application>Microsoft Office PowerPoint</Application>
  <PresentationFormat>화면 슬라이드 쇼(4:3)</PresentationFormat>
  <Paragraphs>237</Paragraphs>
  <Slides>24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Optimized Index Structures  for Querying RDF from the Web</vt:lpstr>
      <vt:lpstr>Outline</vt:lpstr>
      <vt:lpstr>Introduction</vt:lpstr>
      <vt:lpstr>Problems</vt:lpstr>
      <vt:lpstr>Contributions</vt:lpstr>
      <vt:lpstr>Outline</vt:lpstr>
      <vt:lpstr>Vocabulary: FOAF</vt:lpstr>
      <vt:lpstr>Data Model: Triple to Quad [1/3]</vt:lpstr>
      <vt:lpstr>Data Model: Triple to Quad [2/3]</vt:lpstr>
      <vt:lpstr>Data Model: Triple to Quad [3/3]</vt:lpstr>
      <vt:lpstr>Query Language: SPARQL</vt:lpstr>
      <vt:lpstr>Query Language Extensions: ql3</vt:lpstr>
      <vt:lpstr>Query Language Extensions: yars [1/3]</vt:lpstr>
      <vt:lpstr>Query Language Extensions: yars [2/3]</vt:lpstr>
      <vt:lpstr>Query Language Extensions: yars [3/3]</vt:lpstr>
      <vt:lpstr>Outline</vt:lpstr>
      <vt:lpstr>Possible quad patterns</vt:lpstr>
      <vt:lpstr>Combined Indexes</vt:lpstr>
      <vt:lpstr>NodeOID and OIDNode Index</vt:lpstr>
      <vt:lpstr>Keyword Index</vt:lpstr>
      <vt:lpstr>Outline</vt:lpstr>
      <vt:lpstr>Experimental Results: Indexing Time and Size</vt:lpstr>
      <vt:lpstr>Experimental Results: Performance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477</cp:revision>
  <dcterms:created xsi:type="dcterms:W3CDTF">2006-10-05T04:04:58Z</dcterms:created>
  <dcterms:modified xsi:type="dcterms:W3CDTF">2013-08-20T17:05:49Z</dcterms:modified>
</cp:coreProperties>
</file>