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8" r:id="rId2"/>
    <p:sldId id="266" r:id="rId3"/>
    <p:sldId id="334" r:id="rId4"/>
    <p:sldId id="338" r:id="rId5"/>
    <p:sldId id="335" r:id="rId6"/>
    <p:sldId id="336" r:id="rId7"/>
    <p:sldId id="337" r:id="rId8"/>
    <p:sldId id="339" r:id="rId9"/>
    <p:sldId id="340" r:id="rId10"/>
    <p:sldId id="341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29" r:id="rId22"/>
    <p:sldId id="354" r:id="rId23"/>
    <p:sldId id="355" r:id="rId24"/>
    <p:sldId id="357" r:id="rId25"/>
    <p:sldId id="358" r:id="rId26"/>
    <p:sldId id="359" r:id="rId27"/>
    <p:sldId id="330" r:id="rId28"/>
    <p:sldId id="360" r:id="rId29"/>
    <p:sldId id="361" r:id="rId30"/>
    <p:sldId id="362" r:id="rId31"/>
    <p:sldId id="367" r:id="rId32"/>
    <p:sldId id="365" r:id="rId33"/>
    <p:sldId id="366" r:id="rId34"/>
    <p:sldId id="364" r:id="rId35"/>
    <p:sldId id="363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31" r:id="rId44"/>
    <p:sldId id="375" r:id="rId45"/>
    <p:sldId id="377" r:id="rId46"/>
    <p:sldId id="378" r:id="rId47"/>
    <p:sldId id="379" r:id="rId48"/>
    <p:sldId id="380" r:id="rId49"/>
    <p:sldId id="381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32" r:id="rId58"/>
    <p:sldId id="390" r:id="rId59"/>
    <p:sldId id="391" r:id="rId60"/>
    <p:sldId id="333" r:id="rId61"/>
    <p:sldId id="392" r:id="rId62"/>
    <p:sldId id="265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0154" autoAdjust="0"/>
  </p:normalViewPr>
  <p:slideViewPr>
    <p:cSldViewPr>
      <p:cViewPr varScale="1">
        <p:scale>
          <a:sx n="101" d="100"/>
          <a:sy n="101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Type Less, Find More:</a:t>
            </a:r>
            <a:br>
              <a:rPr lang="en-US" altLang="ko-KR" sz="3200" dirty="0" smtClean="0"/>
            </a:br>
            <a:r>
              <a:rPr lang="en-US" altLang="ko-KR" sz="3200" dirty="0" smtClean="0"/>
              <a:t>Fast </a:t>
            </a:r>
            <a:r>
              <a:rPr lang="en-US" altLang="ko-KR" sz="3200" dirty="0" err="1" smtClean="0"/>
              <a:t>Autocompletion</a:t>
            </a:r>
            <a:r>
              <a:rPr lang="en-US" altLang="ko-KR" sz="3200" dirty="0" smtClean="0"/>
              <a:t> Search with a Succinct Index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Holger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Bast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Ingmar Weber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Max-Planck-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Institut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für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Informatik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Saarbrücken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Germany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SIGIR 2006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27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Oct 2011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Presentation @ IDB Lab Seminar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</a:t>
            </a:r>
            <a:r>
              <a:rPr lang="en-US" altLang="ko-KR" dirty="0" smtClean="0"/>
              <a:t>Shell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cgroups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cmdline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cpuinfo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crypto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cpuinfo</a:t>
            </a:r>
            <a:endParaRPr lang="ko-KR" alt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Search engines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89" y="1594123"/>
            <a:ext cx="4181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Search engines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585913"/>
            <a:ext cx="36385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 has typed,</a:t>
            </a:r>
          </a:p>
          <a:p>
            <a:pPr lvl="1"/>
            <a:r>
              <a:rPr lang="en-US" altLang="ko-KR" dirty="0" smtClean="0"/>
              <a:t>10cm </a:t>
            </a:r>
            <a:r>
              <a:rPr lang="ko-KR" altLang="en-US" b="1" dirty="0" smtClean="0"/>
              <a:t>그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Promising completions might be,</a:t>
            </a:r>
          </a:p>
          <a:p>
            <a:pPr lvl="1"/>
            <a:r>
              <a:rPr lang="en-US" altLang="ko-KR" dirty="0" smtClean="0"/>
              <a:t>10cm </a:t>
            </a:r>
            <a:r>
              <a:rPr lang="ko-KR" altLang="en-US" b="1" dirty="0" err="1" smtClean="0"/>
              <a:t>그게아니고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But not!</a:t>
            </a:r>
          </a:p>
          <a:p>
            <a:pPr lvl="1"/>
            <a:r>
              <a:rPr lang="en-US" altLang="ko-KR" dirty="0" smtClean="0"/>
              <a:t>10cm </a:t>
            </a:r>
            <a:r>
              <a:rPr lang="ko-KR" altLang="en-US" b="1" dirty="0" smtClean="0"/>
              <a:t>그렇고 그런 사이</a:t>
            </a:r>
            <a:endParaRPr lang="en-US" altLang="ko-KR" b="1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In this paper,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feature is for the purpose of </a:t>
            </a:r>
            <a:r>
              <a:rPr lang="en-US" altLang="ko-KR" i="1" dirty="0" smtClean="0"/>
              <a:t>finding information</a:t>
            </a:r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0728"/>
            <a:ext cx="36385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005064"/>
            <a:ext cx="4038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889" y="980728"/>
            <a:ext cx="7619120" cy="573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Developed a </a:t>
            </a:r>
            <a:r>
              <a:rPr lang="en-US" altLang="ko-KR" b="1" dirty="0" smtClean="0"/>
              <a:t>new indexing data structure</a:t>
            </a:r>
            <a:r>
              <a:rPr lang="en-US" altLang="ko-KR" dirty="0" smtClean="0"/>
              <a:t>, named </a:t>
            </a:r>
            <a:r>
              <a:rPr lang="en-US" altLang="ko-KR" i="1" dirty="0" smtClean="0"/>
              <a:t>HYB</a:t>
            </a:r>
          </a:p>
          <a:p>
            <a:pPr lvl="1"/>
            <a:r>
              <a:rPr lang="en-US" altLang="ko-KR" dirty="0" smtClean="0"/>
              <a:t>Which is better than a </a:t>
            </a:r>
            <a:r>
              <a:rPr lang="en-US" altLang="ko-KR" i="1" dirty="0" smtClean="0"/>
              <a:t>state-of-the-art</a:t>
            </a:r>
            <a:r>
              <a:rPr lang="en-US" altLang="ko-KR" dirty="0" smtClean="0"/>
              <a:t> compressed inverted index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Defined a notion of </a:t>
            </a:r>
            <a:r>
              <a:rPr lang="en-US" altLang="ko-KR" b="1" i="1" dirty="0" smtClean="0"/>
              <a:t>empirical entropy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The Inverted Index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483768" y="1686416"/>
          <a:ext cx="40324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100,000,000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52292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Find all documents that contain a word “iphone”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The Inverted Index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076056" y="1686416"/>
          <a:ext cx="36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Document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3, ...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galaxy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1, 4, 5, ...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2, 4, ...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467544" y="1700808"/>
          <a:ext cx="40324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100,000,000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52292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Find all documents that contain a word “iphone”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48264" y="5013176"/>
            <a:ext cx="2016224" cy="360040"/>
          </a:xfrm>
          <a:prstGeom prst="wedgeRoundRectCallout">
            <a:avLst>
              <a:gd name="adj1" fmla="val -29250"/>
              <a:gd name="adj2" fmla="val -139105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</a:rPr>
              <a:t>Inverted Index</a:t>
            </a:r>
            <a:endParaRPr lang="ko-KR" altLang="en-US" sz="14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845377" y="2234153"/>
            <a:ext cx="141402" cy="2234152"/>
          </a:xfrm>
          <a:custGeom>
            <a:avLst/>
            <a:gdLst>
              <a:gd name="connsiteX0" fmla="*/ 141402 w 141402"/>
              <a:gd name="connsiteY0" fmla="*/ 0 h 2234152"/>
              <a:gd name="connsiteX1" fmla="*/ 0 w 141402"/>
              <a:gd name="connsiteY1" fmla="*/ 1112362 h 2234152"/>
              <a:gd name="connsiteX2" fmla="*/ 141402 w 141402"/>
              <a:gd name="connsiteY2" fmla="*/ 2234152 h 223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02" h="2234152">
                <a:moveTo>
                  <a:pt x="141402" y="0"/>
                </a:moveTo>
                <a:cubicBezTo>
                  <a:pt x="70701" y="370001"/>
                  <a:pt x="0" y="740003"/>
                  <a:pt x="0" y="1112362"/>
                </a:cubicBezTo>
                <a:cubicBezTo>
                  <a:pt x="0" y="1484721"/>
                  <a:pt x="70701" y="1859436"/>
                  <a:pt x="141402" y="223415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758965" y="1423447"/>
            <a:ext cx="180680" cy="1461155"/>
          </a:xfrm>
          <a:custGeom>
            <a:avLst/>
            <a:gdLst>
              <a:gd name="connsiteX0" fmla="*/ 114693 w 180680"/>
              <a:gd name="connsiteY0" fmla="*/ 1461155 h 1461155"/>
              <a:gd name="connsiteX1" fmla="*/ 10998 w 180680"/>
              <a:gd name="connsiteY1" fmla="*/ 471341 h 1461155"/>
              <a:gd name="connsiteX2" fmla="*/ 180680 w 180680"/>
              <a:gd name="connsiteY2" fmla="*/ 0 h 146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80" h="1461155">
                <a:moveTo>
                  <a:pt x="114693" y="1461155"/>
                </a:moveTo>
                <a:cubicBezTo>
                  <a:pt x="57346" y="1088011"/>
                  <a:pt x="0" y="714867"/>
                  <a:pt x="10998" y="471341"/>
                </a:cubicBezTo>
                <a:cubicBezTo>
                  <a:pt x="21996" y="227815"/>
                  <a:pt x="101338" y="113907"/>
                  <a:pt x="180680" y="0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99992" y="10527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Sorted in ascending order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Entropy in Information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would you guess the next character given two strings: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ㅋㅋㅋㅋㅋㅋㅋㅋㅋㅋㅋㅋㅋㅋㅋ</a:t>
            </a:r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85293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ㅣㅏㅁㄴ리ㅏ오ㅣㅓㅗㅇㄹ머ㅘㅁ</a:t>
            </a:r>
            <a:r>
              <a:rPr lang="ko-KR" altLang="en-US" dirty="0" smtClean="0"/>
              <a:t>□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Entropy in Information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would you guess the next character given two strings: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 is simpler to think </a:t>
            </a:r>
            <a:r>
              <a:rPr lang="en-US" altLang="ko-KR" b="1" dirty="0" smtClean="0"/>
              <a:t>entropy </a:t>
            </a:r>
            <a:r>
              <a:rPr lang="en-US" altLang="ko-KR" dirty="0" smtClean="0"/>
              <a:t>as </a:t>
            </a:r>
            <a:r>
              <a:rPr lang="en-US" altLang="ko-KR" b="1" i="1" dirty="0" smtClean="0"/>
              <a:t>degree of uncertainty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ㅋㅋㅋㅋㅋㅋㅋㅋㅋㅋㅋㅋㅋㅋㅋ</a:t>
            </a:r>
            <a:r>
              <a:rPr lang="ko-KR" altLang="en-US" dirty="0" smtClean="0"/>
              <a:t>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85293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ㅣㅏㅁㄴ리ㅏ오ㅣㅓㅗㅇㄹ머ㅘㅁ</a:t>
            </a:r>
            <a:r>
              <a:rPr lang="ko-KR" altLang="en-US" dirty="0" smtClean="0"/>
              <a:t>□</a:t>
            </a:r>
            <a:endParaRPr lang="ko-KR" altLang="en-US" dirty="0"/>
          </a:p>
        </p:txBody>
      </p:sp>
      <p:cxnSp>
        <p:nvCxnSpPr>
          <p:cNvPr id="8" name="구부러진 연결선 7"/>
          <p:cNvCxnSpPr/>
          <p:nvPr/>
        </p:nvCxnSpPr>
        <p:spPr>
          <a:xfrm>
            <a:off x="5364088" y="2276872"/>
            <a:ext cx="1224136" cy="5760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2240" y="24226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Low</a:t>
            </a:r>
            <a:r>
              <a:rPr lang="en-US" altLang="ko-KR" dirty="0" smtClean="0"/>
              <a:t> uncertainty</a:t>
            </a:r>
          </a:p>
          <a:p>
            <a:r>
              <a:rPr lang="en-US" altLang="ko-KR" b="1" dirty="0" smtClean="0"/>
              <a:t>High</a:t>
            </a:r>
            <a:r>
              <a:rPr lang="en-US" altLang="ko-KR" dirty="0" smtClean="0"/>
              <a:t> info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>
            <a:off x="5364088" y="3067219"/>
            <a:ext cx="1224136" cy="5760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2240" y="342900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High</a:t>
            </a:r>
            <a:r>
              <a:rPr lang="en-US" altLang="ko-KR" dirty="0" smtClean="0"/>
              <a:t> uncertainty</a:t>
            </a:r>
          </a:p>
          <a:p>
            <a:r>
              <a:rPr lang="en-US" altLang="ko-KR" b="1" dirty="0" smtClean="0"/>
              <a:t>Low</a:t>
            </a:r>
            <a:r>
              <a:rPr lang="en-US" altLang="ko-KR" dirty="0" smtClean="0"/>
              <a:t> info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3" y="5445224"/>
            <a:ext cx="5787578" cy="4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Autocompletion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Contributions</a:t>
            </a:r>
          </a:p>
          <a:p>
            <a:pPr lvl="1"/>
            <a:r>
              <a:rPr lang="en-US" altLang="ko-KR" dirty="0" smtClean="0"/>
              <a:t>The Inverted Index</a:t>
            </a:r>
          </a:p>
          <a:p>
            <a:pPr lvl="1"/>
            <a:r>
              <a:rPr lang="en-US" altLang="ko-KR" dirty="0" smtClean="0"/>
              <a:t>Entropy in Information Theory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Inverted Index (INV)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New Data Structure (HYB)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Entropy in Information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A: 00</a:t>
            </a:r>
          </a:p>
          <a:p>
            <a:r>
              <a:rPr lang="en-US" altLang="ko-KR" dirty="0" smtClean="0"/>
              <a:t>B: 01</a:t>
            </a:r>
          </a:p>
          <a:p>
            <a:r>
              <a:rPr lang="en-US" altLang="ko-KR" dirty="0" smtClean="0"/>
              <a:t>C: 10</a:t>
            </a:r>
          </a:p>
          <a:p>
            <a:r>
              <a:rPr lang="en-US" altLang="ko-KR" dirty="0" smtClean="0"/>
              <a:t>D: 11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AAAAAAAAAAAA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7077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AAABBBCCCDDD</a:t>
            </a:r>
            <a:endParaRPr lang="ko-KR" altLang="en-US" dirty="0"/>
          </a:p>
        </p:txBody>
      </p:sp>
      <p:cxnSp>
        <p:nvCxnSpPr>
          <p:cNvPr id="8" name="구부러진 연결선 7"/>
          <p:cNvCxnSpPr/>
          <p:nvPr/>
        </p:nvCxnSpPr>
        <p:spPr>
          <a:xfrm>
            <a:off x="2771800" y="2276872"/>
            <a:ext cx="1224136" cy="5760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26369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H(x) = 0</a:t>
            </a:r>
            <a:endParaRPr lang="ko-KR" altLang="en-US" dirty="0"/>
          </a:p>
        </p:txBody>
      </p:sp>
      <p:cxnSp>
        <p:nvCxnSpPr>
          <p:cNvPr id="11" name="구부러진 연결선 10"/>
          <p:cNvCxnSpPr/>
          <p:nvPr/>
        </p:nvCxnSpPr>
        <p:spPr>
          <a:xfrm>
            <a:off x="2771800" y="3922023"/>
            <a:ext cx="1224136" cy="5760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42838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H(x) = 2 [bit]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3" y="1268760"/>
            <a:ext cx="5787578" cy="4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9552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XXXYYYXXXYYY</a:t>
            </a:r>
            <a:endParaRPr lang="ko-KR" altLang="en-US" dirty="0"/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2771800" y="3139227"/>
            <a:ext cx="1224136" cy="57606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35010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H(x) = 1 [bit]</a:t>
            </a:r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5013" y="2202036"/>
            <a:ext cx="25400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Problem Definition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Inverted Index (INV)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New Data Structure (HYB)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this paper,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feature is for the purpose of </a:t>
            </a:r>
            <a:r>
              <a:rPr lang="en-US" altLang="ko-KR" i="1" dirty="0" smtClean="0"/>
              <a:t>finding information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An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query is</a:t>
            </a:r>
          </a:p>
          <a:p>
            <a:pPr lvl="1"/>
            <a:r>
              <a:rPr lang="en-US" altLang="ko-KR" dirty="0" smtClean="0"/>
              <a:t>A pair (D, W)</a:t>
            </a:r>
          </a:p>
          <a:p>
            <a:pPr lvl="2"/>
            <a:r>
              <a:rPr lang="en-US" altLang="ko-KR" dirty="0" smtClean="0"/>
              <a:t>D is </a:t>
            </a:r>
            <a:r>
              <a:rPr lang="en-US" altLang="ko-KR" b="1" i="1" dirty="0" smtClean="0"/>
              <a:t>a set of documents </a:t>
            </a:r>
            <a:r>
              <a:rPr lang="en-US" altLang="ko-KR" dirty="0" smtClean="0"/>
              <a:t>(the hits for the preceding part of the query)</a:t>
            </a:r>
          </a:p>
          <a:p>
            <a:pPr lvl="2"/>
            <a:r>
              <a:rPr lang="en-US" altLang="ko-KR" dirty="0" smtClean="0"/>
              <a:t>W is </a:t>
            </a:r>
            <a:r>
              <a:rPr lang="en-US" altLang="ko-KR" b="1" i="1" dirty="0" smtClean="0"/>
              <a:t>all possible completions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of the last word that the user typed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process the query means</a:t>
            </a:r>
          </a:p>
          <a:p>
            <a:pPr lvl="1"/>
            <a:r>
              <a:rPr lang="en-US" altLang="ko-KR" dirty="0" smtClean="0"/>
              <a:t>To compute the subset W’ </a:t>
            </a:r>
            <a:r>
              <a:rPr lang="ko-KR" altLang="en-US" dirty="0" smtClean="0"/>
              <a:t>⊆ </a:t>
            </a:r>
            <a:r>
              <a:rPr lang="en-US" altLang="ko-KR" dirty="0" smtClean="0"/>
              <a:t>W of words that occur in at least one document from D</a:t>
            </a:r>
          </a:p>
          <a:p>
            <a:pPr lvl="1"/>
            <a:r>
              <a:rPr lang="en-US" altLang="ko-KR" dirty="0" smtClean="0"/>
              <a:t>To compute the subset D’ </a:t>
            </a:r>
            <a:r>
              <a:rPr lang="ko-KR" altLang="en-US" dirty="0" smtClean="0"/>
              <a:t>⊆ </a:t>
            </a:r>
            <a:r>
              <a:rPr lang="en-US" altLang="ko-KR" dirty="0" smtClean="0"/>
              <a:t>D of documents that contain at least one of these words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the user typed “</a:t>
            </a:r>
            <a:r>
              <a:rPr lang="en-US" altLang="ko-KR" b="1" i="1" dirty="0" err="1" smtClean="0"/>
              <a:t>ip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/>
        </p:nvGraphicFramePr>
        <p:xfrm>
          <a:off x="323528" y="1772816"/>
          <a:ext cx="230425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2915816" y="1772816"/>
          <a:ext cx="1437057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the user typed “</a:t>
            </a:r>
            <a:r>
              <a:rPr lang="en-US" altLang="ko-KR" b="1" i="1" dirty="0" err="1" smtClean="0"/>
              <a:t>ip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/>
        </p:nvGraphicFramePr>
        <p:xfrm>
          <a:off x="323528" y="1772816"/>
          <a:ext cx="230425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2915816" y="1772816"/>
          <a:ext cx="1437057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4860032" y="4365104"/>
          <a:ext cx="2304256" cy="197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7452320" y="4365104"/>
          <a:ext cx="1437057" cy="120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W’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굽은 화살표 9"/>
          <p:cNvSpPr/>
          <p:nvPr/>
        </p:nvSpPr>
        <p:spPr>
          <a:xfrm rot="5400000">
            <a:off x="4716016" y="3140968"/>
            <a:ext cx="936104" cy="648072"/>
          </a:xfrm>
          <a:prstGeom prst="ben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Next, the user typed “</a:t>
            </a:r>
            <a:r>
              <a:rPr lang="en-US" altLang="ko-KR" b="1" i="1" dirty="0" smtClean="0"/>
              <a:t>iphone app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323528" y="1772816"/>
          <a:ext cx="2304256" cy="197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915816" y="1772816"/>
          <a:ext cx="1437057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applic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applica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Next, the user typed “</a:t>
            </a:r>
            <a:r>
              <a:rPr lang="en-US" altLang="ko-KR" b="1" i="1" dirty="0" smtClean="0"/>
              <a:t>iphone app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323528" y="1772816"/>
          <a:ext cx="2304256" cy="197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915816" y="1772816"/>
          <a:ext cx="1437057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applic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applica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굽은 화살표 7"/>
          <p:cNvSpPr/>
          <p:nvPr/>
        </p:nvSpPr>
        <p:spPr>
          <a:xfrm rot="5400000">
            <a:off x="4716016" y="3140968"/>
            <a:ext cx="936104" cy="648072"/>
          </a:xfrm>
          <a:prstGeom prst="ben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9" name="내용 개체 틀 4"/>
          <p:cNvGraphicFramePr>
            <a:graphicFrameLocks/>
          </p:cNvGraphicFramePr>
          <p:nvPr/>
        </p:nvGraphicFramePr>
        <p:xfrm>
          <a:off x="4860032" y="4365104"/>
          <a:ext cx="2304256" cy="98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7452320" y="4365104"/>
          <a:ext cx="1437057" cy="90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W’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Analysis of Inverted Index (INV)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Algorithm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Problems </a:t>
            </a:r>
            <a:r>
              <a:rPr lang="en-US" altLang="ko-KR" dirty="0" smtClean="0">
                <a:solidFill>
                  <a:prstClr val="black"/>
                </a:solidFill>
              </a:rPr>
              <a:t>of </a:t>
            </a:r>
            <a:r>
              <a:rPr lang="en-US" altLang="ko-KR" dirty="0" smtClean="0">
                <a:solidFill>
                  <a:prstClr val="black"/>
                </a:solidFill>
              </a:rPr>
              <a:t>INV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Space Usage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New Data Structure (HYB)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user typed “</a:t>
            </a:r>
            <a:r>
              <a:rPr lang="en-US" altLang="ko-KR" b="1" i="1" dirty="0" err="1" smtClean="0"/>
              <a:t>ip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/>
          </p:cNvGraphicFramePr>
          <p:nvPr/>
        </p:nvGraphicFramePr>
        <p:xfrm>
          <a:off x="323528" y="1772816"/>
          <a:ext cx="230425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2915816" y="1772816"/>
          <a:ext cx="1437057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4860032" y="4365104"/>
          <a:ext cx="2304256" cy="197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7452320" y="4365104"/>
          <a:ext cx="1437057" cy="120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57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W’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굽은 화살표 8"/>
          <p:cNvSpPr/>
          <p:nvPr/>
        </p:nvSpPr>
        <p:spPr>
          <a:xfrm rot="5400000">
            <a:off x="4716016" y="3140968"/>
            <a:ext cx="936104" cy="648072"/>
          </a:xfrm>
          <a:prstGeom prst="ben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user typed “</a:t>
            </a:r>
            <a:r>
              <a:rPr lang="en-US" altLang="ko-KR" b="1" i="1" dirty="0" err="1" smtClean="0"/>
              <a:t>ip</a:t>
            </a:r>
            <a:r>
              <a:rPr lang="en-US" altLang="ko-KR" dirty="0" smtClean="0"/>
              <a:t>” (assume that D is </a:t>
            </a:r>
            <a:r>
              <a:rPr lang="en-US" altLang="ko-KR" i="1" dirty="0" smtClean="0"/>
              <a:t>not </a:t>
            </a:r>
            <a:r>
              <a:rPr lang="en-US" altLang="ko-KR" dirty="0" smtClean="0"/>
              <a:t>the set of all documents)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</a:t>
            </a:r>
            <a:endParaRPr lang="ko-KR" alt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NULL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NULL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91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91, 172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91, 172, 308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iphone, ipv4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91, 172, 308, 759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endParaRPr lang="en-US" altLang="ko-KR" baseline="-25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2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6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, 800,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iphone, ipv4, ipv6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 D’ = { 21, 91, 172, 308, 759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intersections</a:t>
            </a:r>
            <a:r>
              <a:rPr lang="en-US" altLang="ko-KR" sz="1800" dirty="0" smtClean="0"/>
              <a:t> can be computed in</a:t>
            </a:r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union </a:t>
            </a:r>
            <a:r>
              <a:rPr lang="en-US" altLang="ko-KR" sz="1800" dirty="0" smtClean="0"/>
              <a:t>can be computed by </a:t>
            </a:r>
            <a:r>
              <a:rPr lang="en-US" altLang="ko-KR" sz="1800" b="1" i="1" dirty="0" smtClean="0"/>
              <a:t>|W|-way merge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Total time complexity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2001400" cy="174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19"/>
                <a:gridCol w="1620181"/>
              </a:tblGrid>
              <a:tr h="218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3789" marR="53789" marT="26894" marB="26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555776" y="1772816"/>
          <a:ext cx="3240360" cy="183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43"/>
                <a:gridCol w="2537517"/>
              </a:tblGrid>
              <a:tr h="209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1000" baseline="-25000" dirty="0" smtClean="0">
                          <a:solidFill>
                            <a:srgbClr val="C00000"/>
                          </a:solidFill>
                        </a:rPr>
                        <a:t>w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 Inverted Index (INV)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800,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8305" marR="48305" marT="24152" marB="241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0152" y="2420888"/>
            <a:ext cx="295232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W’ = { iphone, ipv4, ipv6 }</a:t>
            </a:r>
          </a:p>
          <a:p>
            <a:r>
              <a:rPr lang="en-US" altLang="ko-KR" sz="1200" dirty="0" smtClean="0"/>
              <a:t>D </a:t>
            </a:r>
            <a:r>
              <a:rPr lang="ko-KR" altLang="en-US" sz="1200" dirty="0" smtClean="0"/>
              <a:t>∩ </a:t>
            </a:r>
            <a:r>
              <a:rPr lang="en-US" altLang="ko-KR" sz="1200" dirty="0" smtClean="0"/>
              <a:t>D</a:t>
            </a:r>
            <a:r>
              <a:rPr lang="en-US" altLang="ko-KR" sz="1200" baseline="-25000" dirty="0" smtClean="0"/>
              <a:t>w</a:t>
            </a:r>
            <a:r>
              <a:rPr lang="en-US" altLang="ko-KR" sz="1200" dirty="0" smtClean="0"/>
              <a:t> = D’ = { 21, 91, 172, 308, 759 }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727326"/>
            <a:ext cx="2664296" cy="64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05064"/>
            <a:ext cx="2520280" cy="36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161" y="5733256"/>
            <a:ext cx="6893223" cy="78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Problems of INV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term |D| · |W| can become prohibitively large:</a:t>
            </a:r>
          </a:p>
          <a:p>
            <a:pPr lvl="1"/>
            <a:r>
              <a:rPr lang="en-US" altLang="ko-KR" dirty="0" smtClean="0"/>
              <a:t>When |D| </a:t>
            </a:r>
            <a:r>
              <a:rPr lang="ko-KR" altLang="en-US" dirty="0" smtClean="0"/>
              <a:t>≒ </a:t>
            </a:r>
            <a:r>
              <a:rPr lang="en-US" altLang="ko-KR" dirty="0" smtClean="0"/>
              <a:t>n, n is the number of all documents</a:t>
            </a:r>
          </a:p>
          <a:p>
            <a:pPr lvl="1"/>
            <a:r>
              <a:rPr lang="en-US" altLang="ko-KR" dirty="0" smtClean="0"/>
              <a:t>And |W| </a:t>
            </a:r>
            <a:r>
              <a:rPr lang="ko-KR" altLang="en-US" dirty="0" smtClean="0"/>
              <a:t>≒ </a:t>
            </a:r>
            <a:r>
              <a:rPr lang="en-US" altLang="ko-KR" dirty="0" smtClean="0"/>
              <a:t>m, m is the number of all words</a:t>
            </a:r>
          </a:p>
          <a:p>
            <a:pPr lvl="1"/>
            <a:r>
              <a:rPr lang="en-US" altLang="ko-KR" dirty="0" smtClean="0"/>
              <a:t>The bound is on the order of </a:t>
            </a:r>
            <a:r>
              <a:rPr lang="en-US" altLang="ko-KR" b="1" i="1" dirty="0" smtClean="0"/>
              <a:t>O(nm)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Due to the required </a:t>
            </a:r>
            <a:r>
              <a:rPr lang="en-US" altLang="ko-KR" i="1" dirty="0" smtClean="0"/>
              <a:t>merging</a:t>
            </a:r>
          </a:p>
          <a:p>
            <a:pPr lvl="1"/>
            <a:r>
              <a:rPr lang="en-US" altLang="ko-KR" dirty="0" smtClean="0"/>
              <a:t>If |W| </a:t>
            </a:r>
            <a:r>
              <a:rPr lang="ko-KR" altLang="en-US" dirty="0" smtClean="0"/>
              <a:t>≒ </a:t>
            </a:r>
            <a:r>
              <a:rPr lang="en-US" altLang="ko-KR" dirty="0" smtClean="0"/>
              <a:t>m, </a:t>
            </a:r>
            <a:r>
              <a:rPr lang="en-US" altLang="ko-KR" b="1" i="1" dirty="0" smtClean="0"/>
              <a:t>O(nm log m)</a:t>
            </a:r>
            <a:endParaRPr lang="en-US" altLang="ko-KR" b="1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161" y="1196752"/>
            <a:ext cx="6893223" cy="78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We define </a:t>
            </a:r>
            <a:r>
              <a:rPr lang="en-US" altLang="ko-KR" sz="1800" b="1" i="1" dirty="0" smtClean="0"/>
              <a:t>empirical entropy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For a subset of size n’ with elements from a universe of size n, the </a:t>
            </a:r>
            <a:r>
              <a:rPr lang="en-US" altLang="ko-KR" sz="1800" i="1" dirty="0" smtClean="0"/>
              <a:t>empirical entropy</a:t>
            </a:r>
            <a:r>
              <a:rPr lang="en-US" altLang="ko-KR" sz="1800" dirty="0" smtClean="0"/>
              <a:t> is</a:t>
            </a:r>
            <a:r>
              <a:rPr lang="en-US" altLang="ko-KR" sz="1800" dirty="0" smtClean="0"/>
              <a:t>	</a:t>
            </a:r>
            <a:r>
              <a:rPr lang="en-US" altLang="ko-KR" sz="1800" dirty="0" smtClean="0"/>
              <a:t>                          , which is,</a:t>
            </a:r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For a collection of </a:t>
            </a:r>
            <a:r>
              <a:rPr lang="en-US" altLang="ko-KR" sz="1800" i="1" dirty="0" smtClean="0"/>
              <a:t>m words </a:t>
            </a:r>
            <a:r>
              <a:rPr lang="en-US" altLang="ko-KR" sz="1800" dirty="0" smtClean="0"/>
              <a:t>with </a:t>
            </a:r>
            <a:r>
              <a:rPr lang="en-US" altLang="ko-KR" sz="1800" i="1" dirty="0" smtClean="0"/>
              <a:t>n documents</a:t>
            </a:r>
            <a:r>
              <a:rPr lang="en-US" altLang="ko-KR" sz="1800" dirty="0" smtClean="0"/>
              <a:t>, and where the </a:t>
            </a:r>
            <a:r>
              <a:rPr lang="en-US" altLang="ko-KR" sz="1800" i="1" dirty="0" err="1" smtClean="0"/>
              <a:t>i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 smtClean="0"/>
              <a:t>th</a:t>
            </a:r>
            <a:r>
              <a:rPr lang="en-US" altLang="ko-KR" sz="1800" i="1" dirty="0" smtClean="0"/>
              <a:t> words occurs in n</a:t>
            </a:r>
            <a:r>
              <a:rPr lang="en-US" altLang="ko-KR" sz="1800" i="1" baseline="-25000" dirty="0" smtClean="0"/>
              <a:t>i</a:t>
            </a:r>
            <a:r>
              <a:rPr lang="en-US" altLang="ko-KR" sz="1800" i="1" dirty="0" smtClean="0"/>
              <a:t> </a:t>
            </a:r>
            <a:r>
              <a:rPr lang="en-US" altLang="ko-KR" sz="1800" i="1" dirty="0" smtClean="0"/>
              <a:t>distinct documents</a:t>
            </a:r>
            <a:r>
              <a:rPr lang="en-US" altLang="ko-KR" sz="1800" dirty="0" smtClean="0"/>
              <a:t>,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Because 1 + x </a:t>
            </a:r>
            <a:r>
              <a:rPr lang="ko-KR" altLang="en-US" sz="1800" dirty="0" smtClean="0"/>
              <a:t>≤ </a:t>
            </a:r>
            <a:r>
              <a:rPr lang="en-US" altLang="ko-KR" sz="1800" dirty="0" smtClean="0"/>
              <a:t>e</a:t>
            </a:r>
            <a:r>
              <a:rPr lang="en-US" altLang="ko-KR" sz="1800" baseline="30000" dirty="0" smtClean="0"/>
              <a:t>x</a:t>
            </a:r>
            <a:r>
              <a:rPr lang="en-US" altLang="ko-KR" sz="1800" dirty="0" smtClean="0"/>
              <a:t> for </a:t>
            </a:r>
            <a:r>
              <a:rPr lang="en-US" altLang="ko-KR" sz="1800" u="sng" dirty="0" smtClean="0"/>
              <a:t>any real x</a:t>
            </a:r>
            <a:r>
              <a:rPr lang="en-US" altLang="ko-KR" sz="1800" dirty="0" smtClean="0"/>
              <a:t>, It suffices to observe that,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Therefore,</a:t>
            </a:r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6872" y="1484904"/>
            <a:ext cx="3483320" cy="2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170380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4" y="2339677"/>
            <a:ext cx="3024334" cy="38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330352"/>
            <a:ext cx="4752528" cy="59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9391" y="4293096"/>
            <a:ext cx="6545218" cy="6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7704" y="5373216"/>
            <a:ext cx="5328592" cy="91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</a:t>
            </a:r>
            <a:endParaRPr lang="ko-KR" alt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148" name="Picture 4" descr="http://upload.wikimedia.org/wikipedia/en/archive/f/f4/20100829163553!The_Scre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266" y="984740"/>
            <a:ext cx="8438206" cy="5756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 is </a:t>
            </a:r>
            <a:r>
              <a:rPr lang="en-US" altLang="ko-KR" i="1" dirty="0" smtClean="0"/>
              <a:t>the number of all documents</a:t>
            </a:r>
          </a:p>
          <a:p>
            <a:r>
              <a:rPr lang="en-US" altLang="ko-KR" dirty="0" smtClean="0"/>
              <a:t>m is </a:t>
            </a:r>
            <a:r>
              <a:rPr lang="en-US" altLang="ko-KR" i="1" dirty="0" smtClean="0"/>
              <a:t>the number of all words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inv</a:t>
            </a:r>
            <a:r>
              <a:rPr lang="en-US" altLang="ko-KR" dirty="0" smtClean="0"/>
              <a:t> = 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2771800" y="2420888"/>
          <a:ext cx="36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Document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2, 3, ..., 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2, 3, ..., n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W(3)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2, 3, ..., n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W(...)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2, 3, ..., n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W(m)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 2, 3, ..., n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Inverted Index (INV)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 is </a:t>
            </a:r>
            <a:r>
              <a:rPr lang="en-US" altLang="ko-KR" i="1" dirty="0" smtClean="0"/>
              <a:t>the number of all documents</a:t>
            </a:r>
          </a:p>
          <a:p>
            <a:r>
              <a:rPr lang="en-US" altLang="ko-KR" dirty="0" smtClean="0"/>
              <a:t>m is </a:t>
            </a:r>
            <a:r>
              <a:rPr lang="en-US" altLang="ko-KR" i="1" dirty="0" smtClean="0"/>
              <a:t>the number of all words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inv</a:t>
            </a:r>
            <a:r>
              <a:rPr lang="en-US" altLang="ko-KR" dirty="0" smtClean="0"/>
              <a:t> &gt;&gt; 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7" name="내용 개체 틀 4"/>
          <p:cNvGraphicFramePr>
            <a:graphicFrameLocks/>
          </p:cNvGraphicFramePr>
          <p:nvPr/>
        </p:nvGraphicFramePr>
        <p:xfrm>
          <a:off x="2051720" y="2204864"/>
          <a:ext cx="4896543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W(1)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W(2)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W(3)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W(4)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W(5)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W(6)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W(...)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W(m)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Inverted Index (INV)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Analysis of New Data Structure (HYB)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Algorithm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Space Usage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user typed “</a:t>
            </a:r>
            <a:r>
              <a:rPr lang="en-US" altLang="ko-KR" b="1" i="1" dirty="0" err="1" smtClean="0"/>
              <a:t>ip</a:t>
            </a:r>
            <a:r>
              <a:rPr lang="en-US" altLang="ko-KR" dirty="0" smtClean="0"/>
              <a:t>” (assume that D is </a:t>
            </a:r>
            <a:r>
              <a:rPr lang="en-US" altLang="ko-KR" i="1" dirty="0" smtClean="0"/>
              <a:t>not </a:t>
            </a:r>
            <a:r>
              <a:rPr lang="en-US" altLang="ko-KR" dirty="0" smtClean="0"/>
              <a:t>the set of all documents)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4896543" cy="271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/>
                <a:gridCol w="3834469"/>
              </a:tblGrid>
              <a:tr h="29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Inverted Index (INV)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3000, 5123, ...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900, 1000, ...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950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5, 6, 1100, 1200, ...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759, 760, ...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400,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</a:rPr>
                        <a:t> 759, 800, ...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basic idea behind </a:t>
            </a:r>
            <a:r>
              <a:rPr lang="en-US" altLang="ko-KR" sz="2000" i="1" dirty="0" smtClean="0"/>
              <a:t>HYB </a:t>
            </a:r>
            <a:r>
              <a:rPr lang="en-US" altLang="ko-KR" sz="2000" dirty="0" smtClean="0"/>
              <a:t>is simple:</a:t>
            </a:r>
          </a:p>
          <a:p>
            <a:pPr lvl="1"/>
            <a:r>
              <a:rPr lang="en-US" altLang="ko-KR" sz="1600" b="1" dirty="0" err="1" smtClean="0"/>
              <a:t>Precompute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inverted lists for </a:t>
            </a:r>
            <a:r>
              <a:rPr lang="en-US" altLang="ko-KR" sz="1600" b="1" dirty="0" smtClean="0"/>
              <a:t>unions of words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1, 5, 21, 91, 172, 300, 308, 3000, 3001, ...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NULL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NULL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91, 172, 300, 308,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300, 308,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172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308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172, 308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</a:rPr>
              <a:t>[TAB]</a:t>
            </a:r>
            <a:endParaRPr lang="ko-KR" altLang="en-US" sz="1400" b="1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308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iphone, ipv4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172, 308, 759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 </a:t>
            </a:r>
            <a:r>
              <a:rPr lang="en-US" altLang="ko-KR" dirty="0" smtClean="0">
                <a:solidFill>
                  <a:srgbClr val="C00000"/>
                </a:solidFill>
              </a:rPr>
              <a:t>( w = </a:t>
            </a:r>
            <a:r>
              <a:rPr lang="en-US" altLang="ko-KR" b="1" dirty="0" smtClean="0">
                <a:solidFill>
                  <a:srgbClr val="C00000"/>
                </a:solidFill>
              </a:rPr>
              <a:t>ipv4</a:t>
            </a:r>
            <a:r>
              <a:rPr lang="en-US" altLang="ko-KR" dirty="0" smtClean="0">
                <a:solidFill>
                  <a:srgbClr val="C00000"/>
                </a:solidFill>
              </a:rPr>
              <a:t>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3024336" cy="263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</a:tblGrid>
              <a:tr h="329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280" marR="81280" marT="40640" marB="40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3779912" y="1772816"/>
          <a:ext cx="5112568" cy="30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30"/>
                <a:gridCol w="4003638"/>
              </a:tblGrid>
              <a:tr h="268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6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308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759(ipv4)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759(ipv6)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5301208"/>
            <a:ext cx="820891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W’ = { iphone, ipv4, ipv6 }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  <a:r>
              <a:rPr lang="en-US" altLang="ko-KR" dirty="0" smtClean="0"/>
              <a:t> =</a:t>
            </a:r>
            <a:r>
              <a:rPr lang="en-US" altLang="ko-KR" dirty="0" smtClean="0"/>
              <a:t> D’ =</a:t>
            </a:r>
            <a:r>
              <a:rPr lang="en-US" altLang="ko-KR" dirty="0" smtClean="0"/>
              <a:t> { 21, 172, 308, 759 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each w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W, compute the intersections D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w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intersections</a:t>
            </a:r>
            <a:r>
              <a:rPr lang="en-US" altLang="ko-KR" sz="1800" dirty="0" smtClean="0"/>
              <a:t> can be computed in</a:t>
            </a:r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union </a:t>
            </a:r>
            <a:r>
              <a:rPr lang="en-US" altLang="ko-KR" sz="1800" dirty="0" smtClean="0"/>
              <a:t>can be computed </a:t>
            </a:r>
            <a:r>
              <a:rPr lang="en-US" altLang="ko-KR" sz="1800" dirty="0" smtClean="0"/>
              <a:t>in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Total time complexity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1881493" cy="164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80"/>
                <a:gridCol w="1523113"/>
              </a:tblGrid>
              <a:tr h="20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difference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ipv4 ipv6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483768" y="1772816"/>
          <a:ext cx="3180618" cy="187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85"/>
                <a:gridCol w="2490733"/>
              </a:tblGrid>
              <a:tr h="18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0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308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759(ipv4)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759(ipv6)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8144" y="2420888"/>
            <a:ext cx="309634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W’ = { iphone, ipv4, ipv6 }</a:t>
            </a:r>
          </a:p>
          <a:p>
            <a:r>
              <a:rPr lang="en-US" altLang="ko-KR" sz="1400" dirty="0" smtClean="0"/>
              <a:t>D </a:t>
            </a:r>
            <a:r>
              <a:rPr lang="ko-KR" altLang="en-US" sz="1400" dirty="0" smtClean="0"/>
              <a:t>∩ </a:t>
            </a:r>
            <a:r>
              <a:rPr lang="en-US" altLang="ko-KR" sz="1400" dirty="0" smtClean="0"/>
              <a:t>D</a:t>
            </a:r>
            <a:r>
              <a:rPr lang="en-US" altLang="ko-KR" sz="1400" baseline="-25000" dirty="0" smtClean="0"/>
              <a:t>w</a:t>
            </a:r>
            <a:r>
              <a:rPr lang="en-US" altLang="ko-KR" sz="1400" dirty="0" smtClean="0"/>
              <a:t> =</a:t>
            </a:r>
            <a:r>
              <a:rPr lang="en-US" altLang="ko-KR" sz="1400" dirty="0" smtClean="0"/>
              <a:t> D’ =</a:t>
            </a:r>
            <a:r>
              <a:rPr lang="en-US" altLang="ko-KR" sz="1400" dirty="0" smtClean="0"/>
              <a:t> { 21, 172, 308, 759 }</a:t>
            </a:r>
            <a:endParaRPr lang="ko-KR" altLang="en-US" sz="14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1800200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25144"/>
            <a:ext cx="262359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5040560" cy="6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Using HYB with blocks of volume N’,</a:t>
            </a:r>
            <a:br>
              <a:rPr lang="en-US" altLang="ko-KR" dirty="0" smtClean="0"/>
            </a:br>
            <a:r>
              <a:rPr lang="en-US" altLang="ko-KR" dirty="0" smtClean="0"/>
              <a:t>For N’ = Θ(n) and |W| </a:t>
            </a:r>
            <a:r>
              <a:rPr lang="ko-KR" altLang="en-US" dirty="0" smtClean="0"/>
              <a:t>≤ </a:t>
            </a:r>
            <a:r>
              <a:rPr lang="en-US" altLang="ko-KR" dirty="0" err="1" smtClean="0"/>
              <a:t>mn</a:t>
            </a:r>
            <a:r>
              <a:rPr lang="en-US" altLang="ko-KR" dirty="0" smtClean="0"/>
              <a:t> </a:t>
            </a:r>
            <a:r>
              <a:rPr lang="en-US" altLang="ko-KR" dirty="0" smtClean="0"/>
              <a:t>/ N,</a:t>
            </a:r>
            <a:br>
              <a:rPr lang="en-US" altLang="ko-KR" dirty="0" smtClean="0"/>
            </a:br>
            <a:r>
              <a:rPr lang="en-US" altLang="ko-KR" dirty="0" smtClean="0"/>
              <a:t>The expected processing time is bounded by </a:t>
            </a:r>
            <a:r>
              <a:rPr lang="en-US" altLang="ko-KR" b="1" i="1" dirty="0" smtClean="0"/>
              <a:t>O(n)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en-US" altLang="ko-KR" i="1" dirty="0" smtClean="0"/>
              <a:t>INV</a:t>
            </a:r>
            <a:r>
              <a:rPr lang="en-US" altLang="ko-KR" dirty="0" smtClean="0"/>
              <a:t>: </a:t>
            </a:r>
            <a:r>
              <a:rPr lang="en-US" altLang="ko-KR" b="1" i="1" dirty="0" smtClean="0"/>
              <a:t>O(nm log m)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6799420" cy="83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7504" y="1988840"/>
            <a:ext cx="4434036" cy="3585814"/>
            <a:chOff x="179512" y="2363466"/>
            <a:chExt cx="4434036" cy="3585814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2363466"/>
              <a:ext cx="4248472" cy="705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3033861"/>
              <a:ext cx="4434036" cy="2915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66936"/>
            <a:ext cx="4464496" cy="328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67544" y="2852936"/>
            <a:ext cx="3672408" cy="64807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55298" name="Picture 2" descr="http://postfiles16.naver.net/data20/2006/12/12/287/simpsons-the-scream-4900914-mmirr_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12" y="1041168"/>
            <a:ext cx="8898084" cy="57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Analysis of New Data Structure (HYB)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Space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number of a block: </a:t>
            </a:r>
            <a:r>
              <a:rPr lang="en-US" altLang="ko-KR" i="1" dirty="0" smtClean="0"/>
              <a:t>c · n</a:t>
            </a:r>
            <a:r>
              <a:rPr lang="en-US" altLang="ko-KR" dirty="0" smtClean="0"/>
              <a:t>, for some </a:t>
            </a:r>
            <a:r>
              <a:rPr lang="en-US" altLang="ko-KR" i="1" dirty="0" smtClean="0"/>
              <a:t>c </a:t>
            </a:r>
            <a:r>
              <a:rPr lang="en-US" altLang="ko-KR" dirty="0" smtClean="0"/>
              <a:t>&gt; 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1876480"/>
            <a:ext cx="8532440" cy="140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34" y="3811838"/>
            <a:ext cx="7849332" cy="134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4961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Inverted Index (INV)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New Data Structure (HYB)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Implemented both </a:t>
            </a:r>
            <a:r>
              <a:rPr lang="en-US" altLang="ko-KR" dirty="0" smtClean="0"/>
              <a:t>INV and HYB in compressed format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Compared the performance on three collections of different characteristics</a:t>
            </a:r>
          </a:p>
          <a:p>
            <a:pPr lvl="1"/>
            <a:r>
              <a:rPr lang="en-US" altLang="ko-KR" dirty="0" smtClean="0"/>
              <a:t>A mailing-list archive + several encyclopedias on </a:t>
            </a:r>
            <a:r>
              <a:rPr lang="en-US" altLang="ko-KR" b="1" i="1" dirty="0" smtClean="0"/>
              <a:t>homeopathic medicine</a:t>
            </a:r>
          </a:p>
          <a:p>
            <a:pPr lvl="1"/>
            <a:r>
              <a:rPr lang="en-US" altLang="ko-KR" dirty="0" smtClean="0"/>
              <a:t>Complete dumps of the English and German </a:t>
            </a:r>
            <a:r>
              <a:rPr lang="en-US" altLang="ko-KR" b="1" i="1" dirty="0" smtClean="0"/>
              <a:t>Wikipedia </a:t>
            </a:r>
            <a:r>
              <a:rPr lang="en-US" altLang="ko-KR" dirty="0" smtClean="0"/>
              <a:t>from Dec 2005</a:t>
            </a:r>
          </a:p>
          <a:p>
            <a:pPr lvl="1"/>
            <a:r>
              <a:rPr lang="en-US" altLang="ko-KR" dirty="0" smtClean="0"/>
              <a:t>The large TREC </a:t>
            </a:r>
            <a:r>
              <a:rPr lang="en-US" altLang="ko-KR" b="1" i="1" dirty="0" smtClean="0"/>
              <a:t>Terabyte </a:t>
            </a:r>
            <a:r>
              <a:rPr lang="en-US" altLang="ko-KR" dirty="0" smtClean="0"/>
              <a:t>collection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Picked some </a:t>
            </a:r>
            <a:r>
              <a:rPr lang="en-US" altLang="ko-KR" b="1" i="1" dirty="0" smtClean="0"/>
              <a:t>maximal queries </a:t>
            </a:r>
            <a:r>
              <a:rPr lang="en-US" altLang="ko-KR" dirty="0" smtClean="0"/>
              <a:t>from a fixed time slice of query log for that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4394298" cy="556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5692" y="969243"/>
            <a:ext cx="4542812" cy="281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1631" y="3789040"/>
            <a:ext cx="4546873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</a:t>
            </a:r>
            <a:endParaRPr lang="ko-KR" alt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Inverted Index (INV)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New Data Structure (HYB)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Presented a new compact indexing data structure for supporting an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 feature with very fast response times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Defined a notion of empirical entropy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Seen potential for a further speed-up of query processing time with using no more space than a state-of-the-art compressed inverted index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</a:rPr>
              <a:t>[TAB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</a:rPr>
              <a:t>][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</a:rPr>
              <a:t>TAB]</a:t>
            </a:r>
            <a:endParaRPr lang="ko-KR" altLang="en-US" sz="1400" b="1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cgroups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cmdline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cpuinfo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crypto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</a:t>
            </a:r>
            <a:endParaRPr lang="ko-KR" altLang="en-US" sz="14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br>
              <a:rPr lang="en-US" altLang="ko-KR" sz="2200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Autocompletion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err="1" smtClean="0"/>
              <a:t>Autocompletion</a:t>
            </a:r>
            <a:r>
              <a:rPr lang="en-US" altLang="ko-KR" dirty="0" smtClean="0"/>
              <a:t> is a </a:t>
            </a:r>
            <a:r>
              <a:rPr lang="en-US" altLang="ko-KR" dirty="0" smtClean="0"/>
              <a:t>widely used mechanism to get to a desired piece of information </a:t>
            </a:r>
            <a:r>
              <a:rPr lang="en-US" altLang="ko-KR" i="1" dirty="0" smtClean="0"/>
              <a:t>quickly</a:t>
            </a:r>
            <a:r>
              <a:rPr lang="en-US" altLang="ko-KR" dirty="0" smtClean="0"/>
              <a:t> and with as </a:t>
            </a:r>
            <a:r>
              <a:rPr lang="en-US" altLang="ko-KR" i="1" dirty="0" smtClean="0"/>
              <a:t>little knowledge </a:t>
            </a:r>
            <a:r>
              <a:rPr lang="en-US" altLang="ko-KR" dirty="0" smtClean="0"/>
              <a:t>and </a:t>
            </a:r>
            <a:r>
              <a:rPr lang="en-US" altLang="ko-KR" i="1" dirty="0" smtClean="0"/>
              <a:t>effort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Unix Shell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2996952"/>
            <a:ext cx="5400600" cy="273630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cgroups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cmdline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itchFamily="49" charset="0"/>
              </a:rPr>
              <a:t>cpuinfo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crypto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Consolas" pitchFamily="49" charset="0"/>
              </a:rPr>
              <a:t>$ cat /proc/cp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itchFamily="49" charset="0"/>
              </a:rPr>
              <a:t>[TAB]</a:t>
            </a:r>
            <a:endParaRPr lang="ko-KR" altLang="en-US" sz="1400" b="1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4162</Words>
  <Application>Microsoft Office PowerPoint</Application>
  <PresentationFormat>화면 슬라이드 쇼(4:3)</PresentationFormat>
  <Paragraphs>1303</Paragraphs>
  <Slides>62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SNU IDB Lab.</vt:lpstr>
      <vt:lpstr>Type Less, Find More: Fast Autocompletion Search with a Succinct Index</vt:lpstr>
      <vt:lpstr>Outline 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Autocompletion</vt:lpstr>
      <vt:lpstr>Introduction - Contributions</vt:lpstr>
      <vt:lpstr>Introduction - Contributions</vt:lpstr>
      <vt:lpstr>Introduction - The Inverted Index</vt:lpstr>
      <vt:lpstr>Introduction - The Inverted Index</vt:lpstr>
      <vt:lpstr>Introduction - Entropy in Information Theory</vt:lpstr>
      <vt:lpstr>Introduction - Entropy in Information Theory</vt:lpstr>
      <vt:lpstr>Introduction - Entropy in Information Theory</vt:lpstr>
      <vt:lpstr>Outline </vt:lpstr>
      <vt:lpstr>Problem Definition</vt:lpstr>
      <vt:lpstr>Problem Definition</vt:lpstr>
      <vt:lpstr>Problem Definition</vt:lpstr>
      <vt:lpstr>Problem Definition</vt:lpstr>
      <vt:lpstr>Problem Definition</vt:lpstr>
      <vt:lpstr>Outline 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Algorithm</vt:lpstr>
      <vt:lpstr>Analysis of Inverted Index (INV) - Problems of INV</vt:lpstr>
      <vt:lpstr>Analysis of Inverted Index (INV) - Space Usage</vt:lpstr>
      <vt:lpstr>Analysis of Inverted Index (INV) - Space Usage</vt:lpstr>
      <vt:lpstr>Analysis of Inverted Index (INV) - Space Usage</vt:lpstr>
      <vt:lpstr>Analysis of Inverted Index (INV) - Space Usage</vt:lpstr>
      <vt:lpstr>Outline 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Algorithm</vt:lpstr>
      <vt:lpstr>Analysis of New Data Structure (HYB) - Space Usage</vt:lpstr>
      <vt:lpstr>Analysis of New Data Structure (HYB) - Space Usage</vt:lpstr>
      <vt:lpstr>Analysis of New Data Structure (HYB) - Space Usage</vt:lpstr>
      <vt:lpstr>Outline </vt:lpstr>
      <vt:lpstr>Experiments </vt:lpstr>
      <vt:lpstr>Experiments </vt:lpstr>
      <vt:lpstr>Outline </vt:lpstr>
      <vt:lpstr>Conclusions</vt:lpstr>
      <vt:lpstr>Thank You!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Less, Find More: Fast Autocompletion Search with a Succinct Index</dc:title>
  <cp:lastModifiedBy>bem</cp:lastModifiedBy>
  <cp:revision>1247</cp:revision>
  <dcterms:created xsi:type="dcterms:W3CDTF">2006-10-05T04:04:58Z</dcterms:created>
  <dcterms:modified xsi:type="dcterms:W3CDTF">2011-10-27T00:13:34Z</dcterms:modified>
</cp:coreProperties>
</file>