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24" r:id="rId4"/>
    <p:sldId id="325" r:id="rId5"/>
    <p:sldId id="348" r:id="rId6"/>
    <p:sldId id="342" r:id="rId7"/>
    <p:sldId id="326" r:id="rId8"/>
    <p:sldId id="327" r:id="rId9"/>
    <p:sldId id="349" r:id="rId10"/>
    <p:sldId id="343" r:id="rId11"/>
    <p:sldId id="329" r:id="rId12"/>
    <p:sldId id="330" r:id="rId13"/>
    <p:sldId id="333" r:id="rId14"/>
    <p:sldId id="334" r:id="rId15"/>
    <p:sldId id="335" r:id="rId16"/>
    <p:sldId id="344" r:id="rId17"/>
    <p:sldId id="336" r:id="rId18"/>
    <p:sldId id="337" r:id="rId19"/>
    <p:sldId id="338" r:id="rId20"/>
    <p:sldId id="339" r:id="rId21"/>
    <p:sldId id="345" r:id="rId22"/>
    <p:sldId id="340" r:id="rId23"/>
    <p:sldId id="350" r:id="rId24"/>
    <p:sldId id="341" r:id="rId25"/>
    <p:sldId id="346" r:id="rId26"/>
    <p:sldId id="284" r:id="rId27"/>
    <p:sldId id="347" r:id="rId28"/>
    <p:sldId id="283" r:id="rId29"/>
    <p:sldId id="32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85" d="100"/>
          <a:sy n="85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논문은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프로세스안에서</a:t>
            </a:r>
            <a:r>
              <a:rPr lang="ko-KR" altLang="en-US" dirty="0" smtClean="0"/>
              <a:t> 유용한 그래프 오퍼레이션의 실행가능성의 예를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2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0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Graph Twiddling in a </a:t>
            </a:r>
            <a:r>
              <a:rPr lang="en-US" altLang="ko-KR" dirty="0" err="1" smtClean="0"/>
              <a:t>MapReduce</a:t>
            </a:r>
            <a:r>
              <a:rPr lang="en-US" altLang="ko-KR" smtClean="0"/>
              <a:t> World</a:t>
            </a:r>
            <a:br>
              <a:rPr lang="en-US" altLang="ko-KR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Jonathan Cohen</a:t>
            </a:r>
          </a:p>
          <a:p>
            <a:r>
              <a:rPr lang="en-US" altLang="ko-KR" dirty="0" smtClean="0"/>
              <a:t>US National Security Agency</a:t>
            </a:r>
          </a:p>
          <a:p>
            <a:r>
              <a:rPr lang="en-US" altLang="ko-KR" dirty="0" smtClean="0"/>
              <a:t>Computing </a:t>
            </a:r>
            <a:r>
              <a:rPr lang="en-US" altLang="ko-KR" dirty="0"/>
              <a:t>i</a:t>
            </a:r>
            <a:r>
              <a:rPr lang="en-US" altLang="ko-KR" dirty="0" smtClean="0"/>
              <a:t>n Science &amp; Engineering, 2009   </a:t>
            </a:r>
            <a:endParaRPr lang="en-US" altLang="ko-KR" dirty="0"/>
          </a:p>
          <a:p>
            <a:pPr algn="r"/>
            <a:r>
              <a:rPr lang="en-US" altLang="ko-KR" dirty="0" smtClean="0"/>
              <a:t>20 June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Preprocessing: Augmenting Edges with Degrees</a:t>
            </a:r>
          </a:p>
          <a:p>
            <a:r>
              <a:rPr lang="en-US" altLang="ko-KR" dirty="0" smtClean="0"/>
              <a:t>Enumerating Triangles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Rectangles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Finding Trusses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Enumerating Triangles(1/5)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basis for analyzing graphs and </a:t>
            </a:r>
            <a:r>
              <a:rPr lang="en-US" altLang="ko-KR" dirty="0" err="1" smtClean="0"/>
              <a:t>subgraphs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Two-step approach</a:t>
            </a:r>
          </a:p>
          <a:p>
            <a:pPr lvl="1"/>
            <a:r>
              <a:rPr lang="en-US" altLang="ko-KR" dirty="0" smtClean="0"/>
              <a:t>Enumerate </a:t>
            </a:r>
            <a:r>
              <a:rPr lang="en-US" altLang="ko-KR" dirty="0" smtClean="0">
                <a:solidFill>
                  <a:srgbClr val="FF0000"/>
                </a:solidFill>
              </a:rPr>
              <a:t>open triads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e.g.) {(A, B), (B, C)}</a:t>
            </a:r>
          </a:p>
          <a:p>
            <a:pPr lvl="1"/>
            <a:r>
              <a:rPr lang="en-US" altLang="ko-KR" dirty="0" smtClean="0"/>
              <a:t>Find an edge that closes those triads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e.g.) {(A, C)}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71800" y="4139788"/>
            <a:ext cx="3024336" cy="1953508"/>
            <a:chOff x="1979712" y="4211796"/>
            <a:chExt cx="3024336" cy="1953508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2360562" y="4581128"/>
              <a:ext cx="2067422" cy="7920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360562" y="5373216"/>
              <a:ext cx="2067422" cy="3600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83968" y="42117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52199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5976" y="57959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5220072" y="4509120"/>
            <a:ext cx="0" cy="11521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Enumerating Triangles(2/5)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 function in the First MR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 output key: </a:t>
            </a:r>
            <a:r>
              <a:rPr lang="en-US" altLang="ko-KR" dirty="0" smtClean="0">
                <a:solidFill>
                  <a:srgbClr val="FF0000"/>
                </a:solidFill>
              </a:rPr>
              <a:t>Vertex with lower degree </a:t>
            </a:r>
            <a:r>
              <a:rPr lang="en-US" altLang="ko-KR" dirty="0" smtClean="0"/>
              <a:t>than the other vertex</a:t>
            </a:r>
          </a:p>
          <a:p>
            <a:pPr lvl="1"/>
            <a:r>
              <a:rPr lang="en-US" altLang="ko-KR" dirty="0"/>
              <a:t>If the two vertices have the </a:t>
            </a:r>
            <a:r>
              <a:rPr lang="en-US" altLang="ko-KR" dirty="0" smtClean="0"/>
              <a:t>same degree, break </a:t>
            </a:r>
            <a:r>
              <a:rPr lang="en-US" altLang="ko-KR" dirty="0"/>
              <a:t>the tie </a:t>
            </a:r>
            <a:r>
              <a:rPr lang="en-US" altLang="ko-KR" dirty="0" smtClean="0"/>
              <a:t>with the </a:t>
            </a:r>
            <a:r>
              <a:rPr lang="en-US" altLang="ko-KR" dirty="0"/>
              <a:t>vertex </a:t>
            </a:r>
            <a:r>
              <a:rPr lang="en-US" altLang="ko-KR" dirty="0" smtClean="0"/>
              <a:t>names</a:t>
            </a:r>
          </a:p>
          <a:p>
            <a:r>
              <a:rPr lang="en-US" altLang="ko-KR" dirty="0" smtClean="0"/>
              <a:t>Map output value: an edge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076" name="Picture 4" descr="C:\Users\Min Sup\Desktop\2012년 1학기\발표\2012-06-01 랩세미나\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920880" cy="3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Enumerating Triangles(3/5)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Reduce function </a:t>
            </a:r>
            <a:r>
              <a:rPr lang="en-US" altLang="ko-KR" dirty="0"/>
              <a:t>in the First MR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bin is labeled with a vertex and contains edges</a:t>
            </a:r>
          </a:p>
          <a:p>
            <a:r>
              <a:rPr lang="en-US" altLang="ko-KR" dirty="0" smtClean="0"/>
              <a:t>Reduce output key: an edge that is needed to form a triangle</a:t>
            </a:r>
          </a:p>
          <a:p>
            <a:r>
              <a:rPr lang="en-US" altLang="ko-KR" dirty="0" smtClean="0"/>
              <a:t>Reduce output value: a pair of edges that consists of an open triad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098" name="Picture 2" descr="C:\Users\Min Sup\Desktop\2012년 1학기\발표\2012-06-01 랩세미나\5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1" y="2636912"/>
            <a:ext cx="5066817" cy="15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 Sup\Desktop\2012년 1학기\발표\2012-06-01 랩세미나\5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1" y="4345036"/>
            <a:ext cx="2002999" cy="21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in Sup\Desktop\2012년 1학기\발표\2012-06-01 랩세미나\5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62" y="5809407"/>
            <a:ext cx="3128710" cy="3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n Sup\Desktop\2012년 1학기\발표\2012-06-01 랩세미나\5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62" y="4623710"/>
            <a:ext cx="3128710" cy="3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Enumerating Triangles(4/5)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Map function in the </a:t>
            </a:r>
            <a:r>
              <a:rPr lang="en-US" altLang="ko-KR" dirty="0" smtClean="0"/>
              <a:t>Second MR </a:t>
            </a:r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Have two input files: </a:t>
            </a:r>
          </a:p>
          <a:p>
            <a:pPr lvl="1"/>
            <a:r>
              <a:rPr lang="en-US" altLang="ko-KR" dirty="0"/>
              <a:t>The degree-augmented edge </a:t>
            </a:r>
            <a:r>
              <a:rPr lang="en-US" altLang="ko-KR" dirty="0" smtClean="0"/>
              <a:t>file</a:t>
            </a:r>
          </a:p>
          <a:p>
            <a:pPr lvl="1"/>
            <a:r>
              <a:rPr lang="en-US" altLang="ko-KR" dirty="0" smtClean="0"/>
              <a:t>The output file from the first MR job</a:t>
            </a:r>
          </a:p>
          <a:p>
            <a:r>
              <a:rPr lang="en-US" altLang="ko-KR" dirty="0" smtClean="0"/>
              <a:t>Map function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Re-arrange</a:t>
            </a:r>
            <a:r>
              <a:rPr lang="en-US" altLang="ko-KR" dirty="0" smtClean="0"/>
              <a:t> the edge records’ </a:t>
            </a:r>
            <a:r>
              <a:rPr lang="en-US" altLang="ko-KR" dirty="0" smtClean="0">
                <a:solidFill>
                  <a:srgbClr val="FF0000"/>
                </a:solidFill>
              </a:rPr>
              <a:t>keys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in lexicographic order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 descr="C:\Users\Min Sup\Desktop\2012년 1학기\발표\2012-06-01 랩세미나\6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320485" cy="31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in Sup\Desktop\2012년 1학기\발표\2012-06-01 랩세미나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63899"/>
            <a:ext cx="31337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82330" y="928193"/>
            <a:ext cx="29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*Example graph for finding triangles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782330" y="3717032"/>
            <a:ext cx="130995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3648" y="3717032"/>
            <a:ext cx="130995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Enumerating Triangles(5/5)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Reduce function </a:t>
            </a:r>
            <a:r>
              <a:rPr lang="en-US" altLang="ko-KR" dirty="0"/>
              <a:t>in the </a:t>
            </a:r>
            <a:r>
              <a:rPr lang="en-US" altLang="ko-KR" dirty="0" smtClean="0"/>
              <a:t>Second MR </a:t>
            </a:r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bin corresponds with a vertex pair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Join the direct edges and triads </a:t>
            </a:r>
            <a:r>
              <a:rPr lang="en-US" altLang="ko-KR" dirty="0" smtClean="0">
                <a:sym typeface="Wingdings" pitchFamily="2" charset="2"/>
              </a:rPr>
              <a:t> produce a triangle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146" name="Picture 2" descr="C:\Users\Min Sup\Desktop\2012년 1학기\발표\2012-06-01 랩세미나\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66" y="2060847"/>
            <a:ext cx="6727593" cy="451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Preprocessing: Augmenting Edges with Degrees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Triangles</a:t>
            </a:r>
          </a:p>
          <a:p>
            <a:r>
              <a:rPr lang="en-US" altLang="ko-KR" dirty="0" smtClean="0"/>
              <a:t>Enumerating Rectangles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Finding Trusses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Enumerating Rectangles(1/4)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 to that of enumerating triangles</a:t>
            </a:r>
          </a:p>
          <a:p>
            <a:r>
              <a:rPr lang="en-US" altLang="ko-KR" dirty="0" smtClean="0"/>
              <a:t>To find two open triads connecting the same pair of vertices</a:t>
            </a:r>
          </a:p>
          <a:p>
            <a:pPr lvl="1"/>
            <a:r>
              <a:rPr lang="en-US" altLang="ko-KR" dirty="0" smtClean="0"/>
              <a:t>Their combination is a rectangle</a:t>
            </a:r>
          </a:p>
          <a:p>
            <a:pPr lvl="1"/>
            <a:r>
              <a:rPr lang="en-US" altLang="ko-KR" dirty="0"/>
              <a:t>{(A, B), (B, C</a:t>
            </a:r>
            <a:r>
              <a:rPr lang="en-US" altLang="ko-KR" dirty="0" smtClean="0"/>
              <a:t>)}  {(A, D), (D, C)}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259632" y="3059668"/>
            <a:ext cx="3024336" cy="1953508"/>
            <a:chOff x="1979712" y="4211796"/>
            <a:chExt cx="3024336" cy="1953508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2360562" y="4581128"/>
              <a:ext cx="2067422" cy="7920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360562" y="5373216"/>
              <a:ext cx="2067422" cy="3600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83968" y="42117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52199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5976" y="57959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07904" y="3429000"/>
            <a:ext cx="2160240" cy="1152128"/>
            <a:chOff x="3707904" y="3429000"/>
            <a:chExt cx="2160240" cy="115212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707904" y="3429000"/>
              <a:ext cx="1800200" cy="5040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3707904" y="3933056"/>
              <a:ext cx="1800200" cy="64807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80112" y="37797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8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Enumerating Rectangles(2/4)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the possibilities for four vertices</a:t>
            </a:r>
          </a:p>
          <a:p>
            <a:pPr lvl="1"/>
            <a:r>
              <a:rPr lang="en-US" altLang="ko-KR" dirty="0" smtClean="0"/>
              <a:t>4! = 24 ways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91655" y="2366341"/>
            <a:ext cx="1328738" cy="1328738"/>
            <a:chOff x="539552" y="2420888"/>
            <a:chExt cx="2160240" cy="2160240"/>
          </a:xfrm>
        </p:grpSpPr>
        <p:grpSp>
          <p:nvGrpSpPr>
            <p:cNvPr id="18" name="그룹 17"/>
            <p:cNvGrpSpPr/>
            <p:nvPr/>
          </p:nvGrpSpPr>
          <p:grpSpPr>
            <a:xfrm>
              <a:off x="1259632" y="2420888"/>
              <a:ext cx="720080" cy="720080"/>
              <a:chOff x="1259632" y="2420888"/>
              <a:chExt cx="720080" cy="72008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5644" y="2420888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979712" y="3140968"/>
              <a:ext cx="720080" cy="720080"/>
              <a:chOff x="1259632" y="2420888"/>
              <a:chExt cx="720080" cy="72008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55644" y="2426591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39552" y="3140968"/>
              <a:ext cx="720080" cy="720080"/>
              <a:chOff x="1259632" y="2420888"/>
              <a:chExt cx="720080" cy="720080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55644" y="2426591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259632" y="3861048"/>
              <a:ext cx="720080" cy="720080"/>
              <a:chOff x="1259632" y="2420888"/>
              <a:chExt cx="720080" cy="72008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55644" y="2432296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직선 연결선 28"/>
            <p:cNvCxnSpPr>
              <a:stCxn id="5" idx="3"/>
              <a:endCxn id="23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5" idx="5"/>
              <a:endCxn id="20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26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3" idx="5"/>
              <a:endCxn id="26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984845" y="2401919"/>
            <a:ext cx="1328738" cy="1354507"/>
            <a:chOff x="539552" y="2420888"/>
            <a:chExt cx="2160240" cy="2202135"/>
          </a:xfrm>
        </p:grpSpPr>
        <p:grpSp>
          <p:nvGrpSpPr>
            <p:cNvPr id="38" name="그룹 37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2" name="직선 연결선 41"/>
            <p:cNvCxnSpPr>
              <a:stCxn id="52" idx="3"/>
              <a:endCxn id="48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52" idx="5"/>
              <a:endCxn id="50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50" idx="3"/>
              <a:endCxn id="46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8" idx="5"/>
              <a:endCxn id="46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689274" y="2389034"/>
            <a:ext cx="1328738" cy="1354507"/>
            <a:chOff x="539552" y="2420888"/>
            <a:chExt cx="2160240" cy="2202135"/>
          </a:xfrm>
        </p:grpSpPr>
        <p:grpSp>
          <p:nvGrpSpPr>
            <p:cNvPr id="55" name="그룹 54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9" name="직선 연결선 58"/>
            <p:cNvCxnSpPr>
              <a:stCxn id="69" idx="3"/>
              <a:endCxn id="65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69" idx="5"/>
              <a:endCxn id="67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67" idx="3"/>
              <a:endCxn id="63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5" idx="5"/>
              <a:endCxn id="63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2984845" y="4090717"/>
            <a:ext cx="1328738" cy="1354507"/>
            <a:chOff x="539552" y="2420888"/>
            <a:chExt cx="2160240" cy="2202135"/>
          </a:xfrm>
        </p:grpSpPr>
        <p:grpSp>
          <p:nvGrpSpPr>
            <p:cNvPr id="72" name="그룹 71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6" name="직선 연결선 75"/>
            <p:cNvCxnSpPr>
              <a:stCxn id="86" idx="3"/>
              <a:endCxn id="82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86" idx="5"/>
              <a:endCxn id="84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84" idx="3"/>
              <a:endCxn id="80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82" idx="5"/>
              <a:endCxn id="80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1276892" y="4075992"/>
            <a:ext cx="1328738" cy="1328738"/>
            <a:chOff x="539552" y="2420888"/>
            <a:chExt cx="2160240" cy="2160240"/>
          </a:xfrm>
        </p:grpSpPr>
        <p:grpSp>
          <p:nvGrpSpPr>
            <p:cNvPr id="89" name="그룹 88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259632" y="3861048"/>
              <a:ext cx="720080" cy="720080"/>
              <a:chOff x="1259632" y="2420888"/>
              <a:chExt cx="720080" cy="72008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355644" y="2432296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/>
            <p:cNvCxnSpPr>
              <a:stCxn id="103" idx="3"/>
              <a:endCxn id="99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03" idx="5"/>
              <a:endCxn id="101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01" idx="3"/>
              <a:endCxn id="97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9" idx="5"/>
              <a:endCxn id="97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6483622" y="4053564"/>
            <a:ext cx="1328738" cy="1354507"/>
            <a:chOff x="539552" y="2420888"/>
            <a:chExt cx="2160240" cy="220213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0" name="직선 연결선 109"/>
            <p:cNvCxnSpPr>
              <a:stCxn id="120" idx="3"/>
              <a:endCxn id="116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20" idx="5"/>
              <a:endCxn id="118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8" idx="3"/>
              <a:endCxn id="114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16" idx="5"/>
              <a:endCxn id="114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689274" y="4071752"/>
            <a:ext cx="1328738" cy="1354507"/>
            <a:chOff x="539552" y="2420888"/>
            <a:chExt cx="2160240" cy="2202135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979712" y="3140968"/>
              <a:ext cx="720080" cy="720080"/>
              <a:chOff x="1259632" y="2420888"/>
              <a:chExt cx="720080" cy="720080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55644" y="2426591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9552" y="3140968"/>
              <a:ext cx="720080" cy="720080"/>
              <a:chOff x="1259632" y="2420888"/>
              <a:chExt cx="720080" cy="720080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55644" y="2426591"/>
                <a:ext cx="480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7" name="직선 연결선 126"/>
            <p:cNvCxnSpPr>
              <a:stCxn id="137" idx="3"/>
              <a:endCxn id="133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37" idx="5"/>
              <a:endCxn id="135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35" idx="3"/>
              <a:endCxn id="131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33" idx="5"/>
              <a:endCxn id="131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6483622" y="2376150"/>
            <a:ext cx="1328738" cy="1354507"/>
            <a:chOff x="539552" y="2420888"/>
            <a:chExt cx="2160240" cy="2202135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259632" y="2420888"/>
              <a:ext cx="720080" cy="750567"/>
              <a:chOff x="1259632" y="2420888"/>
              <a:chExt cx="720080" cy="750567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355644" y="2420888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979712" y="3140968"/>
              <a:ext cx="720080" cy="756270"/>
              <a:chOff x="1259632" y="2420888"/>
              <a:chExt cx="720080" cy="756270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39552" y="3140968"/>
              <a:ext cx="720080" cy="756270"/>
              <a:chOff x="1259632" y="2420888"/>
              <a:chExt cx="720080" cy="756270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355644" y="2426591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1259632" y="3861048"/>
              <a:ext cx="720080" cy="761975"/>
              <a:chOff x="1259632" y="2420888"/>
              <a:chExt cx="720080" cy="761975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1259632" y="242088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355644" y="2432296"/>
                <a:ext cx="480053" cy="75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1" name="직선 연결선 160"/>
            <p:cNvCxnSpPr>
              <a:stCxn id="171" idx="3"/>
              <a:endCxn id="167" idx="7"/>
            </p:cNvCxnSpPr>
            <p:nvPr/>
          </p:nvCxnSpPr>
          <p:spPr>
            <a:xfrm flipH="1">
              <a:off x="115417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171" idx="5"/>
              <a:endCxn id="169" idx="1"/>
            </p:cNvCxnSpPr>
            <p:nvPr/>
          </p:nvCxnSpPr>
          <p:spPr>
            <a:xfrm>
              <a:off x="1874259" y="303551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69" idx="3"/>
              <a:endCxn id="165" idx="7"/>
            </p:cNvCxnSpPr>
            <p:nvPr/>
          </p:nvCxnSpPr>
          <p:spPr>
            <a:xfrm flipH="1">
              <a:off x="187425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7" idx="5"/>
              <a:endCxn id="165" idx="1"/>
            </p:cNvCxnSpPr>
            <p:nvPr/>
          </p:nvCxnSpPr>
          <p:spPr>
            <a:xfrm>
              <a:off x="1154179" y="3755595"/>
              <a:ext cx="210906" cy="210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8" y="3068960"/>
            <a:ext cx="6811094" cy="21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Enumerating Rectangles(3/4)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triad: has an apex of lower order than its neighbors</a:t>
            </a:r>
          </a:p>
          <a:p>
            <a:r>
              <a:rPr lang="en-US" altLang="ko-KR" dirty="0" smtClean="0"/>
              <a:t>Mixed triad: has </a:t>
            </a:r>
            <a:r>
              <a:rPr lang="en-US" altLang="ko-KR" dirty="0"/>
              <a:t>an apex whose order is between its </a:t>
            </a:r>
            <a:r>
              <a:rPr lang="en-US" altLang="ko-KR" dirty="0" smtClean="0"/>
              <a:t>neighbors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1368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Two Low Triads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47864" y="507766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One Low Triad + One Mixed Triad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2120" y="514990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Two mixed Triads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4109762"/>
            <a:ext cx="194421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91880" y="4109134"/>
            <a:ext cx="18722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60232" y="3068961"/>
            <a:ext cx="0" cy="19146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018" y="2420888"/>
            <a:ext cx="3286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24/8 = 3 distinct cases</a:t>
            </a:r>
          </a:p>
        </p:txBody>
      </p:sp>
    </p:spTree>
    <p:extLst>
      <p:ext uri="{BB962C8B-B14F-4D97-AF65-F5344CB8AC3E}">
        <p14:creationId xmlns:p14="http://schemas.microsoft.com/office/powerpoint/2010/main" val="40036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3" grpId="0"/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Preprocessing: Augmenting Edges with Degrees</a:t>
            </a:r>
          </a:p>
          <a:p>
            <a:r>
              <a:rPr lang="en-US" altLang="ko-KR" dirty="0" smtClean="0"/>
              <a:t>Enumerating Triangles</a:t>
            </a:r>
          </a:p>
          <a:p>
            <a:r>
              <a:rPr lang="en-US" altLang="ko-KR" dirty="0" smtClean="0"/>
              <a:t>Enumerating Rectangles</a:t>
            </a:r>
          </a:p>
          <a:p>
            <a:r>
              <a:rPr lang="en-US" altLang="ko-KR" dirty="0" smtClean="0"/>
              <a:t>Finding Trusses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Enumerating Rectangles(4/4)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procedure for finding all rectangles in a graph</a:t>
            </a:r>
          </a:p>
          <a:p>
            <a:r>
              <a:rPr lang="en-US" altLang="ko-KR" dirty="0" smtClean="0"/>
              <a:t>Make enumerating low triads inexpensive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79168"/>
              </p:ext>
            </p:extLst>
          </p:nvPr>
        </p:nvGraphicFramePr>
        <p:xfrm>
          <a:off x="539553" y="2305314"/>
          <a:ext cx="5092861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273215"/>
                <a:gridCol w="1273215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key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(FRED,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ETHEL)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d(FRED)=5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d(ETHEL)=3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3928"/>
              </p:ext>
            </p:extLst>
          </p:nvPr>
        </p:nvGraphicFramePr>
        <p:xfrm>
          <a:off x="539553" y="2769945"/>
          <a:ext cx="5092861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273215"/>
                <a:gridCol w="1273215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key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ETHEL, LUCY)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d(ETHEL)=2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d(LUCY)=5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5130"/>
              </p:ext>
            </p:extLst>
          </p:nvPr>
        </p:nvGraphicFramePr>
        <p:xfrm>
          <a:off x="539552" y="3634041"/>
          <a:ext cx="3669674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123243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FRED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(FRED,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ETHEL)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03456"/>
              </p:ext>
            </p:extLst>
          </p:nvPr>
        </p:nvGraphicFramePr>
        <p:xfrm>
          <a:off x="539552" y="4127297"/>
          <a:ext cx="3669674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123243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ETHEL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(FRED, 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ETHEL)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24098"/>
              </p:ext>
            </p:extLst>
          </p:nvPr>
        </p:nvGraphicFramePr>
        <p:xfrm>
          <a:off x="539552" y="4631353"/>
          <a:ext cx="3669674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123243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ETHEL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ETHEL, LUCY)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2275"/>
              </p:ext>
            </p:extLst>
          </p:nvPr>
        </p:nvGraphicFramePr>
        <p:xfrm>
          <a:off x="539552" y="5135409"/>
          <a:ext cx="3669674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20"/>
                <a:gridCol w="1704211"/>
                <a:gridCol w="1123243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LUCY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ETHEL, LUCY)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72161"/>
              </p:ext>
            </p:extLst>
          </p:nvPr>
        </p:nvGraphicFramePr>
        <p:xfrm>
          <a:off x="539553" y="5999505"/>
          <a:ext cx="4752527" cy="3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383"/>
                <a:gridCol w="3298144"/>
              </a:tblGrid>
              <a:tr h="30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(FRED,</a:t>
                      </a:r>
                      <a:r>
                        <a:rPr lang="en-US" altLang="ko-KR" sz="1500" baseline="0" dirty="0" smtClean="0"/>
                        <a:t> LUCY)</a:t>
                      </a:r>
                      <a:endParaRPr lang="ko-KR" altLang="en-US" sz="1500" dirty="0"/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(FRED, ETHEL) (ETHEL, LUCY)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6393" marR="76393" marT="38196" marB="381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3286725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1. Marking each output record as high or low</a:t>
            </a:r>
            <a:endParaRPr lang="en-US" altLang="ko-KR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(map1)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422282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. Exporting every pair of distinct low records</a:t>
            </a:r>
          </a:p>
          <a:p>
            <a:r>
              <a:rPr lang="en-US" altLang="ko-KR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(reduce1)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515893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3. Exporting a rectangle for every triad pair</a:t>
            </a:r>
          </a:p>
          <a:p>
            <a:r>
              <a:rPr lang="en-US" altLang="ko-KR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(map2 + reduce2)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6516216" y="3728065"/>
            <a:ext cx="360040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6516216" y="4664169"/>
            <a:ext cx="360040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051720" y="3191193"/>
            <a:ext cx="288032" cy="36004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2051720" y="5517232"/>
            <a:ext cx="288032" cy="36004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8" grpId="0" animBg="1"/>
      <p:bldP spid="21" grpId="0" animBg="1"/>
      <p:bldP spid="9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Preprocessing: Augmenting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Edges with Degrees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Triangles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Rectangles</a:t>
            </a:r>
          </a:p>
          <a:p>
            <a:r>
              <a:rPr lang="en-US" altLang="ko-KR" dirty="0" smtClean="0"/>
              <a:t>Finding Trusses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Finding Trusses(1/2)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6206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Trusses are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of high connectivity</a:t>
            </a:r>
          </a:p>
          <a:p>
            <a:r>
              <a:rPr lang="en-US" altLang="ko-KR" dirty="0" smtClean="0"/>
              <a:t>Suitable for recognizing clusters in social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k-truss is a single-component-maximal </a:t>
            </a:r>
            <a:r>
              <a:rPr lang="en-US" altLang="ko-KR" dirty="0" err="1" smtClean="0"/>
              <a:t>subgraph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Every edge is contained in at least k-2 triangles in the </a:t>
            </a:r>
            <a:r>
              <a:rPr lang="en-US" altLang="ko-KR" dirty="0" err="1" smtClean="0"/>
              <a:t>subgraph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8194" name="Picture 2" descr="C:\Users\Min Sup\Desktop\2012년 1학기\발표\2012-06-01 랩세미나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08" y="2280749"/>
            <a:ext cx="7194550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441736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altLang="ko-KR" sz="1600" dirty="0" smtClean="0"/>
              <a:t>-trusses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4371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4-trusses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-trusses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6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Finding Trusses(3/3)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Augment the edges with vertex degrees</a:t>
            </a:r>
          </a:p>
          <a:p>
            <a:pPr marL="0" indent="0">
              <a:buNone/>
            </a:pPr>
            <a:r>
              <a:rPr lang="en-US" altLang="ko-KR" dirty="0" smtClean="0"/>
              <a:t>2. Enumerate triangles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3. For each edge, record the number of triangles containing that edge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4. Keep only the edges with sufficient support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If step 4 dropped any edges, return to step 1.</a:t>
            </a:r>
          </a:p>
          <a:p>
            <a:pPr marL="0" indent="0">
              <a:buNone/>
            </a:pPr>
            <a:r>
              <a:rPr lang="en-US" altLang="ko-KR" dirty="0" smtClean="0"/>
              <a:t>6. Find the remaining graph’s components; each is a truss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3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Finding Trusses(3/3)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53407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9218" name="Picture 2" descr="C:\Users\Min Sup\Desktop\2012년 1학기\발표\2012-06-01 랩세미나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4" y="1700808"/>
            <a:ext cx="8646184" cy="42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*The case of finding 4-trusses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7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Preprocessing: Augmenting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Edges with Degrees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Triangles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Rectangles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Finding Trusses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feasibility of decomposing useful graph operations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implementations of useful graph operations exist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Preprocessing: Augmenting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Edges with Degrees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Triangles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Rectangles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Finding Trusses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Showed the possibility of accommodating  the graph through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Make too much edges in some process(finding trusses step.3~4)</a:t>
            </a:r>
          </a:p>
          <a:p>
            <a:pPr lvl="1"/>
            <a:r>
              <a:rPr lang="en-US" altLang="ko-KR" dirty="0" smtClean="0"/>
              <a:t>Wasting a map in implementing the pattern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Relationships are well expressed as graph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Processing the large graph is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sz="2400" dirty="0" smtClean="0">
                <a:solidFill>
                  <a:srgbClr val="FF0000"/>
                </a:solidFill>
              </a:rPr>
              <a:t>mpractical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and </a:t>
            </a:r>
            <a:r>
              <a:rPr lang="en-US" altLang="ko-KR" sz="2400" dirty="0" smtClean="0">
                <a:solidFill>
                  <a:srgbClr val="FF0000"/>
                </a:solidFill>
              </a:rPr>
              <a:t>too expensive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ym typeface="Wingdings" pitchFamily="2" charset="2"/>
              </a:rPr>
              <a:t> Solve the problem using </a:t>
            </a:r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the </a:t>
            </a:r>
            <a:r>
              <a:rPr lang="en-US" altLang="ko-KR" sz="2400" dirty="0" smtClean="0">
                <a:solidFill>
                  <a:srgbClr val="FF0000"/>
                </a:solidFill>
              </a:rPr>
              <a:t>power of the cloud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C:\Users\Min Sup\Desktop\2012년 1학기\발표\2012-06-01 랩세미나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320480" cy="32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Introduction(2/2)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Construct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C:\Users\Min Sup\Desktop\2012년 1학기\발표\2012-06-01 랩세미나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9349"/>
            <a:ext cx="7560840" cy="51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Graph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 descr="C:\Users\Min Sup\Desktop\2012년 1학기\발표\2012-06-01 랩세미나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" y="2310700"/>
            <a:ext cx="4608512" cy="34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273797" y="3644413"/>
            <a:ext cx="864096" cy="5166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49" y="1927952"/>
            <a:ext cx="1890491" cy="387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26711" y="1412776"/>
            <a:ext cx="2095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Input data records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Preprocessing: Augmenting Edges with Degrees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Triangles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Enumerating Rectangles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Finding Trusses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Preprocessing: Augmenting Edges with Degrees(1/2)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Augment the records with vertex-degree information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C:\Users\Min Sup\Desktop\2012년 1학기\발표\2012-06-01 랩세미나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62" y="1587569"/>
            <a:ext cx="5811838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5209455"/>
            <a:ext cx="5379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en-US" altLang="ko-KR" sz="1400" dirty="0" smtClean="0"/>
              <a:t>Records for representing vertex degrees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38805" y="5832298"/>
            <a:ext cx="4265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Require two </a:t>
            </a:r>
            <a:r>
              <a:rPr lang="en-US" altLang="ko-KR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MapReduce</a:t>
            </a: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jobs </a:t>
            </a:r>
          </a:p>
        </p:txBody>
      </p:sp>
    </p:spTree>
    <p:extLst>
      <p:ext uri="{BB962C8B-B14F-4D97-AF65-F5344CB8AC3E}">
        <p14:creationId xmlns:p14="http://schemas.microsoft.com/office/powerpoint/2010/main" val="27031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15861"/>
            <a:ext cx="6231057" cy="407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Augmenting Edges with Degrees(2/3)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980728"/>
            <a:ext cx="8352928" cy="20882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sz="2100" dirty="0" smtClean="0"/>
              <a:t>For each input record, </a:t>
            </a:r>
            <a:br>
              <a:rPr lang="en-US" altLang="ko-KR" sz="2100" dirty="0" smtClean="0"/>
            </a:br>
            <a:r>
              <a:rPr lang="en-US" altLang="ko-KR" sz="2100" dirty="0" smtClean="0"/>
              <a:t>create two output records</a:t>
            </a:r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975499"/>
            <a:ext cx="5157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Reduce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Take all edges mapped to a single vertex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Count them to obtain the degree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Emit a record for each input record</a:t>
            </a:r>
          </a:p>
        </p:txBody>
      </p:sp>
    </p:spTree>
    <p:extLst>
      <p:ext uri="{BB962C8B-B14F-4D97-AF65-F5344CB8AC3E}">
        <p14:creationId xmlns:p14="http://schemas.microsoft.com/office/powerpoint/2010/main" val="2379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045299" cy="408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Augmenting Edges with Degrees(3/3)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51520" y="1052736"/>
            <a:ext cx="4464496" cy="9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Map</a:t>
            </a:r>
          </a:p>
          <a:p>
            <a:pPr lvl="1"/>
            <a:r>
              <a:rPr lang="en-US" altLang="ko-KR" sz="1800" dirty="0" smtClean="0"/>
              <a:t>Preserve the records unchanged</a:t>
            </a:r>
          </a:p>
          <a:p>
            <a:endParaRPr lang="ko-KR" altLang="en-US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269572" y="1052736"/>
            <a:ext cx="469491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Reduce</a:t>
            </a:r>
          </a:p>
          <a:p>
            <a:pPr lvl="1"/>
            <a:r>
              <a:rPr lang="en-US" altLang="ko-KR" sz="1800" dirty="0" smtClean="0"/>
              <a:t>Combine the partial-degree information to produce a complete record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13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3444</TotalTime>
  <Words>893</Words>
  <Application>Microsoft Office PowerPoint</Application>
  <PresentationFormat>화면 슬라이드 쇼(4:3)</PresentationFormat>
  <Paragraphs>292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Graph Twiddling in a MapReduce World </vt:lpstr>
      <vt:lpstr>Outline</vt:lpstr>
      <vt:lpstr>Introduction(1/2)</vt:lpstr>
      <vt:lpstr>Introduction(2/2) The MapReduce Construct</vt:lpstr>
      <vt:lpstr>Example Graph Data</vt:lpstr>
      <vt:lpstr>Outline</vt:lpstr>
      <vt:lpstr>Preprocessing: Augmenting Edges with Degrees(1/2)</vt:lpstr>
      <vt:lpstr>Augmenting Edges with Degrees(2/3)</vt:lpstr>
      <vt:lpstr>Augmenting Edges with Degrees(3/3)</vt:lpstr>
      <vt:lpstr>Outline</vt:lpstr>
      <vt:lpstr>Enumerating Triangles(1/5)</vt:lpstr>
      <vt:lpstr>Enumerating Triangles(2/5) Map function in the First MR job</vt:lpstr>
      <vt:lpstr>Enumerating Triangles(3/5) Reduce function in the First MR job</vt:lpstr>
      <vt:lpstr>Enumerating Triangles(4/5) Map function in the Second MR job</vt:lpstr>
      <vt:lpstr>Enumerating Triangles(5/5) Reduce function in the Second MR job</vt:lpstr>
      <vt:lpstr>Outline</vt:lpstr>
      <vt:lpstr>Enumerating Rectangles(1/4)</vt:lpstr>
      <vt:lpstr>Enumerating Rectangles(2/4)</vt:lpstr>
      <vt:lpstr>Enumerating Rectangles(3/4)</vt:lpstr>
      <vt:lpstr>Enumerating Rectangles(4/4)</vt:lpstr>
      <vt:lpstr>Outline</vt:lpstr>
      <vt:lpstr>Finding Trusses(1/2)</vt:lpstr>
      <vt:lpstr>Finding Trusses(3/3)</vt:lpstr>
      <vt:lpstr>Finding Trusses(3/3)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165</cp:revision>
  <dcterms:created xsi:type="dcterms:W3CDTF">2006-10-05T04:04:58Z</dcterms:created>
  <dcterms:modified xsi:type="dcterms:W3CDTF">2012-06-20T09:21:02Z</dcterms:modified>
</cp:coreProperties>
</file>