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40" r:id="rId4"/>
    <p:sldId id="355" r:id="rId5"/>
    <p:sldId id="370" r:id="rId6"/>
    <p:sldId id="356" r:id="rId7"/>
    <p:sldId id="339" r:id="rId8"/>
    <p:sldId id="357" r:id="rId9"/>
    <p:sldId id="374" r:id="rId10"/>
    <p:sldId id="360" r:id="rId11"/>
    <p:sldId id="361" r:id="rId12"/>
    <p:sldId id="371" r:id="rId13"/>
    <p:sldId id="368" r:id="rId14"/>
    <p:sldId id="365" r:id="rId15"/>
    <p:sldId id="369" r:id="rId16"/>
    <p:sldId id="372" r:id="rId17"/>
    <p:sldId id="363" r:id="rId18"/>
    <p:sldId id="373" r:id="rId19"/>
    <p:sldId id="283" r:id="rId20"/>
    <p:sldId id="323" r:id="rId2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8298" autoAdjust="0"/>
  </p:normalViewPr>
  <p:slideViewPr>
    <p:cSldViewPr>
      <p:cViewPr varScale="1">
        <p:scale>
          <a:sx n="85" d="100"/>
          <a:sy n="85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중요</a:t>
            </a:r>
            <a:r>
              <a:rPr lang="en-US" altLang="ko-KR" dirty="0" smtClean="0"/>
              <a:t>!! Inverted index</a:t>
            </a:r>
            <a:r>
              <a:rPr lang="ko-KR" altLang="en-US" dirty="0" smtClean="0"/>
              <a:t>에 없는 벡터는 아예 계산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4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Sorting</a:t>
            </a:r>
            <a:r>
              <a:rPr lang="ko-KR" altLang="en-US" dirty="0" smtClean="0"/>
              <a:t>했기 때문에 해당 벡터의 밑에는 그 놈보다 큰 값이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이유는 </a:t>
            </a:r>
            <a:r>
              <a:rPr lang="en-US" altLang="ko-KR" dirty="0" smtClean="0"/>
              <a:t>max(x)</a:t>
            </a:r>
            <a:r>
              <a:rPr lang="ko-KR" altLang="en-US" dirty="0" smtClean="0"/>
              <a:t>의 값으로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sorting</a:t>
            </a:r>
            <a:r>
              <a:rPr lang="ko-KR" altLang="en-US" baseline="0" dirty="0" smtClean="0"/>
              <a:t>했기 때문</a:t>
            </a:r>
            <a:r>
              <a:rPr lang="en-US" altLang="ko-KR" baseline="0" smtClean="0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2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Scaling Up All Pairs Similarity Search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r>
              <a:rPr lang="en-US" altLang="ko-KR" dirty="0" smtClean="0"/>
              <a:t>Roberto J. </a:t>
            </a:r>
            <a:r>
              <a:rPr lang="en-US" altLang="ko-KR" dirty="0" err="1" smtClean="0"/>
              <a:t>Bayardo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Yiming</a:t>
            </a:r>
            <a:r>
              <a:rPr lang="en-US" altLang="ko-KR" dirty="0" smtClean="0"/>
              <a:t> Ma, </a:t>
            </a:r>
            <a:r>
              <a:rPr lang="en-US" altLang="ko-KR" dirty="0" err="1" smtClean="0"/>
              <a:t>Ramakrishnan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Srikant</a:t>
            </a:r>
            <a:endParaRPr lang="en-US" altLang="ko-KR" dirty="0" smtClean="0"/>
          </a:p>
          <a:p>
            <a:r>
              <a:rPr lang="en-US" altLang="ko-KR" dirty="0" smtClean="0"/>
              <a:t>Google, Inc.</a:t>
            </a:r>
          </a:p>
          <a:p>
            <a:r>
              <a:rPr lang="en-US" altLang="ko-KR" dirty="0" smtClean="0"/>
              <a:t>WWW 2009   </a:t>
            </a:r>
            <a:endParaRPr lang="en-US" altLang="ko-KR" dirty="0"/>
          </a:p>
          <a:p>
            <a:pPr algn="r"/>
            <a:r>
              <a:rPr lang="en-US" altLang="ko-KR" dirty="0" smtClean="0"/>
              <a:t>  6 December  2012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Min Sup Lee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Algorithms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Exploiting a Specific Sort Order and the Threshold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Guarantee any vector 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x</a:t>
            </a:r>
            <a:r>
              <a:rPr lang="en-US" altLang="ko-KR" dirty="0" smtClean="0">
                <a:sym typeface="Wingdings" pitchFamily="2" charset="2"/>
              </a:rPr>
              <a:t> that is produced after a vector 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y</a:t>
            </a:r>
            <a:r>
              <a:rPr lang="en-US" altLang="ko-KR" dirty="0" smtClean="0">
                <a:sym typeface="Wingdings" pitchFamily="2" charset="2"/>
              </a:rPr>
              <a:t> has a lower maximum weight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Maintaining an </a:t>
            </a:r>
            <a:r>
              <a:rPr lang="en-US" altLang="ko-KR" dirty="0" err="1" smtClean="0">
                <a:sym typeface="Wingdings" pitchFamily="2" charset="2"/>
              </a:rPr>
              <a:t>upperbound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latin typeface="Times" pitchFamily="18" charset="0"/>
                <a:sym typeface="Wingdings" pitchFamily="2" charset="2"/>
              </a:rPr>
              <a:t>remscore</a:t>
            </a:r>
            <a:r>
              <a:rPr lang="en-US" altLang="ko-KR" dirty="0" smtClean="0">
                <a:sym typeface="Wingdings" pitchFamily="2" charset="2"/>
              </a:rPr>
              <a:t> on the score between 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x</a:t>
            </a:r>
            <a:r>
              <a:rPr lang="en-US" altLang="ko-KR" dirty="0" smtClean="0">
                <a:sym typeface="Wingdings" pitchFamily="2" charset="2"/>
              </a:rPr>
              <a:t> and any vector 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y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3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Algorithms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Exploiting a Specific Sort </a:t>
            </a:r>
            <a:r>
              <a:rPr lang="en-US" altLang="ko-KR" dirty="0"/>
              <a:t>Order and the Threshold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itchFamily="2" charset="2"/>
                  </a:rPr>
                  <a:t>Example:</a:t>
                </a:r>
              </a:p>
              <a:p>
                <a:pPr lvl="1"/>
                <a:r>
                  <a:rPr lang="en-US" altLang="ko-KR" dirty="0" smtClean="0">
                    <a:sym typeface="Wingdings" pitchFamily="2" charset="2"/>
                  </a:rPr>
                  <a:t>Sort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  <a:sym typeface="Wingdings" pitchFamily="2" charset="2"/>
                      </a:rPr>
                      <m:t>𝑉</m:t>
                    </m:r>
                  </m:oMath>
                </a14:m>
                <a:r>
                  <a:rPr lang="en-US" altLang="ko-KR" dirty="0" smtClean="0">
                    <a:sym typeface="Wingdings" pitchFamily="2" charset="2"/>
                  </a:rPr>
                  <a:t> in decreasing order of max(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itchFamily="2" charset="2"/>
                      </a:rPr>
                      <m:t>𝑥</m:t>
                    </m:r>
                  </m:oMath>
                </a14:m>
                <a:r>
                  <a:rPr lang="en-US" altLang="ko-KR" dirty="0" smtClean="0">
                    <a:sym typeface="Wingdings" pitchFamily="2" charset="2"/>
                  </a:rPr>
                  <a:t>)</a:t>
                </a:r>
              </a:p>
              <a:p>
                <a:pPr lvl="1"/>
                <a:r>
                  <a:rPr lang="en-US" altLang="ko-KR" dirty="0">
                    <a:sym typeface="Wingdings" pitchFamily="2" charset="2"/>
                  </a:rPr>
                  <a:t>The max.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itchFamily="2" charset="2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dirty="0">
                    <a:sym typeface="Wingdings" pitchFamily="2" charset="2"/>
                  </a:rPr>
                  <a:t> over 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altLang="ko-KR" i="1">
                        <a:latin typeface="Cambria Math"/>
                        <a:ea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  <a:sym typeface="Wingdings" pitchFamily="2" charset="2"/>
                      </a:rPr>
                      <m:t>𝑉</m:t>
                    </m:r>
                  </m:oMath>
                </a14:m>
                <a:r>
                  <a:rPr lang="en-US" altLang="ko-KR" dirty="0">
                    <a:sym typeface="Wingdings" pitchFamily="2" charset="2"/>
                  </a:rPr>
                  <a:t> as </a:t>
                </a:r>
                <a:r>
                  <a:rPr lang="en-US" altLang="ko-KR" dirty="0" smtClean="0">
                    <a:sym typeface="Wingdings" pitchFamily="2" charset="2"/>
                  </a:rPr>
                  <a:t>max(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  <a:sym typeface="Wingdings" pitchFamily="2" charset="2"/>
                      </a:rPr>
                      <m:t>𝑥</m:t>
                    </m:r>
                  </m:oMath>
                </a14:m>
                <a:r>
                  <a:rPr lang="en-US" altLang="ko-KR" dirty="0">
                    <a:sym typeface="Wingdings" pitchFamily="2" charset="2"/>
                  </a:rPr>
                  <a:t>)</a:t>
                </a:r>
              </a:p>
              <a:p>
                <a:pPr lvl="1"/>
                <a:endParaRPr lang="en-US" altLang="ko-KR" dirty="0" smtClean="0">
                  <a:sym typeface="Wingdings" pitchFamily="2" charset="2"/>
                </a:endParaRPr>
              </a:p>
              <a:p>
                <a:endParaRPr lang="en-US" altLang="ko-KR" dirty="0" smtClean="0">
                  <a:sym typeface="Wingdings" pitchFamily="2" charset="2"/>
                </a:endParaRPr>
              </a:p>
              <a:p>
                <a:endParaRPr lang="en-US" altLang="ko-KR" dirty="0" smtClean="0">
                  <a:sym typeface="Wingdings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75826"/>
              </p:ext>
            </p:extLst>
          </p:nvPr>
        </p:nvGraphicFramePr>
        <p:xfrm>
          <a:off x="323528" y="2248272"/>
          <a:ext cx="3456384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069"/>
                <a:gridCol w="456051"/>
                <a:gridCol w="648072"/>
                <a:gridCol w="504056"/>
                <a:gridCol w="504056"/>
                <a:gridCol w="72008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what</a:t>
                      </a:r>
                      <a:endParaRPr lang="ko-KR" altLang="en-US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97645"/>
              </p:ext>
            </p:extLst>
          </p:nvPr>
        </p:nvGraphicFramePr>
        <p:xfrm>
          <a:off x="5076055" y="2248272"/>
          <a:ext cx="3816425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070"/>
                <a:gridCol w="546061"/>
                <a:gridCol w="558062"/>
                <a:gridCol w="864096"/>
                <a:gridCol w="504056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car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923928" y="2968352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934165"/>
                  </p:ext>
                </p:extLst>
              </p:nvPr>
            </p:nvGraphicFramePr>
            <p:xfrm>
              <a:off x="179512" y="2204864"/>
              <a:ext cx="4464496" cy="2194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2088"/>
                    <a:gridCol w="504056"/>
                    <a:gridCol w="576064"/>
                    <a:gridCol w="720080"/>
                    <a:gridCol w="382469"/>
                    <a:gridCol w="625643"/>
                    <a:gridCol w="864096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what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car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Calibri" pitchFamily="34" charset="0"/>
                            </a:rPr>
                            <a:t>max(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ko-KR" sz="1800" dirty="0" smtClean="0">
                              <a:latin typeface="Calibri" pitchFamily="34" charset="0"/>
                            </a:rPr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r>
                            <a:rPr lang="en-US" altLang="ko-KR" baseline="-25000" dirty="0" smtClean="0"/>
                            <a:t>1</a:t>
                          </a:r>
                          <a:endParaRPr lang="ko-KR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r>
                            <a:rPr lang="en-US" altLang="ko-KR" baseline="-25000" dirty="0" smtClean="0"/>
                            <a:t>4</a:t>
                          </a:r>
                          <a:endParaRPr lang="ko-KR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r>
                            <a:rPr lang="en-US" altLang="ko-KR" baseline="-25000" dirty="0" smtClean="0"/>
                            <a:t>2</a:t>
                          </a:r>
                          <a:endParaRPr lang="ko-KR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r>
                            <a:rPr lang="en-US" altLang="ko-KR" baseline="-25000" dirty="0" smtClean="0"/>
                            <a:t>3</a:t>
                          </a:r>
                          <a:endParaRPr lang="ko-KR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libri" pitchFamily="34" charset="0"/>
                              <a:sym typeface="Wingdings" pitchFamily="2" charset="2"/>
                            </a:rPr>
                            <a:t>max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baseline="-25000" dirty="0">
                                  <a:latin typeface="Cambria Math"/>
                                  <a:sym typeface="Wingdings" pitchFamily="2" charset="2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Calibri" pitchFamily="34" charset="0"/>
                              <a:sym typeface="Wingdings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dirty="0">
                                  <a:latin typeface="Cambria Math"/>
                                  <a:sym typeface="Wingdings" pitchFamily="2" charset="2"/>
                                </a:rPr>
                                <m:t>𝑉</m:t>
                              </m:r>
                            </m:oMath>
                          </a14:m>
                          <a:r>
                            <a:rPr lang="en-US" altLang="ko-KR" sz="1600" dirty="0" smtClean="0">
                              <a:latin typeface="Calibri" pitchFamily="34" charset="0"/>
                              <a:sym typeface="Wingdings" pitchFamily="2" charset="2"/>
                            </a:rPr>
                            <a:t>)</a:t>
                          </a:r>
                          <a:endParaRPr lang="ko-KR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934165"/>
                  </p:ext>
                </p:extLst>
              </p:nvPr>
            </p:nvGraphicFramePr>
            <p:xfrm>
              <a:off x="179512" y="2204864"/>
              <a:ext cx="4464496" cy="2194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2088"/>
                    <a:gridCol w="504056"/>
                    <a:gridCol w="576064"/>
                    <a:gridCol w="720080"/>
                    <a:gridCol w="382469"/>
                    <a:gridCol w="625643"/>
                    <a:gridCol w="86409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what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car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6197" t="-8333" b="-5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r>
                            <a:rPr lang="en-US" altLang="ko-KR" baseline="-25000" dirty="0" smtClean="0"/>
                            <a:t>1</a:t>
                          </a:r>
                          <a:endParaRPr lang="ko-KR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r>
                            <a:rPr lang="en-US" altLang="ko-KR" baseline="-25000" dirty="0" smtClean="0"/>
                            <a:t>4</a:t>
                          </a:r>
                          <a:endParaRPr lang="ko-KR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r>
                            <a:rPr lang="en-US" altLang="ko-KR" baseline="-25000" dirty="0" smtClean="0"/>
                            <a:t>2</a:t>
                          </a:r>
                          <a:endParaRPr lang="ko-KR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r>
                            <a:rPr lang="en-US" altLang="ko-KR" baseline="-25000" dirty="0" smtClean="0"/>
                            <a:t>3</a:t>
                          </a:r>
                          <a:endParaRPr lang="ko-KR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08333" r="-46384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756866" y="5490264"/>
                <a:ext cx="3378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latin typeface="Calibri" pitchFamily="34" charset="0"/>
                    <a:sym typeface="Wingdings" pitchFamily="2" charset="2"/>
                  </a:rPr>
                  <a:t> b + min(</a:t>
                </a:r>
                <a:r>
                  <a:rPr lang="en-US" altLang="ko-KR" dirty="0" smtClean="0">
                    <a:latin typeface="Times" pitchFamily="18" charset="0"/>
                    <a:sym typeface="Wingdings" pitchFamily="2" charset="2"/>
                  </a:rPr>
                  <a:t>max</a:t>
                </a:r>
                <a:r>
                  <a:rPr lang="en-US" altLang="ko-KR" baseline="-25000" dirty="0" smtClean="0">
                    <a:latin typeface="Times" pitchFamily="18" charset="0"/>
                    <a:sym typeface="Wingdings" pitchFamily="2" charset="2"/>
                  </a:rPr>
                  <a:t>i</a:t>
                </a:r>
                <a:r>
                  <a:rPr lang="en-US" altLang="ko-KR" dirty="0">
                    <a:latin typeface="Times" pitchFamily="18" charset="0"/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  <a:sym typeface="Wingdings" pitchFamily="2" charset="2"/>
                      </a:rPr>
                      <m:t>𝑉</m:t>
                    </m:r>
                  </m:oMath>
                </a14:m>
                <a:r>
                  <a:rPr lang="en-US" altLang="ko-KR" dirty="0">
                    <a:latin typeface="Times" pitchFamily="18" charset="0"/>
                    <a:sym typeface="Wingdings" pitchFamily="2" charset="2"/>
                  </a:rPr>
                  <a:t>), </a:t>
                </a:r>
                <a:r>
                  <a:rPr lang="en-US" altLang="ko-KR" dirty="0" smtClean="0">
                    <a:latin typeface="Times" pitchFamily="18" charset="0"/>
                    <a:sym typeface="Wingdings" pitchFamily="2" charset="2"/>
                  </a:rPr>
                  <a:t>max(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𝑥</m:t>
                    </m:r>
                  </m:oMath>
                </a14:m>
                <a:r>
                  <a:rPr lang="en-US" altLang="ko-KR" dirty="0" smtClean="0">
                    <a:latin typeface="Times" pitchFamily="18" charset="0"/>
                    <a:sym typeface="Wingdings" pitchFamily="2" charset="2"/>
                  </a:rPr>
                  <a:t>)) ·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sym typeface="Wingdings" pitchFamily="2" charset="2"/>
                      </a:rPr>
                      <m:t>𝑥</m:t>
                    </m:r>
                  </m:oMath>
                </a14:m>
                <a:r>
                  <a:rPr lang="en-US" altLang="ko-KR" dirty="0" smtClean="0">
                    <a:latin typeface="Times" pitchFamily="18" charset="0"/>
                    <a:sym typeface="Wingdings" pitchFamily="2" charset="2"/>
                  </a:rPr>
                  <a:t>[</a:t>
                </a:r>
                <a:r>
                  <a:rPr lang="en-US" altLang="ko-KR" dirty="0" err="1" smtClean="0">
                    <a:latin typeface="Times" pitchFamily="18" charset="0"/>
                    <a:sym typeface="Wingdings" pitchFamily="2" charset="2"/>
                  </a:rPr>
                  <a:t>i</a:t>
                </a:r>
                <a:r>
                  <a:rPr lang="en-US" altLang="ko-KR" dirty="0" smtClean="0">
                    <a:latin typeface="Times" pitchFamily="18" charset="0"/>
                    <a:sym typeface="Wingdings" pitchFamily="2" charset="2"/>
                  </a:rPr>
                  <a:t>]</a:t>
                </a:r>
                <a:endParaRPr lang="ko-KR" altLang="en-US" dirty="0">
                  <a:latin typeface="Times" pitchFamily="18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66" y="5490264"/>
                <a:ext cx="3378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10000" r="-90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27729"/>
              </p:ext>
            </p:extLst>
          </p:nvPr>
        </p:nvGraphicFramePr>
        <p:xfrm>
          <a:off x="388714" y="5283532"/>
          <a:ext cx="14401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231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Times" pitchFamily="18" charset="0"/>
                          <a:sym typeface="Wingdings" pitchFamily="2" charset="2"/>
                        </a:rPr>
                        <a:t>upperbound</a:t>
                      </a:r>
                      <a:r>
                        <a:rPr lang="en-US" altLang="ko-KR" sz="1600" dirty="0" smtClean="0">
                          <a:latin typeface="Times" pitchFamily="18" charset="0"/>
                          <a:sym typeface="Wingdings" pitchFamily="2" charset="2"/>
                        </a:rPr>
                        <a:t> b</a:t>
                      </a:r>
                      <a:endParaRPr lang="ko-KR" altLang="en-US" sz="1600" dirty="0" smtClean="0">
                        <a:latin typeface="Times" pitchFamily="18" charset="0"/>
                      </a:endParaRPr>
                    </a:p>
                  </a:txBody>
                  <a:tcPr/>
                </a:tc>
              </a:tr>
              <a:tr h="23149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012201" y="5469939"/>
                <a:ext cx="6399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≥</m:t>
                    </m:r>
                  </m:oMath>
                </a14:m>
                <a:r>
                  <a:rPr lang="en-US" altLang="ko-KR" sz="2400" dirty="0" smtClean="0">
                    <a:latin typeface="Calibri" pitchFamily="34" charset="0"/>
                    <a:sym typeface="Wingdings" pitchFamily="2" charset="2"/>
                  </a:rPr>
                  <a:t> </a:t>
                </a:r>
                <a:r>
                  <a:rPr lang="en-US" altLang="ko-KR" sz="2400" dirty="0">
                    <a:latin typeface="Calibri" pitchFamily="34" charset="0"/>
                    <a:sym typeface="Wingdings" pitchFamily="2" charset="2"/>
                  </a:rPr>
                  <a:t>5</a:t>
                </a:r>
                <a:endParaRPr lang="ko-KR" alt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01" y="5469939"/>
                <a:ext cx="639919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905" t="-10526" r="-1428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오른쪽 화살표 11"/>
          <p:cNvSpPr/>
          <p:nvPr/>
        </p:nvSpPr>
        <p:spPr>
          <a:xfrm>
            <a:off x="4679578" y="4708899"/>
            <a:ext cx="612502" cy="31158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43608" y="2636912"/>
            <a:ext cx="267244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43608" y="2636912"/>
            <a:ext cx="360040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932040" y="2373463"/>
            <a:ext cx="3828453" cy="1631216"/>
          </a:xfrm>
          <a:prstGeom prst="rect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= {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                                          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pPr algn="r"/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pPr algn="r"/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pPr algn="r"/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pPr algn="r"/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040" y="2373848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is</a:t>
            </a:r>
            <a:endParaRPr lang="en-US" altLang="ko-KR" sz="2000" dirty="0" smtClean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it</a:t>
            </a:r>
            <a:endParaRPr lang="en-US" altLang="ko-KR" sz="2000" dirty="0" smtClean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what</a:t>
            </a:r>
            <a:endParaRPr lang="en-US" altLang="ko-KR" sz="2000" baseline="-25000" dirty="0" smtClean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err="1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>
                <a:latin typeface="Times" pitchFamily="18" charset="0"/>
                <a:sym typeface="Wingdings" pitchFamily="2" charset="2"/>
              </a:rPr>
              <a:t>a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    </a:t>
            </a:r>
          </a:p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car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0762" y="5612384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816871" y="5613732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8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5671113" y="2996952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1),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671113" y="26996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2),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372200" y="269962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baseline="-25000" dirty="0" smtClean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, 2)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376893" y="299695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1)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63266" y="5850304"/>
            <a:ext cx="70877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716057" y="5850304"/>
            <a:ext cx="70877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16871" y="5612264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90591"/>
              </p:ext>
            </p:extLst>
          </p:nvPr>
        </p:nvGraphicFramePr>
        <p:xfrm>
          <a:off x="604738" y="4497824"/>
          <a:ext cx="108694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942"/>
              </a:tblGrid>
              <a:tr h="231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Times" pitchFamily="18" charset="0"/>
                          <a:sym typeface="Wingdings" pitchFamily="2" charset="2"/>
                        </a:rPr>
                        <a:t>remscore</a:t>
                      </a:r>
                      <a:endParaRPr lang="ko-KR" altLang="en-US" sz="1600" dirty="0" smtClean="0">
                        <a:latin typeface="Times" pitchFamily="18" charset="0"/>
                      </a:endParaRPr>
                    </a:p>
                  </a:txBody>
                  <a:tcPr/>
                </a:tc>
              </a:tr>
              <a:tr h="23149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851909" y="4641304"/>
                <a:ext cx="6399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≥</m:t>
                    </m:r>
                  </m:oMath>
                </a14:m>
                <a:r>
                  <a:rPr lang="en-US" altLang="ko-KR" sz="2400" dirty="0" smtClean="0">
                    <a:latin typeface="Calibri" pitchFamily="34" charset="0"/>
                    <a:sym typeface="Wingdings" pitchFamily="2" charset="2"/>
                  </a:rPr>
                  <a:t> 5</a:t>
                </a: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09" y="4641304"/>
                <a:ext cx="63991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857" t="-10526" r="-13333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그룹 43"/>
          <p:cNvGrpSpPr/>
          <p:nvPr/>
        </p:nvGrpSpPr>
        <p:grpSpPr>
          <a:xfrm>
            <a:off x="1691680" y="4520312"/>
            <a:ext cx="2291205" cy="764568"/>
            <a:chOff x="2051720" y="6030081"/>
            <a:chExt cx="2291205" cy="764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2051720" y="6189796"/>
                  <a:ext cx="22912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285750" indent="-285750">
                    <a:buFont typeface="Wingdings"/>
                    <a:buChar char="ß"/>
                  </a:pPr>
                  <a:r>
                    <a:rPr lang="en-US" altLang="ko-KR" dirty="0" smtClean="0">
                      <a:latin typeface="Times" pitchFamily="18" charset="0"/>
                      <a:sym typeface="Wingdings" pitchFamily="2" charset="2"/>
                    </a:rPr>
                    <a:t>              · </a:t>
                  </a:r>
                  <a:r>
                    <a:rPr lang="en-US" altLang="ko-KR" dirty="0">
                      <a:sym typeface="Wingdings" pitchFamily="2" charset="2"/>
                    </a:rPr>
                    <a:t>max</a:t>
                  </a:r>
                  <a14:m>
                    <m:oMath xmlns:m="http://schemas.openxmlformats.org/officeDocument/2006/math">
                      <m:r>
                        <a:rPr lang="en-US" altLang="ko-KR" i="1" baseline="-25000" dirty="0">
                          <a:latin typeface="Cambria Math"/>
                          <a:sym typeface="Wingdings" pitchFamily="2" charset="2"/>
                        </a:rPr>
                        <m:t>𝑖</m:t>
                      </m:r>
                    </m:oMath>
                  </a14:m>
                  <a:r>
                    <a:rPr lang="en-US" altLang="ko-KR" dirty="0">
                      <a:sym typeface="Wingdings" pitchFamily="2" charset="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i="1" dirty="0">
                          <a:latin typeface="Cambria Math"/>
                          <a:sym typeface="Wingdings" pitchFamily="2" charset="2"/>
                        </a:rPr>
                        <m:t>𝑉</m:t>
                      </m:r>
                    </m:oMath>
                  </a14:m>
                  <a:r>
                    <a:rPr lang="en-US" altLang="ko-KR" dirty="0">
                      <a:sym typeface="Wingdings" pitchFamily="2" charset="2"/>
                    </a:rPr>
                    <a:t>)</a:t>
                  </a:r>
                  <a:r>
                    <a:rPr lang="en-US" altLang="ko-KR" dirty="0" smtClean="0">
                      <a:latin typeface="Times" pitchFamily="18" charset="0"/>
                      <a:sym typeface="Wingdings" pitchFamily="2" charset="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6189796"/>
                  <a:ext cx="229120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867" t="-9836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339752" y="6030081"/>
                  <a:ext cx="864095" cy="764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]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752" y="6030081"/>
                  <a:ext cx="864095" cy="76456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직사각형 44"/>
          <p:cNvSpPr/>
          <p:nvPr/>
        </p:nvSpPr>
        <p:spPr>
          <a:xfrm>
            <a:off x="891428" y="4819048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1043608" y="2636912"/>
            <a:ext cx="360040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78250"/>
              </p:ext>
            </p:extLst>
          </p:nvPr>
        </p:nvGraphicFramePr>
        <p:xfrm>
          <a:off x="5796136" y="4564800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098778" y="4681635"/>
                <a:ext cx="718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≥</m:t>
                    </m:r>
                  </m:oMath>
                </a14:m>
                <a:r>
                  <a:rPr lang="en-US" altLang="ko-KR" sz="2800" dirty="0" smtClean="0">
                    <a:latin typeface="Calibri" pitchFamily="34" charset="0"/>
                    <a:sym typeface="Wingdings" pitchFamily="2" charset="2"/>
                  </a:rPr>
                  <a:t> </a:t>
                </a:r>
                <a:r>
                  <a:rPr lang="en-US" altLang="ko-KR" sz="2800" dirty="0">
                    <a:latin typeface="Calibri" pitchFamily="34" charset="0"/>
                    <a:sym typeface="Wingdings" pitchFamily="2" charset="2"/>
                  </a:rPr>
                  <a:t>5</a:t>
                </a:r>
                <a:endParaRPr lang="ko-KR" altLang="en-US" sz="2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778" y="4681635"/>
                <a:ext cx="718466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0465" r="-16239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아래쪽 화살표 48"/>
          <p:cNvSpPr/>
          <p:nvPr/>
        </p:nvSpPr>
        <p:spPr>
          <a:xfrm>
            <a:off x="6732240" y="5479231"/>
            <a:ext cx="396044" cy="533673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347864" y="6156920"/>
            <a:ext cx="5580112" cy="46166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Result = {                                                     }</a:t>
            </a:r>
            <a:endParaRPr lang="en-US" altLang="ko-KR" sz="2400" dirty="0">
              <a:latin typeface="Times" pitchFamily="18" charset="0"/>
              <a:sym typeface="Wingdings" pitchFamily="2" charset="2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10918" y="6156920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(</a:t>
            </a:r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400" baseline="-25000" dirty="0" smtClean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, 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</a:t>
            </a:r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9),</a:t>
            </a:r>
            <a:endParaRPr lang="ko-KR" altLang="en-US" sz="2400" dirty="0"/>
          </a:p>
        </p:txBody>
      </p:sp>
      <p:sp>
        <p:nvSpPr>
          <p:cNvPr id="58" name="직사각형 57"/>
          <p:cNvSpPr/>
          <p:nvPr/>
        </p:nvSpPr>
        <p:spPr>
          <a:xfrm>
            <a:off x="5975648" y="6156920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(</a:t>
            </a:r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400" baseline="-25000" dirty="0" smtClean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, 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</a:t>
            </a:r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5),</a:t>
            </a:r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7397804" y="6160677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(</a:t>
            </a:r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400" baseline="-25000" dirty="0" smtClean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, T</a:t>
            </a:r>
            <a:r>
              <a:rPr lang="en-US" altLang="ko-KR" sz="2400" baseline="-25000" dirty="0" smtClean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, 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5)</a:t>
            </a:r>
            <a:endParaRPr lang="ko-KR" altLang="en-US" sz="2400" dirty="0"/>
          </a:p>
        </p:txBody>
      </p:sp>
      <p:sp>
        <p:nvSpPr>
          <p:cNvPr id="60" name="직사각형 59"/>
          <p:cNvSpPr/>
          <p:nvPr/>
        </p:nvSpPr>
        <p:spPr>
          <a:xfrm>
            <a:off x="5796136" y="4941168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5723666" y="3068960"/>
            <a:ext cx="70877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724128" y="3356992"/>
            <a:ext cx="70877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91428" y="4835376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6430559" y="3068960"/>
            <a:ext cx="70877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431021" y="3356992"/>
            <a:ext cx="70877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372200" y="4941168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67" name="직사각형 66"/>
          <p:cNvSpPr/>
          <p:nvPr/>
        </p:nvSpPr>
        <p:spPr>
          <a:xfrm>
            <a:off x="1043608" y="2636912"/>
            <a:ext cx="360040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11256" y="5612264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9" name="직사각형 68"/>
          <p:cNvSpPr/>
          <p:nvPr/>
        </p:nvSpPr>
        <p:spPr>
          <a:xfrm>
            <a:off x="811256" y="5613732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811256" y="5613732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>
            <a:off x="5796136" y="4941168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49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0592 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7.40741E-7 L 0.13004 7.40741E-7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8.33333E-7 0.05278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0592 7.40741E-7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7.40741E-7 L 0.13004 7.40741E-7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5301 L -0.00035 0.10625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0592 7.40741E-7 " pathEditMode="relative" rAng="0" ptsTypes="AA">
                                      <p:cBhvr>
                                        <p:cTn id="2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7.40741E-7 L 0.13004 7.40741E-7 " pathEditMode="relative" rAng="0" ptsTypes="AA">
                                      <p:cBhvr>
                                        <p:cTn id="2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11" grpId="0"/>
      <p:bldP spid="12" grpId="0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4" grpId="4" animBg="1"/>
      <p:bldP spid="25" grpId="0" animBg="1"/>
      <p:bldP spid="26" grpId="0"/>
      <p:bldP spid="27" grpId="0"/>
      <p:bldP spid="27" grpId="1"/>
      <p:bldP spid="27" grpId="2"/>
      <p:bldP spid="27" grpId="3"/>
      <p:bldP spid="28" grpId="0"/>
      <p:bldP spid="28" grpId="1"/>
      <p:bldP spid="28" grpId="2"/>
      <p:bldP spid="28" grpId="3"/>
      <p:bldP spid="30" grpId="0"/>
      <p:bldP spid="31" grpId="0"/>
      <p:bldP spid="32" grpId="0"/>
      <p:bldP spid="35" grpId="0"/>
      <p:bldP spid="39" grpId="0"/>
      <p:bldP spid="39" grpId="1"/>
      <p:bldP spid="39" grpId="2"/>
      <p:bldP spid="39" grpId="3"/>
      <p:bldP spid="42" grpId="0"/>
      <p:bldP spid="45" grpId="0"/>
      <p:bldP spid="45" grpId="1"/>
      <p:bldP spid="46" grpId="0" animBg="1"/>
      <p:bldP spid="46" grpId="1" animBg="1"/>
      <p:bldP spid="46" grpId="2" animBg="1"/>
      <p:bldP spid="46" grpId="3" animBg="1"/>
      <p:bldP spid="48" grpId="0"/>
      <p:bldP spid="49" grpId="0" animBg="1"/>
      <p:bldP spid="56" grpId="0" animBg="1"/>
      <p:bldP spid="57" grpId="0"/>
      <p:bldP spid="58" grpId="0"/>
      <p:bldP spid="59" grpId="0"/>
      <p:bldP spid="60" grpId="0"/>
      <p:bldP spid="60" grpId="1"/>
      <p:bldP spid="63" grpId="0"/>
      <p:bldP spid="63" grpId="1"/>
      <p:bldP spid="66" grpId="0"/>
      <p:bldP spid="66" grpId="1"/>
      <p:bldP spid="67" grpId="0" animBg="1"/>
      <p:bldP spid="67" grpId="1" animBg="1"/>
      <p:bldP spid="67" grpId="2" animBg="1"/>
      <p:bldP spid="68" grpId="0"/>
      <p:bldP spid="68" grpId="1"/>
      <p:bldP spid="69" grpId="0"/>
      <p:bldP spid="69" grpId="1"/>
      <p:bldP spid="70" grpId="0"/>
      <p:bldP spid="51" grpId="2"/>
      <p:bldP spid="51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Basic Inverted Index-Based Approach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Exploiting the Threshold During Indexing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Exploiting a Specific Sort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and the Threshold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u="sng" dirty="0" smtClean="0"/>
              <a:t>Experiments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Datasets</a:t>
            </a:r>
          </a:p>
          <a:p>
            <a:pPr lvl="1"/>
            <a:r>
              <a:rPr lang="en-US" altLang="ko-KR" dirty="0" smtClean="0"/>
              <a:t>QSC(Query Snippet Containment)</a:t>
            </a:r>
          </a:p>
          <a:p>
            <a:pPr lvl="2"/>
            <a:r>
              <a:rPr lang="en-US" altLang="ko-KR" dirty="0" smtClean="0"/>
              <a:t>5 million most frequent queries that were submitted to the Google search engine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Orkut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Social network</a:t>
            </a:r>
          </a:p>
          <a:p>
            <a:pPr lvl="2"/>
            <a:r>
              <a:rPr lang="en-US" altLang="ko-KR" dirty="0" smtClean="0"/>
              <a:t>Each user is represented by a binary vector</a:t>
            </a:r>
          </a:p>
          <a:p>
            <a:pPr lvl="2"/>
            <a:r>
              <a:rPr lang="en-US" altLang="ko-KR" dirty="0" smtClean="0"/>
              <a:t>Consist of 20 million nodes and 2 billion links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DBLP</a:t>
            </a:r>
          </a:p>
          <a:p>
            <a:pPr lvl="2"/>
            <a:r>
              <a:rPr lang="en-US" altLang="ko-KR" dirty="0" smtClean="0"/>
              <a:t>Consist of 800,000 vectors and 14 features per vector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1026" name="Picture 2" descr="C:\Users\Min Sup\Desktop\2012년 2학기\발표\2012-12-06 랩세미나\image\newOrk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779" y="3140968"/>
            <a:ext cx="305469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 Sup\Desktop\2012년 2학기\발표\2012-12-06 랩세미나\image\db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286277"/>
            <a:ext cx="2835976" cy="107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Comparison of Inverted List-Based Approaches</a:t>
            </a:r>
          </a:p>
          <a:p>
            <a:pPr lvl="1"/>
            <a:r>
              <a:rPr lang="en-US" altLang="ko-KR" dirty="0" err="1" smtClean="0"/>
              <a:t>ProbeOpt</a:t>
            </a:r>
            <a:r>
              <a:rPr lang="en-US" altLang="ko-KR" dirty="0" smtClean="0"/>
              <a:t>-sort</a:t>
            </a:r>
          </a:p>
          <a:p>
            <a:pPr lvl="2"/>
            <a:r>
              <a:rPr lang="en-US" altLang="ko-KR" dirty="0" smtClean="0"/>
              <a:t>Another inverted-list based approach</a:t>
            </a:r>
          </a:p>
          <a:p>
            <a:pPr lvl="1"/>
            <a:r>
              <a:rPr lang="en-US" altLang="ko-KR" dirty="0" smtClean="0"/>
              <a:t>All-Pairs-Unsorted</a:t>
            </a:r>
          </a:p>
          <a:p>
            <a:pPr lvl="2"/>
            <a:r>
              <a:rPr lang="en-US" altLang="ko-KR" dirty="0" smtClean="0"/>
              <a:t>Do not explicitly exploit the sort order of the record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2050" name="Picture 2" descr="C:\Users\Min Sup\Desktop\2012년 2학기\발표\2012-12-06 랩세미나\image\QS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1" y="3321395"/>
            <a:ext cx="2864367" cy="202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2012년 2학기\발표\2012-12-06 랩세미나\image\Orku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91" y="3354064"/>
            <a:ext cx="2876469" cy="201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in Sup\Desktop\2012년 2학기\발표\2012-12-06 랩세미나\image\DBL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63" y="3393034"/>
            <a:ext cx="2865426" cy="19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2883160" y="4294239"/>
            <a:ext cx="0" cy="534101"/>
          </a:xfrm>
          <a:prstGeom prst="straightConnector1">
            <a:avLst/>
          </a:prstGeom>
          <a:ln w="2222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397725" y="4283804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</a:rPr>
              <a:t>22x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803040" y="3717033"/>
            <a:ext cx="0" cy="360039"/>
          </a:xfrm>
          <a:prstGeom prst="straightConnector1">
            <a:avLst/>
          </a:prstGeom>
          <a:ln w="2222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428212" y="369141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alibri" pitchFamily="34" charset="0"/>
              </a:rPr>
              <a:t>8</a:t>
            </a:r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</a:rPr>
              <a:t>x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08996" y="4005064"/>
            <a:ext cx="0" cy="267049"/>
          </a:xfrm>
          <a:prstGeom prst="straightConnector1">
            <a:avLst/>
          </a:prstGeom>
          <a:ln w="2222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67577" y="371703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</a:rPr>
              <a:t>2-3x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812360" y="4016755"/>
            <a:ext cx="0" cy="267049"/>
          </a:xfrm>
          <a:prstGeom prst="straightConnector1">
            <a:avLst/>
          </a:prstGeom>
          <a:ln w="2222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620900" y="422108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</a:rPr>
              <a:t>2x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Comparison with Signature-Based Methods</a:t>
            </a:r>
          </a:p>
          <a:p>
            <a:pPr lvl="1"/>
            <a:r>
              <a:rPr lang="en-US" altLang="ko-KR" dirty="0" smtClean="0"/>
              <a:t>LSH and </a:t>
            </a:r>
            <a:r>
              <a:rPr lang="en-US" altLang="ko-KR" dirty="0" err="1" smtClean="0"/>
              <a:t>PartEnum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Signature-Based algorithms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3074" name="Picture 2" descr="C:\Users\Min Sup\Desktop\2012년 2학기\발표\2012-12-06 랩세미나\image\DBLP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2" y="2708920"/>
            <a:ext cx="412013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n Sup\Desktop\2012년 2학기\발표\2012-12-06 랩세미나\image\DBLP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70" y="2708920"/>
            <a:ext cx="407019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9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Basic Inverted Index-Based Approach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Exploiting the Threshold During Indexing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Exploiting a Specific Sort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and the Threshold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altLang="ko-KR" b="1" u="sng" dirty="0" smtClean="0"/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Presented two key insights</a:t>
            </a:r>
          </a:p>
          <a:p>
            <a:pPr lvl="1"/>
            <a:r>
              <a:rPr lang="en-US" altLang="ko-KR" dirty="0" smtClean="0"/>
              <a:t>An inverted list based approach need not build a complete inverted index</a:t>
            </a:r>
          </a:p>
          <a:p>
            <a:pPr lvl="1"/>
            <a:r>
              <a:rPr lang="en-US" altLang="ko-KR" dirty="0" smtClean="0"/>
              <a:t>Appropriately ordering the vectors can vastly reduce the search space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Easy to implement</a:t>
            </a:r>
          </a:p>
          <a:p>
            <a:r>
              <a:rPr lang="en-US" altLang="ko-KR" dirty="0" smtClean="0"/>
              <a:t>Do not require any parameter tuning</a:t>
            </a:r>
          </a:p>
          <a:p>
            <a:r>
              <a:rPr lang="en-US" altLang="ko-KR" dirty="0" smtClean="0"/>
              <a:t>Dramatic performance gains</a:t>
            </a:r>
          </a:p>
          <a:p>
            <a:pPr lvl="1"/>
            <a:r>
              <a:rPr lang="en-US" altLang="ko-KR" dirty="0" smtClean="0"/>
              <a:t>Much faster than any other algorithms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355976" y="1844824"/>
            <a:ext cx="417646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483768" y="2204864"/>
            <a:ext cx="576064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7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Basic Inverted Index-Based Approach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Exploiting the Threshold During Indexing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Exploiting a Specific Sort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and the Threshold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b="1" u="sng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Easy </a:t>
            </a:r>
            <a:r>
              <a:rPr lang="en-US" altLang="ko-KR" dirty="0"/>
              <a:t>to </a:t>
            </a:r>
            <a:r>
              <a:rPr lang="en-US" altLang="ko-KR" dirty="0" smtClean="0"/>
              <a:t>implement</a:t>
            </a:r>
          </a:p>
          <a:p>
            <a:pPr lvl="1"/>
            <a:r>
              <a:rPr lang="en-US" altLang="ko-KR" dirty="0"/>
              <a:t>Dramatic performance gains</a:t>
            </a:r>
          </a:p>
          <a:p>
            <a:pPr lvl="2"/>
            <a:r>
              <a:rPr lang="en-US" altLang="ko-KR" dirty="0"/>
              <a:t>Much faster than any other algorithms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dirty="0" smtClean="0"/>
              <a:t>Focused primarily on scalability in sparse data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Algorithms</a:t>
            </a:r>
          </a:p>
          <a:p>
            <a:pPr lvl="1"/>
            <a:r>
              <a:rPr lang="en-US" altLang="ko-KR" dirty="0" smtClean="0"/>
              <a:t>A Basic Inverted Index-Based Approach</a:t>
            </a:r>
          </a:p>
          <a:p>
            <a:pPr lvl="1"/>
            <a:r>
              <a:rPr lang="en-US" altLang="ko-KR" dirty="0" smtClean="0"/>
              <a:t>Exploiting the Threshold During Indexing</a:t>
            </a:r>
          </a:p>
          <a:p>
            <a:pPr lvl="1"/>
            <a:r>
              <a:rPr lang="en-US" altLang="ko-KR" dirty="0" smtClean="0"/>
              <a:t>Exploiting a Specific Sort </a:t>
            </a:r>
            <a:r>
              <a:rPr lang="en-US" altLang="ko-KR" dirty="0"/>
              <a:t>Order and the Threshold</a:t>
            </a:r>
            <a:endParaRPr lang="en-US" altLang="ko-KR" dirty="0" smtClean="0"/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en-US" altLang="ko-KR" dirty="0" smtClean="0"/>
              <a:t>All pairs similarity search</a:t>
            </a:r>
          </a:p>
          <a:p>
            <a:pPr lvl="1"/>
            <a:r>
              <a:rPr lang="en-US" altLang="ko-KR" dirty="0" smtClean="0"/>
              <a:t>Algorithms for finding all similar pairs of vectors in sparse vector data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For example:</a:t>
            </a:r>
          </a:p>
          <a:p>
            <a:pPr lvl="1"/>
            <a:r>
              <a:rPr lang="en-US" altLang="ko-KR" dirty="0" smtClean="0"/>
              <a:t>Query refinement for web search</a:t>
            </a:r>
          </a:p>
          <a:p>
            <a:pPr lvl="2"/>
            <a:r>
              <a:rPr lang="en-US" altLang="ko-KR" dirty="0" smtClean="0"/>
              <a:t>Search engines often suggest alternate query formulations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Collaborative filtering</a:t>
            </a:r>
          </a:p>
          <a:p>
            <a:pPr lvl="2"/>
            <a:r>
              <a:rPr lang="en-US" altLang="ko-KR" dirty="0" smtClean="0"/>
              <a:t>Make recommendations by determining which users have similar tastes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Near duplicate document detection &amp; elimination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C:\Users\Min Sup\Desktop\2012년 2학기\발표\2012-12-06 랩세미나\image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060848"/>
            <a:ext cx="1394099" cy="19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 Sup\Desktop\2012년 2학기\발표\2012-12-06 랩세미나\image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44" y="4437112"/>
            <a:ext cx="248880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5192032"/>
            <a:ext cx="1656184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" pitchFamily="18" charset="0"/>
              </a:rPr>
              <a:t>it is what it is</a:t>
            </a:r>
          </a:p>
          <a:p>
            <a:pPr algn="ctr"/>
            <a:endParaRPr lang="en-US" altLang="ko-KR" dirty="0" smtClean="0">
              <a:latin typeface="Times" pitchFamily="18" charset="0"/>
            </a:endParaRPr>
          </a:p>
          <a:p>
            <a:pPr algn="ctr"/>
            <a:r>
              <a:rPr lang="en-US" altLang="ko-KR" dirty="0" smtClean="0">
                <a:latin typeface="Times" pitchFamily="18" charset="0"/>
              </a:rPr>
              <a:t>what is it</a:t>
            </a:r>
          </a:p>
          <a:p>
            <a:pPr algn="ctr"/>
            <a:endParaRPr lang="en-US" altLang="ko-KR" dirty="0" smtClean="0">
              <a:latin typeface="Times" pitchFamily="18" charset="0"/>
            </a:endParaRPr>
          </a:p>
          <a:p>
            <a:pPr algn="ctr"/>
            <a:r>
              <a:rPr lang="en-US" altLang="ko-KR" dirty="0" smtClean="0">
                <a:latin typeface="Times" pitchFamily="18" charset="0"/>
              </a:rPr>
              <a:t>it is</a:t>
            </a:r>
            <a:r>
              <a:rPr lang="en-US" altLang="ko-KR" dirty="0">
                <a:latin typeface="Times" pitchFamily="18" charset="0"/>
              </a:rPr>
              <a:t> </a:t>
            </a:r>
            <a:r>
              <a:rPr lang="en-US" altLang="ko-KR" dirty="0" smtClean="0">
                <a:latin typeface="Times" pitchFamily="18" charset="0"/>
              </a:rPr>
              <a:t>a car</a:t>
            </a:r>
            <a:endParaRPr lang="ko-KR" altLang="en-US" dirty="0">
              <a:latin typeface="Times" pitchFamily="18" charset="0"/>
            </a:endParaRPr>
          </a:p>
        </p:txBody>
      </p:sp>
      <p:sp>
        <p:nvSpPr>
          <p:cNvPr id="11" name="위쪽/아래쪽 화살표 10"/>
          <p:cNvSpPr/>
          <p:nvPr/>
        </p:nvSpPr>
        <p:spPr>
          <a:xfrm>
            <a:off x="2123728" y="5496392"/>
            <a:ext cx="216024" cy="3066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/아래쪽 화살표 18"/>
          <p:cNvSpPr/>
          <p:nvPr/>
        </p:nvSpPr>
        <p:spPr>
          <a:xfrm>
            <a:off x="2123728" y="6076896"/>
            <a:ext cx="216024" cy="3066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en-US" altLang="ko-KR" dirty="0" smtClean="0"/>
              <a:t>Cosine similarity</a:t>
            </a:r>
          </a:p>
          <a:p>
            <a:pPr lvl="1"/>
            <a:r>
              <a:rPr lang="en-US" altLang="ko-KR" dirty="0" smtClean="0"/>
              <a:t>Widely used, and produces high quality results across </a:t>
            </a:r>
          </a:p>
          <a:p>
            <a:pPr lvl="1"/>
            <a:r>
              <a:rPr lang="en-US" altLang="ko-KR" dirty="0" smtClean="0"/>
              <a:t>Simply the vector dot product: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Inverted index 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To allow  fast full text searches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50" name="Picture 2" descr="C:\Users\Min Sup\Desktop\2012년 2학기\발표\2012-12-06 랩세미나\image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43733"/>
            <a:ext cx="3672408" cy="92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43608" y="4653136"/>
            <a:ext cx="2520280" cy="147732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000" baseline="-25000" dirty="0" smtClean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sz="20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latin typeface="Calibri" pitchFamily="34" charset="0"/>
                <a:sym typeface="Wingdings" pitchFamily="2" charset="2"/>
              </a:rPr>
              <a:t>= “it is what it is”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000" baseline="-25000" dirty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itchFamily="34" charset="0"/>
                <a:sym typeface="Wingdings" pitchFamily="2" charset="2"/>
              </a:rPr>
              <a:t> = “what is it”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000" baseline="-25000" dirty="0">
                <a:latin typeface="Times" pitchFamily="18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itchFamily="34" charset="0"/>
                <a:sym typeface="Wingdings" pitchFamily="2" charset="2"/>
              </a:rPr>
              <a:t> = “it is a car</a:t>
            </a:r>
            <a:r>
              <a:rPr lang="en-US" altLang="ko-KR" sz="2000" dirty="0" smtClean="0">
                <a:latin typeface="Calibri" pitchFamily="34" charset="0"/>
                <a:sym typeface="Wingdings" pitchFamily="2" charset="2"/>
              </a:rPr>
              <a:t>”</a:t>
            </a:r>
            <a:endParaRPr lang="en-US" altLang="ko-KR" sz="20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4606096"/>
            <a:ext cx="2520280" cy="163121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“a” :       {3}</a:t>
            </a:r>
          </a:p>
          <a:p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“car” :    {3}</a:t>
            </a:r>
          </a:p>
          <a:p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“is” :      {1, 2, 3}</a:t>
            </a:r>
          </a:p>
          <a:p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“it” :      {1, 2, 3}</a:t>
            </a:r>
          </a:p>
          <a:p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“what” : {1, 2}</a:t>
            </a:r>
            <a:endParaRPr lang="en-US" altLang="ko-KR" sz="20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995936" y="5085184"/>
            <a:ext cx="936104" cy="57606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/>
              <a:t>Algorithms</a:t>
            </a:r>
          </a:p>
          <a:p>
            <a:pPr lvl="1"/>
            <a:r>
              <a:rPr lang="en-US" altLang="ko-KR" b="1" dirty="0" smtClean="0"/>
              <a:t>A Basic Inverted Index-Based Approach</a:t>
            </a:r>
          </a:p>
          <a:p>
            <a:pPr lvl="1"/>
            <a:r>
              <a:rPr lang="en-US" altLang="ko-KR" b="1" dirty="0" smtClean="0"/>
              <a:t>Exploiting the Threshold During Indexing</a:t>
            </a:r>
          </a:p>
          <a:p>
            <a:pPr lvl="1"/>
            <a:r>
              <a:rPr lang="en-US" altLang="ko-KR" b="1" dirty="0" smtClean="0"/>
              <a:t>Exploiting a Specific Sort </a:t>
            </a:r>
            <a:r>
              <a:rPr lang="en-US" altLang="ko-KR" b="1" dirty="0"/>
              <a:t>Order and the Threshold</a:t>
            </a:r>
            <a:endParaRPr lang="en-US" altLang="ko-KR" b="1" dirty="0" smtClean="0"/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Algorithms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Basic Inverted Index-Based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Inefficiencies to this approach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Each similar pair (x, y) generates the pair (y, x)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Build a full inverted index prior to generating any output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A better approach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Do not duplicate pairs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Build the index dynamically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직사각형 2052"/>
          <p:cNvSpPr/>
          <p:nvPr/>
        </p:nvSpPr>
        <p:spPr>
          <a:xfrm>
            <a:off x="5148064" y="3932671"/>
            <a:ext cx="34563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= {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                                          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Algorithms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Basic Inverted Index-Based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Example: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2376264" cy="1938992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000" baseline="-25000" dirty="0" smtClean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sz="20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latin typeface="Calibri" pitchFamily="34" charset="0"/>
                <a:sym typeface="Wingdings" pitchFamily="2" charset="2"/>
              </a:rPr>
              <a:t>= “it is what it is”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000" baseline="-25000" dirty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itchFamily="34" charset="0"/>
                <a:sym typeface="Wingdings" pitchFamily="2" charset="2"/>
              </a:rPr>
              <a:t> = “what is it”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000" baseline="-25000" dirty="0">
                <a:latin typeface="Times" pitchFamily="18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itchFamily="34" charset="0"/>
                <a:sym typeface="Wingdings" pitchFamily="2" charset="2"/>
              </a:rPr>
              <a:t> = “it is a car”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T</a:t>
            </a:r>
            <a:r>
              <a:rPr lang="en-US" altLang="ko-KR" sz="2000" baseline="-25000" dirty="0" smtClean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sz="20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latin typeface="Calibri" pitchFamily="34" charset="0"/>
                <a:sym typeface="Wingdings" pitchFamily="2" charset="2"/>
              </a:rPr>
              <a:t>= “it is what it is</a:t>
            </a:r>
            <a:r>
              <a:rPr lang="en-US" altLang="ko-KR" sz="2000" dirty="0" smtClean="0">
                <a:latin typeface="Calibri" pitchFamily="34" charset="0"/>
                <a:sym typeface="Wingdings" pitchFamily="2" charset="2"/>
              </a:rPr>
              <a:t>”</a:t>
            </a:r>
            <a:endParaRPr lang="en-US" altLang="ko-KR" sz="20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48478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V = {T</a:t>
            </a:r>
            <a:r>
              <a:rPr lang="en-US" altLang="ko-KR" sz="2000" baseline="-25000" dirty="0" smtClean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, T</a:t>
            </a:r>
            <a:r>
              <a:rPr lang="en-US" altLang="ko-KR" sz="2000" baseline="-25000" dirty="0" smtClean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, T</a:t>
            </a:r>
            <a:r>
              <a:rPr lang="en-US" altLang="ko-KR" sz="2000" baseline="-25000" dirty="0" smtClean="0">
                <a:latin typeface="Times" pitchFamily="18" charset="0"/>
                <a:sym typeface="Wingdings" pitchFamily="2" charset="2"/>
              </a:rPr>
              <a:t>3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, T</a:t>
            </a:r>
            <a:r>
              <a:rPr lang="en-US" altLang="ko-KR" sz="2000" baseline="-25000" dirty="0" smtClean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6" y="148478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sym typeface="Wingdings" pitchFamily="2" charset="2"/>
              </a:rPr>
              <a:t>Threshold    t </a:t>
            </a:r>
            <a:r>
              <a:rPr lang="en-US" altLang="ko-KR" sz="2000" dirty="0">
                <a:latin typeface="Calibri" pitchFamily="34" charset="0"/>
                <a:sym typeface="Wingdings" pitchFamily="2" charset="2"/>
              </a:rPr>
              <a:t>= 5</a:t>
            </a:r>
            <a:endParaRPr lang="ko-KR" altLang="en-US" sz="2000" dirty="0">
              <a:latin typeface="Calibri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55679"/>
              </p:ext>
            </p:extLst>
          </p:nvPr>
        </p:nvGraphicFramePr>
        <p:xfrm>
          <a:off x="4236638" y="1916832"/>
          <a:ext cx="4295802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5967"/>
                <a:gridCol w="715967"/>
                <a:gridCol w="715967"/>
                <a:gridCol w="715967"/>
                <a:gridCol w="715967"/>
                <a:gridCol w="71596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what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44008" y="3933056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a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    </a:t>
            </a:r>
          </a:p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car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is</a:t>
            </a:r>
            <a:endParaRPr lang="en-US" altLang="ko-KR" sz="2000" dirty="0" smtClean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it</a:t>
            </a:r>
            <a:endParaRPr lang="en-US" altLang="ko-KR" sz="2000" dirty="0" smtClean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what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46589"/>
              </p:ext>
            </p:extLst>
          </p:nvPr>
        </p:nvGraphicFramePr>
        <p:xfrm>
          <a:off x="539552" y="4509120"/>
          <a:ext cx="23999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82"/>
                <a:gridCol w="599982"/>
                <a:gridCol w="599982"/>
                <a:gridCol w="5999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55576" y="6063679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Result = {                                                     }</a:t>
            </a:r>
            <a:endParaRPr lang="en-US" altLang="ko-KR" sz="2400" dirty="0">
              <a:latin typeface="Times" pitchFamily="18" charset="0"/>
              <a:sym typeface="Wingdings" pitchFamily="2" charset="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366" y="48691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1" name="오른쪽 화살표 20"/>
          <p:cNvSpPr/>
          <p:nvPr/>
        </p:nvSpPr>
        <p:spPr>
          <a:xfrm>
            <a:off x="3419872" y="2564904"/>
            <a:ext cx="648072" cy="57606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6569562" y="2976769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369864" y="2297152"/>
            <a:ext cx="432048" cy="33976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454758" y="395171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3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455089" y="4571836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2),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175169" y="4571836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1),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95249" y="4571836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3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1),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01029" y="457183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2)</a:t>
            </a:r>
            <a:endParaRPr lang="ko-KR" altLang="en-US" dirty="0"/>
          </a:p>
        </p:txBody>
      </p:sp>
      <p:sp>
        <p:nvSpPr>
          <p:cNvPr id="2048" name="직사각형 2047"/>
          <p:cNvSpPr/>
          <p:nvPr/>
        </p:nvSpPr>
        <p:spPr>
          <a:xfrm>
            <a:off x="5455089" y="5166523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1),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455089" y="486916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2),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175169" y="486916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1),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175169" y="5166523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1),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445427" y="425841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3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895249" y="486916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3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1),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601029" y="485986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2)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880949" y="515719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1)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355976" y="2666523"/>
            <a:ext cx="432048" cy="33976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355976" y="3034276"/>
            <a:ext cx="432048" cy="33976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55976" y="3402625"/>
            <a:ext cx="432048" cy="33976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7308304" y="2978290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016413" y="2976769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76366" y="48691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55" name="직사각형 54"/>
          <p:cNvSpPr/>
          <p:nvPr/>
        </p:nvSpPr>
        <p:spPr>
          <a:xfrm>
            <a:off x="576366" y="48691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직사각형 2054"/>
              <p:cNvSpPr/>
              <p:nvPr/>
            </p:nvSpPr>
            <p:spPr>
              <a:xfrm>
                <a:off x="2987824" y="4797152"/>
                <a:ext cx="718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≥</m:t>
                    </m:r>
                  </m:oMath>
                </a14:m>
                <a:r>
                  <a:rPr lang="en-US" altLang="ko-KR" sz="2800" dirty="0" smtClean="0">
                    <a:latin typeface="Calibri" pitchFamily="34" charset="0"/>
                    <a:sym typeface="Wingdings" pitchFamily="2" charset="2"/>
                  </a:rPr>
                  <a:t> </a:t>
                </a:r>
                <a:r>
                  <a:rPr lang="en-US" altLang="ko-KR" sz="2800" dirty="0">
                    <a:latin typeface="Calibri" pitchFamily="34" charset="0"/>
                    <a:sym typeface="Wingdings" pitchFamily="2" charset="2"/>
                  </a:rPr>
                  <a:t>5</a:t>
                </a:r>
                <a:endParaRPr lang="ko-KR" altLang="en-US" sz="2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055" name="직사각형 20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797152"/>
                <a:ext cx="718466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465" r="-16102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6" name="아래쪽 화살표 2055"/>
          <p:cNvSpPr/>
          <p:nvPr/>
        </p:nvSpPr>
        <p:spPr>
          <a:xfrm>
            <a:off x="1475656" y="5392380"/>
            <a:ext cx="540060" cy="4848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직사각형 2056"/>
          <p:cNvSpPr/>
          <p:nvPr/>
        </p:nvSpPr>
        <p:spPr>
          <a:xfrm>
            <a:off x="1983134" y="6063679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5),</a:t>
            </a:r>
            <a:endParaRPr lang="ko-KR" altLang="en-US" sz="2400" dirty="0"/>
          </a:p>
        </p:txBody>
      </p:sp>
      <p:sp>
        <p:nvSpPr>
          <p:cNvPr id="2058" name="직사각형 2057"/>
          <p:cNvSpPr/>
          <p:nvPr/>
        </p:nvSpPr>
        <p:spPr>
          <a:xfrm>
            <a:off x="3347864" y="6063679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9),</a:t>
            </a:r>
            <a:endParaRPr lang="ko-KR" altLang="en-US" sz="2400" dirty="0"/>
          </a:p>
        </p:txBody>
      </p:sp>
      <p:sp>
        <p:nvSpPr>
          <p:cNvPr id="2059" name="직사각형 2058"/>
          <p:cNvSpPr/>
          <p:nvPr/>
        </p:nvSpPr>
        <p:spPr>
          <a:xfrm>
            <a:off x="4770020" y="6067436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5)</a:t>
            </a:r>
            <a:endParaRPr lang="ko-KR" altLang="en-US" sz="24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5168627" y="3322308"/>
            <a:ext cx="30144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868144" y="3322308"/>
            <a:ext cx="298529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578893" y="3322308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291351" y="3322308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187624" y="48691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67" name="직사각형 66"/>
          <p:cNvSpPr/>
          <p:nvPr/>
        </p:nvSpPr>
        <p:spPr>
          <a:xfrm>
            <a:off x="1187624" y="4859868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6588224" y="3689039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763688" y="48691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7291351" y="3689039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76366" y="48691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8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1187624" y="4859868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73" name="직사각형 72"/>
          <p:cNvSpPr/>
          <p:nvPr/>
        </p:nvSpPr>
        <p:spPr>
          <a:xfrm>
            <a:off x="1763688" y="48691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8028384" y="3689039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576366" y="48691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>
            <a:off x="1187624" y="48691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5562111" y="4921442"/>
            <a:ext cx="54310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567573" y="5229200"/>
            <a:ext cx="54310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576904" y="5526524"/>
            <a:ext cx="54310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307342" y="4921442"/>
            <a:ext cx="54310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6313378" y="5229200"/>
            <a:ext cx="54310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33154" y="5526524"/>
            <a:ext cx="54310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7020272" y="4921442"/>
            <a:ext cx="54310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7028436" y="5229200"/>
            <a:ext cx="54310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9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12" grpId="0"/>
      <p:bldP spid="19" grpId="0"/>
      <p:bldP spid="13" grpId="0"/>
      <p:bldP spid="13" grpId="1"/>
      <p:bldP spid="13" grpId="2"/>
      <p:bldP spid="13" grpId="3"/>
      <p:bldP spid="21" grpId="0" animBg="1"/>
      <p:bldP spid="25" grpId="0" animBg="1"/>
      <p:bldP spid="25" grpId="1" animBg="1"/>
      <p:bldP spid="29" grpId="0"/>
      <p:bldP spid="27" grpId="0"/>
      <p:bldP spid="28" grpId="0"/>
      <p:bldP spid="30" grpId="0"/>
      <p:bldP spid="31" grpId="0"/>
      <p:bldP spid="2048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 animBg="1"/>
      <p:bldP spid="46" grpId="1" animBg="1"/>
      <p:bldP spid="47" grpId="0" animBg="1"/>
      <p:bldP spid="54" grpId="0"/>
      <p:bldP spid="54" grpId="1"/>
      <p:bldP spid="54" grpId="2"/>
      <p:bldP spid="54" grpId="3"/>
      <p:bldP spid="54" grpId="4"/>
      <p:bldP spid="54" grpId="5"/>
      <p:bldP spid="55" grpId="0"/>
      <p:bldP spid="55" grpId="1"/>
      <p:bldP spid="2055" grpId="0"/>
      <p:bldP spid="2056" grpId="0" animBg="1"/>
      <p:bldP spid="2057" grpId="0"/>
      <p:bldP spid="2058" grpId="0"/>
      <p:bldP spid="2059" grpId="0"/>
      <p:bldP spid="65" grpId="0"/>
      <p:bldP spid="65" grpId="1"/>
      <p:bldP spid="67" grpId="0"/>
      <p:bldP spid="67" grpId="1"/>
      <p:bldP spid="67" grpId="2"/>
      <p:bldP spid="67" grpId="3"/>
      <p:bldP spid="69" grpId="0"/>
      <p:bldP spid="69" grpId="1"/>
      <p:bldP spid="71" grpId="0"/>
      <p:bldP spid="71" grpId="1"/>
      <p:bldP spid="72" grpId="0"/>
      <p:bldP spid="72" grpId="1"/>
      <p:bldP spid="73" grpId="0"/>
      <p:bldP spid="75" grpId="0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Algorithms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Exploiting the Threshold During Indexing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Previous work still involves the complete inverted index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In this approach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As known as Prefix filtering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dramatically reduces the number of candidate pairs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Reduces overhead such as index construction and scanning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339752" y="3093452"/>
            <a:ext cx="396044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Algorithms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Exploiting the Threshold During Indexing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6"/>
                <a:ext cx="8784976" cy="54620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itchFamily="2" charset="2"/>
                  </a:rPr>
                  <a:t>Example:</a:t>
                </a:r>
              </a:p>
              <a:p>
                <a:pPr lvl="1"/>
                <a:r>
                  <a:rPr lang="en-US" altLang="ko-KR" dirty="0" smtClean="0">
                    <a:sym typeface="Wingdings" pitchFamily="2" charset="2"/>
                  </a:rPr>
                  <a:t>Reorder the dimensions</a:t>
                </a:r>
              </a:p>
              <a:p>
                <a:pPr lvl="1"/>
                <a:r>
                  <a:rPr lang="en-US" altLang="ko-KR" dirty="0">
                    <a:sym typeface="Wingdings" pitchFamily="2" charset="2"/>
                  </a:rPr>
                  <a:t>T</a:t>
                </a:r>
                <a:r>
                  <a:rPr lang="en-US" altLang="ko-KR" dirty="0" smtClean="0">
                    <a:sym typeface="Wingdings" pitchFamily="2" charset="2"/>
                  </a:rPr>
                  <a:t>he max.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b="0" dirty="0" smtClean="0">
                    <a:sym typeface="Wingdings" pitchFamily="2" charset="2"/>
                  </a:rPr>
                  <a:t> over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altLang="ko-KR" i="1">
                        <a:latin typeface="Cambria Math"/>
                        <a:ea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𝑉</m:t>
                    </m:r>
                  </m:oMath>
                </a14:m>
                <a:r>
                  <a:rPr lang="en-US" altLang="ko-KR" b="0" dirty="0" smtClean="0">
                    <a:sym typeface="Wingdings" pitchFamily="2" charset="2"/>
                  </a:rPr>
                  <a:t> as max</a:t>
                </a:r>
                <a14:m>
                  <m:oMath xmlns:m="http://schemas.openxmlformats.org/officeDocument/2006/math">
                    <m:r>
                      <a:rPr lang="en-US" altLang="ko-KR" b="0" i="1" baseline="-25000" dirty="0" smtClean="0"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altLang="ko-KR" b="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  <a:sym typeface="Wingdings" pitchFamily="2" charset="2"/>
                      </a:rPr>
                      <m:t>𝑉</m:t>
                    </m:r>
                  </m:oMath>
                </a14:m>
                <a:r>
                  <a:rPr lang="en-US" altLang="ko-KR" b="0" dirty="0" smtClean="0">
                    <a:sym typeface="Wingdings" pitchFamily="2" charset="2"/>
                  </a:rPr>
                  <a:t>) = </a:t>
                </a:r>
                <a:r>
                  <a:rPr lang="en-US" altLang="ko-KR" sz="2400" b="0" dirty="0" smtClean="0">
                    <a:sym typeface="Wingdings" pitchFamily="2" charset="2"/>
                  </a:rPr>
                  <a:t>{   2,    2,       1,      1,      1  }</a:t>
                </a:r>
              </a:p>
              <a:p>
                <a:pPr lvl="1"/>
                <a:endParaRPr lang="en-US" altLang="ko-KR" dirty="0" smtClean="0">
                  <a:sym typeface="Wingdings" pitchFamily="2" charset="2"/>
                </a:endParaRPr>
              </a:p>
              <a:p>
                <a:endParaRPr lang="en-US" altLang="ko-KR" dirty="0" smtClean="0">
                  <a:sym typeface="Wingdings" pitchFamily="2" charset="2"/>
                </a:endParaRPr>
              </a:p>
              <a:p>
                <a:endParaRPr lang="en-US" altLang="ko-KR" dirty="0" smtClean="0">
                  <a:sym typeface="Wingdings" pitchFamily="2" charset="2"/>
                </a:endParaRPr>
              </a:p>
              <a:p>
                <a:endParaRPr lang="en-US" altLang="ko-KR" dirty="0" smtClean="0">
                  <a:sym typeface="Wingdings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6"/>
                <a:ext cx="8784976" cy="5462067"/>
              </a:xfrm>
              <a:blipFill rotWithShape="1">
                <a:blip r:embed="rId3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20670"/>
              </p:ext>
            </p:extLst>
          </p:nvPr>
        </p:nvGraphicFramePr>
        <p:xfrm>
          <a:off x="323528" y="2317692"/>
          <a:ext cx="3456384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069"/>
                <a:gridCol w="456051"/>
                <a:gridCol w="648072"/>
                <a:gridCol w="504056"/>
                <a:gridCol w="504056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what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42344"/>
              </p:ext>
            </p:extLst>
          </p:nvPr>
        </p:nvGraphicFramePr>
        <p:xfrm>
          <a:off x="5004047" y="2317692"/>
          <a:ext cx="3816425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070"/>
                <a:gridCol w="546061"/>
                <a:gridCol w="558062"/>
                <a:gridCol w="864096"/>
                <a:gridCol w="504056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car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r>
                        <a:rPr lang="en-US" altLang="ko-KR" baseline="-25000" dirty="0" smtClean="0"/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923928" y="3037772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64737" y="4497240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sym typeface="Wingdings" pitchFamily="2" charset="2"/>
              </a:rPr>
              <a:t> b + 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max</a:t>
            </a:r>
            <a:r>
              <a:rPr lang="en-US" altLang="ko-KR" baseline="-25000" dirty="0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(V) · x[</a:t>
            </a:r>
            <a:r>
              <a:rPr lang="en-US" altLang="ko-KR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]</a:t>
            </a:r>
            <a:endParaRPr lang="ko-KR" altLang="en-US" dirty="0">
              <a:latin typeface="Times" pitchFamily="18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99597"/>
              </p:ext>
            </p:extLst>
          </p:nvPr>
        </p:nvGraphicFramePr>
        <p:xfrm>
          <a:off x="596585" y="4290508"/>
          <a:ext cx="14401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231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Calibri" pitchFamily="34" charset="0"/>
                          <a:sym typeface="Wingdings" pitchFamily="2" charset="2"/>
                        </a:rPr>
                        <a:t>upperbound</a:t>
                      </a:r>
                      <a:r>
                        <a:rPr lang="en-US" altLang="ko-KR" sz="1600" dirty="0" smtClean="0">
                          <a:latin typeface="Calibri" pitchFamily="34" charset="0"/>
                          <a:sym typeface="Wingdings" pitchFamily="2" charset="2"/>
                        </a:rPr>
                        <a:t> b</a:t>
                      </a:r>
                      <a:endParaRPr lang="ko-KR" altLang="en-US" sz="16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3149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4004089" y="4476915"/>
                <a:ext cx="6399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≥</m:t>
                    </m:r>
                  </m:oMath>
                </a14:m>
                <a:r>
                  <a:rPr lang="en-US" altLang="ko-KR" sz="2400" dirty="0" smtClean="0">
                    <a:latin typeface="Calibri" pitchFamily="34" charset="0"/>
                    <a:sym typeface="Wingdings" pitchFamily="2" charset="2"/>
                  </a:rPr>
                  <a:t> </a:t>
                </a:r>
                <a:r>
                  <a:rPr lang="en-US" altLang="ko-KR" sz="2400" dirty="0">
                    <a:latin typeface="Calibri" pitchFamily="34" charset="0"/>
                    <a:sym typeface="Wingdings" pitchFamily="2" charset="2"/>
                  </a:rPr>
                  <a:t>5</a:t>
                </a:r>
                <a:endParaRPr lang="ko-KR" alt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089" y="4476915"/>
                <a:ext cx="63991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57" t="-10526" r="-13333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5004048" y="4243083"/>
            <a:ext cx="3828453" cy="1631216"/>
          </a:xfrm>
          <a:prstGeom prst="rect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= {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                                          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pPr algn="r"/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pPr algn="r"/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pPr algn="r"/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  <a:p>
            <a:pPr algn="r"/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= 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{                                           </a:t>
            </a:r>
            <a:r>
              <a:rPr lang="en-US" altLang="ko-KR" sz="2000" dirty="0" smtClean="0">
                <a:latin typeface="Times" pitchFamily="18" charset="0"/>
                <a:sym typeface="Wingdings" pitchFamily="2" charset="2"/>
              </a:rPr>
              <a:t>}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48" y="4243468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is</a:t>
            </a:r>
            <a:endParaRPr lang="en-US" altLang="ko-KR" sz="2000" dirty="0" smtClean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it</a:t>
            </a:r>
            <a:endParaRPr lang="en-US" altLang="ko-KR" sz="2000" dirty="0" smtClean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what</a:t>
            </a:r>
            <a:endParaRPr lang="en-US" altLang="ko-KR" sz="2000" baseline="-25000" dirty="0" smtClean="0">
              <a:latin typeface="Times" pitchFamily="18" charset="0"/>
              <a:sym typeface="Wingdings" pitchFamily="2" charset="2"/>
            </a:endParaRPr>
          </a:p>
          <a:p>
            <a:r>
              <a:rPr lang="en-US" altLang="ko-KR" sz="2000" dirty="0" err="1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>
                <a:latin typeface="Times" pitchFamily="18" charset="0"/>
                <a:sym typeface="Wingdings" pitchFamily="2" charset="2"/>
              </a:rPr>
              <a:t>a</a:t>
            </a:r>
            <a:r>
              <a:rPr lang="en-US" altLang="ko-KR" sz="2000" dirty="0">
                <a:latin typeface="Times" pitchFamily="18" charset="0"/>
                <a:sym typeface="Wingdings" pitchFamily="2" charset="2"/>
              </a:rPr>
              <a:t>    </a:t>
            </a:r>
          </a:p>
          <a:p>
            <a:r>
              <a:rPr lang="en-US" altLang="ko-KR" sz="2000" dirty="0" err="1" smtClean="0">
                <a:latin typeface="Times" pitchFamily="18" charset="0"/>
                <a:sym typeface="Wingdings" pitchFamily="2" charset="2"/>
              </a:rPr>
              <a:t>I</a:t>
            </a:r>
            <a:r>
              <a:rPr lang="en-US" altLang="ko-KR" sz="2000" baseline="-25000" dirty="0" err="1" smtClean="0">
                <a:latin typeface="Times" pitchFamily="18" charset="0"/>
                <a:sym typeface="Wingdings" pitchFamily="2" charset="2"/>
              </a:rPr>
              <a:t>car</a:t>
            </a:r>
            <a:endParaRPr lang="en-US" altLang="ko-KR" sz="2000" dirty="0">
              <a:latin typeface="Times" pitchFamily="18" charset="0"/>
              <a:sym typeface="Wingdings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34957" y="519170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3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43121" y="4880304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1),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743121" y="456924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2),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444208" y="488290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1),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34957" y="548902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3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1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448901" y="456924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2)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160817" y="488290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baseline="-25000" dirty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dirty="0">
                <a:latin typeface="Times" pitchFamily="18" charset="0"/>
                <a:sym typeface="Wingdings" pitchFamily="2" charset="2"/>
              </a:rPr>
              <a:t>, </a:t>
            </a:r>
            <a:r>
              <a:rPr lang="en-US" altLang="ko-KR" dirty="0" smtClean="0">
                <a:latin typeface="Times" pitchFamily="18" charset="0"/>
                <a:sym typeface="Wingdings" pitchFamily="2" charset="2"/>
              </a:rPr>
              <a:t>1)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73390"/>
              </p:ext>
            </p:extLst>
          </p:nvPr>
        </p:nvGraphicFramePr>
        <p:xfrm>
          <a:off x="1405262" y="5162621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55576" y="6273358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imes" pitchFamily="18" charset="0"/>
                <a:sym typeface="Wingdings" pitchFamily="2" charset="2"/>
              </a:rPr>
              <a:t>Result = {                                                     }</a:t>
            </a:r>
            <a:endParaRPr lang="en-US" altLang="ko-KR" sz="2400" dirty="0">
              <a:latin typeface="Times" pitchFamily="18" charset="0"/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3707904" y="5279456"/>
                <a:ext cx="718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≥</m:t>
                    </m:r>
                  </m:oMath>
                </a14:m>
                <a:r>
                  <a:rPr lang="en-US" altLang="ko-KR" sz="2800" dirty="0" smtClean="0">
                    <a:latin typeface="Calibri" pitchFamily="34" charset="0"/>
                    <a:sym typeface="Wingdings" pitchFamily="2" charset="2"/>
                  </a:rPr>
                  <a:t> </a:t>
                </a:r>
                <a:r>
                  <a:rPr lang="en-US" altLang="ko-KR" sz="2800" dirty="0">
                    <a:latin typeface="Calibri" pitchFamily="34" charset="0"/>
                    <a:sym typeface="Wingdings" pitchFamily="2" charset="2"/>
                  </a:rPr>
                  <a:t>5</a:t>
                </a:r>
                <a:endParaRPr lang="ko-KR" altLang="en-US" sz="2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279456"/>
                <a:ext cx="718466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0465" r="-16102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아래쪽 화살표 32"/>
          <p:cNvSpPr/>
          <p:nvPr/>
        </p:nvSpPr>
        <p:spPr>
          <a:xfrm>
            <a:off x="2339752" y="5976619"/>
            <a:ext cx="396044" cy="330113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983134" y="6273358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5),</a:t>
            </a:r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3347864" y="6273358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1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9),</a:t>
            </a:r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4770020" y="6277115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(T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4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T</a:t>
            </a:r>
            <a:r>
              <a:rPr lang="en-US" altLang="ko-KR" sz="2400" baseline="-25000" dirty="0">
                <a:latin typeface="Times" pitchFamily="18" charset="0"/>
                <a:sym typeface="Wingdings" pitchFamily="2" charset="2"/>
              </a:rPr>
              <a:t>2</a:t>
            </a:r>
            <a:r>
              <a:rPr lang="en-US" altLang="ko-KR" sz="2400" dirty="0">
                <a:latin typeface="Times" pitchFamily="18" charset="0"/>
                <a:sym typeface="Wingdings" pitchFamily="2" charset="2"/>
              </a:rPr>
              <a:t>, 5)</a:t>
            </a:r>
            <a:endParaRPr lang="ko-KR" altLang="en-US" sz="2400" dirty="0"/>
          </a:p>
        </p:txBody>
      </p:sp>
      <p:sp>
        <p:nvSpPr>
          <p:cNvPr id="8" name="오른쪽 화살표 7"/>
          <p:cNvSpPr/>
          <p:nvPr/>
        </p:nvSpPr>
        <p:spPr>
          <a:xfrm>
            <a:off x="4594260" y="4560612"/>
            <a:ext cx="337780" cy="31158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728705" y="3017871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076056" y="2705799"/>
            <a:ext cx="432048" cy="33976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38681" y="46211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5" name="직사각형 44"/>
          <p:cNvSpPr/>
          <p:nvPr/>
        </p:nvSpPr>
        <p:spPr>
          <a:xfrm>
            <a:off x="1044961" y="4616764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1040955" y="4616764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6289069" y="3362568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868144" y="4922252"/>
            <a:ext cx="582748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403648" y="5514644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7003944" y="3362568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868144" y="5226612"/>
            <a:ext cx="582748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403648" y="5514644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5724128" y="3362568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36797" y="4616764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6" name="직사각형 55"/>
          <p:cNvSpPr/>
          <p:nvPr/>
        </p:nvSpPr>
        <p:spPr>
          <a:xfrm>
            <a:off x="1028633" y="46193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57" name="직사각형 56"/>
          <p:cNvSpPr/>
          <p:nvPr/>
        </p:nvSpPr>
        <p:spPr>
          <a:xfrm>
            <a:off x="1028633" y="4619360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403648" y="5514644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5728704" y="3013122"/>
            <a:ext cx="32364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743121" y="1916832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252676" y="1916832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043608" y="4613784"/>
            <a:ext cx="5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63" name="타원 62"/>
          <p:cNvSpPr/>
          <p:nvPr/>
        </p:nvSpPr>
        <p:spPr>
          <a:xfrm>
            <a:off x="6964592" y="1916832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80361E-6 L 0.06042 -2.80361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2 -1.11111E-6 L 0.13924 -1.11111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5.55556E-7 0.05509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2.22222E-6 L 0.06094 2.22222E-6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115 L 0.06094 -2.59259E-6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46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-2.59259E-6 L 0.13976 -2.59259E-6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4" grpId="0"/>
      <p:bldP spid="15" grpId="0" animBg="1"/>
      <p:bldP spid="16" grpId="0"/>
      <p:bldP spid="20" grpId="0"/>
      <p:bldP spid="22" grpId="0"/>
      <p:bldP spid="23" grpId="0"/>
      <p:bldP spid="25" grpId="0"/>
      <p:bldP spid="27" grpId="0"/>
      <p:bldP spid="28" grpId="0"/>
      <p:bldP spid="29" grpId="0"/>
      <p:bldP spid="31" grpId="0"/>
      <p:bldP spid="32" grpId="0"/>
      <p:bldP spid="33" grpId="0" animBg="1"/>
      <p:bldP spid="34" grpId="0"/>
      <p:bldP spid="35" grpId="0"/>
      <p:bldP spid="36" grpId="0"/>
      <p:bldP spid="8" grpId="0" animBg="1"/>
      <p:bldP spid="38" grpId="0" animBg="1"/>
      <p:bldP spid="38" grpId="1" animBg="1"/>
      <p:bldP spid="40" grpId="0"/>
      <p:bldP spid="40" grpId="1"/>
      <p:bldP spid="45" grpId="0"/>
      <p:bldP spid="45" grpId="1"/>
      <p:bldP spid="46" grpId="0"/>
      <p:bldP spid="46" grpId="1"/>
      <p:bldP spid="50" grpId="0"/>
      <p:bldP spid="50" grpId="1"/>
      <p:bldP spid="53" grpId="0"/>
      <p:bldP spid="53" grpId="1"/>
      <p:bldP spid="55" grpId="0"/>
      <p:bldP spid="55" grpId="1"/>
      <p:bldP spid="55" grpId="2"/>
      <p:bldP spid="56" grpId="0"/>
      <p:bldP spid="56" grpId="1"/>
      <p:bldP spid="57" grpId="0"/>
      <p:bldP spid="58" grpId="0"/>
      <p:bldP spid="58" grpId="1"/>
      <p:bldP spid="12" grpId="0" animBg="1"/>
      <p:bldP spid="12" grpId="1" animBg="1"/>
      <p:bldP spid="61" grpId="0" animBg="1"/>
      <p:bldP spid="61" grpId="1" animBg="1"/>
      <p:bldP spid="62" grpId="0"/>
      <p:bldP spid="62" grpId="1"/>
      <p:bldP spid="63" grpId="0" animBg="1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7907</TotalTime>
  <Words>1286</Words>
  <Application>Microsoft Office PowerPoint</Application>
  <PresentationFormat>화면 슬라이드 쇼(4:3)</PresentationFormat>
  <Paragraphs>512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Scaling Up All Pairs Similarity Search </vt:lpstr>
      <vt:lpstr>Outline</vt:lpstr>
      <vt:lpstr>Introduction</vt:lpstr>
      <vt:lpstr>Introduction</vt:lpstr>
      <vt:lpstr>Outline</vt:lpstr>
      <vt:lpstr>Algorithms A Basic Inverted Index-Based Approach</vt:lpstr>
      <vt:lpstr>Algorithms A Basic Inverted Index-Based Approach</vt:lpstr>
      <vt:lpstr>Algorithms A Exploiting the Threshold During Indexing</vt:lpstr>
      <vt:lpstr>Algorithms A Exploiting the Threshold During Indexing</vt:lpstr>
      <vt:lpstr>Algorithms Exploiting a Specific Sort Order and the Threshold </vt:lpstr>
      <vt:lpstr>Algorithms Exploiting a Specific Sort Order and the Threshold</vt:lpstr>
      <vt:lpstr>Outline</vt:lpstr>
      <vt:lpstr>Experiment</vt:lpstr>
      <vt:lpstr>Experiment</vt:lpstr>
      <vt:lpstr>Experiment</vt:lpstr>
      <vt:lpstr>Outline</vt:lpstr>
      <vt:lpstr>Conclusion</vt:lpstr>
      <vt:lpstr>Outline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395</cp:revision>
  <cp:lastPrinted>2012-12-05T04:12:24Z</cp:lastPrinted>
  <dcterms:created xsi:type="dcterms:W3CDTF">2006-10-05T04:04:58Z</dcterms:created>
  <dcterms:modified xsi:type="dcterms:W3CDTF">2012-12-07T04:58:39Z</dcterms:modified>
</cp:coreProperties>
</file>