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336699"/>
    <a:srgbClr val="0066CC"/>
    <a:srgbClr val="CCFFFF"/>
    <a:srgbClr val="FF3300"/>
    <a:srgbClr val="99FF66"/>
    <a:srgbClr val="33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85587A28-3D1C-4936-BCBB-C51886E069C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567AC-29DE-46FE-96E9-4D683D3D853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64355F26-B6BE-4679-A648-93696B84D7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Physical Structure(entities)</a:t>
            </a: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SNU IDB Lab.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Concepts</a:t>
            </a:r>
          </a:p>
          <a:p>
            <a:r>
              <a:rPr lang="en-US" altLang="ko-KR" smtClean="0"/>
              <a:t>Figures of Document Entity</a:t>
            </a:r>
          </a:p>
          <a:p>
            <a:r>
              <a:rPr lang="en-US" altLang="ko-KR" smtClean="0"/>
              <a:t>Defining an entity</a:t>
            </a:r>
          </a:p>
          <a:p>
            <a:r>
              <a:rPr lang="en-US" altLang="ko-KR" smtClean="0"/>
              <a:t>Grammar in Declaring Entity</a:t>
            </a:r>
          </a:p>
          <a:p>
            <a:r>
              <a:rPr lang="en-US" altLang="ko-KR" smtClean="0"/>
              <a:t>Examples of EntityDeclaration</a:t>
            </a:r>
          </a:p>
          <a:p>
            <a:r>
              <a:rPr lang="en-US" altLang="ko-KR" smtClean="0"/>
              <a:t>URL format</a:t>
            </a:r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Concepts</a:t>
            </a: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XML specification</a:t>
            </a:r>
          </a:p>
          <a:p>
            <a:pPr lvl="1"/>
            <a:r>
              <a:rPr lang="en-US" altLang="ko-KR" smtClean="0"/>
              <a:t>Include a facility for physically isolating and storing any part of a document</a:t>
            </a:r>
          </a:p>
          <a:p>
            <a:pPr lvl="1"/>
            <a:r>
              <a:rPr lang="en-US" altLang="ko-KR" smtClean="0"/>
              <a:t>Each unit of information is called an entity</a:t>
            </a:r>
          </a:p>
          <a:p>
            <a:r>
              <a:rPr lang="en-US" altLang="ko-KR" smtClean="0"/>
              <a:t>Document entity</a:t>
            </a:r>
          </a:p>
          <a:p>
            <a:pPr lvl="1"/>
            <a:r>
              <a:rPr lang="en-US" altLang="ko-KR" smtClean="0"/>
              <a:t>the data file considered to represent the entire document</a:t>
            </a:r>
          </a:p>
          <a:p>
            <a:pPr lvl="1"/>
            <a:r>
              <a:rPr lang="en-US" altLang="ko-KR" smtClean="0"/>
              <a:t>referred to the name of the file containing it</a:t>
            </a:r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Figures of Document Entity</a:t>
            </a:r>
            <a:endParaRPr lang="en-US" altLang="ko-KR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39552" y="1844824"/>
            <a:ext cx="1974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Arial" pitchFamily="34" charset="0"/>
              </a:rPr>
              <a:t>document entity</a:t>
            </a:r>
            <a:endParaRPr lang="en-US" altLang="ko-KR">
              <a:latin typeface="Arial" pitchFamily="34" charset="0"/>
            </a:endParaRPr>
          </a:p>
          <a:p>
            <a:r>
              <a:rPr lang="en-US" altLang="ko-KR" sz="1600">
                <a:latin typeface="Arial" pitchFamily="34" charset="0"/>
              </a:rPr>
              <a:t>(no entities)</a:t>
            </a:r>
            <a:endParaRPr lang="en-US" altLang="ko-KR">
              <a:latin typeface="Arial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44352" y="2759224"/>
            <a:ext cx="1143000" cy="2438400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749352" y="1844824"/>
            <a:ext cx="1974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Arial" pitchFamily="34" charset="0"/>
              </a:rPr>
              <a:t>document entity</a:t>
            </a:r>
            <a:endParaRPr lang="en-US" altLang="ko-KR">
              <a:latin typeface="Arial" pitchFamily="34" charset="0"/>
            </a:endParaRPr>
          </a:p>
          <a:p>
            <a:r>
              <a:rPr lang="en-US" altLang="ko-KR" sz="1600">
                <a:latin typeface="Arial" pitchFamily="34" charset="0"/>
              </a:rPr>
              <a:t>(main content)</a:t>
            </a:r>
            <a:endParaRPr lang="en-US" altLang="ko-KR">
              <a:latin typeface="Arial" pitchFamily="34" charset="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054152" y="2759224"/>
            <a:ext cx="1125538" cy="2438400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5797352" y="2683024"/>
            <a:ext cx="1143000" cy="2514600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160" name="Group 16"/>
          <p:cNvGrpSpPr>
            <a:grpSpLocks/>
          </p:cNvGrpSpPr>
          <p:nvPr/>
        </p:nvGrpSpPr>
        <p:grpSpPr bwMode="auto">
          <a:xfrm>
            <a:off x="5873552" y="4435624"/>
            <a:ext cx="1106488" cy="441325"/>
            <a:chOff x="2688" y="3744"/>
            <a:chExt cx="697" cy="278"/>
          </a:xfrm>
        </p:grpSpPr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2688" y="3744"/>
              <a:ext cx="674" cy="2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3338" y="3751"/>
              <a:ext cx="47" cy="2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61" name="Group 17"/>
          <p:cNvGrpSpPr>
            <a:grpSpLocks/>
          </p:cNvGrpSpPr>
          <p:nvPr/>
        </p:nvGrpSpPr>
        <p:grpSpPr bwMode="auto">
          <a:xfrm>
            <a:off x="5873552" y="2835424"/>
            <a:ext cx="1106488" cy="441325"/>
            <a:chOff x="2688" y="3744"/>
            <a:chExt cx="697" cy="278"/>
          </a:xfrm>
        </p:grpSpPr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2688" y="3744"/>
              <a:ext cx="674" cy="2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3338" y="3751"/>
              <a:ext cx="47" cy="2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64" name="Group 20"/>
          <p:cNvGrpSpPr>
            <a:grpSpLocks/>
          </p:cNvGrpSpPr>
          <p:nvPr/>
        </p:nvGrpSpPr>
        <p:grpSpPr bwMode="auto">
          <a:xfrm>
            <a:off x="5873552" y="3368824"/>
            <a:ext cx="1106488" cy="441325"/>
            <a:chOff x="2688" y="3744"/>
            <a:chExt cx="697" cy="278"/>
          </a:xfrm>
        </p:grpSpPr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2688" y="3744"/>
              <a:ext cx="674" cy="2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3338" y="3751"/>
              <a:ext cx="47" cy="2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67" name="Group 23"/>
          <p:cNvGrpSpPr>
            <a:grpSpLocks/>
          </p:cNvGrpSpPr>
          <p:nvPr/>
        </p:nvGrpSpPr>
        <p:grpSpPr bwMode="auto">
          <a:xfrm>
            <a:off x="5873552" y="3902224"/>
            <a:ext cx="1106488" cy="441325"/>
            <a:chOff x="2688" y="3744"/>
            <a:chExt cx="697" cy="278"/>
          </a:xfrm>
        </p:grpSpPr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2688" y="3744"/>
              <a:ext cx="674" cy="2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3338" y="3751"/>
              <a:ext cx="47" cy="2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70" name="Group 26"/>
          <p:cNvGrpSpPr>
            <a:grpSpLocks/>
          </p:cNvGrpSpPr>
          <p:nvPr/>
        </p:nvGrpSpPr>
        <p:grpSpPr bwMode="auto">
          <a:xfrm>
            <a:off x="3130352" y="3368824"/>
            <a:ext cx="1106488" cy="441325"/>
            <a:chOff x="2688" y="3744"/>
            <a:chExt cx="697" cy="278"/>
          </a:xfrm>
        </p:grpSpPr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2688" y="3744"/>
              <a:ext cx="674" cy="2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3338" y="3751"/>
              <a:ext cx="47" cy="2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73" name="Group 29"/>
          <p:cNvGrpSpPr>
            <a:grpSpLocks/>
          </p:cNvGrpSpPr>
          <p:nvPr/>
        </p:nvGrpSpPr>
        <p:grpSpPr bwMode="auto">
          <a:xfrm>
            <a:off x="3816152" y="3368824"/>
            <a:ext cx="1676400" cy="431800"/>
            <a:chOff x="2448" y="2544"/>
            <a:chExt cx="1056" cy="272"/>
          </a:xfrm>
        </p:grpSpPr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2832" y="2544"/>
              <a:ext cx="672" cy="272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 flipH="1">
              <a:off x="244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7245152" y="2835424"/>
            <a:ext cx="1066800" cy="4318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 flipH="1">
            <a:off x="6635552" y="306402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7321352" y="3521224"/>
            <a:ext cx="1066800" cy="4318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1" name="Rectangle 37"/>
          <p:cNvSpPr>
            <a:spLocks noChangeArrowheads="1"/>
          </p:cNvSpPr>
          <p:nvPr/>
        </p:nvSpPr>
        <p:spPr bwMode="auto">
          <a:xfrm>
            <a:off x="7397552" y="4207024"/>
            <a:ext cx="1066800" cy="4318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7549952" y="4969024"/>
            <a:ext cx="1066800" cy="4318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3" name="Line 39"/>
          <p:cNvSpPr>
            <a:spLocks noChangeShapeType="1"/>
          </p:cNvSpPr>
          <p:nvPr/>
        </p:nvSpPr>
        <p:spPr bwMode="auto">
          <a:xfrm flipH="1">
            <a:off x="6711752" y="3749824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auto">
          <a:xfrm flipH="1" flipV="1">
            <a:off x="6711752" y="3597424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5" name="Line 41"/>
          <p:cNvSpPr>
            <a:spLocks noChangeShapeType="1"/>
          </p:cNvSpPr>
          <p:nvPr/>
        </p:nvSpPr>
        <p:spPr bwMode="auto">
          <a:xfrm flipH="1" flipV="1">
            <a:off x="6711752" y="4664224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4806752" y="2987824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Arial" pitchFamily="34" charset="0"/>
              </a:rPr>
              <a:t>A</a:t>
            </a: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7245152" y="2454424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Arial" pitchFamily="34" charset="0"/>
              </a:rPr>
              <a:t>A</a:t>
            </a:r>
          </a:p>
        </p:txBody>
      </p:sp>
      <p:sp>
        <p:nvSpPr>
          <p:cNvPr id="6188" name="Rectangle 44"/>
          <p:cNvSpPr>
            <a:spLocks noChangeArrowheads="1"/>
          </p:cNvSpPr>
          <p:nvPr/>
        </p:nvSpPr>
        <p:spPr bwMode="auto">
          <a:xfrm>
            <a:off x="7778552" y="3216424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Arial" pitchFamily="34" charset="0"/>
              </a:rPr>
              <a:t>B</a:t>
            </a:r>
          </a:p>
        </p:txBody>
      </p:sp>
      <p:sp>
        <p:nvSpPr>
          <p:cNvPr id="6189" name="Rectangle 45"/>
          <p:cNvSpPr>
            <a:spLocks noChangeArrowheads="1"/>
          </p:cNvSpPr>
          <p:nvPr/>
        </p:nvSpPr>
        <p:spPr bwMode="auto">
          <a:xfrm>
            <a:off x="7778552" y="3902224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Arial" pitchFamily="34" charset="0"/>
              </a:rPr>
              <a:t>C</a:t>
            </a:r>
          </a:p>
        </p:txBody>
      </p:sp>
      <p:sp>
        <p:nvSpPr>
          <p:cNvPr id="6190" name="Rectangle 46"/>
          <p:cNvSpPr>
            <a:spLocks noChangeArrowheads="1"/>
          </p:cNvSpPr>
          <p:nvPr/>
        </p:nvSpPr>
        <p:spPr bwMode="auto">
          <a:xfrm>
            <a:off x="7930952" y="4664224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Arial" pitchFamily="34" charset="0"/>
              </a:rPr>
              <a:t>D</a:t>
            </a:r>
          </a:p>
        </p:txBody>
      </p:sp>
      <p:sp>
        <p:nvSpPr>
          <p:cNvPr id="6191" name="Text Box 47"/>
          <p:cNvSpPr txBox="1">
            <a:spLocks noChangeArrowheads="1"/>
          </p:cNvSpPr>
          <p:nvPr/>
        </p:nvSpPr>
        <p:spPr bwMode="auto">
          <a:xfrm>
            <a:off x="5568752" y="1844824"/>
            <a:ext cx="1974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Arial" pitchFamily="34" charset="0"/>
              </a:rPr>
              <a:t>document entity</a:t>
            </a:r>
            <a:endParaRPr lang="en-US" altLang="ko-KR">
              <a:latin typeface="Arial" pitchFamily="34" charset="0"/>
            </a:endParaRPr>
          </a:p>
          <a:p>
            <a:r>
              <a:rPr lang="en-US" altLang="ko-KR" sz="1600">
                <a:latin typeface="Arial" pitchFamily="34" charset="0"/>
              </a:rPr>
              <a:t>(framework file)</a:t>
            </a:r>
            <a:endParaRPr lang="en-US" altLang="ko-KR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Defining an entity</a:t>
            </a: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Entity must be defined before the first reference to them in the data stream</a:t>
            </a:r>
          </a:p>
          <a:p>
            <a:r>
              <a:rPr lang="en-US" altLang="ko-KR" dirty="0" smtClean="0"/>
              <a:t>Declared in the DTD(Document Type Definition) </a:t>
            </a:r>
          </a:p>
          <a:p>
            <a:pPr lvl="1"/>
            <a:r>
              <a:rPr lang="en-US" altLang="ko-KR" dirty="0" smtClean="0"/>
              <a:t>Using an entity declaration(</a:t>
            </a:r>
            <a:r>
              <a:rPr lang="en-US" altLang="ko-KR" dirty="0" err="1" smtClean="0"/>
              <a:t>GEDecl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PEDecl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&lt;Example&gt;</a:t>
            </a:r>
          </a:p>
          <a:p>
            <a:pPr lvl="2"/>
            <a:r>
              <a:rPr lang="en-US" altLang="ko-KR" dirty="0" smtClean="0"/>
              <a:t>&lt;!DOCTYPE </a:t>
            </a:r>
            <a:r>
              <a:rPr lang="en-US" altLang="ko-KR" dirty="0" err="1" smtClean="0"/>
              <a:t>MyBook</a:t>
            </a:r>
            <a:r>
              <a:rPr lang="en-US" altLang="ko-KR" dirty="0" smtClean="0"/>
              <a:t> [</a:t>
            </a:r>
          </a:p>
          <a:p>
            <a:pPr lvl="2"/>
            <a:r>
              <a:rPr lang="en-US" altLang="ko-KR" dirty="0" smtClean="0"/>
              <a:t>   &lt;!ENTITY …..&gt; ]&gt;</a:t>
            </a: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Grammar in Declaring Entity </a:t>
            </a:r>
            <a:endParaRPr lang="en-US" altLang="ko-KR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1641376"/>
            <a:ext cx="14478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Arial" pitchFamily="34" charset="0"/>
              </a:rPr>
              <a:t>EntityDecl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429000" y="1412776"/>
            <a:ext cx="14478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Arial" pitchFamily="34" charset="0"/>
              </a:rPr>
              <a:t>GEDecl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429000" y="1869976"/>
            <a:ext cx="14478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Arial" pitchFamily="34" charset="0"/>
              </a:rPr>
              <a:t>PEDecl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752600" y="1565176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/>
              <a:t>:</a:t>
            </a: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2209800" y="179377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2895600" y="16413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2895600" y="20223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2895600" y="16413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4876800" y="16413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5181600" y="16413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4876800" y="20223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5181600" y="179377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228600" y="2631976"/>
            <a:ext cx="14478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Arial" pitchFamily="34" charset="0"/>
              </a:rPr>
              <a:t>GEDecl</a:t>
            </a:r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2133600" y="2631976"/>
            <a:ext cx="1143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Arial" pitchFamily="34" charset="0"/>
              </a:rPr>
              <a:t>&lt;!ENTITY&gt;</a:t>
            </a:r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3505200" y="2631976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Arial" pitchFamily="34" charset="0"/>
              </a:rPr>
              <a:t>S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4267200" y="2631976"/>
            <a:ext cx="6858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Arial" pitchFamily="34" charset="0"/>
              </a:rPr>
              <a:t>Name</a:t>
            </a:r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5181600" y="2631976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Arial" pitchFamily="34" charset="0"/>
              </a:rPr>
              <a:t>S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5867400" y="2631976"/>
            <a:ext cx="16764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Arial" pitchFamily="34" charset="0"/>
              </a:rPr>
              <a:t>EntityDef</a:t>
            </a:r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7696200" y="3165376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Arial" pitchFamily="34" charset="0"/>
              </a:rPr>
              <a:t>S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8153400" y="2631976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Arial" pitchFamily="34" charset="0"/>
              </a:rPr>
              <a:t>&gt;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1676400" y="2555776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/>
              <a:t>:</a:t>
            </a: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1893888" y="282406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3270250" y="279072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4013200" y="280342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4953000" y="280342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>
            <a:off x="5634038" y="280342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7588250" y="2814539"/>
            <a:ext cx="57626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4" name="Freeform 34"/>
          <p:cNvSpPr>
            <a:spLocks/>
          </p:cNvSpPr>
          <p:nvPr/>
        </p:nvSpPr>
        <p:spPr bwMode="auto">
          <a:xfrm>
            <a:off x="7577138" y="2809776"/>
            <a:ext cx="153987" cy="430213"/>
          </a:xfrm>
          <a:custGeom>
            <a:avLst/>
            <a:gdLst/>
            <a:ahLst/>
            <a:cxnLst>
              <a:cxn ang="0">
                <a:pos x="75" y="0"/>
              </a:cxn>
              <a:cxn ang="0">
                <a:pos x="4" y="217"/>
              </a:cxn>
              <a:cxn ang="0">
                <a:pos x="97" y="287"/>
              </a:cxn>
            </a:cxnLst>
            <a:rect l="0" t="0" r="r" b="b"/>
            <a:pathLst>
              <a:path w="97" h="287">
                <a:moveTo>
                  <a:pt x="75" y="0"/>
                </a:moveTo>
                <a:cubicBezTo>
                  <a:pt x="37" y="84"/>
                  <a:pt x="0" y="169"/>
                  <a:pt x="4" y="217"/>
                </a:cubicBezTo>
                <a:cubicBezTo>
                  <a:pt x="8" y="265"/>
                  <a:pt x="52" y="276"/>
                  <a:pt x="97" y="28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5" name="Freeform 35"/>
          <p:cNvSpPr>
            <a:spLocks/>
          </p:cNvSpPr>
          <p:nvPr/>
        </p:nvSpPr>
        <p:spPr bwMode="auto">
          <a:xfrm>
            <a:off x="7924800" y="2860576"/>
            <a:ext cx="165100" cy="304800"/>
          </a:xfrm>
          <a:custGeom>
            <a:avLst/>
            <a:gdLst/>
            <a:ahLst/>
            <a:cxnLst>
              <a:cxn ang="0">
                <a:pos x="48" y="192"/>
              </a:cxn>
              <a:cxn ang="0">
                <a:pos x="96" y="144"/>
              </a:cxn>
              <a:cxn ang="0">
                <a:pos x="0" y="0"/>
              </a:cxn>
            </a:cxnLst>
            <a:rect l="0" t="0" r="r" b="b"/>
            <a:pathLst>
              <a:path w="104" h="192">
                <a:moveTo>
                  <a:pt x="48" y="192"/>
                </a:moveTo>
                <a:cubicBezTo>
                  <a:pt x="76" y="184"/>
                  <a:pt x="104" y="176"/>
                  <a:pt x="96" y="144"/>
                </a:cubicBezTo>
                <a:cubicBezTo>
                  <a:pt x="88" y="112"/>
                  <a:pt x="44" y="5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304800" y="3622576"/>
            <a:ext cx="14478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Arial" pitchFamily="34" charset="0"/>
              </a:rPr>
              <a:t>PEDecl</a:t>
            </a:r>
          </a:p>
        </p:txBody>
      </p: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209800" y="3622576"/>
            <a:ext cx="1143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Arial" pitchFamily="34" charset="0"/>
              </a:rPr>
              <a:t>&lt;!ENTITY&gt;</a:t>
            </a:r>
          </a:p>
        </p:txBody>
      </p:sp>
      <p:sp>
        <p:nvSpPr>
          <p:cNvPr id="10278" name="Oval 38"/>
          <p:cNvSpPr>
            <a:spLocks noChangeArrowheads="1"/>
          </p:cNvSpPr>
          <p:nvPr/>
        </p:nvSpPr>
        <p:spPr bwMode="auto">
          <a:xfrm>
            <a:off x="3581400" y="3622576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Arial" pitchFamily="34" charset="0"/>
              </a:rPr>
              <a:t>S</a:t>
            </a:r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5334000" y="3622576"/>
            <a:ext cx="6858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Arial" pitchFamily="34" charset="0"/>
              </a:rPr>
              <a:t>Name</a:t>
            </a:r>
          </a:p>
        </p:txBody>
      </p:sp>
      <p:sp>
        <p:nvSpPr>
          <p:cNvPr id="10280" name="Oval 40"/>
          <p:cNvSpPr>
            <a:spLocks noChangeArrowheads="1"/>
          </p:cNvSpPr>
          <p:nvPr/>
        </p:nvSpPr>
        <p:spPr bwMode="auto">
          <a:xfrm>
            <a:off x="6248400" y="3622576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Arial" pitchFamily="34" charset="0"/>
              </a:rPr>
              <a:t>S</a:t>
            </a:r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6934200" y="3622576"/>
            <a:ext cx="7620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Arial" pitchFamily="34" charset="0"/>
              </a:rPr>
              <a:t>PEDef</a:t>
            </a:r>
          </a:p>
        </p:txBody>
      </p:sp>
      <p:sp>
        <p:nvSpPr>
          <p:cNvPr id="10282" name="Oval 42"/>
          <p:cNvSpPr>
            <a:spLocks noChangeArrowheads="1"/>
          </p:cNvSpPr>
          <p:nvPr/>
        </p:nvSpPr>
        <p:spPr bwMode="auto">
          <a:xfrm>
            <a:off x="7772400" y="4155976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Arial" pitchFamily="34" charset="0"/>
              </a:rPr>
              <a:t>S</a:t>
            </a:r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>
            <a:off x="8229600" y="3622576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Arial" pitchFamily="34" charset="0"/>
              </a:rPr>
              <a:t>&gt;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1752600" y="3546376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/>
              <a:t>:</a:t>
            </a:r>
          </a:p>
        </p:txBody>
      </p:sp>
      <p:sp>
        <p:nvSpPr>
          <p:cNvPr id="10285" name="Line 45"/>
          <p:cNvSpPr>
            <a:spLocks noChangeShapeType="1"/>
          </p:cNvSpPr>
          <p:nvPr/>
        </p:nvSpPr>
        <p:spPr bwMode="auto">
          <a:xfrm>
            <a:off x="1970088" y="381466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6" name="Line 46"/>
          <p:cNvSpPr>
            <a:spLocks noChangeShapeType="1"/>
          </p:cNvSpPr>
          <p:nvPr/>
        </p:nvSpPr>
        <p:spPr bwMode="auto">
          <a:xfrm>
            <a:off x="3346450" y="378132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7" name="Line 47"/>
          <p:cNvSpPr>
            <a:spLocks noChangeShapeType="1"/>
          </p:cNvSpPr>
          <p:nvPr/>
        </p:nvSpPr>
        <p:spPr bwMode="auto">
          <a:xfrm>
            <a:off x="3930650" y="379561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6019800" y="379402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9" name="Line 49"/>
          <p:cNvSpPr>
            <a:spLocks noChangeShapeType="1"/>
          </p:cNvSpPr>
          <p:nvPr/>
        </p:nvSpPr>
        <p:spPr bwMode="auto">
          <a:xfrm>
            <a:off x="6700838" y="379402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0" name="Line 50"/>
          <p:cNvSpPr>
            <a:spLocks noChangeShapeType="1"/>
          </p:cNvSpPr>
          <p:nvPr/>
        </p:nvSpPr>
        <p:spPr bwMode="auto">
          <a:xfrm>
            <a:off x="7664450" y="3805139"/>
            <a:ext cx="57626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1" name="Freeform 51"/>
          <p:cNvSpPr>
            <a:spLocks/>
          </p:cNvSpPr>
          <p:nvPr/>
        </p:nvSpPr>
        <p:spPr bwMode="auto">
          <a:xfrm>
            <a:off x="7653338" y="3800376"/>
            <a:ext cx="153987" cy="430213"/>
          </a:xfrm>
          <a:custGeom>
            <a:avLst/>
            <a:gdLst/>
            <a:ahLst/>
            <a:cxnLst>
              <a:cxn ang="0">
                <a:pos x="75" y="0"/>
              </a:cxn>
              <a:cxn ang="0">
                <a:pos x="4" y="217"/>
              </a:cxn>
              <a:cxn ang="0">
                <a:pos x="97" y="287"/>
              </a:cxn>
            </a:cxnLst>
            <a:rect l="0" t="0" r="r" b="b"/>
            <a:pathLst>
              <a:path w="97" h="287">
                <a:moveTo>
                  <a:pt x="75" y="0"/>
                </a:moveTo>
                <a:cubicBezTo>
                  <a:pt x="37" y="84"/>
                  <a:pt x="0" y="169"/>
                  <a:pt x="4" y="217"/>
                </a:cubicBezTo>
                <a:cubicBezTo>
                  <a:pt x="8" y="265"/>
                  <a:pt x="52" y="276"/>
                  <a:pt x="97" y="28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2" name="Freeform 52"/>
          <p:cNvSpPr>
            <a:spLocks/>
          </p:cNvSpPr>
          <p:nvPr/>
        </p:nvSpPr>
        <p:spPr bwMode="auto">
          <a:xfrm>
            <a:off x="8001000" y="3851176"/>
            <a:ext cx="165100" cy="304800"/>
          </a:xfrm>
          <a:custGeom>
            <a:avLst/>
            <a:gdLst/>
            <a:ahLst/>
            <a:cxnLst>
              <a:cxn ang="0">
                <a:pos x="48" y="192"/>
              </a:cxn>
              <a:cxn ang="0">
                <a:pos x="96" y="144"/>
              </a:cxn>
              <a:cxn ang="0">
                <a:pos x="0" y="0"/>
              </a:cxn>
            </a:cxnLst>
            <a:rect l="0" t="0" r="r" b="b"/>
            <a:pathLst>
              <a:path w="104" h="192">
                <a:moveTo>
                  <a:pt x="48" y="192"/>
                </a:moveTo>
                <a:cubicBezTo>
                  <a:pt x="76" y="184"/>
                  <a:pt x="104" y="176"/>
                  <a:pt x="96" y="144"/>
                </a:cubicBezTo>
                <a:cubicBezTo>
                  <a:pt x="88" y="112"/>
                  <a:pt x="44" y="5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4800600" y="3622576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Arial" pitchFamily="34" charset="0"/>
              </a:rPr>
              <a:t>S</a:t>
            </a:r>
          </a:p>
        </p:txBody>
      </p:sp>
      <p:sp>
        <p:nvSpPr>
          <p:cNvPr id="10294" name="Oval 54"/>
          <p:cNvSpPr>
            <a:spLocks noChangeArrowheads="1"/>
          </p:cNvSpPr>
          <p:nvPr/>
        </p:nvSpPr>
        <p:spPr bwMode="auto">
          <a:xfrm>
            <a:off x="4191000" y="3622576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Arial" pitchFamily="34" charset="0"/>
              </a:rPr>
              <a:t>%</a:t>
            </a:r>
          </a:p>
        </p:txBody>
      </p:sp>
      <p:sp>
        <p:nvSpPr>
          <p:cNvPr id="10295" name="Line 55"/>
          <p:cNvSpPr>
            <a:spLocks noChangeShapeType="1"/>
          </p:cNvSpPr>
          <p:nvPr/>
        </p:nvSpPr>
        <p:spPr bwMode="auto">
          <a:xfrm>
            <a:off x="4568825" y="38051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6" name="Line 56"/>
          <p:cNvSpPr>
            <a:spLocks noChangeShapeType="1"/>
          </p:cNvSpPr>
          <p:nvPr/>
        </p:nvSpPr>
        <p:spPr bwMode="auto">
          <a:xfrm>
            <a:off x="5100638" y="381625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7" name="Rectangle 57"/>
          <p:cNvSpPr>
            <a:spLocks noChangeArrowheads="1"/>
          </p:cNvSpPr>
          <p:nvPr/>
        </p:nvSpPr>
        <p:spPr bwMode="auto">
          <a:xfrm>
            <a:off x="304800" y="4308376"/>
            <a:ext cx="14478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Arial" pitchFamily="34" charset="0"/>
              </a:rPr>
              <a:t>EntityDef</a:t>
            </a:r>
          </a:p>
        </p:txBody>
      </p:sp>
      <p:sp>
        <p:nvSpPr>
          <p:cNvPr id="10298" name="Text Box 58"/>
          <p:cNvSpPr txBox="1">
            <a:spLocks noChangeArrowheads="1"/>
          </p:cNvSpPr>
          <p:nvPr/>
        </p:nvSpPr>
        <p:spPr bwMode="auto">
          <a:xfrm>
            <a:off x="1752600" y="4232176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/>
              <a:t>:</a:t>
            </a:r>
          </a:p>
        </p:txBody>
      </p:sp>
      <p:sp>
        <p:nvSpPr>
          <p:cNvPr id="10302" name="Rectangle 62"/>
          <p:cNvSpPr>
            <a:spLocks noChangeArrowheads="1"/>
          </p:cNvSpPr>
          <p:nvPr/>
        </p:nvSpPr>
        <p:spPr bwMode="auto">
          <a:xfrm>
            <a:off x="3581400" y="4232176"/>
            <a:ext cx="14478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Arial" pitchFamily="34" charset="0"/>
              </a:rPr>
              <a:t>EntityValue</a:t>
            </a:r>
          </a:p>
        </p:txBody>
      </p:sp>
      <p:sp>
        <p:nvSpPr>
          <p:cNvPr id="10303" name="Rectangle 63"/>
          <p:cNvSpPr>
            <a:spLocks noChangeArrowheads="1"/>
          </p:cNvSpPr>
          <p:nvPr/>
        </p:nvSpPr>
        <p:spPr bwMode="auto">
          <a:xfrm>
            <a:off x="3581400" y="4689376"/>
            <a:ext cx="14478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Arial" pitchFamily="34" charset="0"/>
              </a:rPr>
              <a:t>ExternalID</a:t>
            </a:r>
          </a:p>
        </p:txBody>
      </p:sp>
      <p:sp>
        <p:nvSpPr>
          <p:cNvPr id="10304" name="Line 64"/>
          <p:cNvSpPr>
            <a:spLocks noChangeShapeType="1"/>
          </p:cNvSpPr>
          <p:nvPr/>
        </p:nvSpPr>
        <p:spPr bwMode="auto">
          <a:xfrm>
            <a:off x="2362200" y="461317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5" name="Line 65"/>
          <p:cNvSpPr>
            <a:spLocks noChangeShapeType="1"/>
          </p:cNvSpPr>
          <p:nvPr/>
        </p:nvSpPr>
        <p:spPr bwMode="auto">
          <a:xfrm>
            <a:off x="3048000" y="44607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6" name="Line 66"/>
          <p:cNvSpPr>
            <a:spLocks noChangeShapeType="1"/>
          </p:cNvSpPr>
          <p:nvPr/>
        </p:nvSpPr>
        <p:spPr bwMode="auto">
          <a:xfrm>
            <a:off x="3048000" y="48417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7" name="Line 67"/>
          <p:cNvSpPr>
            <a:spLocks noChangeShapeType="1"/>
          </p:cNvSpPr>
          <p:nvPr/>
        </p:nvSpPr>
        <p:spPr bwMode="auto">
          <a:xfrm>
            <a:off x="3048000" y="44607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8" name="Line 68"/>
          <p:cNvSpPr>
            <a:spLocks noChangeShapeType="1"/>
          </p:cNvSpPr>
          <p:nvPr/>
        </p:nvSpPr>
        <p:spPr bwMode="auto">
          <a:xfrm>
            <a:off x="5029200" y="4460776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9" name="Line 69"/>
          <p:cNvSpPr>
            <a:spLocks noChangeShapeType="1"/>
          </p:cNvSpPr>
          <p:nvPr/>
        </p:nvSpPr>
        <p:spPr bwMode="auto">
          <a:xfrm>
            <a:off x="7239000" y="44607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1" name="Line 71"/>
          <p:cNvSpPr>
            <a:spLocks noChangeShapeType="1"/>
          </p:cNvSpPr>
          <p:nvPr/>
        </p:nvSpPr>
        <p:spPr bwMode="auto">
          <a:xfrm>
            <a:off x="7239000" y="461317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2" name="Line 72"/>
          <p:cNvSpPr>
            <a:spLocks noChangeShapeType="1"/>
          </p:cNvSpPr>
          <p:nvPr/>
        </p:nvSpPr>
        <p:spPr bwMode="auto">
          <a:xfrm>
            <a:off x="5029200" y="4841776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3" name="Rectangle 73"/>
          <p:cNvSpPr>
            <a:spLocks noChangeArrowheads="1"/>
          </p:cNvSpPr>
          <p:nvPr/>
        </p:nvSpPr>
        <p:spPr bwMode="auto">
          <a:xfrm>
            <a:off x="5334000" y="5146576"/>
            <a:ext cx="14478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Arial" pitchFamily="34" charset="0"/>
              </a:rPr>
              <a:t>NDataDecl</a:t>
            </a:r>
          </a:p>
        </p:txBody>
      </p:sp>
      <p:sp>
        <p:nvSpPr>
          <p:cNvPr id="10314" name="Line 74"/>
          <p:cNvSpPr>
            <a:spLocks noChangeShapeType="1"/>
          </p:cNvSpPr>
          <p:nvPr/>
        </p:nvSpPr>
        <p:spPr bwMode="auto">
          <a:xfrm>
            <a:off x="5181600" y="484177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5" name="Line 75"/>
          <p:cNvSpPr>
            <a:spLocks noChangeShapeType="1"/>
          </p:cNvSpPr>
          <p:nvPr/>
        </p:nvSpPr>
        <p:spPr bwMode="auto">
          <a:xfrm>
            <a:off x="5181600" y="5298976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6" name="Line 76"/>
          <p:cNvSpPr>
            <a:spLocks noChangeShapeType="1"/>
          </p:cNvSpPr>
          <p:nvPr/>
        </p:nvSpPr>
        <p:spPr bwMode="auto">
          <a:xfrm>
            <a:off x="6781800" y="529897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7" name="Line 77"/>
          <p:cNvSpPr>
            <a:spLocks noChangeShapeType="1"/>
          </p:cNvSpPr>
          <p:nvPr/>
        </p:nvSpPr>
        <p:spPr bwMode="auto">
          <a:xfrm flipV="1">
            <a:off x="7010400" y="49179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8" name="Rectangle 78"/>
          <p:cNvSpPr>
            <a:spLocks noChangeArrowheads="1"/>
          </p:cNvSpPr>
          <p:nvPr/>
        </p:nvSpPr>
        <p:spPr bwMode="auto">
          <a:xfrm>
            <a:off x="228600" y="5603776"/>
            <a:ext cx="14478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Arial" pitchFamily="34" charset="0"/>
              </a:rPr>
              <a:t>PEDefl</a:t>
            </a:r>
          </a:p>
        </p:txBody>
      </p:sp>
      <p:sp>
        <p:nvSpPr>
          <p:cNvPr id="10319" name="Rectangle 79"/>
          <p:cNvSpPr>
            <a:spLocks noChangeArrowheads="1"/>
          </p:cNvSpPr>
          <p:nvPr/>
        </p:nvSpPr>
        <p:spPr bwMode="auto">
          <a:xfrm>
            <a:off x="3429000" y="5375176"/>
            <a:ext cx="14478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Arial" pitchFamily="34" charset="0"/>
              </a:rPr>
              <a:t>EntityValue</a:t>
            </a:r>
          </a:p>
        </p:txBody>
      </p:sp>
      <p:sp>
        <p:nvSpPr>
          <p:cNvPr id="10320" name="Rectangle 80"/>
          <p:cNvSpPr>
            <a:spLocks noChangeArrowheads="1"/>
          </p:cNvSpPr>
          <p:nvPr/>
        </p:nvSpPr>
        <p:spPr bwMode="auto">
          <a:xfrm>
            <a:off x="3429000" y="5832376"/>
            <a:ext cx="14478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Arial" pitchFamily="34" charset="0"/>
              </a:rPr>
              <a:t>ExternalID</a:t>
            </a:r>
          </a:p>
        </p:txBody>
      </p:sp>
      <p:sp>
        <p:nvSpPr>
          <p:cNvPr id="10321" name="Text Box 81"/>
          <p:cNvSpPr txBox="1">
            <a:spLocks noChangeArrowheads="1"/>
          </p:cNvSpPr>
          <p:nvPr/>
        </p:nvSpPr>
        <p:spPr bwMode="auto">
          <a:xfrm>
            <a:off x="1752600" y="5527576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/>
              <a:t>:</a:t>
            </a:r>
          </a:p>
        </p:txBody>
      </p:sp>
      <p:sp>
        <p:nvSpPr>
          <p:cNvPr id="10322" name="Line 82"/>
          <p:cNvSpPr>
            <a:spLocks noChangeShapeType="1"/>
          </p:cNvSpPr>
          <p:nvPr/>
        </p:nvSpPr>
        <p:spPr bwMode="auto">
          <a:xfrm>
            <a:off x="2209800" y="575617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3" name="Line 83"/>
          <p:cNvSpPr>
            <a:spLocks noChangeShapeType="1"/>
          </p:cNvSpPr>
          <p:nvPr/>
        </p:nvSpPr>
        <p:spPr bwMode="auto">
          <a:xfrm>
            <a:off x="2895600" y="56037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4" name="Line 84"/>
          <p:cNvSpPr>
            <a:spLocks noChangeShapeType="1"/>
          </p:cNvSpPr>
          <p:nvPr/>
        </p:nvSpPr>
        <p:spPr bwMode="auto">
          <a:xfrm>
            <a:off x="2895600" y="59847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5" name="Line 85"/>
          <p:cNvSpPr>
            <a:spLocks noChangeShapeType="1"/>
          </p:cNvSpPr>
          <p:nvPr/>
        </p:nvSpPr>
        <p:spPr bwMode="auto">
          <a:xfrm>
            <a:off x="2895600" y="56037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6" name="Line 86"/>
          <p:cNvSpPr>
            <a:spLocks noChangeShapeType="1"/>
          </p:cNvSpPr>
          <p:nvPr/>
        </p:nvSpPr>
        <p:spPr bwMode="auto">
          <a:xfrm>
            <a:off x="4876800" y="56037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7" name="Line 87"/>
          <p:cNvSpPr>
            <a:spLocks noChangeShapeType="1"/>
          </p:cNvSpPr>
          <p:nvPr/>
        </p:nvSpPr>
        <p:spPr bwMode="auto">
          <a:xfrm>
            <a:off x="5181600" y="56037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8" name="Line 88"/>
          <p:cNvSpPr>
            <a:spLocks noChangeShapeType="1"/>
          </p:cNvSpPr>
          <p:nvPr/>
        </p:nvSpPr>
        <p:spPr bwMode="auto">
          <a:xfrm>
            <a:off x="4876800" y="59847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9" name="Line 89"/>
          <p:cNvSpPr>
            <a:spLocks noChangeShapeType="1"/>
          </p:cNvSpPr>
          <p:nvPr/>
        </p:nvSpPr>
        <p:spPr bwMode="auto">
          <a:xfrm>
            <a:off x="5181600" y="575617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 of </a:t>
            </a:r>
            <a:r>
              <a:rPr lang="en-US" altLang="ko-KR" dirty="0" err="1" smtClean="0"/>
              <a:t>EntityDeclaration</a:t>
            </a:r>
            <a:endParaRPr lang="en-US" altLang="ko-KR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Internal text entities</a:t>
            </a:r>
          </a:p>
          <a:p>
            <a:pPr lvl="1"/>
            <a:r>
              <a:rPr lang="en-US" altLang="ko-KR" smtClean="0"/>
              <a:t>&lt;!ENTITY XML “eXtensible Markup Language”&gt;</a:t>
            </a:r>
          </a:p>
          <a:p>
            <a:pPr lvl="1"/>
            <a:r>
              <a:rPr lang="en-US" altLang="ko-KR" smtClean="0"/>
              <a:t>&lt;!ENTITY DemoEntity ‘The rule is 6” long.’&gt;</a:t>
            </a:r>
          </a:p>
          <a:p>
            <a:r>
              <a:rPr lang="en-US" altLang="ko-KR" smtClean="0"/>
              <a:t>Built-in entities</a:t>
            </a:r>
          </a:p>
          <a:p>
            <a:pPr lvl="1"/>
            <a:r>
              <a:rPr lang="en-US" altLang="ko-KR" smtClean="0"/>
              <a:t>&lt;!ENTITY sample “Use &amp;quot; and ‘as delimiters.”&gt;</a:t>
            </a:r>
          </a:p>
          <a:p>
            <a:pPr lvl="1"/>
            <a:endParaRPr lang="en-US" altLang="ko-KR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391966" y="3933056"/>
            <a:ext cx="1063625" cy="1776412"/>
          </a:xfrm>
          <a:prstGeom prst="rect">
            <a:avLst/>
          </a:prstGeom>
          <a:solidFill>
            <a:srgbClr val="CCFFFF"/>
          </a:solidFill>
          <a:ln w="9525">
            <a:solidFill>
              <a:srgbClr val="33CC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ko-KR" sz="2200">
                <a:latin typeface="Arial" pitchFamily="34" charset="0"/>
              </a:rPr>
              <a:t>&amp;li; </a:t>
            </a:r>
          </a:p>
          <a:p>
            <a:pPr algn="l"/>
            <a:r>
              <a:rPr lang="en-US" altLang="ko-KR" sz="2200">
                <a:latin typeface="Arial" pitchFamily="34" charset="0"/>
              </a:rPr>
              <a:t>&amp;gt;</a:t>
            </a:r>
          </a:p>
          <a:p>
            <a:pPr algn="l"/>
            <a:r>
              <a:rPr lang="en-US" altLang="ko-KR" sz="2200">
                <a:latin typeface="Arial" pitchFamily="34" charset="0"/>
              </a:rPr>
              <a:t>&amp;amp;</a:t>
            </a:r>
          </a:p>
          <a:p>
            <a:pPr algn="l"/>
            <a:r>
              <a:rPr lang="en-US" altLang="ko-KR" sz="2200">
                <a:latin typeface="Arial" pitchFamily="34" charset="0"/>
              </a:rPr>
              <a:t>&amp;apos;</a:t>
            </a:r>
          </a:p>
          <a:p>
            <a:pPr algn="l"/>
            <a:r>
              <a:rPr lang="en-US" altLang="ko-KR" sz="2200">
                <a:latin typeface="Arial" pitchFamily="34" charset="0"/>
              </a:rPr>
              <a:t>&amp;quot;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458766" y="3937818"/>
            <a:ext cx="1049338" cy="1776413"/>
          </a:xfrm>
          <a:prstGeom prst="rect">
            <a:avLst/>
          </a:prstGeom>
          <a:solidFill>
            <a:srgbClr val="CCFFFF"/>
          </a:solidFill>
          <a:ln w="9525">
            <a:solidFill>
              <a:srgbClr val="33CC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ko-KR" sz="2200">
                <a:latin typeface="Arial" pitchFamily="34" charset="0"/>
              </a:rPr>
              <a:t>for ‘</a:t>
            </a:r>
            <a:r>
              <a:rPr lang="en-US" altLang="ko-KR" sz="2200">
                <a:solidFill>
                  <a:srgbClr val="FF3300"/>
                </a:solidFill>
                <a:latin typeface="Arial" pitchFamily="34" charset="0"/>
              </a:rPr>
              <a:t>&lt;</a:t>
            </a:r>
            <a:r>
              <a:rPr lang="en-US" altLang="ko-KR" sz="2200">
                <a:latin typeface="Arial" pitchFamily="34" charset="0"/>
              </a:rPr>
              <a:t>‘</a:t>
            </a:r>
          </a:p>
          <a:p>
            <a:pPr algn="l"/>
            <a:r>
              <a:rPr lang="en-US" altLang="ko-KR" sz="2200">
                <a:latin typeface="Arial" pitchFamily="34" charset="0"/>
              </a:rPr>
              <a:t>for ‘</a:t>
            </a:r>
            <a:r>
              <a:rPr lang="en-US" altLang="ko-KR" sz="2200">
                <a:solidFill>
                  <a:srgbClr val="FF3300"/>
                </a:solidFill>
                <a:latin typeface="Arial" pitchFamily="34" charset="0"/>
              </a:rPr>
              <a:t>&gt;</a:t>
            </a:r>
            <a:r>
              <a:rPr lang="en-US" altLang="ko-KR" sz="2200">
                <a:latin typeface="Arial" pitchFamily="34" charset="0"/>
              </a:rPr>
              <a:t>’</a:t>
            </a:r>
          </a:p>
          <a:p>
            <a:pPr algn="l"/>
            <a:r>
              <a:rPr lang="en-US" altLang="ko-KR" sz="2200">
                <a:latin typeface="Arial" pitchFamily="34" charset="0"/>
              </a:rPr>
              <a:t>for ‘</a:t>
            </a:r>
            <a:r>
              <a:rPr lang="en-US" altLang="ko-KR" sz="2200">
                <a:solidFill>
                  <a:srgbClr val="FF3300"/>
                </a:solidFill>
                <a:latin typeface="Arial" pitchFamily="34" charset="0"/>
              </a:rPr>
              <a:t>&amp;</a:t>
            </a:r>
            <a:r>
              <a:rPr lang="en-US" altLang="ko-KR" sz="2200">
                <a:latin typeface="Arial" pitchFamily="34" charset="0"/>
              </a:rPr>
              <a:t>’</a:t>
            </a:r>
          </a:p>
          <a:p>
            <a:pPr algn="l"/>
            <a:r>
              <a:rPr lang="en-US" altLang="ko-KR" sz="2200">
                <a:latin typeface="Arial" pitchFamily="34" charset="0"/>
              </a:rPr>
              <a:t>for ‘ </a:t>
            </a:r>
            <a:r>
              <a:rPr lang="en-US" altLang="ko-KR" sz="2200">
                <a:solidFill>
                  <a:srgbClr val="FF3300"/>
                </a:solidFill>
                <a:latin typeface="Arial" pitchFamily="34" charset="0"/>
              </a:rPr>
              <a:t>’</a:t>
            </a:r>
            <a:r>
              <a:rPr lang="en-US" altLang="ko-KR" sz="2200">
                <a:latin typeface="Arial" pitchFamily="34" charset="0"/>
              </a:rPr>
              <a:t> ’</a:t>
            </a:r>
          </a:p>
          <a:p>
            <a:pPr algn="l"/>
            <a:r>
              <a:rPr lang="en-US" altLang="ko-KR" sz="2200">
                <a:latin typeface="Arial" pitchFamily="34" charset="0"/>
              </a:rPr>
              <a:t>for ‘ </a:t>
            </a:r>
            <a:r>
              <a:rPr lang="en-US" altLang="ko-KR" sz="2200">
                <a:solidFill>
                  <a:srgbClr val="FF3300"/>
                </a:solidFill>
                <a:latin typeface="Arial" pitchFamily="34" charset="0"/>
              </a:rPr>
              <a:t>”</a:t>
            </a:r>
            <a:r>
              <a:rPr lang="en-US" altLang="ko-KR" sz="2200">
                <a:latin typeface="Arial" pitchFamily="34" charset="0"/>
              </a:rPr>
              <a:t> ’;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 </a:t>
            </a:r>
            <a:r>
              <a:rPr lang="en-US" altLang="ko-KR" smtClean="0"/>
              <a:t>of EntityDeclaration(2)</a:t>
            </a:r>
            <a:endParaRPr lang="en-US" altLang="ko-K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Parameter entities</a:t>
            </a:r>
          </a:p>
          <a:p>
            <a:pPr lvl="1"/>
            <a:r>
              <a:rPr lang="en-US" altLang="ko-KR" smtClean="0"/>
              <a:t>&lt;!ENTITY %AnEntity “(Parma|list)”&gt;</a:t>
            </a:r>
          </a:p>
          <a:p>
            <a:r>
              <a:rPr lang="en-US" altLang="ko-KR" smtClean="0"/>
              <a:t>External text entities</a:t>
            </a:r>
          </a:p>
          <a:p>
            <a:pPr lvl="1"/>
            <a:r>
              <a:rPr lang="en-US" altLang="ko-KR" smtClean="0"/>
              <a:t>&lt;!ENTITY myent SYSTEM “/EMTS/MYENT.XML”&gt;</a:t>
            </a:r>
          </a:p>
          <a:p>
            <a:pPr lvl="1"/>
            <a:r>
              <a:rPr lang="en-US" altLang="ko-KR" smtClean="0"/>
              <a:t>&lt;!ENTITY myent PUBLIC “-//MyCorp//ENTITY Syperscript Chars//EN”….&gt;</a:t>
            </a:r>
          </a:p>
          <a:p>
            <a:r>
              <a:rPr lang="en-US" altLang="ko-KR" smtClean="0"/>
              <a:t>Binary entities</a:t>
            </a:r>
          </a:p>
          <a:p>
            <a:pPr lvl="1"/>
            <a:r>
              <a:rPr lang="en-US" altLang="ko-KR" smtClean="0"/>
              <a:t>&lt;!ENTITY Jsphoto SYSTEM “/ENTS/Jsphoto.tif” NDATA “TIFF”&gt;</a:t>
            </a:r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URL format</a:t>
            </a: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71448" y="1842120"/>
            <a:ext cx="4256536" cy="1440160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&lt;!ENTITY ent9 SYSTEM “entities/entity9.xml”&gt;</a:t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en-US" altLang="ko-KR" sz="1700" dirty="0" smtClean="0"/>
              <a:t>/xml/document.xml/entities/entity9.xml</a:t>
            </a:r>
            <a:endParaRPr lang="en-US" altLang="ko-KR" sz="170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4644008" y="1831594"/>
            <a:ext cx="4176464" cy="145068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&lt;!ENTITY ent9 SYSTEM “../entities/entity9.xml”&gt;</a:t>
            </a:r>
            <a:br>
              <a:rPr lang="en-US" altLang="ko-KR" sz="1800" dirty="0" smtClean="0"/>
            </a:br>
            <a:r>
              <a:rPr lang="en-US" altLang="ko-KR" sz="1800" dirty="0" smtClean="0"/>
              <a:t>      /xml/docs/document.xml/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  entities/entity9.xml</a:t>
            </a:r>
          </a:p>
          <a:p>
            <a:endParaRPr lang="en-US" altLang="ko-KR" sz="1800" dirty="0"/>
          </a:p>
        </p:txBody>
      </p:sp>
      <p:grpSp>
        <p:nvGrpSpPr>
          <p:cNvPr id="8243" name="Group 51"/>
          <p:cNvGrpSpPr>
            <a:grpSpLocks/>
          </p:cNvGrpSpPr>
          <p:nvPr/>
        </p:nvGrpSpPr>
        <p:grpSpPr bwMode="auto">
          <a:xfrm>
            <a:off x="228600" y="3371056"/>
            <a:ext cx="8610600" cy="2362200"/>
            <a:chOff x="144" y="2352"/>
            <a:chExt cx="5424" cy="1488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144" y="2352"/>
              <a:ext cx="2640" cy="1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144" y="2352"/>
              <a:ext cx="2640" cy="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/>
                <a:t>xml</a:t>
              </a:r>
            </a:p>
          </p:txBody>
        </p:sp>
        <p:grpSp>
          <p:nvGrpSpPr>
            <p:cNvPr id="8209" name="Group 17"/>
            <p:cNvGrpSpPr>
              <a:grpSpLocks/>
            </p:cNvGrpSpPr>
            <p:nvPr/>
          </p:nvGrpSpPr>
          <p:grpSpPr bwMode="auto">
            <a:xfrm>
              <a:off x="480" y="2928"/>
              <a:ext cx="384" cy="432"/>
              <a:chOff x="576" y="2880"/>
              <a:chExt cx="384" cy="432"/>
            </a:xfrm>
          </p:grpSpPr>
          <p:sp>
            <p:nvSpPr>
              <p:cNvPr id="8200" name="AutoShape 8"/>
              <p:cNvSpPr>
                <a:spLocks noChangeArrowheads="1"/>
              </p:cNvSpPr>
              <p:nvPr/>
            </p:nvSpPr>
            <p:spPr bwMode="auto">
              <a:xfrm rot="-10809078">
                <a:off x="576" y="2880"/>
                <a:ext cx="384" cy="432"/>
              </a:xfrm>
              <a:prstGeom prst="foldedCorner">
                <a:avLst>
                  <a:gd name="adj" fmla="val 22917"/>
                </a:avLst>
              </a:prstGeom>
              <a:solidFill>
                <a:srgbClr val="33CCFF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01" name="Line 9"/>
              <p:cNvSpPr>
                <a:spLocks noChangeShapeType="1"/>
              </p:cNvSpPr>
              <p:nvPr/>
            </p:nvSpPr>
            <p:spPr bwMode="auto">
              <a:xfrm>
                <a:off x="672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02" name="Line 10"/>
              <p:cNvSpPr>
                <a:spLocks noChangeShapeType="1"/>
              </p:cNvSpPr>
              <p:nvPr/>
            </p:nvSpPr>
            <p:spPr bwMode="auto">
              <a:xfrm>
                <a:off x="672" y="29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03" name="Line 11"/>
              <p:cNvSpPr>
                <a:spLocks noChangeShapeType="1"/>
              </p:cNvSpPr>
              <p:nvPr/>
            </p:nvSpPr>
            <p:spPr bwMode="auto">
              <a:xfrm>
                <a:off x="624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04" name="Line 12"/>
              <p:cNvSpPr>
                <a:spLocks noChangeShapeType="1"/>
              </p:cNvSpPr>
              <p:nvPr/>
            </p:nvSpPr>
            <p:spPr bwMode="auto">
              <a:xfrm>
                <a:off x="624" y="30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05" name="Line 13"/>
              <p:cNvSpPr>
                <a:spLocks noChangeShapeType="1"/>
              </p:cNvSpPr>
              <p:nvPr/>
            </p:nvSpPr>
            <p:spPr bwMode="auto">
              <a:xfrm>
                <a:off x="672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06" name="Line 14"/>
              <p:cNvSpPr>
                <a:spLocks noChangeShapeType="1"/>
              </p:cNvSpPr>
              <p:nvPr/>
            </p:nvSpPr>
            <p:spPr bwMode="auto">
              <a:xfrm>
                <a:off x="624" y="316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07" name="Line 15"/>
              <p:cNvSpPr>
                <a:spLocks noChangeShapeType="1"/>
              </p:cNvSpPr>
              <p:nvPr/>
            </p:nvSpPr>
            <p:spPr bwMode="auto">
              <a:xfrm>
                <a:off x="624" y="32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08" name="Line 16"/>
              <p:cNvSpPr>
                <a:spLocks noChangeShapeType="1"/>
              </p:cNvSpPr>
              <p:nvPr/>
            </p:nvSpPr>
            <p:spPr bwMode="auto">
              <a:xfrm>
                <a:off x="624" y="326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192" y="3408"/>
              <a:ext cx="9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latin typeface="Arial" pitchFamily="34" charset="0"/>
                </a:rPr>
                <a:t>document.xml</a:t>
              </a:r>
            </a:p>
          </p:txBody>
        </p:sp>
        <p:sp>
          <p:nvSpPr>
            <p:cNvPr id="8213" name="AutoShape 21"/>
            <p:cNvSpPr>
              <a:spLocks noChangeArrowheads="1"/>
            </p:cNvSpPr>
            <p:nvPr/>
          </p:nvSpPr>
          <p:spPr bwMode="auto">
            <a:xfrm rot="-10800000">
              <a:off x="1632" y="2736"/>
              <a:ext cx="336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4" name="Rectangle 22"/>
            <p:cNvSpPr>
              <a:spLocks noChangeArrowheads="1"/>
            </p:cNvSpPr>
            <p:nvPr/>
          </p:nvSpPr>
          <p:spPr bwMode="auto">
            <a:xfrm>
              <a:off x="1632" y="2880"/>
              <a:ext cx="96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1632" y="3504"/>
              <a:ext cx="960" cy="192"/>
            </a:xfrm>
            <a:prstGeom prst="rect">
              <a:avLst/>
            </a:prstGeom>
            <a:solidFill>
              <a:srgbClr val="99FF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800" b="1">
                  <a:latin typeface="Arial" pitchFamily="34" charset="0"/>
                </a:rPr>
                <a:t>entities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1785" y="3264"/>
              <a:ext cx="7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latin typeface="Arial" pitchFamily="34" charset="0"/>
                </a:rPr>
                <a:t>entity9.xml</a:t>
              </a:r>
            </a:p>
          </p:txBody>
        </p:sp>
        <p:sp>
          <p:nvSpPr>
            <p:cNvPr id="8217" name="Rectangle 25"/>
            <p:cNvSpPr>
              <a:spLocks noChangeArrowheads="1"/>
            </p:cNvSpPr>
            <p:nvPr/>
          </p:nvSpPr>
          <p:spPr bwMode="auto">
            <a:xfrm>
              <a:off x="2016" y="2976"/>
              <a:ext cx="240" cy="288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>
              <a:off x="912" y="312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2928" y="2352"/>
              <a:ext cx="2640" cy="1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2928" y="2352"/>
              <a:ext cx="2640" cy="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/>
                <a:t>xml</a:t>
              </a:r>
            </a:p>
          </p:txBody>
        </p:sp>
        <p:sp>
          <p:nvSpPr>
            <p:cNvPr id="8232" name="AutoShape 40"/>
            <p:cNvSpPr>
              <a:spLocks noChangeArrowheads="1"/>
            </p:cNvSpPr>
            <p:nvPr/>
          </p:nvSpPr>
          <p:spPr bwMode="auto">
            <a:xfrm rot="-10800000">
              <a:off x="4416" y="2736"/>
              <a:ext cx="336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3" name="Rectangle 41"/>
            <p:cNvSpPr>
              <a:spLocks noChangeArrowheads="1"/>
            </p:cNvSpPr>
            <p:nvPr/>
          </p:nvSpPr>
          <p:spPr bwMode="auto">
            <a:xfrm>
              <a:off x="4416" y="2880"/>
              <a:ext cx="96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4" name="Rectangle 42"/>
            <p:cNvSpPr>
              <a:spLocks noChangeArrowheads="1"/>
            </p:cNvSpPr>
            <p:nvPr/>
          </p:nvSpPr>
          <p:spPr bwMode="auto">
            <a:xfrm>
              <a:off x="4416" y="3504"/>
              <a:ext cx="960" cy="192"/>
            </a:xfrm>
            <a:prstGeom prst="rect">
              <a:avLst/>
            </a:prstGeom>
            <a:solidFill>
              <a:srgbClr val="99FF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800" b="1">
                  <a:latin typeface="Arial" pitchFamily="34" charset="0"/>
                </a:rPr>
                <a:t>entities</a:t>
              </a:r>
            </a:p>
          </p:txBody>
        </p:sp>
        <p:sp>
          <p:nvSpPr>
            <p:cNvPr id="8235" name="Text Box 43"/>
            <p:cNvSpPr txBox="1">
              <a:spLocks noChangeArrowheads="1"/>
            </p:cNvSpPr>
            <p:nvPr/>
          </p:nvSpPr>
          <p:spPr bwMode="auto">
            <a:xfrm>
              <a:off x="4569" y="3264"/>
              <a:ext cx="7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latin typeface="Arial" pitchFamily="34" charset="0"/>
                </a:rPr>
                <a:t>entity9.xml</a:t>
              </a:r>
            </a:p>
          </p:txBody>
        </p:sp>
        <p:sp>
          <p:nvSpPr>
            <p:cNvPr id="8236" name="Rectangle 44"/>
            <p:cNvSpPr>
              <a:spLocks noChangeArrowheads="1"/>
            </p:cNvSpPr>
            <p:nvPr/>
          </p:nvSpPr>
          <p:spPr bwMode="auto">
            <a:xfrm>
              <a:off x="4800" y="2976"/>
              <a:ext cx="240" cy="288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7" name="Line 45"/>
            <p:cNvSpPr>
              <a:spLocks noChangeShapeType="1"/>
            </p:cNvSpPr>
            <p:nvPr/>
          </p:nvSpPr>
          <p:spPr bwMode="auto">
            <a:xfrm>
              <a:off x="3696" y="312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8" name="AutoShape 46"/>
            <p:cNvSpPr>
              <a:spLocks noChangeArrowheads="1"/>
            </p:cNvSpPr>
            <p:nvPr/>
          </p:nvSpPr>
          <p:spPr bwMode="auto">
            <a:xfrm rot="-10800000">
              <a:off x="3015" y="2736"/>
              <a:ext cx="336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9" name="Rectangle 47"/>
            <p:cNvSpPr>
              <a:spLocks noChangeArrowheads="1"/>
            </p:cNvSpPr>
            <p:nvPr/>
          </p:nvSpPr>
          <p:spPr bwMode="auto">
            <a:xfrm>
              <a:off x="3015" y="2880"/>
              <a:ext cx="96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40" name="Rectangle 48"/>
            <p:cNvSpPr>
              <a:spLocks noChangeArrowheads="1"/>
            </p:cNvSpPr>
            <p:nvPr/>
          </p:nvSpPr>
          <p:spPr bwMode="auto">
            <a:xfrm>
              <a:off x="3015" y="3504"/>
              <a:ext cx="960" cy="192"/>
            </a:xfrm>
            <a:prstGeom prst="rect">
              <a:avLst/>
            </a:prstGeom>
            <a:solidFill>
              <a:srgbClr val="99FF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800" b="1">
                  <a:latin typeface="Arial" pitchFamily="34" charset="0"/>
                </a:rPr>
                <a:t>docs</a:t>
              </a:r>
            </a:p>
          </p:txBody>
        </p:sp>
        <p:sp>
          <p:nvSpPr>
            <p:cNvPr id="8241" name="Text Box 49"/>
            <p:cNvSpPr txBox="1">
              <a:spLocks noChangeArrowheads="1"/>
            </p:cNvSpPr>
            <p:nvPr/>
          </p:nvSpPr>
          <p:spPr bwMode="auto">
            <a:xfrm>
              <a:off x="3070" y="3264"/>
              <a:ext cx="9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latin typeface="Arial" pitchFamily="34" charset="0"/>
                </a:rPr>
                <a:t>document.xml</a:t>
              </a:r>
            </a:p>
          </p:txBody>
        </p:sp>
        <p:sp>
          <p:nvSpPr>
            <p:cNvPr id="8242" name="Rectangle 50"/>
            <p:cNvSpPr>
              <a:spLocks noChangeArrowheads="1"/>
            </p:cNvSpPr>
            <p:nvPr/>
          </p:nvSpPr>
          <p:spPr bwMode="auto">
            <a:xfrm>
              <a:off x="3399" y="2976"/>
              <a:ext cx="240" cy="288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1510</TotalTime>
  <Words>323</Words>
  <Application>Microsoft Office PowerPoint</Application>
  <PresentationFormat>화면 슬라이드 쇼(4:3)</PresentationFormat>
  <Paragraphs>105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Times New Roman</vt:lpstr>
      <vt:lpstr>굴림</vt:lpstr>
      <vt:lpstr>Arial Black</vt:lpstr>
      <vt:lpstr>Arial</vt:lpstr>
      <vt:lpstr>SNU IDB Lab.</vt:lpstr>
      <vt:lpstr>Physical Structure(entities)</vt:lpstr>
      <vt:lpstr>Contents</vt:lpstr>
      <vt:lpstr>Concepts</vt:lpstr>
      <vt:lpstr>Figures of Document Entity</vt:lpstr>
      <vt:lpstr>Defining an entity</vt:lpstr>
      <vt:lpstr>Grammar in Declaring Entity </vt:lpstr>
      <vt:lpstr>Examples of EntityDeclaration</vt:lpstr>
      <vt:lpstr>Examples of EntityDeclaration(2)</vt:lpstr>
      <vt:lpstr>URL format</vt:lpstr>
    </vt:vector>
  </TitlesOfParts>
  <Company>SNU OOPSLA Lab.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Structure(entities)</dc:title>
  <dc:creator>Bsko</dc:creator>
  <cp:lastModifiedBy>idb</cp:lastModifiedBy>
  <cp:revision>9</cp:revision>
  <dcterms:created xsi:type="dcterms:W3CDTF">1999-10-11T07:05:38Z</dcterms:created>
  <dcterms:modified xsi:type="dcterms:W3CDTF">2011-06-22T05:31:43Z</dcterms:modified>
</cp:coreProperties>
</file>