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60" r:id="rId2"/>
    <p:sldId id="414" r:id="rId3"/>
    <p:sldId id="443" r:id="rId4"/>
    <p:sldId id="476" r:id="rId5"/>
    <p:sldId id="478" r:id="rId6"/>
    <p:sldId id="477" r:id="rId7"/>
    <p:sldId id="444" r:id="rId8"/>
    <p:sldId id="460" r:id="rId9"/>
    <p:sldId id="457" r:id="rId10"/>
    <p:sldId id="479" r:id="rId11"/>
    <p:sldId id="483" r:id="rId12"/>
    <p:sldId id="480" r:id="rId13"/>
    <p:sldId id="481" r:id="rId14"/>
    <p:sldId id="482" r:id="rId15"/>
    <p:sldId id="486" r:id="rId16"/>
    <p:sldId id="487" r:id="rId17"/>
    <p:sldId id="488" r:id="rId18"/>
    <p:sldId id="458" r:id="rId19"/>
    <p:sldId id="489" r:id="rId20"/>
    <p:sldId id="490" r:id="rId21"/>
    <p:sldId id="491" r:id="rId22"/>
    <p:sldId id="492" r:id="rId23"/>
    <p:sldId id="459" r:id="rId24"/>
    <p:sldId id="46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F0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 autoAdjust="0"/>
    <p:restoredTop sz="83097" autoAdjust="0"/>
  </p:normalViewPr>
  <p:slideViewPr>
    <p:cSldViewPr>
      <p:cViewPr varScale="1">
        <p:scale>
          <a:sx n="110" d="100"/>
          <a:sy n="110" d="100"/>
        </p:scale>
        <p:origin x="163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2014-08-07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2014-08-07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1263" y="214313"/>
            <a:ext cx="4573587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5"/>
            <a:ext cx="2971800" cy="45720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124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02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11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811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17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794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39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549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4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948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748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31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45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055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05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6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13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12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990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852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6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72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C00000"/>
              </a:buClr>
              <a:defRPr sz="18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600"/>
            </a:lvl3pPr>
            <a:lvl4pPr>
              <a:buClr>
                <a:srgbClr val="C00000"/>
              </a:buClr>
              <a:defRPr sz="14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24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Parallel K-Means Clustering Based on </a:t>
            </a:r>
            <a:r>
              <a:rPr lang="en-US" altLang="ko-K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MapReduce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latinLnBrk="0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Key Laboratory of Intelligent Information Processing, Chinese Academy of Sciences</a:t>
            </a:r>
          </a:p>
          <a:p>
            <a:pPr latinLnBrk="0"/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Weizhong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Zhao,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Huifang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Ma, Qing He</a:t>
            </a:r>
          </a:p>
          <a:p>
            <a:pPr latinLnBrk="0"/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CloudCom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2009</a:t>
            </a:r>
          </a:p>
          <a:p>
            <a:pPr algn="r"/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Aug 1, 2014</a:t>
            </a: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Kyung-Bin Lim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Parallel K-means Clustering Based on </a:t>
            </a:r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548730"/>
            <a:ext cx="863917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71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 Function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ko-KR" altLang="en-US" sz="2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3"/>
            <a:ext cx="8928992" cy="4517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9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 Function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The input dataset is a sequence file of &lt;key, value&gt; pairs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The dataset is split and globally broadcast to all mappers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Output:</a:t>
            </a:r>
          </a:p>
          <a:p>
            <a:pPr lvl="1"/>
            <a:r>
              <a:rPr lang="en-US" altLang="ko-KR" sz="2200" dirty="0" smtClean="0"/>
              <a:t>key = index of closest center point</a:t>
            </a:r>
          </a:p>
          <a:p>
            <a:pPr lvl="1"/>
            <a:r>
              <a:rPr lang="en-US" altLang="ko-KR" sz="2200" dirty="0" smtClean="0"/>
              <a:t>value = string comprise of the values of different dimensions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3661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Combine Function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Partially sum the values of the points assigned to the same cluster</a:t>
            </a:r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88" y="1844824"/>
            <a:ext cx="8923088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2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Reduce Function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Sum all the samples and compute the total number of samples assigned to the same cluster</a:t>
            </a:r>
          </a:p>
          <a:p>
            <a:pPr marL="457200" lvl="1" indent="0">
              <a:buNone/>
            </a:pPr>
            <a:r>
              <a:rPr lang="en-US" altLang="ko-KR" sz="2200" dirty="0" smtClean="0"/>
              <a:t>	</a:t>
            </a:r>
            <a:r>
              <a:rPr lang="en-US" altLang="ko-KR" sz="2200" dirty="0" smtClean="0">
                <a:latin typeface="Calibri"/>
              </a:rPr>
              <a:t>→ Get new centers for next iteration</a:t>
            </a:r>
            <a:endParaRPr lang="ko-KR" altLang="en-US" sz="2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38" y="2276592"/>
            <a:ext cx="8697550" cy="4176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13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078263"/>
            <a:ext cx="3468225" cy="3042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37201" y="1604417"/>
            <a:ext cx="1491183" cy="965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10000"/>
              </a:lnSpc>
            </a:pPr>
            <a:r>
              <a:rPr lang="en-US" altLang="ko-KR" dirty="0" smtClean="0">
                <a:ea typeface="굴림" charset="-127"/>
              </a:rPr>
              <a:t>&lt;B, (1,4)&gt;</a:t>
            </a:r>
          </a:p>
          <a:p>
            <a:pPr algn="ctr">
              <a:lnSpc>
                <a:spcPct val="110000"/>
              </a:lnSpc>
            </a:pPr>
            <a:r>
              <a:rPr lang="en-US" altLang="ko-KR" dirty="0" smtClean="0">
                <a:ea typeface="굴림" charset="-127"/>
              </a:rPr>
              <a:t>&lt;B, (4,1)&gt;</a:t>
            </a:r>
          </a:p>
          <a:p>
            <a:pPr algn="ctr">
              <a:lnSpc>
                <a:spcPct val="110000"/>
              </a:lnSpc>
            </a:pPr>
            <a:r>
              <a:rPr lang="en-US" altLang="ko-KR" dirty="0" smtClean="0">
                <a:ea typeface="굴림" charset="-127"/>
              </a:rPr>
              <a:t>&lt;B, (4,5)&gt;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59426" y="3140968"/>
            <a:ext cx="1468958" cy="96877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10000"/>
              </a:lnSpc>
            </a:pPr>
            <a:r>
              <a:rPr lang="en-US" altLang="ko-KR" dirty="0" smtClean="0">
                <a:ea typeface="굴림" charset="-127"/>
              </a:rPr>
              <a:t>&lt;B, (5,2)&gt;</a:t>
            </a:r>
          </a:p>
          <a:p>
            <a:pPr algn="ctr">
              <a:lnSpc>
                <a:spcPct val="110000"/>
              </a:lnSpc>
            </a:pPr>
            <a:r>
              <a:rPr lang="en-US" altLang="ko-KR" dirty="0" smtClean="0">
                <a:ea typeface="굴림" charset="-127"/>
              </a:rPr>
              <a:t>&lt;A, (5,7)&gt;</a:t>
            </a:r>
          </a:p>
          <a:p>
            <a:pPr algn="ctr">
              <a:lnSpc>
                <a:spcPct val="110000"/>
              </a:lnSpc>
            </a:pPr>
            <a:r>
              <a:rPr lang="en-US" altLang="ko-KR" dirty="0" smtClean="0">
                <a:ea typeface="굴림" charset="-127"/>
              </a:rPr>
              <a:t>&lt;A, (6,8)&gt;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75301" y="4701381"/>
            <a:ext cx="1453083" cy="1031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10000"/>
              </a:lnSpc>
            </a:pPr>
            <a:r>
              <a:rPr lang="en-US" altLang="ko-KR" dirty="0" smtClean="0">
                <a:ea typeface="굴림" charset="-127"/>
              </a:rPr>
              <a:t>&lt;A, (7,4)&gt;</a:t>
            </a:r>
          </a:p>
          <a:p>
            <a:pPr algn="ctr">
              <a:lnSpc>
                <a:spcPct val="110000"/>
              </a:lnSpc>
            </a:pPr>
            <a:r>
              <a:rPr lang="en-US" altLang="ko-KR" dirty="0" smtClean="0">
                <a:ea typeface="굴림" charset="-127"/>
              </a:rPr>
              <a:t>&lt;A, (8,7)&gt;</a:t>
            </a:r>
            <a:endParaRPr lang="en-US" altLang="ko-KR" dirty="0">
              <a:ea typeface="굴림" charset="-127"/>
            </a:endParaRPr>
          </a:p>
        </p:txBody>
      </p:sp>
      <p:cxnSp>
        <p:nvCxnSpPr>
          <p:cNvPr id="9" name="AutoShape 18"/>
          <p:cNvCxnSpPr>
            <a:cxnSpLocks noChangeShapeType="1"/>
            <a:stCxn id="18" idx="3"/>
            <a:endCxn id="10" idx="1"/>
          </p:cNvCxnSpPr>
          <p:nvPr/>
        </p:nvCxnSpPr>
        <p:spPr bwMode="auto">
          <a:xfrm flipV="1">
            <a:off x="5354514" y="2087017"/>
            <a:ext cx="277812" cy="244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5632326" y="1815554"/>
            <a:ext cx="603250" cy="542925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ko-KR" b="1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map</a:t>
            </a:r>
          </a:p>
        </p:txBody>
      </p:sp>
      <p:sp>
        <p:nvSpPr>
          <p:cNvPr id="11" name="Rounded Rectangle 225"/>
          <p:cNvSpPr>
            <a:spLocks noChangeArrowheads="1"/>
          </p:cNvSpPr>
          <p:nvPr/>
        </p:nvSpPr>
        <p:spPr bwMode="auto">
          <a:xfrm>
            <a:off x="5632326" y="3465215"/>
            <a:ext cx="603250" cy="542925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ko-KR" b="1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map</a:t>
            </a:r>
          </a:p>
        </p:txBody>
      </p:sp>
      <p:sp>
        <p:nvSpPr>
          <p:cNvPr id="12" name="Rounded Rectangle 225"/>
          <p:cNvSpPr>
            <a:spLocks noChangeArrowheads="1"/>
          </p:cNvSpPr>
          <p:nvPr/>
        </p:nvSpPr>
        <p:spPr bwMode="auto">
          <a:xfrm>
            <a:off x="5632326" y="4947443"/>
            <a:ext cx="603250" cy="53975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ko-KR" b="1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map</a:t>
            </a:r>
          </a:p>
        </p:txBody>
      </p:sp>
      <p:cxnSp>
        <p:nvCxnSpPr>
          <p:cNvPr id="13" name="AutoShape 23"/>
          <p:cNvCxnSpPr>
            <a:cxnSpLocks noChangeShapeType="1"/>
            <a:stCxn id="10" idx="3"/>
            <a:endCxn id="6" idx="1"/>
          </p:cNvCxnSpPr>
          <p:nvPr/>
        </p:nvCxnSpPr>
        <p:spPr bwMode="auto">
          <a:xfrm>
            <a:off x="6235576" y="2087017"/>
            <a:ext cx="301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24"/>
          <p:cNvCxnSpPr>
            <a:cxnSpLocks noChangeShapeType="1"/>
            <a:endCxn id="7" idx="1"/>
          </p:cNvCxnSpPr>
          <p:nvPr/>
        </p:nvCxnSpPr>
        <p:spPr bwMode="auto">
          <a:xfrm flipV="1">
            <a:off x="6235576" y="3625354"/>
            <a:ext cx="323850" cy="1113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25"/>
          <p:cNvCxnSpPr>
            <a:cxnSpLocks noChangeShapeType="1"/>
            <a:endCxn id="8" idx="1"/>
          </p:cNvCxnSpPr>
          <p:nvPr/>
        </p:nvCxnSpPr>
        <p:spPr bwMode="auto">
          <a:xfrm>
            <a:off x="6235576" y="5217318"/>
            <a:ext cx="339725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4"/>
          <p:cNvCxnSpPr>
            <a:cxnSpLocks noChangeShapeType="1"/>
            <a:stCxn id="19" idx="3"/>
          </p:cNvCxnSpPr>
          <p:nvPr/>
        </p:nvCxnSpPr>
        <p:spPr bwMode="auto">
          <a:xfrm>
            <a:off x="5354514" y="3686931"/>
            <a:ext cx="277812" cy="615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35"/>
          <p:cNvCxnSpPr>
            <a:cxnSpLocks noChangeShapeType="1"/>
            <a:stCxn id="20" idx="3"/>
          </p:cNvCxnSpPr>
          <p:nvPr/>
        </p:nvCxnSpPr>
        <p:spPr bwMode="auto">
          <a:xfrm>
            <a:off x="5354514" y="5094287"/>
            <a:ext cx="277812" cy="1230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AutoShape 61"/>
          <p:cNvSpPr>
            <a:spLocks noChangeArrowheads="1"/>
          </p:cNvSpPr>
          <p:nvPr/>
        </p:nvSpPr>
        <p:spPr bwMode="auto">
          <a:xfrm>
            <a:off x="4067944" y="1882229"/>
            <a:ext cx="1286570" cy="8987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pPr algn="ctr"/>
            <a:r>
              <a:rPr lang="en-US" altLang="ko-KR" dirty="0" smtClean="0">
                <a:ea typeface="굴림" charset="-127"/>
              </a:rPr>
              <a:t>&lt;a, (1,4)&gt;</a:t>
            </a:r>
          </a:p>
          <a:p>
            <a:pPr algn="ctr"/>
            <a:r>
              <a:rPr lang="en-US" altLang="ko-KR" dirty="0" smtClean="0">
                <a:ea typeface="굴림" charset="-127"/>
              </a:rPr>
              <a:t>&lt;b, (4,1)&gt;</a:t>
            </a:r>
          </a:p>
          <a:p>
            <a:pPr algn="ctr"/>
            <a:r>
              <a:rPr lang="en-US" altLang="ko-KR" dirty="0" smtClean="0">
                <a:ea typeface="굴림" charset="-127"/>
              </a:rPr>
              <a:t>&lt;c, (4,5)&gt;</a:t>
            </a:r>
          </a:p>
        </p:txBody>
      </p:sp>
      <p:sp>
        <p:nvSpPr>
          <p:cNvPr id="19" name="AutoShape 63"/>
          <p:cNvSpPr>
            <a:spLocks noChangeArrowheads="1"/>
          </p:cNvSpPr>
          <p:nvPr/>
        </p:nvSpPr>
        <p:spPr bwMode="auto">
          <a:xfrm>
            <a:off x="4067944" y="3212976"/>
            <a:ext cx="1286570" cy="94791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 smtClean="0">
                <a:ea typeface="굴림" charset="-127"/>
              </a:rPr>
              <a:t>&lt;d, (5,2)&gt;</a:t>
            </a:r>
          </a:p>
          <a:p>
            <a:pPr algn="ctr"/>
            <a:r>
              <a:rPr lang="en-US" altLang="ko-KR" dirty="0" smtClean="0">
                <a:ea typeface="굴림" charset="-127"/>
              </a:rPr>
              <a:t>&lt;e, (5,7)&gt;</a:t>
            </a:r>
          </a:p>
          <a:p>
            <a:pPr algn="ctr"/>
            <a:r>
              <a:rPr lang="en-US" altLang="ko-KR" dirty="0" smtClean="0">
                <a:ea typeface="굴림" charset="-127"/>
              </a:rPr>
              <a:t>&lt;f, (6,8)&gt;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AutoShape 64"/>
          <p:cNvSpPr>
            <a:spLocks noChangeArrowheads="1"/>
          </p:cNvSpPr>
          <p:nvPr/>
        </p:nvSpPr>
        <p:spPr bwMode="auto">
          <a:xfrm>
            <a:off x="4067944" y="4701381"/>
            <a:ext cx="1286570" cy="785812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 smtClean="0">
                <a:ea typeface="굴림" charset="-127"/>
              </a:rPr>
              <a:t>&lt;g, (7,4)&gt;</a:t>
            </a:r>
          </a:p>
          <a:p>
            <a:pPr algn="ctr"/>
            <a:r>
              <a:rPr lang="en-US" altLang="ko-KR" dirty="0" smtClean="0">
                <a:ea typeface="굴림" charset="-127"/>
              </a:rPr>
              <a:t>&lt;h, (8,7)&gt;</a:t>
            </a:r>
            <a:endParaRPr lang="en-US" altLang="ko-KR" dirty="0">
              <a:ea typeface="굴림" charset="-127"/>
            </a:endParaRPr>
          </a:p>
        </p:txBody>
      </p:sp>
      <p:graphicFrame>
        <p:nvGraphicFramePr>
          <p:cNvPr id="4112" name="Table 4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32205"/>
              </p:ext>
            </p:extLst>
          </p:nvPr>
        </p:nvGraphicFramePr>
        <p:xfrm>
          <a:off x="971600" y="5733256"/>
          <a:ext cx="2520280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60140"/>
                <a:gridCol w="12601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ea typeface="굴림" charset="-127"/>
                        </a:rPr>
                        <a:t>&lt;h, (8,7)&gt;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ea typeface="굴림" charset="-127"/>
                        </a:rPr>
                        <a:t>&lt;b, (4,1)&gt;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114" name="TextBox 4113"/>
          <p:cNvSpPr txBox="1"/>
          <p:nvPr/>
        </p:nvSpPr>
        <p:spPr>
          <a:xfrm>
            <a:off x="1331640" y="5356451"/>
            <a:ext cx="1800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i="1" dirty="0" smtClean="0"/>
              <a:t>centers</a:t>
            </a:r>
            <a:endParaRPr lang="ko-KR" altLang="en-US" i="1" dirty="0"/>
          </a:p>
        </p:txBody>
      </p:sp>
      <p:sp>
        <p:nvSpPr>
          <p:cNvPr id="4115" name="TextBox 4114"/>
          <p:cNvSpPr txBox="1"/>
          <p:nvPr/>
        </p:nvSpPr>
        <p:spPr>
          <a:xfrm>
            <a:off x="785696" y="2749607"/>
            <a:ext cx="216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835696" y="3625354"/>
            <a:ext cx="216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69166" y="2415035"/>
            <a:ext cx="216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411760" y="3122983"/>
            <a:ext cx="216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333787" y="1902351"/>
            <a:ext cx="216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645606" y="1419751"/>
            <a:ext cx="216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131840" y="2604939"/>
            <a:ext cx="216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338715" y="1902351"/>
            <a:ext cx="216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271934" y="2863364"/>
            <a:ext cx="504056" cy="519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97467" y="1365133"/>
            <a:ext cx="504056" cy="467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357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Combine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13265" y="1604417"/>
            <a:ext cx="1563191" cy="965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10000"/>
              </a:lnSpc>
            </a:pPr>
            <a:r>
              <a:rPr lang="en-US" altLang="ko-KR" dirty="0" smtClean="0">
                <a:ea typeface="굴림" charset="-127"/>
              </a:rPr>
              <a:t>&lt;B, (9,10,3)&gt;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35490" y="3140968"/>
            <a:ext cx="1540966" cy="96877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10000"/>
              </a:lnSpc>
            </a:pPr>
            <a:r>
              <a:rPr lang="en-US" altLang="ko-KR" dirty="0" smtClean="0">
                <a:ea typeface="굴림" charset="-127"/>
              </a:rPr>
              <a:t>&lt;B, (5,2,1)&gt;</a:t>
            </a:r>
          </a:p>
          <a:p>
            <a:pPr algn="ctr">
              <a:lnSpc>
                <a:spcPct val="110000"/>
              </a:lnSpc>
            </a:pPr>
            <a:r>
              <a:rPr lang="en-US" altLang="ko-KR" dirty="0" smtClean="0">
                <a:ea typeface="굴림" charset="-127"/>
              </a:rPr>
              <a:t>&lt;A, (11,15,2)&gt;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51365" y="4701381"/>
            <a:ext cx="1525091" cy="1031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10000"/>
              </a:lnSpc>
            </a:pPr>
            <a:r>
              <a:rPr lang="en-US" altLang="ko-KR" dirty="0" smtClean="0">
                <a:ea typeface="굴림" charset="-127"/>
              </a:rPr>
              <a:t>&lt;A, (15,11,2)&gt;</a:t>
            </a:r>
            <a:endParaRPr lang="en-US" altLang="ko-KR" dirty="0">
              <a:ea typeface="굴림" charset="-127"/>
            </a:endParaRPr>
          </a:p>
        </p:txBody>
      </p:sp>
      <p:cxnSp>
        <p:nvCxnSpPr>
          <p:cNvPr id="7" name="AutoShape 18"/>
          <p:cNvCxnSpPr>
            <a:cxnSpLocks noChangeShapeType="1"/>
            <a:stCxn id="16" idx="3"/>
            <a:endCxn id="8" idx="1"/>
          </p:cNvCxnSpPr>
          <p:nvPr/>
        </p:nvCxnSpPr>
        <p:spPr bwMode="auto">
          <a:xfrm flipV="1">
            <a:off x="5354514" y="2087017"/>
            <a:ext cx="277811" cy="244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5632325" y="1815554"/>
            <a:ext cx="1231069" cy="542925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combine</a:t>
            </a:r>
            <a:endParaRPr lang="en-US" altLang="ko-KR" b="1" dirty="0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9" name="Rounded Rectangle 225"/>
          <p:cNvSpPr>
            <a:spLocks noChangeArrowheads="1"/>
          </p:cNvSpPr>
          <p:nvPr/>
        </p:nvSpPr>
        <p:spPr bwMode="auto">
          <a:xfrm>
            <a:off x="5632326" y="3465215"/>
            <a:ext cx="1231068" cy="542925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combine</a:t>
            </a:r>
            <a:endParaRPr lang="en-US" altLang="ko-KR" b="1" dirty="0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10" name="Rounded Rectangle 225"/>
          <p:cNvSpPr>
            <a:spLocks noChangeArrowheads="1"/>
          </p:cNvSpPr>
          <p:nvPr/>
        </p:nvSpPr>
        <p:spPr bwMode="auto">
          <a:xfrm>
            <a:off x="5632326" y="4947443"/>
            <a:ext cx="1231068" cy="53975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combine</a:t>
            </a:r>
            <a:endParaRPr lang="en-US" altLang="ko-KR" b="1" dirty="0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cxnSp>
        <p:nvCxnSpPr>
          <p:cNvPr id="11" name="AutoShape 23"/>
          <p:cNvCxnSpPr>
            <a:cxnSpLocks noChangeShapeType="1"/>
            <a:stCxn id="8" idx="3"/>
            <a:endCxn id="4" idx="1"/>
          </p:cNvCxnSpPr>
          <p:nvPr/>
        </p:nvCxnSpPr>
        <p:spPr bwMode="auto">
          <a:xfrm>
            <a:off x="6863394" y="2087017"/>
            <a:ext cx="24987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24"/>
          <p:cNvCxnSpPr>
            <a:cxnSpLocks noChangeShapeType="1"/>
            <a:stCxn id="9" idx="3"/>
            <a:endCxn id="5" idx="1"/>
          </p:cNvCxnSpPr>
          <p:nvPr/>
        </p:nvCxnSpPr>
        <p:spPr bwMode="auto">
          <a:xfrm flipV="1">
            <a:off x="6863394" y="3625354"/>
            <a:ext cx="272096" cy="1113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25"/>
          <p:cNvCxnSpPr>
            <a:cxnSpLocks noChangeShapeType="1"/>
            <a:stCxn id="10" idx="3"/>
            <a:endCxn id="6" idx="1"/>
          </p:cNvCxnSpPr>
          <p:nvPr/>
        </p:nvCxnSpPr>
        <p:spPr bwMode="auto">
          <a:xfrm>
            <a:off x="6863394" y="5217318"/>
            <a:ext cx="28797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34"/>
          <p:cNvCxnSpPr>
            <a:cxnSpLocks noChangeShapeType="1"/>
            <a:stCxn id="17" idx="3"/>
          </p:cNvCxnSpPr>
          <p:nvPr/>
        </p:nvCxnSpPr>
        <p:spPr bwMode="auto">
          <a:xfrm>
            <a:off x="5354514" y="3686931"/>
            <a:ext cx="277812" cy="615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35"/>
          <p:cNvCxnSpPr>
            <a:cxnSpLocks noChangeShapeType="1"/>
            <a:stCxn id="18" idx="3"/>
          </p:cNvCxnSpPr>
          <p:nvPr/>
        </p:nvCxnSpPr>
        <p:spPr bwMode="auto">
          <a:xfrm>
            <a:off x="5354514" y="5094287"/>
            <a:ext cx="277812" cy="1230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AutoShape 61"/>
          <p:cNvSpPr>
            <a:spLocks noChangeArrowheads="1"/>
          </p:cNvSpPr>
          <p:nvPr/>
        </p:nvSpPr>
        <p:spPr bwMode="auto">
          <a:xfrm>
            <a:off x="4067944" y="1882229"/>
            <a:ext cx="1286570" cy="8987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&lt;B, </a:t>
            </a:r>
            <a:r>
              <a:rPr lang="en-US" altLang="ko-KR" dirty="0" smtClean="0">
                <a:ea typeface="굴림" charset="-127"/>
              </a:rPr>
              <a:t>(1,4</a:t>
            </a:r>
            <a:r>
              <a:rPr lang="en-US" altLang="ko-KR" dirty="0">
                <a:ea typeface="굴림" charset="-127"/>
              </a:rPr>
              <a:t>)&gt;</a:t>
            </a:r>
          </a:p>
          <a:p>
            <a:pPr algn="ctr"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&lt;B, </a:t>
            </a:r>
            <a:r>
              <a:rPr lang="en-US" altLang="ko-KR" dirty="0" smtClean="0">
                <a:ea typeface="굴림" charset="-127"/>
              </a:rPr>
              <a:t>(4,1</a:t>
            </a:r>
            <a:r>
              <a:rPr lang="en-US" altLang="ko-KR" dirty="0">
                <a:ea typeface="굴림" charset="-127"/>
              </a:rPr>
              <a:t>)&gt;</a:t>
            </a:r>
          </a:p>
          <a:p>
            <a:pPr algn="ctr"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&lt;B, </a:t>
            </a:r>
            <a:r>
              <a:rPr lang="en-US" altLang="ko-KR" dirty="0" smtClean="0">
                <a:ea typeface="굴림" charset="-127"/>
              </a:rPr>
              <a:t>(4,5</a:t>
            </a:r>
            <a:r>
              <a:rPr lang="en-US" altLang="ko-KR" dirty="0">
                <a:ea typeface="굴림" charset="-127"/>
              </a:rPr>
              <a:t>)&gt;</a:t>
            </a:r>
          </a:p>
        </p:txBody>
      </p:sp>
      <p:sp>
        <p:nvSpPr>
          <p:cNvPr id="17" name="AutoShape 63"/>
          <p:cNvSpPr>
            <a:spLocks noChangeArrowheads="1"/>
          </p:cNvSpPr>
          <p:nvPr/>
        </p:nvSpPr>
        <p:spPr bwMode="auto">
          <a:xfrm>
            <a:off x="4067944" y="3212976"/>
            <a:ext cx="1286570" cy="94791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&lt;B, </a:t>
            </a:r>
            <a:r>
              <a:rPr lang="en-US" altLang="ko-KR" dirty="0" smtClean="0">
                <a:ea typeface="굴림" charset="-127"/>
              </a:rPr>
              <a:t>(5,2</a:t>
            </a:r>
            <a:r>
              <a:rPr lang="en-US" altLang="ko-KR" dirty="0">
                <a:ea typeface="굴림" charset="-127"/>
              </a:rPr>
              <a:t>)&gt;</a:t>
            </a:r>
          </a:p>
          <a:p>
            <a:pPr algn="ctr"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&lt;A, </a:t>
            </a:r>
            <a:r>
              <a:rPr lang="en-US" altLang="ko-KR" dirty="0" smtClean="0">
                <a:ea typeface="굴림" charset="-127"/>
              </a:rPr>
              <a:t>(5,7</a:t>
            </a:r>
            <a:r>
              <a:rPr lang="en-US" altLang="ko-KR" dirty="0">
                <a:ea typeface="굴림" charset="-127"/>
              </a:rPr>
              <a:t>)&gt;</a:t>
            </a:r>
          </a:p>
          <a:p>
            <a:pPr algn="ctr"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&lt;A, </a:t>
            </a:r>
            <a:r>
              <a:rPr lang="en-US" altLang="ko-KR" dirty="0" smtClean="0">
                <a:ea typeface="굴림" charset="-127"/>
              </a:rPr>
              <a:t>(6,8</a:t>
            </a:r>
            <a:r>
              <a:rPr lang="en-US" altLang="ko-KR" dirty="0">
                <a:ea typeface="굴림" charset="-127"/>
              </a:rPr>
              <a:t>)&gt;</a:t>
            </a:r>
          </a:p>
        </p:txBody>
      </p:sp>
      <p:sp>
        <p:nvSpPr>
          <p:cNvPr id="18" name="AutoShape 64"/>
          <p:cNvSpPr>
            <a:spLocks noChangeArrowheads="1"/>
          </p:cNvSpPr>
          <p:nvPr/>
        </p:nvSpPr>
        <p:spPr bwMode="auto">
          <a:xfrm>
            <a:off x="4067944" y="4701381"/>
            <a:ext cx="1286570" cy="785812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&lt;A, </a:t>
            </a:r>
            <a:r>
              <a:rPr lang="en-US" altLang="ko-KR" dirty="0" smtClean="0">
                <a:ea typeface="굴림" charset="-127"/>
              </a:rPr>
              <a:t>(7,4</a:t>
            </a:r>
            <a:r>
              <a:rPr lang="en-US" altLang="ko-KR" dirty="0">
                <a:ea typeface="굴림" charset="-127"/>
              </a:rPr>
              <a:t>)&gt;</a:t>
            </a:r>
          </a:p>
          <a:p>
            <a:pPr algn="ctr"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&lt;A, </a:t>
            </a:r>
            <a:r>
              <a:rPr lang="en-US" altLang="ko-KR" dirty="0" smtClean="0">
                <a:ea typeface="굴림" charset="-127"/>
              </a:rPr>
              <a:t>(8,7</a:t>
            </a:r>
            <a:r>
              <a:rPr lang="en-US" altLang="ko-KR" dirty="0">
                <a:ea typeface="굴림" charset="-127"/>
              </a:rPr>
              <a:t>)&gt;</a:t>
            </a: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078263"/>
            <a:ext cx="3468225" cy="3042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85696" y="2749607"/>
            <a:ext cx="216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835696" y="3625354"/>
            <a:ext cx="216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69166" y="2415035"/>
            <a:ext cx="216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11760" y="3122983"/>
            <a:ext cx="216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333787" y="1902351"/>
            <a:ext cx="216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645606" y="1419751"/>
            <a:ext cx="216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31840" y="2604939"/>
            <a:ext cx="216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38715" y="1902351"/>
            <a:ext cx="216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762581"/>
              </p:ext>
            </p:extLst>
          </p:nvPr>
        </p:nvGraphicFramePr>
        <p:xfrm>
          <a:off x="971600" y="5461989"/>
          <a:ext cx="2520280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60140"/>
                <a:gridCol w="12601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ea typeface="굴림" charset="-127"/>
                        </a:rPr>
                        <a:t>&lt;b, (4,1)&gt;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ea typeface="굴림" charset="-127"/>
                        </a:rPr>
                        <a:t>&lt;h, (8,7)&gt;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331640" y="5085184"/>
            <a:ext cx="1800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i="1" dirty="0" smtClean="0"/>
              <a:t>centers</a:t>
            </a:r>
            <a:endParaRPr lang="ko-KR" altLang="en-US" i="1" dirty="0"/>
          </a:p>
        </p:txBody>
      </p:sp>
      <p:sp>
        <p:nvSpPr>
          <p:cNvPr id="30" name="Rectangle 29"/>
          <p:cNvSpPr/>
          <p:nvPr/>
        </p:nvSpPr>
        <p:spPr>
          <a:xfrm>
            <a:off x="1271934" y="2863364"/>
            <a:ext cx="504056" cy="519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97467" y="1365133"/>
            <a:ext cx="504056" cy="467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644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Reduce</a:t>
            </a:r>
            <a:endParaRPr lang="ko-KR" altLang="en-US" dirty="0"/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1115617" y="1268760"/>
            <a:ext cx="1518914" cy="965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&lt;B, (9,10,3)&gt;</a:t>
            </a: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1115616" y="2597497"/>
            <a:ext cx="1522090" cy="7445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&lt;B, (5,2,1)&gt;</a:t>
            </a:r>
          </a:p>
          <a:p>
            <a:pPr algn="ctr"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&lt;A, (11,15,2)&gt;</a:t>
            </a:r>
          </a:p>
        </p:txBody>
      </p:sp>
      <p:sp>
        <p:nvSpPr>
          <p:cNvPr id="61" name="Rectangle 7"/>
          <p:cNvSpPr>
            <a:spLocks noChangeArrowheads="1"/>
          </p:cNvSpPr>
          <p:nvPr/>
        </p:nvSpPr>
        <p:spPr bwMode="auto">
          <a:xfrm>
            <a:off x="1115617" y="3545235"/>
            <a:ext cx="1537963" cy="1031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&lt;A, (15,11,2)&gt;</a:t>
            </a:r>
          </a:p>
        </p:txBody>
      </p:sp>
      <p:sp>
        <p:nvSpPr>
          <p:cNvPr id="62" name="Rectangle 8"/>
          <p:cNvSpPr>
            <a:spLocks noChangeArrowheads="1"/>
          </p:cNvSpPr>
          <p:nvPr/>
        </p:nvSpPr>
        <p:spPr bwMode="auto">
          <a:xfrm>
            <a:off x="4067943" y="1792609"/>
            <a:ext cx="1572269" cy="690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 anchor="t"/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&lt;A, (11,15,2</a:t>
            </a:r>
            <a:r>
              <a:rPr lang="en-US" altLang="ko-KR" dirty="0" smtClean="0">
                <a:ea typeface="굴림" charset="-127"/>
              </a:rPr>
              <a:t>)&gt;</a:t>
            </a:r>
          </a:p>
          <a:p>
            <a:pPr algn="ctr"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&lt;A, (15,11,2)&gt;</a:t>
            </a:r>
          </a:p>
          <a:p>
            <a:pPr algn="ctr">
              <a:lnSpc>
                <a:spcPct val="110000"/>
              </a:lnSpc>
            </a:pPr>
            <a:endParaRPr lang="en-US" altLang="ko-KR" dirty="0">
              <a:ea typeface="굴림" charset="-127"/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4067944" y="2741934"/>
            <a:ext cx="1572268" cy="719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 anchor="t"/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&lt;B, (9,10,3)&gt;</a:t>
            </a:r>
          </a:p>
          <a:p>
            <a:pPr algn="ctr"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&lt;B, (5,2,1)&gt;</a:t>
            </a:r>
          </a:p>
          <a:p>
            <a:pPr algn="ctr">
              <a:lnSpc>
                <a:spcPct val="110000"/>
              </a:lnSpc>
            </a:pPr>
            <a:endParaRPr lang="en-US" altLang="ko-KR" dirty="0">
              <a:ea typeface="굴림" charset="-127"/>
            </a:endParaRPr>
          </a:p>
        </p:txBody>
      </p:sp>
      <p:sp>
        <p:nvSpPr>
          <p:cNvPr id="67" name="Rounded Rectangle 225"/>
          <p:cNvSpPr>
            <a:spLocks noChangeArrowheads="1"/>
          </p:cNvSpPr>
          <p:nvPr/>
        </p:nvSpPr>
        <p:spPr bwMode="auto">
          <a:xfrm>
            <a:off x="2917105" y="2600672"/>
            <a:ext cx="831850" cy="738188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ko-KR" b="1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shuffle</a:t>
            </a:r>
          </a:p>
        </p:txBody>
      </p:sp>
      <p:cxnSp>
        <p:nvCxnSpPr>
          <p:cNvPr id="68" name="AutoShape 26"/>
          <p:cNvCxnSpPr>
            <a:cxnSpLocks noChangeShapeType="1"/>
            <a:stCxn id="59" idx="3"/>
          </p:cNvCxnSpPr>
          <p:nvPr/>
        </p:nvCxnSpPr>
        <p:spPr bwMode="auto">
          <a:xfrm>
            <a:off x="2634531" y="1751360"/>
            <a:ext cx="282574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27"/>
          <p:cNvCxnSpPr>
            <a:cxnSpLocks noChangeShapeType="1"/>
            <a:stCxn id="60" idx="3"/>
          </p:cNvCxnSpPr>
          <p:nvPr/>
        </p:nvCxnSpPr>
        <p:spPr bwMode="auto">
          <a:xfrm>
            <a:off x="2637706" y="2969766"/>
            <a:ext cx="279399" cy="7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28"/>
          <p:cNvCxnSpPr>
            <a:cxnSpLocks noChangeShapeType="1"/>
            <a:stCxn id="61" idx="3"/>
          </p:cNvCxnSpPr>
          <p:nvPr/>
        </p:nvCxnSpPr>
        <p:spPr bwMode="auto">
          <a:xfrm flipV="1">
            <a:off x="2653580" y="2970561"/>
            <a:ext cx="263525" cy="1090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29"/>
          <p:cNvCxnSpPr>
            <a:cxnSpLocks noChangeShapeType="1"/>
            <a:stCxn id="67" idx="3"/>
            <a:endCxn id="62" idx="1"/>
          </p:cNvCxnSpPr>
          <p:nvPr/>
        </p:nvCxnSpPr>
        <p:spPr bwMode="auto">
          <a:xfrm flipV="1">
            <a:off x="3748955" y="2137891"/>
            <a:ext cx="318988" cy="831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30"/>
          <p:cNvCxnSpPr>
            <a:cxnSpLocks noChangeShapeType="1"/>
            <a:stCxn id="67" idx="3"/>
            <a:endCxn id="63" idx="1"/>
          </p:cNvCxnSpPr>
          <p:nvPr/>
        </p:nvCxnSpPr>
        <p:spPr bwMode="auto">
          <a:xfrm>
            <a:off x="3748955" y="2969766"/>
            <a:ext cx="318989" cy="131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Rounded Rectangle 225"/>
          <p:cNvSpPr>
            <a:spLocks noChangeArrowheads="1"/>
          </p:cNvSpPr>
          <p:nvPr/>
        </p:nvSpPr>
        <p:spPr bwMode="auto">
          <a:xfrm>
            <a:off x="5919166" y="1900559"/>
            <a:ext cx="833437" cy="4762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ko-KR" b="1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reduce</a:t>
            </a:r>
          </a:p>
        </p:txBody>
      </p:sp>
      <p:sp>
        <p:nvSpPr>
          <p:cNvPr id="77" name="Rounded Rectangle 225"/>
          <p:cNvSpPr>
            <a:spLocks noChangeArrowheads="1"/>
          </p:cNvSpPr>
          <p:nvPr/>
        </p:nvSpPr>
        <p:spPr bwMode="auto">
          <a:xfrm>
            <a:off x="5919166" y="2981647"/>
            <a:ext cx="833437" cy="479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ko-KR" b="1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reduce</a:t>
            </a:r>
          </a:p>
        </p:txBody>
      </p:sp>
      <p:sp>
        <p:nvSpPr>
          <p:cNvPr id="81" name="Rectangle 45"/>
          <p:cNvSpPr>
            <a:spLocks noChangeArrowheads="1"/>
          </p:cNvSpPr>
          <p:nvPr/>
        </p:nvSpPr>
        <p:spPr bwMode="auto">
          <a:xfrm>
            <a:off x="6979615" y="1786259"/>
            <a:ext cx="1912863" cy="704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10000"/>
              </a:lnSpc>
            </a:pPr>
            <a:r>
              <a:rPr lang="en-US" altLang="ko-KR" dirty="0" smtClean="0">
                <a:ea typeface="굴림" charset="-127"/>
              </a:rPr>
              <a:t>&lt;A, (26/4, 26/4)&gt;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82" name="Rectangle 46"/>
          <p:cNvSpPr>
            <a:spLocks noChangeArrowheads="1"/>
          </p:cNvSpPr>
          <p:nvPr/>
        </p:nvSpPr>
        <p:spPr bwMode="auto">
          <a:xfrm>
            <a:off x="6992316" y="2857326"/>
            <a:ext cx="1900162" cy="739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10000"/>
              </a:lnSpc>
            </a:pPr>
            <a:r>
              <a:rPr lang="en-US" altLang="ko-KR" dirty="0" smtClean="0">
                <a:ea typeface="굴림" charset="-127"/>
              </a:rPr>
              <a:t>&lt;B, (14/4, 12/4)&gt;</a:t>
            </a:r>
            <a:endParaRPr lang="en-US" altLang="ko-KR" dirty="0">
              <a:ea typeface="굴림" charset="-127"/>
            </a:endParaRPr>
          </a:p>
        </p:txBody>
      </p:sp>
      <p:cxnSp>
        <p:nvCxnSpPr>
          <p:cNvPr id="86" name="AutoShape 50"/>
          <p:cNvCxnSpPr>
            <a:cxnSpLocks noChangeShapeType="1"/>
            <a:stCxn id="62" idx="3"/>
            <a:endCxn id="76" idx="1"/>
          </p:cNvCxnSpPr>
          <p:nvPr/>
        </p:nvCxnSpPr>
        <p:spPr bwMode="auto">
          <a:xfrm>
            <a:off x="5640212" y="2137891"/>
            <a:ext cx="278954" cy="7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51"/>
          <p:cNvCxnSpPr>
            <a:cxnSpLocks noChangeShapeType="1"/>
            <a:stCxn id="63" idx="3"/>
            <a:endCxn id="77" idx="1"/>
          </p:cNvCxnSpPr>
          <p:nvPr/>
        </p:nvCxnSpPr>
        <p:spPr bwMode="auto">
          <a:xfrm>
            <a:off x="5640212" y="3101503"/>
            <a:ext cx="278954" cy="1198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55"/>
          <p:cNvCxnSpPr>
            <a:cxnSpLocks noChangeShapeType="1"/>
            <a:endCxn id="81" idx="1"/>
          </p:cNvCxnSpPr>
          <p:nvPr/>
        </p:nvCxnSpPr>
        <p:spPr bwMode="auto">
          <a:xfrm>
            <a:off x="6752603" y="2138684"/>
            <a:ext cx="2270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AutoShape 56"/>
          <p:cNvCxnSpPr>
            <a:cxnSpLocks noChangeShapeType="1"/>
            <a:stCxn id="77" idx="3"/>
            <a:endCxn id="82" idx="1"/>
          </p:cNvCxnSpPr>
          <p:nvPr/>
        </p:nvCxnSpPr>
        <p:spPr bwMode="auto">
          <a:xfrm>
            <a:off x="6752603" y="3221360"/>
            <a:ext cx="239713" cy="58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91632"/>
              </p:ext>
            </p:extLst>
          </p:nvPr>
        </p:nvGraphicFramePr>
        <p:xfrm>
          <a:off x="4499992" y="5317973"/>
          <a:ext cx="3096344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48172"/>
                <a:gridCol w="15481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i="0" dirty="0" smtClean="0">
                          <a:solidFill>
                            <a:srgbClr val="FF0000"/>
                          </a:solidFill>
                          <a:ea typeface="굴림" charset="-127"/>
                        </a:rPr>
                        <a:t>(26/4,</a:t>
                      </a:r>
                      <a:r>
                        <a:rPr lang="en-US" altLang="ko-KR" b="1" i="0" baseline="0" dirty="0" smtClean="0">
                          <a:solidFill>
                            <a:srgbClr val="FF0000"/>
                          </a:solidFill>
                          <a:ea typeface="굴림" charset="-127"/>
                        </a:rPr>
                        <a:t> 26/4)</a:t>
                      </a:r>
                      <a:endParaRPr lang="en-US" altLang="ko-KR" b="1" i="0" dirty="0" smtClean="0">
                        <a:solidFill>
                          <a:srgbClr val="FF0000"/>
                        </a:solidFill>
                        <a:ea typeface="굴림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 smtClean="0">
                          <a:solidFill>
                            <a:srgbClr val="FF0000"/>
                          </a:solidFill>
                          <a:ea typeface="굴림" charset="-127"/>
                        </a:rPr>
                        <a:t>(14/4,</a:t>
                      </a:r>
                      <a:r>
                        <a:rPr lang="en-US" altLang="ko-KR" b="1" i="0" baseline="0" dirty="0" smtClean="0">
                          <a:solidFill>
                            <a:srgbClr val="FF0000"/>
                          </a:solidFill>
                          <a:ea typeface="굴림" charset="-127"/>
                        </a:rPr>
                        <a:t> 12/4)</a:t>
                      </a:r>
                      <a:endParaRPr lang="ko-KR" altLang="en-US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3" name="TextBox 122"/>
          <p:cNvSpPr txBox="1"/>
          <p:nvPr/>
        </p:nvSpPr>
        <p:spPr>
          <a:xfrm>
            <a:off x="5148064" y="4941168"/>
            <a:ext cx="1800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i="1" dirty="0" smtClean="0"/>
              <a:t>centers</a:t>
            </a:r>
            <a:endParaRPr lang="ko-KR" altLang="en-US" i="1" dirty="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952" y="4725144"/>
            <a:ext cx="2115158" cy="185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98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7" grpId="0" animBg="1"/>
      <p:bldP spid="76" grpId="0" animBg="1"/>
      <p:bldP spid="77" grpId="0" animBg="1"/>
      <p:bldP spid="81" grpId="0" animBg="1"/>
      <p:bldP spid="8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Introduction</a:t>
            </a:r>
          </a:p>
          <a:p>
            <a:r>
              <a:rPr lang="en-US" altLang="ko-KR" sz="2400" dirty="0" smtClean="0"/>
              <a:t>Methodology</a:t>
            </a:r>
          </a:p>
          <a:p>
            <a:r>
              <a:rPr lang="en-US" altLang="ko-KR" sz="2400" b="1" dirty="0" smtClean="0"/>
              <a:t>Results</a:t>
            </a:r>
          </a:p>
          <a:p>
            <a:r>
              <a:rPr lang="en-US" altLang="ko-KR" sz="24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469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Setup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Hadoop 0.17.0</a:t>
            </a:r>
          </a:p>
          <a:p>
            <a:r>
              <a:rPr lang="en-US" altLang="ko-KR" sz="2800" dirty="0" smtClean="0"/>
              <a:t>Cluster of machines</a:t>
            </a:r>
          </a:p>
          <a:p>
            <a:pPr lvl="1"/>
            <a:r>
              <a:rPr lang="en-US" altLang="ko-KR" sz="2400" dirty="0" smtClean="0"/>
              <a:t>Each with two  2.8 GHz cores and 4GB memory</a:t>
            </a:r>
          </a:p>
          <a:p>
            <a:r>
              <a:rPr lang="en-US" altLang="ko-KR" sz="2800" dirty="0" smtClean="0"/>
              <a:t>Java 1.5.0_14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6168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Introduction</a:t>
            </a:r>
          </a:p>
          <a:p>
            <a:r>
              <a:rPr lang="en-US" altLang="ko-KR" sz="2400" dirty="0" smtClean="0"/>
              <a:t>Methodology</a:t>
            </a:r>
          </a:p>
          <a:p>
            <a:r>
              <a:rPr lang="en-US" altLang="ko-KR" sz="2400" dirty="0" smtClean="0"/>
              <a:t>Discussion</a:t>
            </a:r>
          </a:p>
          <a:p>
            <a:r>
              <a:rPr lang="en-US" altLang="ko-KR" sz="24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136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Speedup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87" y="1468858"/>
            <a:ext cx="8577309" cy="4688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9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Scaleup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The ability of m-times larger system to perform an m-times larger job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203" y="1124744"/>
            <a:ext cx="5965109" cy="474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44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Sizeup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Fixed the number of computers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96752"/>
            <a:ext cx="5976664" cy="498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45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Introduction</a:t>
            </a:r>
          </a:p>
          <a:p>
            <a:r>
              <a:rPr lang="en-US" altLang="ko-KR" sz="2400" dirty="0" smtClean="0"/>
              <a:t>Methodology</a:t>
            </a:r>
          </a:p>
          <a:p>
            <a:r>
              <a:rPr lang="en-US" altLang="ko-KR" sz="2400" dirty="0" smtClean="0"/>
              <a:t>Results</a:t>
            </a:r>
          </a:p>
          <a:p>
            <a:r>
              <a:rPr lang="en-US" altLang="ko-KR" sz="2400" b="1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779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Simple and fast </a:t>
            </a:r>
            <a:r>
              <a:rPr lang="en-US" altLang="ko-KR" sz="2400" dirty="0" err="1" smtClean="0"/>
              <a:t>MapReduce</a:t>
            </a:r>
            <a:r>
              <a:rPr lang="en-US" altLang="ko-KR" sz="2400" dirty="0" smtClean="0"/>
              <a:t> solution for clustering problem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r>
              <a:rPr lang="en-US" altLang="ko-KR" sz="2400" dirty="0" smtClean="0"/>
              <a:t>The result shows the algorithm can process large datasets effectively</a:t>
            </a:r>
          </a:p>
          <a:p>
            <a:pPr lvl="1"/>
            <a:r>
              <a:rPr lang="en-US" altLang="ko-KR" sz="2000" dirty="0"/>
              <a:t>S</a:t>
            </a:r>
            <a:r>
              <a:rPr lang="en-US" altLang="ko-KR" sz="2000" dirty="0" smtClean="0"/>
              <a:t>peedup</a:t>
            </a:r>
            <a:endParaRPr lang="en-US" altLang="ko-KR" sz="2000" dirty="0"/>
          </a:p>
          <a:p>
            <a:pPr lvl="1"/>
            <a:r>
              <a:rPr lang="en-US" altLang="ko-KR" sz="2000" dirty="0" err="1" smtClean="0"/>
              <a:t>Scaleup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Sizeup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17486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clustering?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Classification of objects into different groups, or more precisely, the partitioning of a data set into subsets (clusters)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The data in each subset (ideally) share some common trait – often according to some defined distance measure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Clustering </a:t>
            </a:r>
            <a:r>
              <a:rPr lang="en-US" altLang="ko-KR" sz="2400" dirty="0"/>
              <a:t>is alternatively called as “grouping”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4308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 Clustering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The k-means algorithm is an algorithm to cluster n objects based on attributes into k partitions, where k &lt; n</a:t>
            </a:r>
          </a:p>
          <a:p>
            <a:r>
              <a:rPr lang="en-US" altLang="ko-KR" sz="2400" dirty="0"/>
              <a:t>It assumes that the </a:t>
            </a:r>
            <a:r>
              <a:rPr lang="en-US" altLang="ko-KR" sz="2400" dirty="0" smtClean="0"/>
              <a:t>object </a:t>
            </a:r>
            <a:r>
              <a:rPr lang="en-US" altLang="ko-KR" sz="2400" dirty="0"/>
              <a:t>attributes form a vector </a:t>
            </a:r>
            <a:r>
              <a:rPr lang="en-US" altLang="ko-KR" sz="2400" dirty="0" smtClean="0"/>
              <a:t>space</a:t>
            </a:r>
          </a:p>
          <a:p>
            <a:r>
              <a:rPr lang="en-US" altLang="ko-KR" sz="2400" dirty="0"/>
              <a:t>The grouping is done by minimizing the sum of squares of distances between data and the corresponding cluster centroid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73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Algorithm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For a given cluster assignment C of the data points, compute the cluster means </a:t>
            </a:r>
            <a:r>
              <a:rPr lang="en-US" altLang="ko-KR" sz="2400" dirty="0" err="1"/>
              <a:t>m</a:t>
            </a:r>
            <a:r>
              <a:rPr lang="en-US" altLang="ko-KR" sz="2400" baseline="-25000" dirty="0" err="1"/>
              <a:t>k</a:t>
            </a:r>
            <a:r>
              <a:rPr lang="en-US" altLang="ko-KR" sz="2400" dirty="0" smtClean="0"/>
              <a:t>: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/>
              <a:t>For a current set of cluster means, assign each observation as</a:t>
            </a:r>
            <a:r>
              <a:rPr lang="en-US" altLang="ko-KR" sz="2400" dirty="0" smtClean="0"/>
              <a:t>:</a:t>
            </a: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Iterate above two steps until convergence</a:t>
            </a:r>
          </a:p>
          <a:p>
            <a:endParaRPr lang="ko-KR" alt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840510"/>
              </p:ext>
            </p:extLst>
          </p:nvPr>
        </p:nvGraphicFramePr>
        <p:xfrm>
          <a:off x="3131840" y="1988840"/>
          <a:ext cx="2743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4" imgW="1562040" imgH="571320" progId="Equation.3">
                  <p:embed/>
                </p:oleObj>
              </mc:Choice>
              <mc:Fallback>
                <p:oleObj name="Equation" r:id="rId4" imgW="156204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988840"/>
                        <a:ext cx="27432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811646"/>
              </p:ext>
            </p:extLst>
          </p:nvPr>
        </p:nvGraphicFramePr>
        <p:xfrm>
          <a:off x="2555776" y="3933056"/>
          <a:ext cx="39624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6" imgW="2197100" imgH="368300" progId="Equation.3">
                  <p:embed/>
                </p:oleObj>
              </mc:Choice>
              <mc:Fallback>
                <p:oleObj name="Equation" r:id="rId6" imgW="21971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933056"/>
                        <a:ext cx="39624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044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 clustering example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5400"/>
            <a:ext cx="5300663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87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Programming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Framework that supports distributed computing on clusters of computers</a:t>
            </a:r>
          </a:p>
          <a:p>
            <a:r>
              <a:rPr lang="en-US" altLang="ko-KR" sz="2400" dirty="0" smtClean="0"/>
              <a:t>Introduced by Google in 2004</a:t>
            </a:r>
          </a:p>
          <a:p>
            <a:r>
              <a:rPr lang="en-US" altLang="ko-KR" sz="2400" dirty="0" smtClean="0"/>
              <a:t>Map step</a:t>
            </a:r>
          </a:p>
          <a:p>
            <a:r>
              <a:rPr lang="en-US" altLang="ko-KR" sz="2400" dirty="0" smtClean="0"/>
              <a:t>Reduce step</a:t>
            </a:r>
          </a:p>
          <a:p>
            <a:r>
              <a:rPr lang="en-US" altLang="ko-KR" sz="2400" dirty="0" smtClean="0"/>
              <a:t>Combine step (Optional)</a:t>
            </a:r>
          </a:p>
          <a:p>
            <a:r>
              <a:rPr lang="en-US" altLang="ko-KR" sz="2400" dirty="0" smtClean="0"/>
              <a:t>Applications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68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Model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412776"/>
            <a:ext cx="3432381" cy="7920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99" y="2492895"/>
            <a:ext cx="6984777" cy="39657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2728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Introduction</a:t>
            </a:r>
          </a:p>
          <a:p>
            <a:r>
              <a:rPr lang="en-US" altLang="ko-KR" sz="2400" b="1" dirty="0" smtClean="0"/>
              <a:t>Methodology</a:t>
            </a:r>
          </a:p>
          <a:p>
            <a:r>
              <a:rPr lang="en-US" altLang="ko-KR" sz="2400" dirty="0" smtClean="0"/>
              <a:t>Results</a:t>
            </a:r>
          </a:p>
          <a:p>
            <a:r>
              <a:rPr lang="en-US" altLang="ko-KR" sz="24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232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16047</TotalTime>
  <Words>701</Words>
  <Application>Microsoft Office PowerPoint</Application>
  <PresentationFormat>화면 슬라이드 쇼(4:3)</PresentationFormat>
  <Paragraphs>223</Paragraphs>
  <Slides>24</Slides>
  <Notes>23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굴림</vt:lpstr>
      <vt:lpstr>맑은 고딕</vt:lpstr>
      <vt:lpstr>Arial</vt:lpstr>
      <vt:lpstr>Calibri</vt:lpstr>
      <vt:lpstr>Wingdings</vt:lpstr>
      <vt:lpstr>SNU IDB Lab.</vt:lpstr>
      <vt:lpstr>Equation</vt:lpstr>
      <vt:lpstr>Parallel K-Means Clustering Based on MapReduce</vt:lpstr>
      <vt:lpstr>Outline</vt:lpstr>
      <vt:lpstr>What is clustering?</vt:lpstr>
      <vt:lpstr>K-Means Clustering</vt:lpstr>
      <vt:lpstr>K-means Algorithm</vt:lpstr>
      <vt:lpstr>K-means clustering example</vt:lpstr>
      <vt:lpstr>MapReduce Programming</vt:lpstr>
      <vt:lpstr>MapReduce Model</vt:lpstr>
      <vt:lpstr>Outline</vt:lpstr>
      <vt:lpstr>Parallel K-means Clustering Based on MapReduce</vt:lpstr>
      <vt:lpstr>Map Function</vt:lpstr>
      <vt:lpstr>Map Function</vt:lpstr>
      <vt:lpstr>Combine Function</vt:lpstr>
      <vt:lpstr>Reduce Function</vt:lpstr>
      <vt:lpstr>Map</vt:lpstr>
      <vt:lpstr>Combine</vt:lpstr>
      <vt:lpstr>Reduce</vt:lpstr>
      <vt:lpstr>Outline</vt:lpstr>
      <vt:lpstr>Experimental Setup</vt:lpstr>
      <vt:lpstr>Speedup</vt:lpstr>
      <vt:lpstr>Scaleup</vt:lpstr>
      <vt:lpstr>Sizeup</vt:lpstr>
      <vt:lpstr>Outline</vt:lpstr>
      <vt:lpstr>Conclusion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idb</cp:lastModifiedBy>
  <cp:revision>684</cp:revision>
  <dcterms:created xsi:type="dcterms:W3CDTF">2006-10-05T04:04:58Z</dcterms:created>
  <dcterms:modified xsi:type="dcterms:W3CDTF">2014-08-07T03:20:34Z</dcterms:modified>
</cp:coreProperties>
</file>