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3" r:id="rId3"/>
    <p:sldId id="517" r:id="rId4"/>
    <p:sldId id="552" r:id="rId5"/>
    <p:sldId id="317" r:id="rId6"/>
    <p:sldId id="310" r:id="rId7"/>
    <p:sldId id="560" r:id="rId8"/>
    <p:sldId id="556" r:id="rId9"/>
    <p:sldId id="559" r:id="rId10"/>
    <p:sldId id="536" r:id="rId11"/>
    <p:sldId id="557" r:id="rId12"/>
    <p:sldId id="520" r:id="rId13"/>
    <p:sldId id="427" r:id="rId14"/>
    <p:sldId id="561" r:id="rId15"/>
    <p:sldId id="555" r:id="rId16"/>
    <p:sldId id="524" r:id="rId17"/>
    <p:sldId id="558" r:id="rId18"/>
    <p:sldId id="526" r:id="rId19"/>
    <p:sldId id="553" r:id="rId20"/>
    <p:sldId id="538" r:id="rId21"/>
    <p:sldId id="530" r:id="rId22"/>
    <p:sldId id="531" r:id="rId23"/>
    <p:sldId id="532" r:id="rId24"/>
    <p:sldId id="534" r:id="rId25"/>
    <p:sldId id="544" r:id="rId26"/>
    <p:sldId id="554" r:id="rId27"/>
  </p:sldIdLst>
  <p:sldSz cx="9144000" cy="6858000" type="screen4x3"/>
  <p:notesSz cx="6797675" cy="9928225"/>
  <p:embeddedFontLst>
    <p:embeddedFont>
      <p:font typeface="DejaVu Sans" pitchFamily="34" charset="0"/>
      <p:regular r:id="rId30"/>
      <p:bold r:id="rId31"/>
      <p:italic r:id="rId32"/>
      <p:boldItalic r:id="rId33"/>
    </p:embeddedFont>
    <p:embeddedFont>
      <p:font typeface="맑은 고딕" pitchFamily="50" charset="-127"/>
      <p:regular r:id="rId34"/>
      <p:bold r:id="rId35"/>
    </p:embeddedFont>
    <p:embeddedFont>
      <p:font typeface="HY견고딕" pitchFamily="18" charset="-127"/>
      <p:regular r:id="rId36"/>
    </p:embeddedFont>
    <p:embeddedFont>
      <p:font typeface="Arial Black" pitchFamily="34" charset="0"/>
      <p:bold r:id="rId37"/>
    </p:embeddedFont>
    <p:embeddedFont>
      <p:font typeface="Arial Unicode MS" pitchFamily="50" charset="-127"/>
      <p:regular r:id="rId38"/>
    </p:embeddedFont>
    <p:embeddedFont>
      <p:font typeface="Cambria Math" pitchFamily="18" charset="0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59919" autoAdjust="0"/>
  </p:normalViewPr>
  <p:slideViewPr>
    <p:cSldViewPr>
      <p:cViewPr varScale="1">
        <p:scale>
          <a:sx n="44" d="100"/>
          <a:sy n="44" d="100"/>
        </p:scale>
        <p:origin x="-18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3696" y="-10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175" cy="496723"/>
          </a:xfrm>
          <a:prstGeom prst="rect">
            <a:avLst/>
          </a:prstGeom>
        </p:spPr>
        <p:txBody>
          <a:bodyPr vert="horz" lIns="89401" tIns="44700" rIns="89401" bIns="447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956" y="1"/>
            <a:ext cx="2946175" cy="496723"/>
          </a:xfrm>
          <a:prstGeom prst="rect">
            <a:avLst/>
          </a:prstGeom>
        </p:spPr>
        <p:txBody>
          <a:bodyPr vert="horz" lIns="89401" tIns="44700" rIns="89401" bIns="44700" rtlCol="0"/>
          <a:lstStyle>
            <a:lvl1pPr algn="r">
              <a:defRPr sz="1200"/>
            </a:lvl1pPr>
          </a:lstStyle>
          <a:p>
            <a:fld id="{A95A131F-4277-4E27-AAC9-4CE6FB2E09E2}" type="datetimeFigureOut">
              <a:rPr lang="ko-KR" altLang="en-US" smtClean="0"/>
              <a:pPr/>
              <a:t>2011-11-28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946"/>
            <a:ext cx="2946175" cy="496723"/>
          </a:xfrm>
          <a:prstGeom prst="rect">
            <a:avLst/>
          </a:prstGeom>
        </p:spPr>
        <p:txBody>
          <a:bodyPr vert="horz" lIns="89401" tIns="44700" rIns="89401" bIns="447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956" y="9429946"/>
            <a:ext cx="2946175" cy="496723"/>
          </a:xfrm>
          <a:prstGeom prst="rect">
            <a:avLst/>
          </a:prstGeom>
        </p:spPr>
        <p:txBody>
          <a:bodyPr vert="horz" lIns="89401" tIns="44700" rIns="89401" bIns="44700" rtlCol="0" anchor="b"/>
          <a:lstStyle>
            <a:lvl1pPr algn="r">
              <a:defRPr sz="1200"/>
            </a:lvl1pPr>
          </a:lstStyle>
          <a:p>
            <a:fld id="{96353930-60EF-49AA-9AD9-1A95633972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5556" tIns="47779" rIns="95556" bIns="4777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1"/>
          </a:xfrm>
          <a:prstGeom prst="rect">
            <a:avLst/>
          </a:prstGeom>
        </p:spPr>
        <p:txBody>
          <a:bodyPr vert="horz" lIns="95556" tIns="47779" rIns="95556" bIns="47779" rtlCol="0"/>
          <a:lstStyle>
            <a:lvl1pPr algn="r">
              <a:defRPr sz="1300"/>
            </a:lvl1pPr>
          </a:lstStyle>
          <a:p>
            <a:fld id="{172DF321-ADC3-46B6-A6DC-F32A92514B4A}" type="datetimeFigureOut">
              <a:rPr lang="ko-KR" altLang="en-US" smtClean="0"/>
              <a:pPr/>
              <a:t>2011-11-28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6" tIns="47779" rIns="95556" bIns="477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5556" tIns="47779" rIns="95556" bIns="4777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5556" tIns="47779" rIns="95556" bIns="4777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5556" tIns="47779" rIns="95556" bIns="47779" rtlCol="0" anchor="b"/>
          <a:lstStyle>
            <a:lvl1pPr algn="r">
              <a:defRPr sz="1300"/>
            </a:lvl1pPr>
          </a:lstStyle>
          <a:p>
            <a:fld id="{6A51678A-EBF3-4EC3-B5B8-E1E02433DA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Hello, my name is </a:t>
            </a:r>
            <a:r>
              <a:rPr lang="en-US" altLang="ko-KR" dirty="0" err="1" smtClean="0"/>
              <a:t>Kisung</a:t>
            </a:r>
            <a:r>
              <a:rPr lang="en-US" altLang="ko-KR" baseline="0" dirty="0" smtClean="0"/>
              <a:t> Kim. I’m a </a:t>
            </a:r>
            <a:r>
              <a:rPr lang="en-US" altLang="ko-KR" baseline="0" dirty="0" err="1" smtClean="0"/>
              <a:t>Ph.D</a:t>
            </a:r>
            <a:r>
              <a:rPr lang="en-US" altLang="ko-KR" baseline="0" dirty="0" smtClean="0"/>
              <a:t> student in Seoul National University in Korea.</a:t>
            </a:r>
          </a:p>
          <a:p>
            <a:r>
              <a:rPr lang="en-US" altLang="ko-KR" baseline="0" dirty="0" smtClean="0"/>
              <a:t>I’ll present our work, RP-Filter: A Path-based Triple Filtering Method for  Efficient SPARQL Query Processing.</a:t>
            </a:r>
          </a:p>
          <a:p>
            <a:r>
              <a:rPr lang="en-US" altLang="ko-KR" baseline="0" dirty="0" smtClean="0"/>
              <a:t>In this work, we deal with the useless intermediate result problem in SPARQL query processing.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Next, I present our approach. </a:t>
            </a:r>
          </a:p>
          <a:p>
            <a:r>
              <a:rPr lang="en-US" altLang="ko-KR" dirty="0" smtClean="0"/>
              <a:t>First I</a:t>
            </a:r>
            <a:r>
              <a:rPr lang="en-US" altLang="ko-KR" baseline="0" dirty="0" smtClean="0"/>
              <a:t> explain what is the triple filtering.</a:t>
            </a:r>
          </a:p>
          <a:p>
            <a:r>
              <a:rPr lang="en-US" altLang="ko-KR" baseline="0" dirty="0" smtClean="0"/>
              <a:t>And then I present RP-filter data structure and RPFLT operator, which conduct the triple filtering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0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Then, what is the cause of the useless intermediate results in SPARQL query processing?</a:t>
            </a:r>
          </a:p>
          <a:p>
            <a:r>
              <a:rPr lang="en-US" altLang="ko-KR" baseline="0" dirty="0" smtClean="0"/>
              <a:t>The main cause of the problem is the triple retrieval method.</a:t>
            </a:r>
          </a:p>
          <a:p>
            <a:r>
              <a:rPr lang="en-US" altLang="ko-KR" baseline="0" dirty="0" smtClean="0"/>
              <a:t>A scan operator considers only a single triple pattern to retrieve triples. </a:t>
            </a:r>
          </a:p>
          <a:p>
            <a:r>
              <a:rPr lang="en-US" altLang="ko-KR" baseline="0" dirty="0" smtClean="0"/>
              <a:t>It does not cons</a:t>
            </a:r>
            <a:r>
              <a:rPr lang="en-US" altLang="ko-KR" b="1" baseline="0" dirty="0" smtClean="0"/>
              <a:t>i</a:t>
            </a:r>
            <a:r>
              <a:rPr lang="en-US" altLang="ko-KR" baseline="0" dirty="0" smtClean="0"/>
              <a:t>der adjacent triple patterns or any graph-structural information.</a:t>
            </a:r>
          </a:p>
          <a:p>
            <a:r>
              <a:rPr lang="en-US" altLang="ko-KR" baseline="0" dirty="0" smtClean="0"/>
              <a:t>Therefore, a scan operator might retrieve irrelevant triples for a query, as its results.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this example, this scan operator retrieves all matching triples for this triple pattern.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However, if it could consider adjacent triple patterns and do not output triples which are not connected with triples of predicate p1, it can remove these irrelevant triples from its output.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the useless intermediate results can be reduced.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3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Our</a:t>
            </a:r>
            <a:r>
              <a:rPr lang="en-US" altLang="ko-KR" baseline="0" dirty="0" smtClean="0"/>
              <a:t> idea is to filter the useless triples from scan operators, exploiting the graph-structural information of the query.</a:t>
            </a:r>
          </a:p>
          <a:p>
            <a:r>
              <a:rPr lang="en-US" altLang="ko-KR" baseline="0" dirty="0" smtClean="0"/>
              <a:t>Spe</a:t>
            </a:r>
            <a:r>
              <a:rPr lang="en-US" altLang="ko-KR" b="1" baseline="0" dirty="0" smtClean="0"/>
              <a:t>ci</a:t>
            </a:r>
            <a:r>
              <a:rPr lang="en-US" altLang="ko-KR" b="0" baseline="0" dirty="0" smtClean="0"/>
              <a:t>fi</a:t>
            </a:r>
            <a:r>
              <a:rPr lang="en-US" altLang="ko-KR" baseline="0" dirty="0" smtClean="0"/>
              <a:t>cally, we use the predicate path information.</a:t>
            </a:r>
          </a:p>
          <a:p>
            <a:r>
              <a:rPr lang="en-US" altLang="ko-KR" baseline="0" dirty="0" smtClean="0"/>
              <a:t>A predicate path is a path pattern which is r</a:t>
            </a:r>
            <a:r>
              <a:rPr lang="en-US" altLang="ko-KR" b="1" baseline="0" dirty="0" smtClean="0"/>
              <a:t>e</a:t>
            </a:r>
            <a:r>
              <a:rPr lang="en-US" altLang="ko-KR" baseline="0" dirty="0" smtClean="0"/>
              <a:t>presented as a s</a:t>
            </a:r>
            <a:r>
              <a:rPr lang="en-US" altLang="ko-KR" b="1" baseline="0" dirty="0" smtClean="0"/>
              <a:t>e</a:t>
            </a:r>
            <a:r>
              <a:rPr lang="en-US" altLang="ko-KR" baseline="0" dirty="0" smtClean="0"/>
              <a:t>quence of predicates.</a:t>
            </a:r>
          </a:p>
          <a:p>
            <a:r>
              <a:rPr lang="en-US" altLang="ko-KR" baseline="0" dirty="0" smtClean="0"/>
              <a:t>For example, this query can be a predicate path and represented by a sequence &lt;p1, p2, p3&gt;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query graph, the node ?n3 has the incoming predicate path &lt;p1,p2&gt;.</a:t>
            </a:r>
          </a:p>
          <a:p>
            <a:r>
              <a:rPr lang="en-US" altLang="ko-KR" baseline="0" dirty="0" smtClean="0"/>
              <a:t>And according to the definition of the subgraph isomorphism, every result node for the query node ?n3 must have the same incoming predicate paths.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use this necessary condition for the results to filter useless triples.</a:t>
            </a:r>
          </a:p>
          <a:p>
            <a:r>
              <a:rPr lang="en-US" altLang="ko-KR" baseline="0" dirty="0" smtClean="0"/>
              <a:t>That is, for each triple from this scan operators, we ex</a:t>
            </a:r>
            <a:r>
              <a:rPr lang="en-US" altLang="ko-KR" b="1" baseline="0" dirty="0" smtClean="0"/>
              <a:t>a</a:t>
            </a:r>
            <a:r>
              <a:rPr lang="en-US" altLang="ko-KR" baseline="0" dirty="0" smtClean="0"/>
              <a:t>mine whether the triple has the necessary incoming path pattern or not.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Then, how can we determine this?.</a:t>
            </a:r>
          </a:p>
          <a:p>
            <a:r>
              <a:rPr lang="en-US" altLang="ko-KR" baseline="0" dirty="0" smtClean="0"/>
              <a:t>To determine this, we need the information about which triples have the spec</a:t>
            </a:r>
            <a:r>
              <a:rPr lang="en-US" altLang="ko-KR" b="1" baseline="0" dirty="0" smtClean="0"/>
              <a:t>i</a:t>
            </a:r>
            <a:r>
              <a:rPr lang="en-US" altLang="ko-KR" baseline="0" dirty="0" smtClean="0"/>
              <a:t>fic incoming path pattern.</a:t>
            </a:r>
          </a:p>
          <a:p>
            <a:r>
              <a:rPr lang="en-US" altLang="ko-KR" baseline="0" dirty="0" smtClean="0"/>
              <a:t>To provide this information, we design RP-Filter data structure.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2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Now,</a:t>
            </a:r>
            <a:r>
              <a:rPr lang="en-US" altLang="ko-KR" baseline="0" dirty="0" smtClean="0"/>
              <a:t> we present our RP-Filter data structure.</a:t>
            </a:r>
            <a:endParaRPr lang="en-US" altLang="ko-KR" dirty="0" smtClean="0"/>
          </a:p>
          <a:p>
            <a:r>
              <a:rPr lang="en-US" altLang="ko-KR" dirty="0" smtClean="0"/>
              <a:t>RP-Filter is the</a:t>
            </a:r>
            <a:r>
              <a:rPr lang="en-US" altLang="ko-KR" baseline="0" dirty="0" smtClean="0"/>
              <a:t> materialized filter data for triple filtering and consists of several node lists.</a:t>
            </a:r>
          </a:p>
          <a:p>
            <a:r>
              <a:rPr lang="en-US" altLang="ko-KR" baseline="0" dirty="0" smtClean="0"/>
              <a:t>A node list for a specific predicate path is a sorted list of node IDs which have the incoming predicate path.</a:t>
            </a:r>
          </a:p>
          <a:p>
            <a:r>
              <a:rPr lang="en-US" altLang="ko-KR" dirty="0" smtClean="0"/>
              <a:t>RP-Filter</a:t>
            </a:r>
            <a:r>
              <a:rPr lang="en-US" altLang="ko-KR" baseline="0" dirty="0" smtClean="0"/>
              <a:t> for an RDF database D is a set of all node lists for the predicate paths which exist in the RDF database D.</a:t>
            </a:r>
          </a:p>
          <a:p>
            <a:r>
              <a:rPr lang="en-US" altLang="ko-KR" dirty="0" smtClean="0"/>
              <a:t>That is, RP-Filter provides</a:t>
            </a:r>
            <a:r>
              <a:rPr lang="en-US" altLang="ko-KR" baseline="0" dirty="0" smtClean="0"/>
              <a:t> the information about which nodes have a specific incoming predicate paths.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37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en-US" altLang="ko-KR" baseline="0" dirty="0" smtClean="0"/>
              <a:t> this RDF graph, the RP-Filter will be built like this.</a:t>
            </a:r>
          </a:p>
          <a:p>
            <a:r>
              <a:rPr lang="en-US" altLang="ko-KR" baseline="0" dirty="0" smtClean="0"/>
              <a:t>The maximum length of the predicate path is limited to 3 in order to limit the size of RP-Filter.</a:t>
            </a:r>
          </a:p>
          <a:p>
            <a:r>
              <a:rPr lang="en-US" altLang="ko-KR" baseline="0" dirty="0" smtClean="0"/>
              <a:t>This RP-Filter has 10 node lists.</a:t>
            </a:r>
            <a:endParaRPr lang="en-US" altLang="ko-KR" dirty="0" smtClean="0"/>
          </a:p>
          <a:p>
            <a:r>
              <a:rPr lang="en-US" altLang="ko-KR" dirty="0" smtClean="0"/>
              <a:t>The</a:t>
            </a:r>
            <a:r>
              <a:rPr lang="en-US" altLang="ko-KR" baseline="0" dirty="0" smtClean="0"/>
              <a:t> node list for the predicate path &lt;p1, p2&gt; has two nodes r3 and r5.</a:t>
            </a:r>
          </a:p>
          <a:p>
            <a:r>
              <a:rPr lang="en-US" altLang="ko-KR" baseline="0" dirty="0" smtClean="0"/>
              <a:t>From this node list, we can see that only r3 and r5 have the incoming predicate path &lt;p1,p2&gt;.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1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Then, how can we use the RP-Filter for triple filtering?</a:t>
            </a:r>
          </a:p>
          <a:p>
            <a:r>
              <a:rPr lang="en-US" altLang="ko-KR" dirty="0" smtClean="0"/>
              <a:t>As we already mentioned,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RP-Filter provides the information </a:t>
            </a:r>
            <a:r>
              <a:rPr lang="en-US" altLang="ko-KR" baseline="0" dirty="0" smtClean="0"/>
              <a:t>about which nodes have a specific incoming predicate paths.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the previous example, for this scan operator, we should know which triples have incoming predicate paths &lt;p1,p2&gt;.</a:t>
            </a:r>
          </a:p>
          <a:p>
            <a:r>
              <a:rPr lang="en-US" altLang="ko-KR" baseline="0" dirty="0" smtClean="0"/>
              <a:t>We can obtain this information from the node list for &lt;p1,p2&gt;.</a:t>
            </a:r>
          </a:p>
          <a:p>
            <a:r>
              <a:rPr lang="en-US" altLang="ko-KR" baseline="0" dirty="0" smtClean="0"/>
              <a:t>That is, the triples whose objects are not r3 or r5 are useless for the query and should be removed.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this triple filtering, we add a supplementary operator called RPFLT.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From now on,</a:t>
            </a:r>
            <a:r>
              <a:rPr lang="en-US" altLang="ko-KR" baseline="0" dirty="0" smtClean="0"/>
              <a:t> we explain this RPFLT operator.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7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RPFLT operator </a:t>
            </a:r>
            <a:r>
              <a:rPr lang="en-US" altLang="ko-KR" baseline="0" dirty="0" smtClean="0"/>
              <a:t>conducts the triple filtering process and removes the useless triples among the input triples using node lists in RP-Filter.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order to use the triple filtering, the query optimizer </a:t>
            </a:r>
            <a:r>
              <a:rPr lang="en-US" altLang="ko-KR" baseline="0" dirty="0" smtClean="0"/>
              <a:t>analyzes the query graph and the execution plan</a:t>
            </a:r>
          </a:p>
          <a:p>
            <a:r>
              <a:rPr lang="en-US" altLang="ko-KR" baseline="0" dirty="0" smtClean="0"/>
              <a:t>and </a:t>
            </a:r>
            <a:r>
              <a:rPr lang="en-US" altLang="ko-KR" dirty="0" smtClean="0"/>
              <a:t>adds appropriate</a:t>
            </a:r>
            <a:r>
              <a:rPr lang="en-US" altLang="ko-KR" baseline="0" dirty="0" smtClean="0"/>
              <a:t> RPFLT operators in an execution plan.</a:t>
            </a:r>
          </a:p>
          <a:p>
            <a:r>
              <a:rPr lang="en-US" altLang="ko-KR" dirty="0" smtClean="0"/>
              <a:t>In this example, there are four scan operators, and among them,</a:t>
            </a:r>
            <a:r>
              <a:rPr lang="en-US" altLang="ko-KR" baseline="0" dirty="0" smtClean="0"/>
              <a:t> three scan operators have RPFLT operators as their parents.</a:t>
            </a:r>
          </a:p>
          <a:p>
            <a:endParaRPr lang="en-US" altLang="ko-KR" dirty="0" smtClean="0"/>
          </a:p>
          <a:p>
            <a:r>
              <a:rPr lang="en-US" altLang="ko-KR" baseline="0" dirty="0" smtClean="0"/>
              <a:t>In addition, the query optimizer assigns a set of predicate paths  called PPS to each RPFLT operator  to indicate which node lists they should use.</a:t>
            </a:r>
          </a:p>
          <a:p>
            <a:r>
              <a:rPr lang="en-US" altLang="ko-KR" baseline="0" dirty="0" smtClean="0"/>
              <a:t>For example, this RPFLT operator uses the node lists for two predicate paths:&lt;p1&gt;,&lt;p1,p2&gt;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6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Then, which</a:t>
            </a:r>
            <a:r>
              <a:rPr lang="en-US" altLang="ko-KR" baseline="0" dirty="0" smtClean="0"/>
              <a:t> predicate paths should be assigned to an RPFLT operator?</a:t>
            </a:r>
          </a:p>
          <a:p>
            <a:r>
              <a:rPr lang="en-US" altLang="ko-KR" dirty="0" smtClean="0"/>
              <a:t>When the</a:t>
            </a:r>
            <a:r>
              <a:rPr lang="en-US" altLang="ko-KR" baseline="0" dirty="0" smtClean="0"/>
              <a:t> query optimizer assigns the predicate paths, it </a:t>
            </a:r>
            <a:r>
              <a:rPr lang="en-US" altLang="ko-KR" dirty="0" smtClean="0"/>
              <a:t>considers</a:t>
            </a:r>
            <a:r>
              <a:rPr lang="en-US" altLang="ko-KR" baseline="0" dirty="0" smtClean="0"/>
              <a:t> the ordering of the input triples.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m</a:t>
            </a:r>
            <a:r>
              <a:rPr lang="en-US" altLang="ko-KR" dirty="0" smtClean="0"/>
              <a:t>any RDF stores,</a:t>
            </a:r>
            <a:r>
              <a:rPr lang="en-US" altLang="ko-KR" baseline="0" dirty="0" smtClean="0"/>
              <a:t> the scanned triples are sorted by subject or object, because </a:t>
            </a:r>
            <a:r>
              <a:rPr lang="en-US" altLang="ko-KR" dirty="0" smtClean="0"/>
              <a:t>they store</a:t>
            </a:r>
            <a:r>
              <a:rPr lang="en-US" altLang="ko-KR" baseline="0" dirty="0" smtClean="0"/>
              <a:t> triples as sorted.</a:t>
            </a:r>
          </a:p>
          <a:p>
            <a:r>
              <a:rPr lang="en-US" altLang="ko-KR" dirty="0" smtClean="0"/>
              <a:t>For example, RDF-3X make</a:t>
            </a:r>
            <a:r>
              <a:rPr lang="en-US" altLang="ko-KR" baseline="0" dirty="0" smtClean="0"/>
              <a:t>s 6 indexes to store triples with different orderings.</a:t>
            </a:r>
          </a:p>
          <a:p>
            <a:r>
              <a:rPr lang="en-US" altLang="ko-KR" baseline="0" dirty="0" smtClean="0"/>
              <a:t>If we retrieve matching triples for this triple pattern, by using PSO index, then the retrieved triples are sorted by subject. </a:t>
            </a:r>
          </a:p>
          <a:p>
            <a:r>
              <a:rPr lang="en-US" altLang="ko-KR" baseline="0" dirty="0" smtClean="0"/>
              <a:t>This is because the PSO index stores the triples sorted by PSO, and all retrieved triples have the same predicate value, 10.</a:t>
            </a:r>
          </a:p>
          <a:p>
            <a:r>
              <a:rPr lang="en-US" altLang="ko-KR" baseline="0" dirty="0" smtClean="0"/>
              <a:t>So they are sorted by the subject.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query optimizer uses this property of input triples when choosing predicate paths for RPFLT operators.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######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We </a:t>
            </a:r>
            <a:r>
              <a:rPr lang="en-US" altLang="ko-KR" baseline="0" dirty="0" smtClean="0"/>
              <a:t>assume that the input</a:t>
            </a:r>
            <a:r>
              <a:rPr lang="en-US" altLang="ko-KR" dirty="0" smtClean="0"/>
              <a:t> triples are sorted by subject or object.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RPFLT operator exploits this ordering of input triples for efficient triple filtering.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6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</a:t>
            </a:r>
            <a:r>
              <a:rPr lang="en-US" altLang="ko-KR" baseline="0" dirty="0" smtClean="0"/>
              <a:t> an example of the input triples for the Scan1 in the previous execution plan.</a:t>
            </a:r>
            <a:endParaRPr lang="en-US" altLang="ko-KR" dirty="0" smtClean="0"/>
          </a:p>
          <a:p>
            <a:r>
              <a:rPr lang="en-US" altLang="ko-KR" dirty="0" smtClean="0"/>
              <a:t>In this case, the input triples are sorted by the object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And the object is corresponding to the node n3 in the query graph. 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Then, we assign only the incoming predicate paths of the node n3 to this RPFLT operator.</a:t>
            </a:r>
          </a:p>
          <a:p>
            <a:r>
              <a:rPr lang="en-US" altLang="ko-KR" baseline="0" dirty="0" smtClean="0"/>
              <a:t>Specifically, we assign the incoming predicate paths of the node corresponding to the sorting key of the input triples.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example, the node n3 has three incoming predicate paths.</a:t>
            </a:r>
          </a:p>
          <a:p>
            <a:r>
              <a:rPr lang="en-US" altLang="ko-KR" baseline="0" dirty="0" smtClean="0"/>
              <a:t>However, we remove the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&lt;p2&gt; from PPS.</a:t>
            </a:r>
          </a:p>
          <a:p>
            <a:r>
              <a:rPr lang="en-US" altLang="ko-KR" baseline="0" dirty="0" smtClean="0"/>
              <a:t>This is because the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&lt;p2&gt; is redundant due to the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&lt;p1,p2&gt;.</a:t>
            </a:r>
          </a:p>
          <a:p>
            <a:r>
              <a:rPr lang="en-US" altLang="ko-KR" baseline="0" dirty="0" smtClean="0"/>
              <a:t>That is, the node list of the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&lt;p2&gt; has every node of the node list of the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&lt;p1,p2&gt;. </a:t>
            </a:r>
          </a:p>
          <a:p>
            <a:r>
              <a:rPr lang="en-US" altLang="ko-KR" baseline="0" dirty="0" smtClean="0"/>
              <a:t>So the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&lt;p2&gt; does not have any pruning power, and we don’t need to include the p. path &lt;p2&gt; in PPS.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6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009"/>
            <a:r>
              <a:rPr lang="en-US" altLang="ko-KR" dirty="0" smtClean="0"/>
              <a:t>The reason</a:t>
            </a:r>
            <a:r>
              <a:rPr lang="en-US" altLang="ko-KR" baseline="0" dirty="0" smtClean="0"/>
              <a:t> why we consider the ordering of the input triples is for the efficiency of the triple filtering process.</a:t>
            </a:r>
          </a:p>
          <a:p>
            <a:r>
              <a:rPr lang="en-US" altLang="ko-KR" dirty="0" smtClean="0"/>
              <a:t>If we apply the triple filtering for the sorting key of the input triples, we can conduct the triple filtering by simple</a:t>
            </a:r>
            <a:r>
              <a:rPr lang="en-US" altLang="ko-KR" baseline="0" dirty="0" smtClean="0"/>
              <a:t> merge process.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This figure illustrates the triple filtering</a:t>
            </a:r>
            <a:r>
              <a:rPr lang="en-US" altLang="ko-KR" baseline="0" dirty="0" smtClean="0"/>
              <a:t> process.</a:t>
            </a:r>
          </a:p>
          <a:p>
            <a:r>
              <a:rPr lang="en-US" altLang="ko-KR" baseline="0" dirty="0" smtClean="0"/>
              <a:t>These are the input triples and sorted by the object.</a:t>
            </a:r>
          </a:p>
          <a:p>
            <a:r>
              <a:rPr lang="en-US" altLang="ko-KR" baseline="0" dirty="0" smtClean="0"/>
              <a:t>And there are two assigned node lists for this RPFLT operator.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 the triple filtering, we should remove the triples whose object is not in both node lists.</a:t>
            </a:r>
          </a:p>
          <a:p>
            <a:r>
              <a:rPr lang="en-US" altLang="ko-KR" baseline="0" dirty="0" smtClean="0"/>
              <a:t>We can do this job by simply merging the input triples and two node lists, because they are all sorted.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merge process is very efficient and therefore, the triple filtering incurs little overhead for the query processing.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the</a:t>
            </a:r>
            <a:r>
              <a:rPr lang="en-US" altLang="ko-KR" baseline="0" dirty="0" smtClean="0"/>
              <a:t> outline of my presentation.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introduction, I’ll give the background and the motivation of our work, and explain what is the useless intermediate result problem.</a:t>
            </a:r>
          </a:p>
          <a:p>
            <a:r>
              <a:rPr lang="en-US" altLang="ko-KR" baseline="0" dirty="0" smtClean="0"/>
              <a:t>And then </a:t>
            </a:r>
            <a:r>
              <a:rPr lang="en-US" altLang="ko-KR" baseline="0" dirty="0" smtClean="0"/>
              <a:t>we review related work, briefly.</a:t>
            </a:r>
          </a:p>
          <a:p>
            <a:r>
              <a:rPr lang="en-US" altLang="ko-KR" baseline="0" dirty="0" smtClean="0"/>
              <a:t>And </a:t>
            </a:r>
            <a:r>
              <a:rPr lang="en-US" altLang="ko-KR" baseline="0" dirty="0" smtClean="0"/>
              <a:t>I’ll </a:t>
            </a:r>
            <a:r>
              <a:rPr lang="en-US" altLang="ko-KR" baseline="0" dirty="0" smtClean="0"/>
              <a:t>explain our approaches including triple filtering method, RP-Filter data structure and RPFLT operator.</a:t>
            </a:r>
          </a:p>
          <a:p>
            <a:r>
              <a:rPr lang="en-US" altLang="ko-KR" baseline="0" dirty="0" smtClean="0"/>
              <a:t>Next, I’ll present the experimental results and conclude the presentation.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73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Next I present the experimental results.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07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implemented</a:t>
            </a:r>
            <a:r>
              <a:rPr lang="en-US" altLang="ko-KR" baseline="0" dirty="0" smtClean="0"/>
              <a:t> the RP-Filter in RDF-3X, version 0.3.5, which is available in this URL.</a:t>
            </a:r>
          </a:p>
          <a:p>
            <a:r>
              <a:rPr lang="en-US" altLang="ko-KR" dirty="0" smtClean="0"/>
              <a:t>And we conducted</a:t>
            </a:r>
            <a:r>
              <a:rPr lang="en-US" altLang="ko-KR" baseline="0" dirty="0" smtClean="0"/>
              <a:t> all experiments on this machine.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 use two datasets for experiments: YAGO2 and LUBM.</a:t>
            </a:r>
          </a:p>
          <a:p>
            <a:r>
              <a:rPr lang="en-US" altLang="ko-KR" baseline="0" dirty="0" smtClean="0"/>
              <a:t>YAGO2 is relatively small but a real-life dataset, while LUBM is synthetic but large-scale dataset.</a:t>
            </a:r>
          </a:p>
          <a:p>
            <a:r>
              <a:rPr lang="en-US" altLang="ko-KR" baseline="0" dirty="0" smtClean="0"/>
              <a:t>This table presents some stat</a:t>
            </a:r>
            <a:r>
              <a:rPr lang="en-US" altLang="ko-KR" b="1" baseline="0" dirty="0" smtClean="0"/>
              <a:t>i</a:t>
            </a:r>
            <a:r>
              <a:rPr lang="en-US" altLang="ko-KR" baseline="0" dirty="0" smtClean="0"/>
              <a:t>stics about the datasets.</a:t>
            </a:r>
          </a:p>
          <a:p>
            <a:r>
              <a:rPr lang="en-US" altLang="ko-KR" dirty="0" smtClean="0"/>
              <a:t>In this table, we</a:t>
            </a:r>
            <a:r>
              <a:rPr lang="en-US" altLang="ko-KR" baseline="0" dirty="0" smtClean="0"/>
              <a:t> can see that YAGO2 has more predicates than LUBM.</a:t>
            </a:r>
          </a:p>
          <a:p>
            <a:r>
              <a:rPr lang="en-US" altLang="ko-KR" baseline="0" dirty="0" smtClean="0"/>
              <a:t>This is because YAGO2 is a heterogeneous dataset, while LUBM is a homogeneous dataset, whose domain is the university.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table is about the size of RP-Filters built for two datasets.</a:t>
            </a:r>
          </a:p>
          <a:p>
            <a:r>
              <a:rPr lang="en-US" altLang="ko-KR" baseline="0" dirty="0" smtClean="0"/>
              <a:t>As you can see, YAGO2 has more node lists than LUBM.</a:t>
            </a:r>
          </a:p>
          <a:p>
            <a:r>
              <a:rPr lang="en-US" altLang="ko-KR" baseline="0" dirty="0" smtClean="0"/>
              <a:t>This is because YAGO2 has more predicates and there exists more distinct predicate paths in YAGO2.</a:t>
            </a:r>
          </a:p>
          <a:p>
            <a:r>
              <a:rPr lang="en-US" altLang="ko-KR" baseline="0" dirty="0" smtClean="0"/>
              <a:t>And please note that the size of RP-Filter is small comparing with the database size, for both datasets.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4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the result of experiments for YAGO2.</a:t>
            </a:r>
          </a:p>
          <a:p>
            <a:r>
              <a:rPr lang="en-US" altLang="ko-KR" baseline="0" dirty="0" smtClean="0"/>
              <a:t>We generated random path queries with various lengths 3 to 7, varying the predicate values.</a:t>
            </a:r>
          </a:p>
          <a:p>
            <a:r>
              <a:rPr lang="en-US" altLang="ko-KR" baseline="0" dirty="0" smtClean="0"/>
              <a:t>This is an example path query whose length is 3.</a:t>
            </a:r>
          </a:p>
          <a:p>
            <a:r>
              <a:rPr lang="en-US" altLang="ko-KR" dirty="0" smtClean="0"/>
              <a:t>These graphs show</a:t>
            </a:r>
            <a:r>
              <a:rPr lang="en-US" altLang="ko-KR" baseline="0" dirty="0" smtClean="0"/>
              <a:t> the query execution time and the number of intermediate results of RP-Filter, comparing with RDF-3X.</a:t>
            </a:r>
          </a:p>
          <a:p>
            <a:r>
              <a:rPr lang="en-US" altLang="ko-KR" baseline="0" dirty="0" smtClean="0"/>
              <a:t>We can see that the execution times are reduced when using RP-Filter.</a:t>
            </a:r>
          </a:p>
          <a:p>
            <a:r>
              <a:rPr lang="en-US" altLang="ko-KR" baseline="0" dirty="0" smtClean="0"/>
              <a:t>This is because that as we can see in this graph, RP-Filter reduces the number of intermediate results..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4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the results for LUBM.</a:t>
            </a:r>
          </a:p>
          <a:p>
            <a:r>
              <a:rPr lang="en-US" altLang="ko-KR" baseline="0" dirty="0" smtClean="0"/>
              <a:t>LUBM is a benchmark dataset and provides total 14 queries for benchmark.</a:t>
            </a:r>
          </a:p>
          <a:p>
            <a:r>
              <a:rPr lang="en-US" altLang="ko-KR" baseline="0" dirty="0" smtClean="0"/>
              <a:t>However, most queries have very simple structure and short paths in them.</a:t>
            </a:r>
          </a:p>
          <a:p>
            <a:r>
              <a:rPr lang="en-US" altLang="ko-KR" baseline="0" dirty="0" smtClean="0"/>
              <a:t>So RP-Filter is not applied to those queries.</a:t>
            </a:r>
          </a:p>
          <a:p>
            <a:r>
              <a:rPr lang="en-US" altLang="ko-KR" baseline="0" dirty="0" smtClean="0"/>
              <a:t>Therefore, we chose two queries q2 and q9 among 14 queries.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As we can see in this table, RP-Filter reduce the execution time for both queries.</a:t>
            </a:r>
          </a:p>
          <a:p>
            <a:r>
              <a:rPr lang="en-US" altLang="ko-KR" baseline="0" dirty="0" smtClean="0"/>
              <a:t>But for the query q9, RP-Filter is not very effective as for the query q2.</a:t>
            </a:r>
          </a:p>
          <a:p>
            <a:r>
              <a:rPr lang="en-US" altLang="ko-KR" baseline="0" dirty="0" smtClean="0"/>
              <a:t>And the reduction of intermediate results for q9 is much less than that of q2.</a:t>
            </a:r>
          </a:p>
          <a:p>
            <a:r>
              <a:rPr lang="en-US" altLang="ko-KR" baseline="0" dirty="0" smtClean="0"/>
              <a:t>This is because for q9, there is less useless intermediate results which RP-Filter can reduce than for q2.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#########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 compare the execution time of RP-filter with RDF-3X.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78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</a:t>
            </a:r>
            <a:r>
              <a:rPr lang="en-US" altLang="ko-KR" baseline="0" dirty="0" smtClean="0"/>
              <a:t> we conclude this presentation.</a:t>
            </a:r>
          </a:p>
          <a:p>
            <a:r>
              <a:rPr lang="en-US" altLang="ko-KR" dirty="0" smtClean="0"/>
              <a:t>We propose a novel triple</a:t>
            </a:r>
            <a:r>
              <a:rPr lang="en-US" altLang="ko-KR" baseline="0" dirty="0" smtClean="0"/>
              <a:t> filtering method to reduce the useless intermediate results in SPARQL query processing.</a:t>
            </a:r>
          </a:p>
          <a:p>
            <a:r>
              <a:rPr lang="en-US" altLang="ko-KR" baseline="0" dirty="0" smtClean="0"/>
              <a:t>We exploits the graph-structural information called predicate path and design RP-Filter data structure.</a:t>
            </a:r>
          </a:p>
          <a:p>
            <a:r>
              <a:rPr lang="en-US" altLang="ko-KR" baseline="0" dirty="0" smtClean="0"/>
              <a:t>And the triple filtering process is very efficient because we use the sorted property of the input triples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through the experiments, we demonstrate that RP-Filter can effectively reduce the useless intermediate results.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As the future work, we plan to  increase the applicability of RP-Filter and develop the cost-based optimization technique for RP-Filter.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29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That’s it. </a:t>
            </a:r>
          </a:p>
          <a:p>
            <a:r>
              <a:rPr lang="en-US" altLang="ko-KR" baseline="0" dirty="0" smtClean="0"/>
              <a:t>Thank you very much for your attention.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58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organize</a:t>
            </a:r>
            <a:r>
              <a:rPr lang="en-US" altLang="ko-KR" baseline="0" dirty="0" smtClean="0"/>
              <a:t> the predicate paths in RP-Filter using </a:t>
            </a:r>
            <a:r>
              <a:rPr lang="en-US" altLang="ko-KR" dirty="0" smtClean="0"/>
              <a:t>RP-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RP-</a:t>
            </a:r>
            <a:r>
              <a:rPr lang="en-US" altLang="ko-KR" dirty="0" err="1" smtClean="0"/>
              <a:t>Trie</a:t>
            </a:r>
            <a:r>
              <a:rPr lang="en-US" altLang="ko-KR" baseline="0" dirty="0" smtClean="0"/>
              <a:t> is a </a:t>
            </a:r>
            <a:r>
              <a:rPr lang="en-US" altLang="ko-KR" baseline="0" dirty="0" err="1" smtClean="0"/>
              <a:t>trie</a:t>
            </a:r>
            <a:r>
              <a:rPr lang="en-US" altLang="ko-KR" baseline="0" dirty="0" smtClean="0"/>
              <a:t> data structure of the predicate paths.</a:t>
            </a:r>
          </a:p>
          <a:p>
            <a:r>
              <a:rPr lang="en-US" altLang="ko-KR" baseline="0" dirty="0" smtClean="0"/>
              <a:t>RP-</a:t>
            </a:r>
            <a:r>
              <a:rPr lang="en-US" altLang="ko-KR" baseline="0" dirty="0" err="1" smtClean="0"/>
              <a:t>Trie</a:t>
            </a:r>
            <a:r>
              <a:rPr lang="en-US" altLang="ko-KR" baseline="0" dirty="0" smtClean="0"/>
              <a:t> helps to search the node list for a given predicate paths.</a:t>
            </a:r>
          </a:p>
          <a:p>
            <a:pPr defTabSz="894009">
              <a:defRPr/>
            </a:pPr>
            <a:r>
              <a:rPr lang="en-US" altLang="ko-KR" baseline="0" dirty="0" smtClean="0"/>
              <a:t>Each node in RP-</a:t>
            </a:r>
            <a:r>
              <a:rPr lang="en-US" altLang="ko-KR" baseline="0" dirty="0" err="1" smtClean="0"/>
              <a:t>trie</a:t>
            </a:r>
            <a:r>
              <a:rPr lang="en-US" altLang="ko-KR" baseline="0" dirty="0" smtClean="0"/>
              <a:t> points the associated node list.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If we look for the node list for </a:t>
            </a:r>
            <a:r>
              <a:rPr lang="en-US" altLang="ko-KR" baseline="0" dirty="0" err="1" smtClean="0"/>
              <a:t>p.path</a:t>
            </a:r>
            <a:r>
              <a:rPr lang="en-US" altLang="ko-KR" baseline="0" dirty="0" smtClean="0"/>
              <a:t> &lt;p3,p1,p2&gt;, then we can traverse the RP-</a:t>
            </a:r>
            <a:r>
              <a:rPr lang="en-US" altLang="ko-KR" baseline="0" dirty="0" err="1" smtClean="0"/>
              <a:t>Trie</a:t>
            </a:r>
            <a:r>
              <a:rPr lang="en-US" altLang="ko-KR" baseline="0" dirty="0" smtClean="0"/>
              <a:t> from the root node, following the links according to the predicate path.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RDF is the</a:t>
            </a:r>
            <a:r>
              <a:rPr lang="en-US" altLang="ko-KR" baseline="0" dirty="0" smtClean="0"/>
              <a:t> standard data model for the semantic web.</a:t>
            </a:r>
          </a:p>
          <a:p>
            <a:r>
              <a:rPr lang="en-US" altLang="ko-KR" baseline="0" dirty="0" smtClean="0"/>
              <a:t>RDF data is a set of triples of a form: subject, predicate, and object.</a:t>
            </a:r>
          </a:p>
          <a:p>
            <a:r>
              <a:rPr lang="en-US" altLang="ko-KR" dirty="0" smtClean="0"/>
              <a:t>And RDF data can</a:t>
            </a:r>
            <a:r>
              <a:rPr lang="en-US" altLang="ko-KR" baseline="0" dirty="0" smtClean="0"/>
              <a:t> be visualized</a:t>
            </a:r>
            <a:r>
              <a:rPr lang="en-US" altLang="ko-KR" dirty="0" smtClean="0"/>
              <a:t> as a graph.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example,</a:t>
            </a:r>
            <a:r>
              <a:rPr lang="en-US" altLang="ko-KR" baseline="0" dirty="0" smtClean="0"/>
              <a:t> these six triples can be represented by this graph.</a:t>
            </a:r>
          </a:p>
          <a:p>
            <a:r>
              <a:rPr lang="en-US" altLang="ko-KR" baseline="0" dirty="0" smtClean="0"/>
              <a:t>In this graph, subjects and objects are represented as nodes.</a:t>
            </a:r>
          </a:p>
          <a:p>
            <a:r>
              <a:rPr lang="en-US" altLang="ko-KR" baseline="0" dirty="0" smtClean="0"/>
              <a:t>And each triple becomes an edge which connects its subject and object.</a:t>
            </a:r>
          </a:p>
          <a:p>
            <a:r>
              <a:rPr lang="en-US" altLang="ko-KR" baseline="0" dirty="0" smtClean="0"/>
              <a:t>And the predicate of the triple becomes the label of the edge.</a:t>
            </a:r>
          </a:p>
          <a:p>
            <a:r>
              <a:rPr lang="en-US" altLang="ko-KR" dirty="0" smtClean="0"/>
              <a:t>We call this graph as an RDF graph.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RDF data is queried</a:t>
            </a:r>
            <a:r>
              <a:rPr lang="en-US" altLang="ko-KR" baseline="0" dirty="0" smtClean="0"/>
              <a:t> using SPARQL, the standard query language for RDF.</a:t>
            </a:r>
          </a:p>
          <a:p>
            <a:r>
              <a:rPr lang="en-US" altLang="ko-KR" baseline="0" dirty="0" smtClean="0"/>
              <a:t>SPARQL describes user’s query by a graph pattern.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SPARQL query has a graph pattern which consists of four triple patterns.</a:t>
            </a:r>
          </a:p>
          <a:p>
            <a:r>
              <a:rPr lang="en-US" altLang="ko-KR" baseline="0" dirty="0" smtClean="0"/>
              <a:t>And this graph pattern can also be represented by this query graph, s</a:t>
            </a:r>
            <a:r>
              <a:rPr lang="en-US" altLang="ko-KR" b="1" baseline="0" dirty="0" smtClean="0"/>
              <a:t>i</a:t>
            </a:r>
            <a:r>
              <a:rPr lang="en-US" altLang="ko-KR" baseline="0" dirty="0" smtClean="0"/>
              <a:t>milarly to the RDF graph.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SPARQL query processing is the </a:t>
            </a:r>
            <a:r>
              <a:rPr lang="en-US" altLang="ko-KR" baseline="0" dirty="0" err="1" smtClean="0"/>
              <a:t>subgraph</a:t>
            </a:r>
            <a:r>
              <a:rPr lang="en-US" altLang="ko-KR" baseline="0" dirty="0" smtClean="0"/>
              <a:t> pattern matching problem.</a:t>
            </a:r>
          </a:p>
          <a:p>
            <a:r>
              <a:rPr lang="en-US" altLang="ko-KR" baseline="0" dirty="0" smtClean="0"/>
              <a:t>That is, processing a SPARQL query is to find all </a:t>
            </a:r>
            <a:r>
              <a:rPr lang="en-US" altLang="ko-KR" baseline="0" dirty="0" err="1" smtClean="0"/>
              <a:t>subgraphs</a:t>
            </a:r>
            <a:r>
              <a:rPr lang="en-US" altLang="ko-KR" baseline="0" dirty="0" smtClean="0"/>
              <a:t> in RDF graph which are isomorphic to the query graph.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example, only this subgraph is matched with the query graph and becomes the results of the query.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4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 order to store RDF data, m</a:t>
            </a:r>
            <a:r>
              <a:rPr lang="en-US" altLang="ko-KR" dirty="0" smtClean="0"/>
              <a:t>ost RDF stores</a:t>
            </a:r>
            <a:r>
              <a:rPr lang="en-US" altLang="ko-KR" baseline="0" dirty="0" smtClean="0"/>
              <a:t> use the triple table, which has three columns: S, P, and O.</a:t>
            </a:r>
          </a:p>
          <a:p>
            <a:r>
              <a:rPr lang="en-US" altLang="ko-KR" dirty="0" smtClean="0"/>
              <a:t>And</a:t>
            </a:r>
            <a:r>
              <a:rPr lang="en-US" altLang="ko-KR" baseline="0" dirty="0" smtClean="0"/>
              <a:t> then, a SPARQL query is processed by an execution plan using scan operators and join operators.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This is an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execution</a:t>
            </a:r>
            <a:r>
              <a:rPr lang="en-US" altLang="ko-KR" baseline="0" dirty="0" smtClean="0"/>
              <a:t> plan of this SPARQL query.</a:t>
            </a:r>
          </a:p>
          <a:p>
            <a:r>
              <a:rPr lang="en-US" altLang="ko-KR" baseline="0" dirty="0" smtClean="0"/>
              <a:t>The execution plan consists of four scan operators and three join operators.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Each scan operator is assigned a triple pattern in the query and retrieves all matching triples for the assigned triple pattern.</a:t>
            </a:r>
          </a:p>
          <a:p>
            <a:r>
              <a:rPr lang="en-US" altLang="ko-KR" baseline="0" dirty="0" smtClean="0"/>
              <a:t>And the scanned triples are combined by join operators to generate all matching </a:t>
            </a:r>
            <a:r>
              <a:rPr lang="en-US" altLang="ko-KR" baseline="0" dirty="0" err="1" smtClean="0"/>
              <a:t>subgraphs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The query processing</a:t>
            </a:r>
            <a:r>
              <a:rPr lang="en-US" altLang="ko-KR" baseline="0" dirty="0" smtClean="0"/>
              <a:t> method, which I described in the previous slide, is widely used in many RDF stores.</a:t>
            </a:r>
          </a:p>
          <a:p>
            <a:r>
              <a:rPr lang="en-US" altLang="ko-KR" baseline="0" dirty="0" smtClean="0"/>
              <a:t>However, this style of the query processing can be suffered from the useless intermediate results produced by join operators.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useless intermediate results refer</a:t>
            </a:r>
            <a:r>
              <a:rPr lang="en-US" altLang="ko-KR" baseline="0" dirty="0" smtClean="0"/>
              <a:t> the outputs of the join operators, which would not be in the final results.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Let’s consider this query and its execution plan.</a:t>
            </a:r>
          </a:p>
          <a:p>
            <a:r>
              <a:rPr lang="en-US" altLang="ko-KR" baseline="0" dirty="0" smtClean="0"/>
              <a:t>This join operator outputs all matching </a:t>
            </a:r>
            <a:r>
              <a:rPr lang="en-US" altLang="ko-KR" baseline="0" dirty="0" err="1" smtClean="0"/>
              <a:t>subgraphs</a:t>
            </a:r>
            <a:r>
              <a:rPr lang="en-US" altLang="ko-KR" baseline="0" dirty="0" smtClean="0"/>
              <a:t> for this subgraph pattern.</a:t>
            </a:r>
          </a:p>
          <a:p>
            <a:r>
              <a:rPr lang="en-US" altLang="ko-KR" baseline="0" dirty="0" smtClean="0"/>
              <a:t>And for this RDF graph, the join operator would output all these </a:t>
            </a:r>
            <a:r>
              <a:rPr lang="en-US" altLang="ko-KR" baseline="0" dirty="0" err="1" smtClean="0"/>
              <a:t>subgraphs</a:t>
            </a:r>
            <a:r>
              <a:rPr lang="en-US" altLang="ko-KR" baseline="0" dirty="0" smtClean="0"/>
              <a:t> as its results.</a:t>
            </a:r>
          </a:p>
          <a:p>
            <a:r>
              <a:rPr lang="en-US" altLang="ko-KR" baseline="0" dirty="0" smtClean="0"/>
              <a:t>However, most of them will be removed by the subsequent join operator, because they are not connected with a triple whose predicate is p1.</a:t>
            </a:r>
          </a:p>
          <a:p>
            <a:r>
              <a:rPr lang="en-US" altLang="ko-KR" baseline="0" dirty="0" smtClean="0"/>
              <a:t>So, only this subgraph would be in the final result and these intermediate results become useless.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1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These useless intermediate results are harmful for the query evaluation performance, because they only waste the processing resources, and they do not contribute to the final results, at all.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Moreover, as the RDF data grows, the useless intermediate results also grows and the problem becomes more serious.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work, we deal with this problem.</a:t>
            </a:r>
          </a:p>
          <a:p>
            <a:r>
              <a:rPr lang="en-US" altLang="ko-KR" baseline="0" dirty="0" smtClean="0"/>
              <a:t>And we propose a triple filtering method  which remove useless triples exploiting the graph-structural information of the RDF </a:t>
            </a:r>
            <a:r>
              <a:rPr lang="en-US" altLang="ko-KR" baseline="0" dirty="0" smtClean="0"/>
              <a:t>data.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1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Let’s </a:t>
            </a:r>
            <a:r>
              <a:rPr lang="en-US" altLang="ko-KR" baseline="0" dirty="0" smtClean="0"/>
              <a:t>briefly </a:t>
            </a:r>
            <a:r>
              <a:rPr lang="en-US" altLang="ko-KR" dirty="0" smtClean="0"/>
              <a:t>review the related</a:t>
            </a:r>
            <a:r>
              <a:rPr lang="en-US" altLang="ko-KR" baseline="0" dirty="0" smtClean="0"/>
              <a:t> work.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0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Traditionally,</a:t>
            </a:r>
            <a:r>
              <a:rPr lang="en-US" altLang="ko-KR" baseline="0" dirty="0" smtClean="0"/>
              <a:t> the useless intermediate result problem has been dealt with by join ordering in RDBMS.</a:t>
            </a:r>
          </a:p>
          <a:p>
            <a:r>
              <a:rPr lang="en-US" altLang="ko-KR" baseline="0" dirty="0" smtClean="0"/>
              <a:t>That is, they tries to reduce the intermediate results, by finding the optimal join ordering, which minimize the intermediate results.</a:t>
            </a:r>
          </a:p>
          <a:p>
            <a:r>
              <a:rPr lang="en-US" altLang="ko-KR" baseline="0" dirty="0" smtClean="0"/>
              <a:t>And for SPARQL query processing, several methods for finding the optimal join ordering are also proposed.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join ordering method is a static method, which is decided in the query compile time.</a:t>
            </a:r>
          </a:p>
          <a:p>
            <a:r>
              <a:rPr lang="en-US" altLang="ko-KR" baseline="0" dirty="0" smtClean="0"/>
              <a:t>Recently, a runtime method called U-SIP is also proposed.</a:t>
            </a:r>
          </a:p>
          <a:p>
            <a:r>
              <a:rPr lang="en-US" altLang="ko-KR" baseline="0" dirty="0" smtClean="0"/>
              <a:t>In U-SIP, some kinds of filters are generated in operators, during the query processing.</a:t>
            </a:r>
          </a:p>
          <a:p>
            <a:r>
              <a:rPr lang="en-US" altLang="ko-KR" baseline="0" dirty="0" smtClean="0"/>
              <a:t>And the filters are passed to other scan operators and help the scan operator to skip useless triples.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However, both approaches have a limitation that  they do not consider the graph-structural information of RDF data.</a:t>
            </a:r>
          </a:p>
          <a:p>
            <a:r>
              <a:rPr lang="en-US" altLang="ko-KR" baseline="0" dirty="0" smtClean="0"/>
              <a:t>Therefor, they are not very effective for the graph-structural RDF data.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1678A-EBF3-4EC3-B5B8-E1E02433DA5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9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1A39-2637-4A99-BA6A-EEE5FBCC90D6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4D55-D703-454C-BA42-69FF129670E4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5FF7-527C-4EE5-AA5D-5B22422A81EF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3913" y="264348"/>
            <a:ext cx="7581900" cy="5862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4282" y="1071546"/>
            <a:ext cx="8715436" cy="500066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637953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IDB-bluelogo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532440" y="6447814"/>
            <a:ext cx="576119" cy="38892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286248" y="6453336"/>
            <a:ext cx="789808" cy="264662"/>
          </a:xfrm>
          <a:prstGeom prst="rect">
            <a:avLst/>
          </a:prstGeom>
        </p:spPr>
        <p:txBody>
          <a:bodyPr anchor="ctr"/>
          <a:lstStyle>
            <a:lvl1pPr>
              <a:defRPr sz="1600"/>
            </a:lvl1pPr>
          </a:lstStyle>
          <a:p>
            <a:fld id="{90E643BE-F4AA-41F8-B578-B2897250BF68}" type="slidenum">
              <a:rPr lang="ko-KR" altLang="en-US" smtClean="0"/>
              <a:pPr/>
              <a:t>‹#›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59614"/>
          </a:xfrm>
        </p:spPr>
        <p:txBody>
          <a:bodyPr>
            <a:normAutofit/>
          </a:bodyPr>
          <a:lstStyle>
            <a:lvl1pPr>
              <a:defRPr sz="320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145435"/>
          </a:xfrm>
        </p:spPr>
        <p:txBody>
          <a:bodyPr/>
          <a:lstStyle>
            <a:lvl1pPr marL="269875" indent="-269875">
              <a:buClr>
                <a:srgbClr val="C00000"/>
              </a:buClr>
              <a:buFont typeface="Wingdings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F766-67A4-4F19-8C2F-43B188A1E4A4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1008112" cy="679376"/>
          </a:xfrm>
        </p:spPr>
        <p:txBody>
          <a:bodyPr/>
          <a:lstStyle>
            <a:lvl1pPr>
              <a:defRPr sz="1800"/>
            </a:lvl1pPr>
          </a:lstStyle>
          <a:p>
            <a:fld id="{90E643BE-F4AA-41F8-B578-B2897250BF68}" type="slidenum">
              <a:rPr lang="ko-KR" altLang="en-US" smtClean="0"/>
              <a:pPr/>
              <a:t>‹#›</a:t>
            </a:fld>
            <a:r>
              <a:rPr lang="en-US" altLang="ko-KR" dirty="0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E38-2722-4FF4-AD1E-00BC4D363F10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01A6-EAAB-44BC-B644-78CBF3DC1040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429B-C349-4485-B3C5-EA1AA74C8AF4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222C-66F6-47D8-AB7E-8B9573805FCA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2498-65C6-45E4-9DD5-889ACDDB7DE5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B9B-4867-41E3-9BE8-248100E869B1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24A-D919-4812-801F-7D14CB69D95A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3017DEE-A28C-480A-9292-E8C2FC29C2A0}" type="datetime1">
              <a:rPr lang="en-US" altLang="ko-KR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20AB23B-9BF0-489E-A8C2-70A759795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665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pi-inf.mpg.de/~neumann/rdf3x/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4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496" y="1844824"/>
            <a:ext cx="910850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b="1" cap="none" spc="0" dirty="0" smtClean="0">
                <a:latin typeface="+mn-lt"/>
                <a:ea typeface="DejaVu Sans" pitchFamily="34" charset="0"/>
                <a:cs typeface="Times New Roman" pitchFamily="18" charset="0"/>
              </a:rPr>
              <a:t>RP-Filter: A Path-based Triple Filtering Method</a:t>
            </a:r>
            <a:br>
              <a:rPr lang="en-US" altLang="ko-KR" sz="3200" b="1" cap="none" spc="0" dirty="0" smtClean="0">
                <a:latin typeface="+mn-lt"/>
                <a:ea typeface="DejaVu Sans" pitchFamily="34" charset="0"/>
                <a:cs typeface="Times New Roman" pitchFamily="18" charset="0"/>
              </a:rPr>
            </a:br>
            <a:r>
              <a:rPr lang="en-US" altLang="ko-KR" sz="3200" b="1" cap="none" spc="0" dirty="0" smtClean="0">
                <a:latin typeface="+mn-lt"/>
                <a:ea typeface="DejaVu Sans" pitchFamily="34" charset="0"/>
                <a:cs typeface="Times New Roman" pitchFamily="18" charset="0"/>
              </a:rPr>
              <a:t>for  Efficient SPARQL Query Processing</a:t>
            </a:r>
            <a:endParaRPr lang="ko-KR" altLang="en-US" sz="3200" b="1" cap="none" spc="0" dirty="0">
              <a:latin typeface="+mn-lt"/>
              <a:ea typeface="Arial Unicode MS" pitchFamily="50" charset="-127"/>
              <a:cs typeface="Times New Roman" pitchFamily="18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4480" y="4221088"/>
            <a:ext cx="6858000" cy="1440160"/>
          </a:xfrm>
        </p:spPr>
        <p:txBody>
          <a:bodyPr>
            <a:noAutofit/>
          </a:bodyPr>
          <a:lstStyle/>
          <a:p>
            <a:pPr algn="r"/>
            <a:r>
              <a:rPr lang="en-US" altLang="ko-KR" cap="none" spc="0" dirty="0" err="1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Kisung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Kim</a:t>
            </a:r>
            <a:r>
              <a:rPr lang="en-US" altLang="ko-KR" cap="none" spc="0" baseline="30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1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altLang="ko-KR" cap="none" spc="0" dirty="0" err="1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Bongki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Moon</a:t>
            </a:r>
            <a:r>
              <a:rPr lang="en-US" altLang="ko-KR" cap="none" spc="0" baseline="30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altLang="ko-KR" cap="none" spc="0" dirty="0" err="1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Hyoung-Joo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Kim</a:t>
            </a:r>
            <a:r>
              <a:rPr lang="en-US" altLang="ko-KR" cap="none" spc="0" baseline="30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1</a:t>
            </a:r>
          </a:p>
          <a:p>
            <a:pPr algn="r"/>
            <a:endParaRPr lang="en-US" altLang="ko-KR" cap="none" spc="0" baseline="30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r"/>
            <a:r>
              <a:rPr lang="en-US" altLang="ko-KR" cap="none" spc="0" baseline="30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1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Seoul National University</a:t>
            </a:r>
          </a:p>
          <a:p>
            <a:pPr algn="r"/>
            <a:r>
              <a:rPr lang="en-US" altLang="ko-KR" cap="none" spc="0" baseline="30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altLang="ko-KR" cap="none" spc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University of Arizona</a:t>
            </a:r>
          </a:p>
          <a:p>
            <a:pPr algn="r"/>
            <a:endParaRPr lang="en-US" altLang="ko-KR" cap="none" spc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1558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JIST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2011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75820" y="587727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kskim@idb.snu.ac.kr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ko-KR" u="sng" dirty="0"/>
              <a:t>Our approaches</a:t>
            </a:r>
          </a:p>
          <a:p>
            <a:pPr lvl="1"/>
            <a:r>
              <a:rPr lang="en-US" altLang="ko-KR" u="sng" dirty="0"/>
              <a:t>Triple filtering</a:t>
            </a:r>
          </a:p>
          <a:p>
            <a:pPr lvl="1"/>
            <a:r>
              <a:rPr lang="en-US" altLang="ko-KR" u="sng" dirty="0" smtClean="0"/>
              <a:t>RP-Filter</a:t>
            </a:r>
          </a:p>
          <a:p>
            <a:pPr lvl="1"/>
            <a:r>
              <a:rPr lang="en-US" altLang="ko-KR" u="sng" dirty="0" smtClean="0"/>
              <a:t>RPFLT operator</a:t>
            </a:r>
            <a:endParaRPr lang="en-US" altLang="ko-KR" u="sng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10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75961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Causes of Useless Intermediate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28" y="1052736"/>
            <a:ext cx="8784976" cy="4713387"/>
          </a:xfrm>
        </p:spPr>
        <p:txBody>
          <a:bodyPr/>
          <a:lstStyle/>
          <a:p>
            <a:r>
              <a:rPr lang="en-US" altLang="ko-KR" dirty="0" smtClean="0"/>
              <a:t>Triple retrieval method of scan operator </a:t>
            </a:r>
            <a:endParaRPr lang="en-US" altLang="ko-KR" dirty="0"/>
          </a:p>
          <a:p>
            <a:r>
              <a:rPr lang="en-US" altLang="ko-KR" dirty="0"/>
              <a:t>Scan operator retrieves all matching triples for </a:t>
            </a:r>
            <a:r>
              <a:rPr lang="en-US" altLang="ko-KR" b="1" dirty="0"/>
              <a:t>a single triple pattern</a:t>
            </a:r>
          </a:p>
          <a:p>
            <a:r>
              <a:rPr lang="en-US" altLang="ko-KR" dirty="0" smtClean="0"/>
              <a:t>Do not consider any graph-structural information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0072" y="3868971"/>
            <a:ext cx="3672408" cy="830459"/>
          </a:xfrm>
          <a:prstGeom prst="roundRect">
            <a:avLst>
              <a:gd name="adj" fmla="val 81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>
            <p:custDataLst>
              <p:tags r:id="rId1"/>
            </p:custDataLst>
          </p:nvPr>
        </p:nvSpPr>
        <p:spPr>
          <a:xfrm>
            <a:off x="6302142" y="306896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RDF Graph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 bwMode="auto">
          <a:xfrm>
            <a:off x="7199498" y="3966240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6922" y="4182264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7199498" y="4412412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24" name="직선 화살표 연결선 23"/>
          <p:cNvCxnSpPr>
            <a:stCxn id="21" idx="4"/>
            <a:endCxn id="23" idx="0"/>
          </p:cNvCxnSpPr>
          <p:nvPr/>
        </p:nvCxnSpPr>
        <p:spPr bwMode="auto">
          <a:xfrm flipH="1">
            <a:off x="7289508" y="4175257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타원 24"/>
          <p:cNvSpPr/>
          <p:nvPr/>
        </p:nvSpPr>
        <p:spPr bwMode="auto">
          <a:xfrm>
            <a:off x="7199498" y="4877083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26" name="직선 화살표 연결선 25"/>
          <p:cNvCxnSpPr>
            <a:stCxn id="23" idx="4"/>
            <a:endCxn id="25" idx="0"/>
          </p:cNvCxnSpPr>
          <p:nvPr/>
        </p:nvCxnSpPr>
        <p:spPr bwMode="auto">
          <a:xfrm>
            <a:off x="7289508" y="4592432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6"/>
          <p:cNvSpPr txBox="1"/>
          <p:nvPr/>
        </p:nvSpPr>
        <p:spPr>
          <a:xfrm>
            <a:off x="6911466" y="4571615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7199498" y="3534192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29" name="직선 화살표 연결선 28"/>
          <p:cNvCxnSpPr>
            <a:stCxn id="28" idx="4"/>
            <a:endCxn id="21" idx="0"/>
          </p:cNvCxnSpPr>
          <p:nvPr/>
        </p:nvCxnSpPr>
        <p:spPr bwMode="auto">
          <a:xfrm>
            <a:off x="7289905" y="3714212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911466" y="37020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5471306" y="3966240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8730" y="4182264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471306" y="4412412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/>
          <p:cNvCxnSpPr>
            <a:stCxn id="31" idx="4"/>
            <a:endCxn id="33" idx="0"/>
          </p:cNvCxnSpPr>
          <p:nvPr/>
        </p:nvCxnSpPr>
        <p:spPr bwMode="auto">
          <a:xfrm flipH="1">
            <a:off x="5561316" y="4175257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타원 34"/>
          <p:cNvSpPr/>
          <p:nvPr/>
        </p:nvSpPr>
        <p:spPr bwMode="auto">
          <a:xfrm>
            <a:off x="5471306" y="4877083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36" name="직선 화살표 연결선 35"/>
          <p:cNvCxnSpPr>
            <a:stCxn id="33" idx="4"/>
            <a:endCxn id="35" idx="0"/>
          </p:cNvCxnSpPr>
          <p:nvPr/>
        </p:nvCxnSpPr>
        <p:spPr bwMode="auto">
          <a:xfrm>
            <a:off x="5561316" y="4592432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6"/>
          <p:cNvSpPr txBox="1"/>
          <p:nvPr/>
        </p:nvSpPr>
        <p:spPr>
          <a:xfrm>
            <a:off x="5183274" y="4571615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514628" y="3976983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52" y="4193007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6514628" y="4423155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41" name="직선 화살표 연결선 40"/>
          <p:cNvCxnSpPr>
            <a:stCxn id="38" idx="4"/>
            <a:endCxn id="40" idx="0"/>
          </p:cNvCxnSpPr>
          <p:nvPr/>
        </p:nvCxnSpPr>
        <p:spPr bwMode="auto">
          <a:xfrm flipH="1">
            <a:off x="6604638" y="4186000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타원 41"/>
          <p:cNvSpPr/>
          <p:nvPr/>
        </p:nvSpPr>
        <p:spPr bwMode="auto">
          <a:xfrm>
            <a:off x="6514628" y="4887826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43" name="직선 화살표 연결선 42"/>
          <p:cNvCxnSpPr>
            <a:stCxn id="40" idx="4"/>
            <a:endCxn id="42" idx="0"/>
          </p:cNvCxnSpPr>
          <p:nvPr/>
        </p:nvCxnSpPr>
        <p:spPr bwMode="auto">
          <a:xfrm>
            <a:off x="6604638" y="4603175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6"/>
          <p:cNvSpPr txBox="1"/>
          <p:nvPr/>
        </p:nvSpPr>
        <p:spPr>
          <a:xfrm>
            <a:off x="6226596" y="4582358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7810772" y="3976983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28196" y="4193007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810772" y="4423155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48" name="직선 화살표 연결선 47"/>
          <p:cNvCxnSpPr>
            <a:stCxn id="45" idx="4"/>
            <a:endCxn id="47" idx="0"/>
          </p:cNvCxnSpPr>
          <p:nvPr/>
        </p:nvCxnSpPr>
        <p:spPr bwMode="auto">
          <a:xfrm flipH="1">
            <a:off x="7900782" y="4186000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타원 48"/>
          <p:cNvSpPr/>
          <p:nvPr/>
        </p:nvSpPr>
        <p:spPr bwMode="auto">
          <a:xfrm>
            <a:off x="7810772" y="3544935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50" name="직선 화살표 연결선 49"/>
          <p:cNvCxnSpPr>
            <a:stCxn id="49" idx="4"/>
            <a:endCxn id="45" idx="0"/>
          </p:cNvCxnSpPr>
          <p:nvPr/>
        </p:nvCxnSpPr>
        <p:spPr bwMode="auto">
          <a:xfrm>
            <a:off x="7901179" y="3724955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2740" y="371280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8711666" y="3976983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29090" y="4193007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8711666" y="4423155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55" name="직선 화살표 연결선 54"/>
          <p:cNvCxnSpPr>
            <a:stCxn id="52" idx="4"/>
            <a:endCxn id="54" idx="0"/>
          </p:cNvCxnSpPr>
          <p:nvPr/>
        </p:nvCxnSpPr>
        <p:spPr bwMode="auto">
          <a:xfrm flipH="1">
            <a:off x="8801676" y="4186000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타원 55"/>
          <p:cNvSpPr/>
          <p:nvPr/>
        </p:nvSpPr>
        <p:spPr bwMode="auto">
          <a:xfrm>
            <a:off x="8711666" y="3544935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57" name="직선 화살표 연결선 56"/>
          <p:cNvCxnSpPr>
            <a:stCxn id="56" idx="4"/>
            <a:endCxn id="52" idx="0"/>
          </p:cNvCxnSpPr>
          <p:nvPr/>
        </p:nvCxnSpPr>
        <p:spPr bwMode="auto">
          <a:xfrm>
            <a:off x="8802073" y="3724955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8423634" y="371280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57635" y="4494446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001651" y="4491781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145667" y="4491781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78028" y="3212976"/>
            <a:ext cx="781604" cy="2592288"/>
            <a:chOff x="222716" y="3479173"/>
            <a:chExt cx="937925" cy="2844320"/>
          </a:xfrm>
        </p:grpSpPr>
        <p:sp>
          <p:nvSpPr>
            <p:cNvPr id="63" name="TextBox 62"/>
            <p:cNvSpPr txBox="1"/>
            <p:nvPr/>
          </p:nvSpPr>
          <p:spPr>
            <a:xfrm>
              <a:off x="309126" y="3479173"/>
              <a:ext cx="85151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prstClr val="black"/>
                  </a:solidFill>
                </a:rPr>
                <a:t>Query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2716" y="4940869"/>
              <a:ext cx="41229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p2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"/>
            <p:cNvSpPr txBox="1"/>
            <p:nvPr/>
          </p:nvSpPr>
          <p:spPr>
            <a:xfrm>
              <a:off x="222716" y="5589895"/>
              <a:ext cx="41229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p3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590084" y="3874217"/>
              <a:ext cx="453524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?n1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66" idx="4"/>
              <a:endCxn id="69" idx="0"/>
            </p:cNvCxnSpPr>
            <p:nvPr/>
          </p:nvCxnSpPr>
          <p:spPr bwMode="auto">
            <a:xfrm>
              <a:off x="816846" y="4292328"/>
              <a:ext cx="1" cy="26600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222716" y="4269262"/>
              <a:ext cx="41229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p1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590085" y="4558329"/>
              <a:ext cx="453523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?n2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590085" y="5246901"/>
              <a:ext cx="453523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?n3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1" name="직선 화살표 연결선 70"/>
            <p:cNvCxnSpPr>
              <a:stCxn id="69" idx="4"/>
              <a:endCxn id="70" idx="0"/>
            </p:cNvCxnSpPr>
            <p:nvPr/>
          </p:nvCxnSpPr>
          <p:spPr bwMode="auto">
            <a:xfrm>
              <a:off x="816847" y="4976439"/>
              <a:ext cx="0" cy="2704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타원 71"/>
            <p:cNvSpPr/>
            <p:nvPr/>
          </p:nvSpPr>
          <p:spPr bwMode="auto">
            <a:xfrm>
              <a:off x="590086" y="5905383"/>
              <a:ext cx="453523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680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?n4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70" idx="4"/>
              <a:endCxn id="72" idx="0"/>
            </p:cNvCxnSpPr>
            <p:nvPr/>
          </p:nvCxnSpPr>
          <p:spPr bwMode="auto">
            <a:xfrm>
              <a:off x="816847" y="5665012"/>
              <a:ext cx="1" cy="24037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그룹 73"/>
          <p:cNvGrpSpPr/>
          <p:nvPr/>
        </p:nvGrpSpPr>
        <p:grpSpPr>
          <a:xfrm>
            <a:off x="1691680" y="3212976"/>
            <a:ext cx="3131826" cy="2417960"/>
            <a:chOff x="5379657" y="3943388"/>
            <a:chExt cx="3131826" cy="2417960"/>
          </a:xfrm>
        </p:grpSpPr>
        <p:sp>
          <p:nvSpPr>
            <p:cNvPr id="75" name="TextBox 74"/>
            <p:cNvSpPr txBox="1"/>
            <p:nvPr>
              <p:custDataLst>
                <p:tags r:id="rId2"/>
              </p:custDataLst>
            </p:nvPr>
          </p:nvSpPr>
          <p:spPr>
            <a:xfrm>
              <a:off x="6183899" y="3943388"/>
              <a:ext cx="1654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Execution Plan</a:t>
              </a:r>
              <a:endParaRPr lang="ko-KR" altLang="en-US" sz="16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379657" y="5879600"/>
              <a:ext cx="1262795" cy="48174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?n2 p2 ?n3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714460" y="5877272"/>
              <a:ext cx="1313924" cy="48405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?n3 p3 ?n4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7236296" y="5052898"/>
              <a:ext cx="1275187" cy="5205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r>
                <a:rPr lang="en-US" altLang="ko-KR" sz="1400" dirty="0">
                  <a:solidFill>
                    <a:schemeClr val="tx1"/>
                  </a:solidFill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 p1 ?n2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255916" y="5052897"/>
              <a:ext cx="828028" cy="40093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Join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777436" y="4305894"/>
              <a:ext cx="825800" cy="41925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Join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/>
            <p:cNvCxnSpPr>
              <a:stCxn id="76" idx="0"/>
              <a:endCxn id="79" idx="2"/>
            </p:cNvCxnSpPr>
            <p:nvPr/>
          </p:nvCxnSpPr>
          <p:spPr>
            <a:xfrm flipV="1">
              <a:off x="6011055" y="5453834"/>
              <a:ext cx="658875" cy="4257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7" idx="0"/>
              <a:endCxn id="79" idx="2"/>
            </p:cNvCxnSpPr>
            <p:nvPr/>
          </p:nvCxnSpPr>
          <p:spPr>
            <a:xfrm flipH="1" flipV="1">
              <a:off x="6669930" y="5453834"/>
              <a:ext cx="701492" cy="42343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9" idx="0"/>
              <a:endCxn id="80" idx="2"/>
            </p:cNvCxnSpPr>
            <p:nvPr/>
          </p:nvCxnSpPr>
          <p:spPr>
            <a:xfrm flipV="1">
              <a:off x="6669930" y="4725144"/>
              <a:ext cx="520406" cy="32775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8" idx="0"/>
              <a:endCxn id="80" idx="2"/>
            </p:cNvCxnSpPr>
            <p:nvPr/>
          </p:nvCxnSpPr>
          <p:spPr>
            <a:xfrm flipH="1" flipV="1">
              <a:off x="7190336" y="4725144"/>
              <a:ext cx="683554" cy="3277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모서리가 둥근 직사각형 85"/>
          <p:cNvSpPr/>
          <p:nvPr/>
        </p:nvSpPr>
        <p:spPr>
          <a:xfrm>
            <a:off x="6911466" y="3501008"/>
            <a:ext cx="616730" cy="1638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91679" y="5149188"/>
            <a:ext cx="1262795" cy="481729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172400" y="4079737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316416" y="4077072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8460432" y="4077072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곱셈 기호 93"/>
          <p:cNvSpPr/>
          <p:nvPr/>
        </p:nvSpPr>
        <p:spPr>
          <a:xfrm>
            <a:off x="5364088" y="4062324"/>
            <a:ext cx="379027" cy="432048"/>
          </a:xfrm>
          <a:prstGeom prst="mathMultiply">
            <a:avLst>
              <a:gd name="adj1" fmla="val 67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곱셈 기호 94"/>
          <p:cNvSpPr/>
          <p:nvPr/>
        </p:nvSpPr>
        <p:spPr>
          <a:xfrm>
            <a:off x="6419069" y="4047576"/>
            <a:ext cx="379027" cy="432048"/>
          </a:xfrm>
          <a:prstGeom prst="mathMultiply">
            <a:avLst>
              <a:gd name="adj1" fmla="val 67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567941" y="5661248"/>
            <a:ext cx="84574" cy="28803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594928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all </a:t>
            </a:r>
            <a:r>
              <a:rPr lang="en-US" altLang="ko-KR" smtClean="0"/>
              <a:t>matching triples for &lt;?n2 p2 ?n3&gt; !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11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9" grpId="0" animBg="1"/>
      <p:bldP spid="94" grpId="0" animBg="1"/>
      <p:bldP spid="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03845"/>
            <a:ext cx="8784976" cy="5145435"/>
          </a:xfrm>
        </p:spPr>
        <p:txBody>
          <a:bodyPr/>
          <a:lstStyle/>
          <a:p>
            <a:r>
              <a:rPr lang="en-US" altLang="ko-KR" dirty="0" smtClean="0"/>
              <a:t>Filter useless triples exploiting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graph-structural information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 smtClean="0"/>
              <a:t>Predicate path</a:t>
            </a:r>
          </a:p>
          <a:p>
            <a:pPr lvl="1"/>
            <a:r>
              <a:rPr lang="en-US" altLang="ko-KR" dirty="0" smtClean="0"/>
              <a:t>Path pattern which consists of predicates</a:t>
            </a:r>
          </a:p>
          <a:p>
            <a:pPr lvl="1"/>
            <a:r>
              <a:rPr lang="en-US" altLang="ko-KR" dirty="0" smtClean="0"/>
              <a:t>If a query node has incoming predicate paths, </a:t>
            </a:r>
            <a:br>
              <a:rPr lang="en-US" altLang="ko-KR" dirty="0" smtClean="0"/>
            </a:br>
            <a:r>
              <a:rPr lang="en-US" altLang="ko-KR" dirty="0" smtClean="0"/>
              <a:t>all matching data nodes must also have same incoming predicates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65516" y="3753613"/>
            <a:ext cx="410139" cy="1556887"/>
            <a:chOff x="-396552" y="3448050"/>
            <a:chExt cx="610418" cy="1770855"/>
          </a:xfrm>
        </p:grpSpPr>
        <p:sp>
          <p:nvSpPr>
            <p:cNvPr id="33" name="타원 32"/>
            <p:cNvSpPr/>
            <p:nvPr/>
          </p:nvSpPr>
          <p:spPr bwMode="auto">
            <a:xfrm>
              <a:off x="-396552" y="3448050"/>
              <a:ext cx="610417" cy="418110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3" idx="4"/>
              <a:endCxn id="43" idx="0"/>
            </p:cNvCxnSpPr>
            <p:nvPr/>
          </p:nvCxnSpPr>
          <p:spPr bwMode="auto">
            <a:xfrm>
              <a:off x="-91344" y="3866160"/>
              <a:ext cx="1" cy="279400"/>
            </a:xfrm>
            <a:prstGeom prst="straightConnector1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43" name="타원 42"/>
            <p:cNvSpPr/>
            <p:nvPr/>
          </p:nvSpPr>
          <p:spPr bwMode="auto">
            <a:xfrm>
              <a:off x="-396551" y="4145560"/>
              <a:ext cx="610417" cy="418110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-396551" y="4800795"/>
              <a:ext cx="610417" cy="418110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4"/>
              <a:endCxn id="44" idx="0"/>
            </p:cNvCxnSpPr>
            <p:nvPr/>
          </p:nvCxnSpPr>
          <p:spPr bwMode="auto">
            <a:xfrm>
              <a:off x="-91342" y="4563671"/>
              <a:ext cx="0" cy="237124"/>
            </a:xfrm>
            <a:prstGeom prst="straightConnector1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784976" cy="759614"/>
          </a:xfrm>
        </p:spPr>
        <p:txBody>
          <a:bodyPr/>
          <a:lstStyle/>
          <a:p>
            <a:r>
              <a:rPr lang="en-US" altLang="ko-KR" dirty="0" smtClean="0"/>
              <a:t>Triple Filtering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624" y="4654877"/>
            <a:ext cx="4122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p2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635732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Query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799624" y="5302949"/>
            <a:ext cx="4122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p3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053600" y="3767552"/>
            <a:ext cx="410138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/>
          <p:cNvCxnSpPr>
            <a:stCxn id="13" idx="4"/>
            <a:endCxn id="34" idx="0"/>
          </p:cNvCxnSpPr>
          <p:nvPr/>
        </p:nvCxnSpPr>
        <p:spPr bwMode="auto">
          <a:xfrm>
            <a:off x="1258669" y="4135143"/>
            <a:ext cx="1" cy="2317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99624" y="4028291"/>
            <a:ext cx="4122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p1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30386" y="5359289"/>
            <a:ext cx="1277561" cy="4542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?n2 p2 ?n3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54310" y="5356961"/>
            <a:ext cx="1329288" cy="456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?n3 p3 ?n4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30374" y="4518412"/>
            <a:ext cx="1290098" cy="49077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</a:rPr>
              <a:t>1 p1 ?n2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01862" y="4500419"/>
            <a:ext cx="837710" cy="37803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982950" y="3798332"/>
            <a:ext cx="835456" cy="3953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1" idx="0"/>
            <a:endCxn id="24" idx="2"/>
          </p:cNvCxnSpPr>
          <p:nvPr/>
        </p:nvCxnSpPr>
        <p:spPr>
          <a:xfrm flipV="1">
            <a:off x="6169167" y="4878452"/>
            <a:ext cx="651550" cy="48083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  <a:endCxn id="24" idx="2"/>
          </p:cNvCxnSpPr>
          <p:nvPr/>
        </p:nvCxnSpPr>
        <p:spPr>
          <a:xfrm flipH="1" flipV="1">
            <a:off x="6820717" y="4878452"/>
            <a:ext cx="798237" cy="4785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  <a:endCxn id="25" idx="2"/>
          </p:cNvCxnSpPr>
          <p:nvPr/>
        </p:nvCxnSpPr>
        <p:spPr>
          <a:xfrm flipV="1">
            <a:off x="6820717" y="4193632"/>
            <a:ext cx="579961" cy="3067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0"/>
            <a:endCxn id="25" idx="2"/>
          </p:cNvCxnSpPr>
          <p:nvPr/>
        </p:nvCxnSpPr>
        <p:spPr>
          <a:xfrm flipH="1" flipV="1">
            <a:off x="7400678" y="4193632"/>
            <a:ext cx="774745" cy="32478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1"/>
            </p:custDataLst>
          </p:nvPr>
        </p:nvSpPr>
        <p:spPr>
          <a:xfrm>
            <a:off x="6045403" y="33569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Execution Plan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 bwMode="auto">
          <a:xfrm>
            <a:off x="1053601" y="4366845"/>
            <a:ext cx="410138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?n2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053601" y="4942909"/>
            <a:ext cx="410138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?n3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38" name="직선 화살표 연결선 37"/>
          <p:cNvCxnSpPr>
            <a:stCxn id="34" idx="4"/>
            <a:endCxn id="37" idx="0"/>
          </p:cNvCxnSpPr>
          <p:nvPr/>
        </p:nvCxnSpPr>
        <p:spPr bwMode="auto">
          <a:xfrm>
            <a:off x="1258670" y="4734436"/>
            <a:ext cx="0" cy="2084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타원 40"/>
          <p:cNvSpPr/>
          <p:nvPr/>
        </p:nvSpPr>
        <p:spPr bwMode="auto">
          <a:xfrm>
            <a:off x="1053601" y="5518973"/>
            <a:ext cx="410137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68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?n4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42" name="직선 화살표 연결선 41"/>
          <p:cNvCxnSpPr>
            <a:stCxn id="37" idx="4"/>
            <a:endCxn id="41" idx="0"/>
          </p:cNvCxnSpPr>
          <p:nvPr/>
        </p:nvCxnSpPr>
        <p:spPr bwMode="auto">
          <a:xfrm>
            <a:off x="1258670" y="5310500"/>
            <a:ext cx="0" cy="2084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타원 45"/>
          <p:cNvSpPr/>
          <p:nvPr/>
        </p:nvSpPr>
        <p:spPr bwMode="auto">
          <a:xfrm>
            <a:off x="1065518" y="4942909"/>
            <a:ext cx="410138" cy="367591"/>
          </a:xfrm>
          <a:prstGeom prst="ellipse">
            <a:avLst/>
          </a:prstGeom>
          <a:solidFill>
            <a:schemeClr val="accent2">
              <a:lumMod val="75000"/>
              <a:alpha val="59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42600" y="5360328"/>
            <a:ext cx="1277561" cy="454228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6021288"/>
            <a:ext cx="5993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Does the triple have the incoming path pattern?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602394" y="5166484"/>
            <a:ext cx="120790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917" y="2853516"/>
            <a:ext cx="5412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ym typeface="Wingdings" pitchFamily="2" charset="2"/>
              </a:rPr>
              <a:t> Necessary condition for the final results</a:t>
            </a:r>
            <a:endParaRPr lang="ko-KR" altLang="en-US" sz="20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619673" y="4035524"/>
            <a:ext cx="3125414" cy="1083343"/>
            <a:chOff x="1509284" y="3463556"/>
            <a:chExt cx="2960896" cy="717889"/>
          </a:xfrm>
        </p:grpSpPr>
        <p:sp>
          <p:nvSpPr>
            <p:cNvPr id="19" name="TextBox 18"/>
            <p:cNvSpPr txBox="1"/>
            <p:nvPr/>
          </p:nvSpPr>
          <p:spPr>
            <a:xfrm>
              <a:off x="2095812" y="3463556"/>
              <a:ext cx="2374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Incoming predicate path</a:t>
              </a:r>
            </a:p>
            <a:p>
              <a:r>
                <a:rPr lang="en-US" altLang="ko-KR" sz="1600" dirty="0" smtClean="0"/>
                <a:t>&lt;p1, p2&gt;</a:t>
              </a:r>
              <a:endParaRPr lang="ko-KR" altLang="en-US" sz="16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>
              <a:off x="1509284" y="3812267"/>
              <a:ext cx="758461" cy="36917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699792" y="4779729"/>
            <a:ext cx="2748039" cy="1169551"/>
            <a:chOff x="2699792" y="4563705"/>
            <a:chExt cx="2748039" cy="1169551"/>
          </a:xfrm>
        </p:grpSpPr>
        <p:sp>
          <p:nvSpPr>
            <p:cNvPr id="36" name="TextBox 35"/>
            <p:cNvSpPr txBox="1"/>
            <p:nvPr/>
          </p:nvSpPr>
          <p:spPr>
            <a:xfrm>
              <a:off x="2699792" y="4563705"/>
              <a:ext cx="211147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Filter triples </a:t>
              </a:r>
            </a:p>
            <a:p>
              <a:r>
                <a:rPr lang="en-US" altLang="ko-KR" sz="1400" dirty="0" smtClean="0"/>
                <a:t>whose object</a:t>
              </a:r>
            </a:p>
            <a:p>
              <a:r>
                <a:rPr lang="en-US" altLang="ko-KR" sz="1400" b="1" dirty="0" smtClean="0"/>
                <a:t>does not have</a:t>
              </a:r>
            </a:p>
            <a:p>
              <a:r>
                <a:rPr lang="en-US" altLang="ko-KR" sz="1400" b="1" dirty="0" smtClean="0"/>
                <a:t>incoming path pattern </a:t>
              </a:r>
              <a:br>
                <a:rPr lang="en-US" altLang="ko-KR" sz="1400" b="1" dirty="0" smtClean="0"/>
              </a:br>
              <a:r>
                <a:rPr lang="en-US" altLang="ko-KR" sz="1400" b="1" dirty="0" smtClean="0"/>
                <a:t>&lt;p1,p2&gt;</a:t>
              </a:r>
              <a:endParaRPr lang="ko-KR" altLang="en-US" sz="1400" b="1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4139952" y="4950460"/>
              <a:ext cx="1307879" cy="19802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923928" y="6413266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RP-Filter</a:t>
            </a:r>
            <a:r>
              <a:rPr lang="en-US" altLang="ko-KR" sz="2000" b="1" dirty="0" smtClean="0"/>
              <a:t> data structure</a:t>
            </a:r>
            <a:endParaRPr lang="ko-KR" altLang="en-US" sz="2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1836425" y="3940956"/>
            <a:ext cx="475103" cy="2996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>
            <a:off x="1463739" y="3726324"/>
            <a:ext cx="371958" cy="2160240"/>
          </a:xfrm>
          <a:prstGeom prst="rightBrace">
            <a:avLst>
              <a:gd name="adj1" fmla="val 55824"/>
              <a:gd name="adj2" fmla="val 23545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19975" y="354165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Predicate path: &lt;p1,p2,p3&gt;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12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4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1" grpId="0"/>
      <p:bldP spid="4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RP-Filter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Materialized filter data for the triple filtering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N-List (Node List)</a:t>
            </a:r>
          </a:p>
          <a:p>
            <a:pPr lvl="1"/>
            <a:r>
              <a:rPr lang="en-US" altLang="ko-KR" dirty="0" smtClean="0"/>
              <a:t>Sorted list of node IDs which have a specific incoming predicate path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RP-Filter of RDF database D</a:t>
            </a:r>
          </a:p>
          <a:p>
            <a:pPr lvl="1"/>
            <a:r>
              <a:rPr lang="en-US" altLang="ko-KR" dirty="0" smtClean="0"/>
              <a:t>A set of N-List for all </a:t>
            </a:r>
            <a:r>
              <a:rPr lang="en-US" altLang="ko-KR" dirty="0" err="1" smtClean="0"/>
              <a:t>ppaths</a:t>
            </a:r>
            <a:r>
              <a:rPr lang="en-US" altLang="ko-KR" dirty="0"/>
              <a:t>(up to length </a:t>
            </a:r>
            <a:r>
              <a:rPr lang="en-US" altLang="ko-KR" i="1" dirty="0" err="1"/>
              <a:t>MaxL</a:t>
            </a:r>
            <a:r>
              <a:rPr lang="en-US" altLang="ko-KR" dirty="0"/>
              <a:t>)</a:t>
            </a:r>
            <a:r>
              <a:rPr lang="en-US" altLang="ko-KR" dirty="0" smtClean="0"/>
              <a:t>  </a:t>
            </a:r>
            <a:r>
              <a:rPr lang="en-US" altLang="ko-KR" dirty="0"/>
              <a:t>which exist in 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4509120"/>
            <a:ext cx="802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ym typeface="Wingdings" pitchFamily="2" charset="2"/>
              </a:rPr>
              <a:t> Provide which nodes have a specific incoming predicate path</a:t>
            </a: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13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4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RP-Filter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" y="2348880"/>
            <a:ext cx="3096344" cy="209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930" y="45042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RDF Graph</a:t>
            </a:r>
            <a:endParaRPr lang="ko-KR" altLang="en-US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5229883" cy="265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05339" y="455898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RP-Filter(D, </a:t>
            </a:r>
            <a:r>
              <a:rPr lang="en-US" altLang="ko-KR" b="1" dirty="0" err="1" smtClean="0"/>
              <a:t>MaxL</a:t>
            </a:r>
            <a:r>
              <a:rPr lang="en-US" altLang="ko-KR" b="1" dirty="0" smtClean="0"/>
              <a:t>=3)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53011" y="2754472"/>
            <a:ext cx="0" cy="682932"/>
          </a:xfrm>
          <a:prstGeom prst="straightConnector1">
            <a:avLst/>
          </a:prstGeom>
          <a:ln w="85725">
            <a:solidFill>
              <a:schemeClr val="tx2">
                <a:alpha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395554" y="3396308"/>
            <a:ext cx="557457" cy="0"/>
          </a:xfrm>
          <a:prstGeom prst="straightConnector1">
            <a:avLst/>
          </a:prstGeom>
          <a:ln w="85725">
            <a:solidFill>
              <a:schemeClr val="tx2">
                <a:alpha val="6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241043" y="2713376"/>
            <a:ext cx="0" cy="1440160"/>
          </a:xfrm>
          <a:prstGeom prst="straightConnector1">
            <a:avLst/>
          </a:prstGeom>
          <a:ln w="85725">
            <a:solidFill>
              <a:schemeClr val="tx2">
                <a:alpha val="6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088914" y="3217432"/>
            <a:ext cx="330559" cy="301489"/>
          </a:xfrm>
          <a:prstGeom prst="ellipse">
            <a:avLst/>
          </a:prstGeom>
          <a:solidFill>
            <a:schemeClr val="tx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889936" y="4047523"/>
            <a:ext cx="330559" cy="301489"/>
          </a:xfrm>
          <a:prstGeom prst="ellipse">
            <a:avLst/>
          </a:prstGeom>
          <a:solidFill>
            <a:schemeClr val="tx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07904" y="3726728"/>
            <a:ext cx="2088232" cy="405044"/>
          </a:xfrm>
          <a:prstGeom prst="rect">
            <a:avLst/>
          </a:prstGeom>
          <a:solidFill>
            <a:schemeClr val="tx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14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3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오른쪽 화살표 46"/>
          <p:cNvSpPr/>
          <p:nvPr/>
        </p:nvSpPr>
        <p:spPr>
          <a:xfrm>
            <a:off x="4944621" y="5307467"/>
            <a:ext cx="405442" cy="302265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Filtering with RP-Filter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RP-Filter provides information:</a:t>
            </a:r>
            <a:br>
              <a:rPr lang="en-US" altLang="ko-KR" dirty="0" smtClean="0"/>
            </a:br>
            <a:r>
              <a:rPr lang="en-US" altLang="ko-KR" dirty="0" smtClean="0"/>
              <a:t>Which nodes have a specific incoming predicate path</a:t>
            </a:r>
          </a:p>
          <a:p>
            <a:r>
              <a:rPr lang="en-US" altLang="ko-KR" dirty="0" smtClean="0"/>
              <a:t>Use node lists as filter data</a:t>
            </a:r>
          </a:p>
          <a:p>
            <a:pPr lvl="1"/>
            <a:r>
              <a:rPr lang="en-US" altLang="ko-KR" dirty="0" smtClean="0"/>
              <a:t>To determine whether a triple have all necessary incoming predicate path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20887" y="3969637"/>
            <a:ext cx="410139" cy="1556887"/>
            <a:chOff x="-396552" y="3448050"/>
            <a:chExt cx="610418" cy="1770855"/>
          </a:xfrm>
        </p:grpSpPr>
        <p:sp>
          <p:nvSpPr>
            <p:cNvPr id="6" name="타원 5"/>
            <p:cNvSpPr/>
            <p:nvPr/>
          </p:nvSpPr>
          <p:spPr bwMode="auto">
            <a:xfrm>
              <a:off x="-396552" y="3448050"/>
              <a:ext cx="610417" cy="418110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4"/>
              <a:endCxn id="8" idx="0"/>
            </p:cNvCxnSpPr>
            <p:nvPr/>
          </p:nvCxnSpPr>
          <p:spPr bwMode="auto">
            <a:xfrm>
              <a:off x="-91344" y="3866160"/>
              <a:ext cx="1" cy="279400"/>
            </a:xfrm>
            <a:prstGeom prst="straightConnector1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8" name="타원 7"/>
            <p:cNvSpPr/>
            <p:nvPr/>
          </p:nvSpPr>
          <p:spPr bwMode="auto">
            <a:xfrm>
              <a:off x="-396551" y="4145560"/>
              <a:ext cx="610417" cy="418110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-396551" y="4800795"/>
              <a:ext cx="610417" cy="418110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  <a:endCxn id="9" idx="0"/>
            </p:cNvCxnSpPr>
            <p:nvPr/>
          </p:nvCxnSpPr>
          <p:spPr bwMode="auto">
            <a:xfrm>
              <a:off x="-91342" y="4563671"/>
              <a:ext cx="0" cy="237124"/>
            </a:xfrm>
            <a:prstGeom prst="straightConnector1">
              <a:avLst/>
            </a:prstGeom>
            <a:noFill/>
            <a:ln w="101600" cap="flat" cmpd="sng" algn="ctr">
              <a:solidFill>
                <a:schemeClr val="tx2">
                  <a:lumMod val="75000"/>
                  <a:alpha val="52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354995" y="4870901"/>
            <a:ext cx="4122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p2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501008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Query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354995" y="5518973"/>
            <a:ext cx="4122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p3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08971" y="3983576"/>
            <a:ext cx="410138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27" idx="0"/>
          </p:cNvCxnSpPr>
          <p:nvPr/>
        </p:nvCxnSpPr>
        <p:spPr bwMode="auto">
          <a:xfrm>
            <a:off x="814040" y="4351167"/>
            <a:ext cx="1" cy="2317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4995" y="4244315"/>
            <a:ext cx="4122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p1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02394" y="5647321"/>
            <a:ext cx="1277561" cy="4542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?n2 p2 ?n3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26318" y="5644993"/>
            <a:ext cx="1329288" cy="4564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?n3 p3 ?n4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02382" y="4806444"/>
            <a:ext cx="1290098" cy="49077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</a:rPr>
              <a:t>1 p1 ?n2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73870" y="4788451"/>
            <a:ext cx="837710" cy="37803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54958" y="4086364"/>
            <a:ext cx="835456" cy="3953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7" idx="0"/>
            <a:endCxn id="20" idx="2"/>
          </p:cNvCxnSpPr>
          <p:nvPr/>
        </p:nvCxnSpPr>
        <p:spPr>
          <a:xfrm flipV="1">
            <a:off x="6241175" y="5166484"/>
            <a:ext cx="651550" cy="48083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0"/>
            <a:endCxn id="20" idx="2"/>
          </p:cNvCxnSpPr>
          <p:nvPr/>
        </p:nvCxnSpPr>
        <p:spPr>
          <a:xfrm flipH="1" flipV="1">
            <a:off x="6892725" y="5166484"/>
            <a:ext cx="798237" cy="4785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0"/>
            <a:endCxn id="21" idx="2"/>
          </p:cNvCxnSpPr>
          <p:nvPr/>
        </p:nvCxnSpPr>
        <p:spPr>
          <a:xfrm flipV="1">
            <a:off x="6892725" y="4481664"/>
            <a:ext cx="579961" cy="3067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0"/>
            <a:endCxn id="21" idx="2"/>
          </p:cNvCxnSpPr>
          <p:nvPr/>
        </p:nvCxnSpPr>
        <p:spPr>
          <a:xfrm flipH="1" flipV="1">
            <a:off x="7472686" y="4481664"/>
            <a:ext cx="774745" cy="32478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>
            <p:custDataLst>
              <p:tags r:id="rId1"/>
            </p:custDataLst>
          </p:nvPr>
        </p:nvSpPr>
        <p:spPr>
          <a:xfrm>
            <a:off x="6117411" y="36450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Execution Plan</a:t>
            </a:r>
            <a:endParaRPr lang="ko-KR" altLang="en-US" b="1" dirty="0"/>
          </a:p>
        </p:txBody>
      </p:sp>
      <p:sp>
        <p:nvSpPr>
          <p:cNvPr id="27" name="타원 26"/>
          <p:cNvSpPr/>
          <p:nvPr/>
        </p:nvSpPr>
        <p:spPr bwMode="auto">
          <a:xfrm>
            <a:off x="608972" y="4582869"/>
            <a:ext cx="410138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?n2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608972" y="5158933"/>
            <a:ext cx="410138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?n3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29" name="직선 화살표 연결선 28"/>
          <p:cNvCxnSpPr>
            <a:stCxn id="27" idx="4"/>
            <a:endCxn id="28" idx="0"/>
          </p:cNvCxnSpPr>
          <p:nvPr/>
        </p:nvCxnSpPr>
        <p:spPr bwMode="auto">
          <a:xfrm>
            <a:off x="814041" y="4950460"/>
            <a:ext cx="0" cy="2084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타원 29"/>
          <p:cNvSpPr/>
          <p:nvPr/>
        </p:nvSpPr>
        <p:spPr bwMode="auto">
          <a:xfrm>
            <a:off x="608972" y="5734997"/>
            <a:ext cx="410137" cy="36759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680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r>
              <a:rPr lang="en-US" altLang="ko-KR" sz="1400" b="1" dirty="0" smtClean="0">
                <a:solidFill>
                  <a:prstClr val="black"/>
                </a:solidFill>
              </a:rPr>
              <a:t>?n4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30"/>
          <p:cNvCxnSpPr>
            <a:stCxn id="28" idx="4"/>
            <a:endCxn id="30" idx="0"/>
          </p:cNvCxnSpPr>
          <p:nvPr/>
        </p:nvCxnSpPr>
        <p:spPr bwMode="auto">
          <a:xfrm>
            <a:off x="814041" y="5526524"/>
            <a:ext cx="0" cy="2084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타원 31"/>
          <p:cNvSpPr/>
          <p:nvPr/>
        </p:nvSpPr>
        <p:spPr bwMode="auto">
          <a:xfrm>
            <a:off x="620889" y="5158933"/>
            <a:ext cx="410138" cy="367591"/>
          </a:xfrm>
          <a:prstGeom prst="ellipse">
            <a:avLst/>
          </a:prstGeom>
          <a:solidFill>
            <a:schemeClr val="accent2">
              <a:lumMod val="75000"/>
              <a:alpha val="59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614608" y="5648360"/>
            <a:ext cx="1277561" cy="454228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674402" y="5454516"/>
            <a:ext cx="1207900" cy="0"/>
          </a:xfrm>
          <a:prstGeom prst="line">
            <a:avLst/>
          </a:prstGeom>
          <a:ln w="635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3818911" y="3429000"/>
            <a:ext cx="2250937" cy="1868219"/>
            <a:chOff x="2699792" y="3603017"/>
            <a:chExt cx="2250937" cy="1868219"/>
          </a:xfrm>
        </p:grpSpPr>
        <p:sp>
          <p:nvSpPr>
            <p:cNvPr id="40" name="TextBox 39"/>
            <p:cNvSpPr txBox="1"/>
            <p:nvPr/>
          </p:nvSpPr>
          <p:spPr>
            <a:xfrm>
              <a:off x="2699792" y="3603017"/>
              <a:ext cx="225093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Filter triples </a:t>
              </a:r>
            </a:p>
            <a:p>
              <a:r>
                <a:rPr lang="en-US" altLang="ko-KR" sz="1400" dirty="0" smtClean="0"/>
                <a:t>whose object</a:t>
              </a:r>
            </a:p>
            <a:p>
              <a:r>
                <a:rPr lang="en-US" altLang="ko-KR" sz="1400" b="1" dirty="0" smtClean="0"/>
                <a:t>does not have</a:t>
              </a:r>
            </a:p>
            <a:p>
              <a:r>
                <a:rPr lang="en-US" altLang="ko-KR" sz="1400" b="1" dirty="0" smtClean="0"/>
                <a:t>incoming predicate path</a:t>
              </a:r>
              <a:br>
                <a:rPr lang="en-US" altLang="ko-KR" sz="1400" b="1" dirty="0" smtClean="0"/>
              </a:br>
              <a:r>
                <a:rPr lang="en-US" altLang="ko-KR" sz="1400" b="1" dirty="0" smtClean="0"/>
                <a:t>&lt;p1,p2&gt;</a:t>
              </a:r>
              <a:endParaRPr lang="ko-KR" altLang="en-US" sz="1400" b="1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825260" y="4655681"/>
              <a:ext cx="1008354" cy="815555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619672" y="3429000"/>
            <a:ext cx="1787669" cy="839044"/>
            <a:chOff x="1691680" y="2897216"/>
            <a:chExt cx="1787669" cy="839044"/>
          </a:xfrm>
        </p:grpSpPr>
        <p:sp>
          <p:nvSpPr>
            <p:cNvPr id="43" name="TextBox 42"/>
            <p:cNvSpPr txBox="1"/>
            <p:nvPr/>
          </p:nvSpPr>
          <p:spPr>
            <a:xfrm>
              <a:off x="1691680" y="2897216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N-List(&lt;p1,p2&gt;)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10534" y="3321922"/>
              <a:ext cx="444629" cy="414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r</a:t>
              </a:r>
              <a:r>
                <a:rPr lang="en-US" altLang="ko-KR" sz="2000" baseline="-25000" dirty="0" smtClean="0">
                  <a:solidFill>
                    <a:schemeClr val="tx1"/>
                  </a:solidFill>
                </a:rPr>
                <a:t>3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55163" y="3321922"/>
              <a:ext cx="444629" cy="414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r</a:t>
              </a:r>
              <a:r>
                <a:rPr lang="en-US" altLang="ko-KR" sz="2000" baseline="-25000" dirty="0" smtClean="0">
                  <a:solidFill>
                    <a:schemeClr val="tx1"/>
                  </a:solidFill>
                </a:rPr>
                <a:t>5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3046428" y="3854028"/>
            <a:ext cx="576064" cy="41295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22810" y="5247614"/>
            <a:ext cx="1277561" cy="4542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RPFLT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15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9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3212976"/>
            <a:ext cx="7920880" cy="349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RPFLT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Supplementary operator for triple filtering</a:t>
            </a:r>
          </a:p>
          <a:p>
            <a:r>
              <a:rPr lang="en-US" altLang="ko-KR" dirty="0"/>
              <a:t>Filter useless triples among input triples using RP-Filter</a:t>
            </a:r>
          </a:p>
          <a:p>
            <a:r>
              <a:rPr lang="en-US" altLang="ko-KR" dirty="0" smtClean="0"/>
              <a:t>Added </a:t>
            </a:r>
            <a:r>
              <a:rPr lang="en-US" altLang="ko-KR" dirty="0"/>
              <a:t>as the parent of a scan operator</a:t>
            </a:r>
          </a:p>
          <a:p>
            <a:r>
              <a:rPr lang="en-US" altLang="ko-KR" dirty="0" smtClean="0"/>
              <a:t>PPS(Predicate Path Set)</a:t>
            </a:r>
          </a:p>
          <a:p>
            <a:pPr lvl="1"/>
            <a:r>
              <a:rPr lang="en-US" altLang="ko-KR" dirty="0" smtClean="0"/>
              <a:t>Contain predicate paths assigned by query compiler</a:t>
            </a:r>
          </a:p>
          <a:p>
            <a:pPr lvl="1"/>
            <a:r>
              <a:rPr lang="en-US" altLang="ko-KR" dirty="0" smtClean="0"/>
              <a:t>RPFLT uses the N-Lists of predicate paths in PPS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16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Assigning Predicate Paths to  RPFLT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predicate paths are assigned to RPFLT?</a:t>
            </a:r>
          </a:p>
          <a:p>
            <a:pPr lvl="1"/>
            <a:r>
              <a:rPr lang="en-US" altLang="ko-KR" dirty="0"/>
              <a:t>Consider the ordering of the input triples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The ordering of input triples</a:t>
            </a:r>
          </a:p>
          <a:p>
            <a:pPr lvl="1"/>
            <a:r>
              <a:rPr lang="en-US" altLang="ko-KR" dirty="0" smtClean="0"/>
              <a:t>RPFLT assumes that input triples are sorted by subject or object</a:t>
            </a:r>
          </a:p>
          <a:p>
            <a:pPr lvl="1"/>
            <a:r>
              <a:rPr lang="en-US" altLang="ko-KR" dirty="0"/>
              <a:t>For efficient triple filtering process</a:t>
            </a:r>
            <a:endParaRPr lang="ko-KR" altLang="en-US" dirty="0"/>
          </a:p>
          <a:p>
            <a:pPr lvl="1"/>
            <a:r>
              <a:rPr lang="en-US" altLang="ko-KR" dirty="0" smtClean="0"/>
              <a:t>Example: RDF-3X</a:t>
            </a:r>
          </a:p>
          <a:p>
            <a:pPr lvl="2"/>
            <a:r>
              <a:rPr lang="en-US" altLang="ko-KR" dirty="0" smtClean="0"/>
              <a:t>Store triples in six indexes: SPO, SOP, PSO, POS, OSP, OPS</a:t>
            </a:r>
          </a:p>
        </p:txBody>
      </p:sp>
      <p:graphicFrame>
        <p:nvGraphicFramePr>
          <p:cNvPr id="5" name="내용 개체 틀 4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838231"/>
              </p:ext>
            </p:extLst>
          </p:nvPr>
        </p:nvGraphicFramePr>
        <p:xfrm>
          <a:off x="1782510" y="4859288"/>
          <a:ext cx="1223595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05"/>
                <a:gridCol w="434091"/>
                <a:gridCol w="400699"/>
              </a:tblGrid>
              <a:tr h="14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P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1791477" y="4355232"/>
            <a:ext cx="121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Table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(not sorted)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6030982" y="5014917"/>
            <a:ext cx="165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Triple Pattern</a:t>
            </a:r>
          </a:p>
          <a:p>
            <a:pPr algn="ctr"/>
            <a:r>
              <a:rPr lang="en-US" altLang="ko-KR" dirty="0" smtClean="0"/>
              <a:t>&lt;?, 10, ?&gt;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15499"/>
              </p:ext>
            </p:extLst>
          </p:nvPr>
        </p:nvGraphicFramePr>
        <p:xfrm>
          <a:off x="4451518" y="4859288"/>
          <a:ext cx="1223595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05"/>
                <a:gridCol w="434091"/>
                <a:gridCol w="400699"/>
              </a:tblGrid>
              <a:tr h="143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P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</a:t>
                      </a:r>
                      <a:endParaRPr lang="ko-KR" altLang="en-US" sz="11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4224910" y="4355232"/>
            <a:ext cx="173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Triple Index(PSO)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Sorted by (P, S, O)</a:t>
            </a:r>
            <a:endParaRPr lang="ko-KR" altLang="en-US" sz="1400" b="1" dirty="0"/>
          </a:p>
        </p:txBody>
      </p:sp>
      <p:sp>
        <p:nvSpPr>
          <p:cNvPr id="15" name="이등변 삼각형 14"/>
          <p:cNvSpPr/>
          <p:nvPr>
            <p:custDataLst>
              <p:tags r:id="rId6"/>
            </p:custDataLst>
          </p:nvPr>
        </p:nvSpPr>
        <p:spPr>
          <a:xfrm rot="16200000">
            <a:off x="3430227" y="5326607"/>
            <a:ext cx="1241070" cy="648072"/>
          </a:xfrm>
          <a:prstGeom prst="triangle">
            <a:avLst/>
          </a:prstGeom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/>
          <p:nvPr>
            <p:custDataLst>
              <p:tags r:id="rId7"/>
            </p:custDataLst>
          </p:nvPr>
        </p:nvCxnSpPr>
        <p:spPr bwMode="auto">
          <a:xfrm>
            <a:off x="3785655" y="5650642"/>
            <a:ext cx="589143" cy="180848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>
            <p:custDataLst>
              <p:tags r:id="rId8"/>
            </p:custDataLst>
          </p:nvPr>
        </p:nvCxnSpPr>
        <p:spPr bwMode="auto">
          <a:xfrm>
            <a:off x="5742950" y="5741066"/>
            <a:ext cx="0" cy="5682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>
            <p:custDataLst>
              <p:tags r:id="rId9"/>
            </p:custDataLst>
          </p:nvPr>
        </p:nvCxnSpPr>
        <p:spPr bwMode="auto">
          <a:xfrm>
            <a:off x="3150662" y="5030108"/>
            <a:ext cx="0" cy="127921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814958" y="5641503"/>
            <a:ext cx="2213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Totally ordered by subject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70692" y="5741066"/>
            <a:ext cx="360040" cy="56825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17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7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Assigning </a:t>
            </a:r>
            <a:r>
              <a:rPr lang="en-US" altLang="ko-KR" dirty="0" smtClean="0"/>
              <a:t>Predicate Paths </a:t>
            </a:r>
            <a:r>
              <a:rPr lang="en-US" altLang="ko-KR" dirty="0"/>
              <a:t>to RPFLT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80728"/>
                <a:ext cx="8784976" cy="5145435"/>
              </a:xfrm>
            </p:spPr>
            <p:txBody>
              <a:bodyPr/>
              <a:lstStyle/>
              <a:p>
                <a:r>
                  <a:rPr lang="en-US" altLang="ko-KR" dirty="0" smtClean="0"/>
                  <a:t>Assign incoming </a:t>
                </a:r>
                <a:r>
                  <a:rPr lang="en-US" altLang="ko-KR" dirty="0"/>
                  <a:t>predicate paths of the </a:t>
                </a:r>
                <a:r>
                  <a:rPr lang="en-US" altLang="ko-KR" dirty="0" smtClean="0"/>
                  <a:t>node </a:t>
                </a:r>
                <a:br>
                  <a:rPr lang="en-US" altLang="ko-KR" dirty="0" smtClean="0"/>
                </a:br>
                <a:r>
                  <a:rPr lang="en-US" altLang="ko-KR" dirty="0"/>
                  <a:t>corresponding to </a:t>
                </a:r>
                <a:r>
                  <a:rPr lang="en-US" altLang="ko-KR" dirty="0" smtClean="0"/>
                  <a:t>the 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sorting key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of the </a:t>
                </a:r>
                <a:r>
                  <a:rPr lang="en-US" altLang="ko-KR" dirty="0" smtClean="0"/>
                  <a:t>input triples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Redundant predicate path</a:t>
                </a:r>
              </a:p>
              <a:p>
                <a:pPr lvl="1"/>
                <a:r>
                  <a:rPr lang="en-US" altLang="ko-KR" dirty="0"/>
                  <a:t>If ppath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 is a suffix of ppath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N-List(ppath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⊃</m:t>
                    </m:r>
                  </m:oMath>
                </a14:m>
                <a:r>
                  <a:rPr lang="en-US" altLang="ko-KR" dirty="0"/>
                  <a:t>N-List(ppath</a:t>
                </a:r>
                <a:r>
                  <a:rPr lang="en-US" altLang="ko-KR" baseline="-25000" dirty="0"/>
                  <a:t>2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>
                    <a:sym typeface="Wingdings" pitchFamily="2" charset="2"/>
                  </a:rPr>
                  <a:t> ppath1 </a:t>
                </a:r>
                <a:r>
                  <a:rPr lang="en-US" altLang="ko-KR" dirty="0" smtClean="0">
                    <a:sym typeface="Wingdings" pitchFamily="2" charset="2"/>
                  </a:rPr>
                  <a:t>has no pruning power 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341313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80728"/>
                <a:ext cx="8784976" cy="5145435"/>
              </a:xfrm>
              <a:blipFill rotWithShape="1">
                <a:blip r:embed="rId3"/>
                <a:stretch>
                  <a:fillRect l="-625" t="-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23" y="3750574"/>
            <a:ext cx="2540893" cy="133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7224561" y="4655766"/>
            <a:ext cx="379027" cy="320090"/>
          </a:xfrm>
          <a:prstGeom prst="ellipse">
            <a:avLst/>
          </a:prstGeom>
          <a:solidFill>
            <a:schemeClr val="tx2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40152" y="5085184"/>
            <a:ext cx="1584176" cy="0"/>
          </a:xfrm>
          <a:prstGeom prst="straightConnector1">
            <a:avLst/>
          </a:prstGeom>
          <a:ln w="85725">
            <a:solidFill>
              <a:schemeClr val="tx2">
                <a:alpha val="6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596336" y="3966598"/>
            <a:ext cx="0" cy="789387"/>
          </a:xfrm>
          <a:prstGeom prst="straightConnector1">
            <a:avLst/>
          </a:prstGeom>
          <a:ln w="85725">
            <a:solidFill>
              <a:schemeClr val="tx2">
                <a:alpha val="6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56" y="3803873"/>
            <a:ext cx="24384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4275381" y="4089612"/>
            <a:ext cx="544286" cy="144939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87689"/>
            <a:ext cx="1229039" cy="16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6719519" y="5373216"/>
            <a:ext cx="804809" cy="0"/>
          </a:xfrm>
          <a:prstGeom prst="straightConnector1">
            <a:avLst/>
          </a:prstGeom>
          <a:ln w="85725">
            <a:solidFill>
              <a:schemeClr val="tx2">
                <a:alpha val="6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566195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PPS={&lt;p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&gt;,&lt;p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&gt;,&lt;p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&gt;}</a:t>
            </a:r>
          </a:p>
        </p:txBody>
      </p:sp>
      <p:sp>
        <p:nvSpPr>
          <p:cNvPr id="4" name="곱셈 기호 3"/>
          <p:cNvSpPr/>
          <p:nvPr/>
        </p:nvSpPr>
        <p:spPr>
          <a:xfrm>
            <a:off x="7225410" y="5661248"/>
            <a:ext cx="379027" cy="432048"/>
          </a:xfrm>
          <a:prstGeom prst="mathMultiply">
            <a:avLst>
              <a:gd name="adj1" fmla="val 676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69454" y="4003236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&lt;p</a:t>
            </a:r>
            <a:r>
              <a:rPr lang="en-US" altLang="ko-KR" baseline="-25000" dirty="0"/>
              <a:t>1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24328" y="5188550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&lt;p</a:t>
            </a:r>
            <a:r>
              <a:rPr lang="en-US" altLang="ko-KR" baseline="-25000" dirty="0"/>
              <a:t>2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01389" y="490051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&lt;p1,p2&gt;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18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/>
      <p:bldP spid="4" grpId="0" animBg="1"/>
      <p:bldP spid="6" grpId="0"/>
      <p:bldP spid="7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Filtering by Merge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Assign predicate paths of sorting keys for efficient triple filtering</a:t>
            </a:r>
          </a:p>
          <a:p>
            <a:pPr lvl="1"/>
            <a:r>
              <a:rPr lang="en-US" altLang="ko-KR" dirty="0" smtClean="0"/>
              <a:t>To conduct triple filtering be </a:t>
            </a:r>
            <a:r>
              <a:rPr lang="en-US" altLang="ko-KR" b="1" dirty="0" smtClean="0">
                <a:solidFill>
                  <a:srgbClr val="FF0000"/>
                </a:solidFill>
              </a:rPr>
              <a:t>merge</a:t>
            </a:r>
            <a:r>
              <a:rPr lang="en-US" altLang="ko-KR" dirty="0" smtClean="0"/>
              <a:t> process</a:t>
            </a:r>
          </a:p>
          <a:p>
            <a:r>
              <a:rPr lang="en-US" altLang="ko-KR" dirty="0" smtClean="0"/>
              <a:t>Triple filtering</a:t>
            </a:r>
          </a:p>
          <a:p>
            <a:pPr lvl="1"/>
            <a:r>
              <a:rPr lang="en-US" altLang="ko-KR" dirty="0" smtClean="0"/>
              <a:t>Remove triples whose subject(or object) is not in all assigned N-Lists</a:t>
            </a:r>
          </a:p>
          <a:p>
            <a:pPr lvl="1"/>
            <a:r>
              <a:rPr lang="en-US" altLang="ko-KR" dirty="0" smtClean="0"/>
              <a:t>Merge </a:t>
            </a:r>
            <a:r>
              <a:rPr lang="en-US" altLang="ko-KR" dirty="0"/>
              <a:t>the input triples with N-list(</a:t>
            </a:r>
            <a:r>
              <a:rPr lang="en-US" altLang="ko-KR" dirty="0" err="1"/>
              <a:t>ppath</a:t>
            </a:r>
            <a:r>
              <a:rPr lang="en-US" altLang="ko-KR" dirty="0"/>
              <a:t>), for all </a:t>
            </a:r>
            <a:r>
              <a:rPr lang="en-US" altLang="ko-KR" dirty="0" err="1"/>
              <a:t>ppath</a:t>
            </a:r>
            <a:r>
              <a:rPr lang="en-US" altLang="ko-KR" dirty="0"/>
              <a:t> in </a:t>
            </a:r>
            <a:r>
              <a:rPr lang="en-US" altLang="ko-KR" dirty="0" smtClean="0"/>
              <a:t>PPS</a:t>
            </a:r>
          </a:p>
          <a:p>
            <a:r>
              <a:rPr lang="en-US" altLang="ko-KR" dirty="0" smtClean="0"/>
              <a:t>Triple filtering incurs little overhead because of efficient merging</a:t>
            </a:r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38804"/>
            <a:ext cx="5095985" cy="288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203848" y="5442857"/>
            <a:ext cx="475523" cy="11637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19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116632"/>
            <a:ext cx="8640960" cy="759614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1196752"/>
            <a:ext cx="8496944" cy="4929411"/>
          </a:xfrm>
        </p:spPr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pPr lvl="1"/>
            <a:r>
              <a:rPr lang="en-US" altLang="ko-KR" dirty="0" smtClean="0"/>
              <a:t>Background</a:t>
            </a:r>
          </a:p>
          <a:p>
            <a:pPr lvl="1"/>
            <a:r>
              <a:rPr lang="en-US" altLang="ko-KR" dirty="0" smtClean="0"/>
              <a:t>Motivation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Triple filtering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RP-Filter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RPFLT operator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5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Motivation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Our approaches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Triple filtering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RP-Filter</a:t>
            </a:r>
          </a:p>
          <a:p>
            <a:r>
              <a:rPr lang="en-US" altLang="ko-KR" u="sng" dirty="0"/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20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3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Experimental environment</a:t>
            </a:r>
          </a:p>
          <a:p>
            <a:pPr lvl="1"/>
            <a:r>
              <a:rPr lang="en-US" altLang="ko-KR" dirty="0" smtClean="0"/>
              <a:t>We implemented RP-Filter on RDF-3X(0.3.5)</a:t>
            </a:r>
            <a:r>
              <a:rPr lang="en-US" altLang="ko-KR" baseline="30000" dirty="0" smtClean="0"/>
              <a:t>1</a:t>
            </a:r>
          </a:p>
          <a:p>
            <a:pPr lvl="1"/>
            <a:r>
              <a:rPr lang="en-US" altLang="ko-KR" dirty="0" smtClean="0"/>
              <a:t>IBM machine having 8 Intel Xeon 3.0GHz cores, 16GB memory</a:t>
            </a:r>
          </a:p>
          <a:p>
            <a:r>
              <a:rPr lang="en-US" altLang="ko-KR" dirty="0" smtClean="0"/>
              <a:t>Datasets</a:t>
            </a:r>
          </a:p>
          <a:p>
            <a:pPr lvl="1"/>
            <a:r>
              <a:rPr lang="en-US" altLang="ko-KR" dirty="0" smtClean="0"/>
              <a:t>YAGO2: small real-life dataset</a:t>
            </a:r>
          </a:p>
          <a:p>
            <a:pPr lvl="1"/>
            <a:r>
              <a:rPr lang="en-US" altLang="ko-KR" dirty="0" smtClean="0"/>
              <a:t>LUBM: large synthetic dataset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RP-Filter size(</a:t>
            </a:r>
            <a:r>
              <a:rPr lang="en-US" altLang="ko-KR" dirty="0" err="1" smtClean="0"/>
              <a:t>MaxL</a:t>
            </a:r>
            <a:r>
              <a:rPr lang="en-US" altLang="ko-KR" dirty="0" smtClean="0"/>
              <a:t>=3)</a:t>
            </a:r>
          </a:p>
          <a:p>
            <a:pPr lvl="1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915842" cy="101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11" y="4941168"/>
            <a:ext cx="5056385" cy="136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1236" y="6372036"/>
            <a:ext cx="68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30000" dirty="0"/>
              <a:t>1</a:t>
            </a: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://www.mpi-inf.mpg.de/~neumann/rdf3x/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21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3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</a:t>
            </a:r>
            <a:r>
              <a:rPr lang="en-US" altLang="ko-KR" dirty="0" smtClean="0"/>
              <a:t>Results: YAGO2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145834"/>
            <a:ext cx="8715436" cy="4659430"/>
          </a:xfrm>
        </p:spPr>
        <p:txBody>
          <a:bodyPr/>
          <a:lstStyle/>
          <a:p>
            <a:r>
              <a:rPr lang="en-US" altLang="ko-KR" dirty="0" smtClean="0"/>
              <a:t>We </a:t>
            </a:r>
            <a:r>
              <a:rPr lang="en-US" altLang="ko-KR" dirty="0"/>
              <a:t>generated n-length(3~7) </a:t>
            </a:r>
            <a:r>
              <a:rPr lang="en-US" altLang="ko-KR" dirty="0" smtClean="0"/>
              <a:t>single path queries</a:t>
            </a:r>
          </a:p>
          <a:p>
            <a:r>
              <a:rPr lang="en-US" altLang="ko-KR" dirty="0" smtClean="0"/>
              <a:t>The execution time and the number of intermediate results of </a:t>
            </a:r>
            <a:br>
              <a:rPr lang="en-US" altLang="ko-KR" dirty="0" smtClean="0"/>
            </a:br>
            <a:r>
              <a:rPr lang="en-US" altLang="ko-KR" dirty="0" smtClean="0"/>
              <a:t>RP-Filter are lower than those of RDF-3X</a:t>
            </a:r>
          </a:p>
          <a:p>
            <a:pPr lvl="1"/>
            <a:endParaRPr lang="ko-KR" altLang="en-US" dirty="0"/>
          </a:p>
        </p:txBody>
      </p:sp>
      <p:sp>
        <p:nvSpPr>
          <p:cNvPr id="7" name="타원 6"/>
          <p:cNvSpPr/>
          <p:nvPr>
            <p:custDataLst>
              <p:tags r:id="rId1"/>
            </p:custDataLst>
          </p:nvPr>
        </p:nvSpPr>
        <p:spPr bwMode="auto">
          <a:xfrm>
            <a:off x="5364088" y="2420888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>
            <p:custDataLst>
              <p:tags r:id="rId2"/>
            </p:custDataLst>
          </p:nvPr>
        </p:nvSpPr>
        <p:spPr bwMode="auto">
          <a:xfrm>
            <a:off x="5989654" y="2420888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>
            <p:custDataLst>
              <p:tags r:id="rId3"/>
            </p:custDataLst>
          </p:nvPr>
        </p:nvSpPr>
        <p:spPr bwMode="auto">
          <a:xfrm>
            <a:off x="6637726" y="2420888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>
            <p:custDataLst>
              <p:tags r:id="rId4"/>
            </p:custDataLst>
          </p:nvPr>
        </p:nvCxnSpPr>
        <p:spPr bwMode="auto">
          <a:xfrm>
            <a:off x="5674626" y="2564904"/>
            <a:ext cx="31502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8" idx="6"/>
            <a:endCxn id="9" idx="2"/>
          </p:cNvCxnSpPr>
          <p:nvPr>
            <p:custDataLst>
              <p:tags r:id="rId5"/>
            </p:custDataLst>
          </p:nvPr>
        </p:nvCxnSpPr>
        <p:spPr bwMode="auto">
          <a:xfrm>
            <a:off x="6300192" y="2564904"/>
            <a:ext cx="33753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9" idx="6"/>
            <a:endCxn id="15" idx="2"/>
          </p:cNvCxnSpPr>
          <p:nvPr>
            <p:custDataLst>
              <p:tags r:id="rId6"/>
            </p:custDataLst>
          </p:nvPr>
        </p:nvCxnSpPr>
        <p:spPr bwMode="auto">
          <a:xfrm>
            <a:off x="6948264" y="2564904"/>
            <a:ext cx="26552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직사각형 12"/>
          <p:cNvSpPr/>
          <p:nvPr>
            <p:custDataLst>
              <p:tags r:id="rId7"/>
            </p:custDataLst>
          </p:nvPr>
        </p:nvSpPr>
        <p:spPr>
          <a:xfrm>
            <a:off x="5652120" y="215434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baseline="-25000" dirty="0"/>
              <a:t>1</a:t>
            </a:r>
            <a:endParaRPr lang="ko-KR" altLang="en-US" sz="1600" dirty="0"/>
          </a:p>
        </p:txBody>
      </p:sp>
      <p:sp>
        <p:nvSpPr>
          <p:cNvPr id="14" name="직사각형 13"/>
          <p:cNvSpPr/>
          <p:nvPr>
            <p:custDataLst>
              <p:tags r:id="rId8"/>
            </p:custDataLst>
          </p:nvPr>
        </p:nvSpPr>
        <p:spPr>
          <a:xfrm>
            <a:off x="6286412" y="215434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</a:t>
            </a:r>
            <a:r>
              <a:rPr lang="en-US" altLang="ko-KR" sz="1600" baseline="-25000" dirty="0" smtClean="0"/>
              <a:t>2</a:t>
            </a:r>
            <a:endParaRPr lang="ko-KR" altLang="en-US" sz="1600" dirty="0"/>
          </a:p>
        </p:txBody>
      </p:sp>
      <p:sp>
        <p:nvSpPr>
          <p:cNvPr id="15" name="타원 14"/>
          <p:cNvSpPr/>
          <p:nvPr>
            <p:custDataLst>
              <p:tags r:id="rId9"/>
            </p:custDataLst>
          </p:nvPr>
        </p:nvSpPr>
        <p:spPr bwMode="auto">
          <a:xfrm>
            <a:off x="7213790" y="2420888"/>
            <a:ext cx="31053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en-US" altLang="ko-KR" sz="16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60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>
            <p:custDataLst>
              <p:tags r:id="rId10"/>
            </p:custDataLst>
          </p:nvPr>
        </p:nvSpPr>
        <p:spPr>
          <a:xfrm>
            <a:off x="6876256" y="215434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p</a:t>
            </a:r>
            <a:r>
              <a:rPr lang="en-US" altLang="ko-KR" sz="1600" baseline="-25000" dirty="0" smtClean="0"/>
              <a:t>3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668344" y="22066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Example Single Path Query (length=3)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2386"/>
            <a:ext cx="4392488" cy="309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5" y="3071361"/>
            <a:ext cx="4426445" cy="309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7787" y="6156012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Execution Time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5746" y="616530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Intermediate Results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22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5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</a:t>
            </a:r>
            <a:r>
              <a:rPr lang="en-US" altLang="ko-KR" dirty="0" smtClean="0"/>
              <a:t>Results: LUBM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LUBM dataset</a:t>
            </a:r>
          </a:p>
          <a:p>
            <a:pPr lvl="1"/>
            <a:r>
              <a:rPr lang="en-US" altLang="ko-KR" dirty="0" smtClean="0"/>
              <a:t>We use q2 and q9 queries among 14 queries</a:t>
            </a:r>
          </a:p>
          <a:p>
            <a:pPr lvl="1"/>
            <a:r>
              <a:rPr lang="en-US" altLang="ko-KR" dirty="0" smtClean="0"/>
              <a:t>U-SIP is not very effective in q2 and q9</a:t>
            </a:r>
          </a:p>
          <a:p>
            <a:pPr lvl="2"/>
            <a:r>
              <a:rPr lang="en-US" altLang="ko-KR" dirty="0" smtClean="0"/>
              <a:t>U-SIP is not effective for queries with long paths</a:t>
            </a:r>
          </a:p>
          <a:p>
            <a:pPr lvl="1"/>
            <a:r>
              <a:rPr lang="en-US" altLang="ko-KR" dirty="0" smtClean="0"/>
              <a:t>RP-Filter is very effective in q2 but not in q9</a:t>
            </a:r>
          </a:p>
          <a:p>
            <a:pPr lvl="2"/>
            <a:r>
              <a:rPr lang="en-US" altLang="ko-KR" dirty="0" smtClean="0"/>
              <a:t>q2 has a very selective path in the query pattern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94423"/>
              </p:ext>
            </p:extLst>
          </p:nvPr>
        </p:nvGraphicFramePr>
        <p:xfrm>
          <a:off x="638224" y="3928474"/>
          <a:ext cx="786819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73638"/>
                <a:gridCol w="1573638"/>
                <a:gridCol w="1573638"/>
                <a:gridCol w="1573638"/>
                <a:gridCol w="1573638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Execution Time(sec)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Intermediate Results(M)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q9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q9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RP-Filter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8.187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36.907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233.6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617.5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RDF-3X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26.576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37.025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424.7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659.9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23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3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Conclusions and 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propose a novel triple filtering method to reduce the useless intermediate results </a:t>
            </a:r>
          </a:p>
          <a:p>
            <a:pPr lvl="1"/>
            <a:r>
              <a:rPr lang="en-US" altLang="ko-KR" dirty="0" smtClean="0"/>
              <a:t>Exploit the graph-structural information: predicate path</a:t>
            </a:r>
          </a:p>
          <a:p>
            <a:pPr lvl="1"/>
            <a:r>
              <a:rPr lang="en-US" altLang="ko-KR" dirty="0" smtClean="0"/>
              <a:t>Design RP-Filter data structure</a:t>
            </a:r>
          </a:p>
          <a:p>
            <a:pPr lvl="1"/>
            <a:r>
              <a:rPr lang="en-US" altLang="ko-KR" dirty="0" smtClean="0"/>
              <a:t>Efficient triple filtering using the sorted property of input triples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Experimental results show RP-Filter is very effective for complex queries to reduce the intermediate results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How to increase the applicability of RP-Filter</a:t>
            </a:r>
          </a:p>
          <a:p>
            <a:pPr lvl="1"/>
            <a:r>
              <a:rPr lang="en-US" altLang="ko-KR" dirty="0" smtClean="0"/>
              <a:t>How to generate the execution plan using RP-Filter based on the cost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24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4571999"/>
          </a:xfrm>
        </p:spPr>
        <p:txBody>
          <a:bodyPr/>
          <a:lstStyle/>
          <a:p>
            <a:pPr algn="ctr"/>
            <a:r>
              <a:rPr lang="en-US" altLang="ko-KR" sz="3600" cap="none" dirty="0" smtClean="0"/>
              <a:t>Thank You</a:t>
            </a:r>
            <a:br>
              <a:rPr lang="en-US" altLang="ko-KR" sz="3600" cap="none" dirty="0" smtClean="0"/>
            </a:br>
            <a:r>
              <a:rPr lang="en-US" altLang="ko-KR" sz="3600" cap="none" dirty="0" smtClean="0"/>
              <a:t>Any Question?</a:t>
            </a:r>
            <a:endParaRPr lang="ko-KR" alt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3007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Appendix: RP-</a:t>
            </a:r>
            <a:r>
              <a:rPr lang="en-US" altLang="ko-KR" dirty="0" err="1" smtClean="0"/>
              <a:t>Trie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Organize all the predicate paths in RP-Filter</a:t>
            </a:r>
          </a:p>
          <a:p>
            <a:r>
              <a:rPr lang="en-US" altLang="ko-KR" dirty="0" smtClean="0"/>
              <a:t>To search the N-List of a predicate path easily</a:t>
            </a:r>
          </a:p>
          <a:p>
            <a:r>
              <a:rPr lang="en-US" altLang="ko-KR" dirty="0" smtClean="0"/>
              <a:t>Each node in RP-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 points associated N-List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3747716" cy="223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6" y="3213928"/>
            <a:ext cx="4385673" cy="215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6506" y="5285906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RP-Filter(D, </a:t>
            </a:r>
            <a:r>
              <a:rPr lang="en-US" altLang="ko-KR" b="1" dirty="0" err="1" smtClean="0"/>
              <a:t>MaxL</a:t>
            </a:r>
            <a:r>
              <a:rPr lang="en-US" altLang="ko-KR" b="1" dirty="0" smtClean="0"/>
              <a:t>=3)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88165" y="5446176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RP-</a:t>
            </a:r>
            <a:r>
              <a:rPr lang="en-US" altLang="ko-KR" b="1" dirty="0" err="1" smtClean="0"/>
              <a:t>Trie</a:t>
            </a:r>
            <a:endParaRPr lang="ko-KR" altLang="en-US" b="1" dirty="0"/>
          </a:p>
        </p:txBody>
      </p:sp>
      <p:cxnSp>
        <p:nvCxnSpPr>
          <p:cNvPr id="9" name="구부러진 연결선 8"/>
          <p:cNvCxnSpPr/>
          <p:nvPr/>
        </p:nvCxnSpPr>
        <p:spPr bwMode="auto">
          <a:xfrm flipV="1">
            <a:off x="3851920" y="5013176"/>
            <a:ext cx="2888639" cy="176178"/>
          </a:xfrm>
          <a:prstGeom prst="curvedConnector3">
            <a:avLst>
              <a:gd name="adj1" fmla="val 79165"/>
            </a:avLst>
          </a:prstGeom>
          <a:noFill/>
          <a:ln w="38100" cap="flat" cmpd="sng" algn="ctr">
            <a:solidFill>
              <a:schemeClr val="tx2">
                <a:lumMod val="75000"/>
                <a:alpha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02970" y="249289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N-List(&lt;p3, p1, p2&gt;) ?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835696" y="2996952"/>
            <a:ext cx="81709" cy="504056"/>
          </a:xfrm>
          <a:prstGeom prst="straightConnector1">
            <a:avLst/>
          </a:prstGeom>
          <a:ln w="38100">
            <a:solidFill>
              <a:schemeClr val="tx2">
                <a:lumMod val="75000"/>
                <a:alpha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17405" y="3501008"/>
            <a:ext cx="763404" cy="504056"/>
          </a:xfrm>
          <a:prstGeom prst="straightConnector1">
            <a:avLst/>
          </a:prstGeom>
          <a:ln w="38100">
            <a:solidFill>
              <a:schemeClr val="tx2">
                <a:lumMod val="75000"/>
                <a:alpha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80809" y="4005064"/>
            <a:ext cx="523039" cy="648072"/>
          </a:xfrm>
          <a:prstGeom prst="straightConnector1">
            <a:avLst/>
          </a:prstGeom>
          <a:ln w="38100">
            <a:solidFill>
              <a:schemeClr val="tx2">
                <a:lumMod val="75000"/>
                <a:alpha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203848" y="4653136"/>
            <a:ext cx="216024" cy="536218"/>
          </a:xfrm>
          <a:prstGeom prst="straightConnector1">
            <a:avLst/>
          </a:prstGeom>
          <a:ln w="38100">
            <a:solidFill>
              <a:schemeClr val="tx2">
                <a:lumMod val="75000"/>
                <a:alpha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26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4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RDF</a:t>
            </a:r>
            <a:r>
              <a:rPr lang="en-US" altLang="ko-KR" sz="2400" dirty="0"/>
              <a:t>(</a:t>
            </a:r>
            <a:r>
              <a:rPr lang="en-US" altLang="ko-KR" sz="2400" u="sng" dirty="0"/>
              <a:t>R</a:t>
            </a:r>
            <a:r>
              <a:rPr lang="en-US" altLang="ko-KR" sz="1800" dirty="0"/>
              <a:t>esource</a:t>
            </a:r>
            <a:r>
              <a:rPr lang="en-US" altLang="ko-KR" sz="2400" dirty="0"/>
              <a:t> </a:t>
            </a:r>
            <a:r>
              <a:rPr lang="en-US" altLang="ko-KR" sz="2400" u="sng" dirty="0" smtClean="0"/>
              <a:t>D</a:t>
            </a:r>
            <a:r>
              <a:rPr lang="en-US" altLang="ko-KR" sz="1800" dirty="0" smtClean="0"/>
              <a:t>escription</a:t>
            </a:r>
            <a:r>
              <a:rPr lang="en-US" altLang="ko-KR" sz="2400" dirty="0" smtClean="0"/>
              <a:t> </a:t>
            </a:r>
            <a:r>
              <a:rPr lang="en-US" altLang="ko-KR" sz="2400" u="sng" dirty="0" smtClean="0"/>
              <a:t>F</a:t>
            </a:r>
            <a:r>
              <a:rPr lang="en-US" altLang="ko-KR" sz="1800" dirty="0" smtClean="0"/>
              <a:t>ramework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31244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Standard data model recommended by W3C</a:t>
            </a:r>
          </a:p>
          <a:p>
            <a:r>
              <a:rPr lang="en-US" altLang="ko-KR" dirty="0" smtClean="0"/>
              <a:t>A set of triples (subject, predicate, object)</a:t>
            </a:r>
          </a:p>
          <a:p>
            <a:r>
              <a:rPr lang="en-US" altLang="ko-KR" dirty="0" smtClean="0"/>
              <a:t>Graph-structured data</a:t>
            </a:r>
          </a:p>
          <a:p>
            <a:pPr lvl="1"/>
            <a:r>
              <a:rPr lang="en-US" altLang="ko-KR" dirty="0" smtClean="0"/>
              <a:t>Node: subjects and objects</a:t>
            </a:r>
          </a:p>
          <a:p>
            <a:pPr lvl="1"/>
            <a:r>
              <a:rPr lang="en-US" altLang="ko-KR" dirty="0" smtClean="0"/>
              <a:t>Edge: triple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6109980" y="53336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RDF Graph</a:t>
            </a:r>
            <a:endParaRPr lang="ko-KR" altLang="en-US" b="1" dirty="0"/>
          </a:p>
        </p:txBody>
      </p:sp>
      <p:grpSp>
        <p:nvGrpSpPr>
          <p:cNvPr id="17" name="그룹 16"/>
          <p:cNvGrpSpPr/>
          <p:nvPr>
            <p:custDataLst>
              <p:tags r:id="rId2"/>
            </p:custDataLst>
          </p:nvPr>
        </p:nvGrpSpPr>
        <p:grpSpPr>
          <a:xfrm>
            <a:off x="4920640" y="3450440"/>
            <a:ext cx="3668555" cy="1649989"/>
            <a:chOff x="683568" y="3861048"/>
            <a:chExt cx="3668555" cy="1649989"/>
          </a:xfrm>
        </p:grpSpPr>
        <p:sp>
          <p:nvSpPr>
            <p:cNvPr id="18" name="타원 17"/>
            <p:cNvSpPr/>
            <p:nvPr/>
          </p:nvSpPr>
          <p:spPr>
            <a:xfrm>
              <a:off x="1115616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03648" y="5143164"/>
              <a:ext cx="71381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0" name="직선 화살표 연결선 19"/>
            <p:cNvCxnSpPr>
              <a:stCxn id="18" idx="4"/>
              <a:endCxn id="19" idx="0"/>
            </p:cNvCxnSpPr>
            <p:nvPr/>
          </p:nvCxnSpPr>
          <p:spPr>
            <a:xfrm>
              <a:off x="1580533" y="4401444"/>
              <a:ext cx="180020" cy="7417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755576" y="4779023"/>
              <a:ext cx="864096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557618" y="4771368"/>
              <a:ext cx="574639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prize1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529177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  <a:endCxn id="23" idx="2"/>
            </p:cNvCxnSpPr>
            <p:nvPr/>
          </p:nvCxnSpPr>
          <p:spPr>
            <a:xfrm>
              <a:off x="2045450" y="4217508"/>
              <a:ext cx="48372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4"/>
              <a:endCxn id="21" idx="0"/>
            </p:cNvCxnSpPr>
            <p:nvPr/>
          </p:nvCxnSpPr>
          <p:spPr>
            <a:xfrm flipH="1">
              <a:off x="1187624" y="4401444"/>
              <a:ext cx="392909" cy="3775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3" idx="4"/>
              <a:endCxn id="22" idx="0"/>
            </p:cNvCxnSpPr>
            <p:nvPr/>
          </p:nvCxnSpPr>
          <p:spPr>
            <a:xfrm>
              <a:off x="2994094" y="4401444"/>
              <a:ext cx="850844" cy="3699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839116" y="4660942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5438" y="3861048"/>
              <a:ext cx="100811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reference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568" y="4385331"/>
              <a:ext cx="72008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91880" y="4358909"/>
              <a:ext cx="860243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wonPrize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915816" y="5153983"/>
              <a:ext cx="693481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2010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2" name="직선 화살표 연결선 31"/>
            <p:cNvCxnSpPr>
              <a:stCxn id="23" idx="4"/>
              <a:endCxn id="31" idx="0"/>
            </p:cNvCxnSpPr>
            <p:nvPr/>
          </p:nvCxnSpPr>
          <p:spPr>
            <a:xfrm>
              <a:off x="2994094" y="4401444"/>
              <a:ext cx="268463" cy="752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339752" y="4783124"/>
              <a:ext cx="71552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23" idx="4"/>
              <a:endCxn id="33" idx="0"/>
            </p:cNvCxnSpPr>
            <p:nvPr/>
          </p:nvCxnSpPr>
          <p:spPr>
            <a:xfrm flipH="1">
              <a:off x="2697512" y="4401444"/>
              <a:ext cx="296582" cy="3816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03848" y="4574933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736" y="4423297"/>
              <a:ext cx="114300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9552" y="3429000"/>
            <a:ext cx="330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&lt;paper1, reference, paper2&gt;</a:t>
            </a:r>
          </a:p>
          <a:p>
            <a:r>
              <a:rPr lang="en-US" altLang="ko-KR" dirty="0" smtClean="0"/>
              <a:t>&lt;paper1, </a:t>
            </a:r>
            <a:r>
              <a:rPr lang="en-US" altLang="ko-KR" dirty="0" err="1" smtClean="0"/>
              <a:t>hasAuthor</a:t>
            </a:r>
            <a:r>
              <a:rPr lang="en-US" altLang="ko-KR" dirty="0" smtClean="0"/>
              <a:t>, person1&gt;</a:t>
            </a:r>
          </a:p>
          <a:p>
            <a:r>
              <a:rPr lang="en-US" altLang="ko-KR" dirty="0" smtClean="0"/>
              <a:t>&lt;paper1, year, 2011&gt;</a:t>
            </a:r>
          </a:p>
          <a:p>
            <a:r>
              <a:rPr lang="en-US" altLang="ko-KR" dirty="0" smtClean="0"/>
              <a:t>&lt;paper2, </a:t>
            </a:r>
            <a:r>
              <a:rPr lang="en-US" altLang="ko-KR" dirty="0" err="1" smtClean="0"/>
              <a:t>hasAuthor</a:t>
            </a:r>
            <a:r>
              <a:rPr lang="en-US" altLang="ko-KR" dirty="0" smtClean="0"/>
              <a:t>, person2&gt;</a:t>
            </a:r>
          </a:p>
          <a:p>
            <a:r>
              <a:rPr lang="en-US" altLang="ko-KR" dirty="0" smtClean="0"/>
              <a:t>&lt;paper2, year, 2010&gt;</a:t>
            </a:r>
          </a:p>
          <a:p>
            <a:r>
              <a:rPr lang="en-US" altLang="ko-KR" dirty="0" smtClean="0"/>
              <a:t>&lt;paper2, </a:t>
            </a:r>
            <a:r>
              <a:rPr lang="en-US" altLang="ko-KR" dirty="0" err="1" smtClean="0"/>
              <a:t>wonPrize</a:t>
            </a:r>
            <a:r>
              <a:rPr lang="en-US" altLang="ko-KR" dirty="0" smtClean="0"/>
              <a:t>, prize1&gt;</a:t>
            </a:r>
            <a:endParaRPr lang="ko-KR" altLang="en-US" dirty="0"/>
          </a:p>
        </p:txBody>
      </p:sp>
      <p:sp>
        <p:nvSpPr>
          <p:cNvPr id="53" name="오른쪽 화살표 52"/>
          <p:cNvSpPr/>
          <p:nvPr/>
        </p:nvSpPr>
        <p:spPr>
          <a:xfrm>
            <a:off x="3984536" y="4057231"/>
            <a:ext cx="720080" cy="41295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>
            <p:custDataLst>
              <p:tags r:id="rId3"/>
            </p:custDataLst>
          </p:nvPr>
        </p:nvSpPr>
        <p:spPr>
          <a:xfrm>
            <a:off x="1835696" y="5344083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RDF Triples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3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784976" cy="759614"/>
          </a:xfrm>
        </p:spPr>
        <p:txBody>
          <a:bodyPr>
            <a:noAutofit/>
          </a:bodyPr>
          <a:lstStyle/>
          <a:p>
            <a:r>
              <a:rPr lang="en-US" altLang="ko-KR" dirty="0"/>
              <a:t>SPARQL</a:t>
            </a:r>
            <a:r>
              <a:rPr lang="en-US" altLang="ko-KR" sz="2400" dirty="0"/>
              <a:t>(</a:t>
            </a:r>
            <a:r>
              <a:rPr lang="en-US" altLang="ko-KR" sz="2400" u="sng" dirty="0"/>
              <a:t>S</a:t>
            </a:r>
            <a:r>
              <a:rPr lang="en-US" altLang="ko-KR" sz="1800" dirty="0"/>
              <a:t>PARQL</a:t>
            </a:r>
            <a:r>
              <a:rPr lang="en-US" altLang="ko-KR" sz="2400" dirty="0"/>
              <a:t> </a:t>
            </a:r>
            <a:r>
              <a:rPr lang="en-US" altLang="ko-KR" sz="2400" u="sng" dirty="0"/>
              <a:t>P</a:t>
            </a:r>
            <a:r>
              <a:rPr lang="en-US" altLang="ko-KR" sz="1800" dirty="0"/>
              <a:t>rotocol</a:t>
            </a:r>
            <a:r>
              <a:rPr lang="en-US" altLang="ko-KR" sz="2400" dirty="0"/>
              <a:t> </a:t>
            </a:r>
            <a:r>
              <a:rPr lang="en-US" altLang="ko-KR" sz="2400" u="sng" dirty="0"/>
              <a:t>A</a:t>
            </a:r>
            <a:r>
              <a:rPr lang="en-US" altLang="ko-KR" sz="1800" dirty="0"/>
              <a:t>nd</a:t>
            </a:r>
            <a:r>
              <a:rPr lang="en-US" altLang="ko-KR" sz="2400" dirty="0"/>
              <a:t> </a:t>
            </a:r>
            <a:r>
              <a:rPr lang="en-US" altLang="ko-KR" sz="2400" u="sng" dirty="0"/>
              <a:t>R</a:t>
            </a:r>
            <a:r>
              <a:rPr lang="en-US" altLang="ko-KR" sz="1800" dirty="0"/>
              <a:t>DF</a:t>
            </a:r>
            <a:r>
              <a:rPr lang="en-US" altLang="ko-KR" sz="2400" dirty="0"/>
              <a:t> </a:t>
            </a:r>
            <a:r>
              <a:rPr lang="en-US" altLang="ko-KR" sz="2400" u="sng" dirty="0"/>
              <a:t>Q</a:t>
            </a:r>
            <a:r>
              <a:rPr lang="en-US" altLang="ko-KR" sz="1800" dirty="0"/>
              <a:t>uery</a:t>
            </a:r>
            <a:r>
              <a:rPr lang="en-US" altLang="ko-KR" sz="2400" dirty="0"/>
              <a:t> </a:t>
            </a:r>
            <a:r>
              <a:rPr lang="en-US" altLang="ko-KR" sz="2400" u="sng" dirty="0"/>
              <a:t>L</a:t>
            </a:r>
            <a:r>
              <a:rPr lang="en-US" altLang="ko-KR" sz="1800" dirty="0"/>
              <a:t>anguage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521" y="800636"/>
            <a:ext cx="8784976" cy="5145435"/>
          </a:xfrm>
        </p:spPr>
        <p:txBody>
          <a:bodyPr/>
          <a:lstStyle/>
          <a:p>
            <a:r>
              <a:rPr lang="en-US" altLang="ko-KR" dirty="0" smtClean="0"/>
              <a:t>Standard </a:t>
            </a:r>
            <a:r>
              <a:rPr lang="en-US" altLang="ko-KR" dirty="0"/>
              <a:t>query language for RDF</a:t>
            </a:r>
          </a:p>
          <a:p>
            <a:r>
              <a:rPr lang="en-US" altLang="ko-KR" dirty="0"/>
              <a:t>Query by a graph pattern</a:t>
            </a:r>
          </a:p>
          <a:p>
            <a:r>
              <a:rPr lang="en-US" altLang="ko-KR" dirty="0"/>
              <a:t>Subgraph pattern </a:t>
            </a:r>
            <a:r>
              <a:rPr lang="en-US" altLang="ko-KR" dirty="0" smtClean="0"/>
              <a:t>matching problem</a:t>
            </a:r>
          </a:p>
          <a:p>
            <a:pPr lvl="1"/>
            <a:r>
              <a:rPr lang="en-US" altLang="ko-KR" dirty="0" smtClean="0"/>
              <a:t>Find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of RDF graph which are isomorphic to the query graph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5796136" y="3003354"/>
            <a:ext cx="2331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SPARQL Query Graph</a:t>
            </a:r>
            <a:endParaRPr lang="ko-KR" altLang="en-US" sz="16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696300" y="3424898"/>
            <a:ext cx="2232248" cy="1660286"/>
            <a:chOff x="5840316" y="2848834"/>
            <a:chExt cx="2232248" cy="1660286"/>
          </a:xfrm>
        </p:grpSpPr>
        <p:sp>
          <p:nvSpPr>
            <p:cNvPr id="6" name="타원 5"/>
            <p:cNvSpPr/>
            <p:nvPr>
              <p:custDataLst>
                <p:tags r:id="rId5"/>
              </p:custDataLst>
            </p:nvPr>
          </p:nvSpPr>
          <p:spPr>
            <a:xfrm>
              <a:off x="6712335" y="2848834"/>
              <a:ext cx="1008113" cy="3217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?paper1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>
              <p:custDataLst>
                <p:tags r:id="rId6"/>
              </p:custDataLst>
            </p:nvPr>
          </p:nvSpPr>
          <p:spPr>
            <a:xfrm>
              <a:off x="7360408" y="3511531"/>
              <a:ext cx="688038" cy="30715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4"/>
              <a:endCxn id="7" idx="0"/>
            </p:cNvCxnSpPr>
            <p:nvPr>
              <p:custDataLst>
                <p:tags r:id="rId7"/>
              </p:custDataLst>
            </p:nvPr>
          </p:nvCxnSpPr>
          <p:spPr>
            <a:xfrm>
              <a:off x="7216392" y="3170613"/>
              <a:ext cx="488035" cy="3409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>
              <p:custDataLst>
                <p:tags r:id="rId8"/>
              </p:custDataLst>
            </p:nvPr>
          </p:nvSpPr>
          <p:spPr>
            <a:xfrm>
              <a:off x="6395292" y="3511531"/>
              <a:ext cx="851128" cy="3071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?paper2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>
              <p:custDataLst>
                <p:tags r:id="rId9"/>
              </p:custDataLst>
            </p:nvPr>
          </p:nvSpPr>
          <p:spPr>
            <a:xfrm>
              <a:off x="5840316" y="4211478"/>
              <a:ext cx="864096" cy="28584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6" idx="4"/>
              <a:endCxn id="9" idx="0"/>
            </p:cNvCxnSpPr>
            <p:nvPr>
              <p:custDataLst>
                <p:tags r:id="rId10"/>
              </p:custDataLst>
            </p:nvPr>
          </p:nvCxnSpPr>
          <p:spPr>
            <a:xfrm flipH="1">
              <a:off x="6820856" y="3170613"/>
              <a:ext cx="395536" cy="3409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9" idx="4"/>
              <a:endCxn id="10" idx="0"/>
            </p:cNvCxnSpPr>
            <p:nvPr>
              <p:custDataLst>
                <p:tags r:id="rId11"/>
              </p:custDataLst>
            </p:nvPr>
          </p:nvCxnSpPr>
          <p:spPr>
            <a:xfrm flipH="1">
              <a:off x="6272364" y="3818684"/>
              <a:ext cx="548492" cy="3927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2"/>
              </p:custDataLst>
            </p:nvPr>
          </p:nvSpPr>
          <p:spPr>
            <a:xfrm>
              <a:off x="7576432" y="3125801"/>
              <a:ext cx="496132" cy="3328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1100" dirty="0" smtClean="0"/>
                <a:t>year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>
              <p:custDataLst>
                <p:tags r:id="rId13"/>
              </p:custDataLst>
            </p:nvPr>
          </p:nvSpPr>
          <p:spPr>
            <a:xfrm>
              <a:off x="6208280" y="3098605"/>
              <a:ext cx="810344" cy="3328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1100" dirty="0" smtClean="0"/>
                <a:t>reference</a:t>
              </a:r>
              <a:endParaRPr lang="ko-KR" altLang="en-US" sz="1100" dirty="0"/>
            </a:p>
          </p:txBody>
        </p:sp>
        <p:sp>
          <p:nvSpPr>
            <p:cNvPr id="15" name="TextBox 14"/>
            <p:cNvSpPr txBox="1"/>
            <p:nvPr>
              <p:custDataLst>
                <p:tags r:id="rId14"/>
              </p:custDataLst>
            </p:nvPr>
          </p:nvSpPr>
          <p:spPr>
            <a:xfrm>
              <a:off x="6048416" y="3830477"/>
              <a:ext cx="295956" cy="3328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1100" dirty="0" smtClean="0"/>
                <a:t>year</a:t>
              </a:r>
              <a:endParaRPr lang="ko-KR" altLang="en-US" sz="1100" dirty="0"/>
            </a:p>
          </p:txBody>
        </p:sp>
        <p:sp>
          <p:nvSpPr>
            <p:cNvPr id="16" name="타원 15"/>
            <p:cNvSpPr/>
            <p:nvPr>
              <p:custDataLst>
                <p:tags r:id="rId15"/>
              </p:custDataLst>
            </p:nvPr>
          </p:nvSpPr>
          <p:spPr>
            <a:xfrm>
              <a:off x="6776420" y="4223271"/>
              <a:ext cx="864096" cy="2858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?prize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9" idx="4"/>
              <a:endCxn id="16" idx="0"/>
            </p:cNvCxnSpPr>
            <p:nvPr>
              <p:custDataLst>
                <p:tags r:id="rId16"/>
              </p:custDataLst>
            </p:nvPr>
          </p:nvCxnSpPr>
          <p:spPr>
            <a:xfrm>
              <a:off x="6820856" y="3818684"/>
              <a:ext cx="387612" cy="4045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>
              <p:custDataLst>
                <p:tags r:id="rId17"/>
              </p:custDataLst>
            </p:nvPr>
          </p:nvSpPr>
          <p:spPr>
            <a:xfrm>
              <a:off x="7208468" y="3857673"/>
              <a:ext cx="655996" cy="3328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altLang="ko-KR" sz="1100" dirty="0" err="1" smtClean="0"/>
                <a:t>wonPrize</a:t>
              </a:r>
              <a:endParaRPr lang="ko-KR" altLang="en-US" sz="1100" dirty="0"/>
            </a:p>
          </p:txBody>
        </p:sp>
      </p:grpSp>
      <p:sp>
        <p:nvSpPr>
          <p:cNvPr id="21" name="TextBox 20"/>
          <p:cNvSpPr txBox="1"/>
          <p:nvPr>
            <p:custDataLst>
              <p:tags r:id="rId2"/>
            </p:custDataLst>
          </p:nvPr>
        </p:nvSpPr>
        <p:spPr>
          <a:xfrm>
            <a:off x="2337584" y="630932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RDF Graph</a:t>
            </a:r>
            <a:endParaRPr lang="ko-KR" altLang="en-US" sz="1600" b="1" dirty="0"/>
          </a:p>
        </p:txBody>
      </p:sp>
      <p:grpSp>
        <p:nvGrpSpPr>
          <p:cNvPr id="22" name="그룹 21"/>
          <p:cNvGrpSpPr/>
          <p:nvPr>
            <p:custDataLst>
              <p:tags r:id="rId3"/>
            </p:custDataLst>
          </p:nvPr>
        </p:nvGrpSpPr>
        <p:grpSpPr>
          <a:xfrm>
            <a:off x="1331640" y="4653136"/>
            <a:ext cx="3668555" cy="1649989"/>
            <a:chOff x="683568" y="3861048"/>
            <a:chExt cx="3668555" cy="1649989"/>
          </a:xfrm>
        </p:grpSpPr>
        <p:sp>
          <p:nvSpPr>
            <p:cNvPr id="23" name="타원 22"/>
            <p:cNvSpPr/>
            <p:nvPr/>
          </p:nvSpPr>
          <p:spPr>
            <a:xfrm>
              <a:off x="1115616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03648" y="5143164"/>
              <a:ext cx="71381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23" idx="4"/>
              <a:endCxn id="24" idx="0"/>
            </p:cNvCxnSpPr>
            <p:nvPr/>
          </p:nvCxnSpPr>
          <p:spPr>
            <a:xfrm>
              <a:off x="1580533" y="4401444"/>
              <a:ext cx="180020" cy="7417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755576" y="4779023"/>
              <a:ext cx="864096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557618" y="4771368"/>
              <a:ext cx="574639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prize1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2529177" y="4033571"/>
              <a:ext cx="929834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9" name="직선 화살표 연결선 28"/>
            <p:cNvCxnSpPr>
              <a:stCxn id="23" idx="6"/>
              <a:endCxn id="28" idx="2"/>
            </p:cNvCxnSpPr>
            <p:nvPr/>
          </p:nvCxnSpPr>
          <p:spPr>
            <a:xfrm>
              <a:off x="2045450" y="4217508"/>
              <a:ext cx="48372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3" idx="4"/>
              <a:endCxn id="26" idx="0"/>
            </p:cNvCxnSpPr>
            <p:nvPr/>
          </p:nvCxnSpPr>
          <p:spPr>
            <a:xfrm flipH="1">
              <a:off x="1187624" y="4401444"/>
              <a:ext cx="392909" cy="3775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8" idx="4"/>
              <a:endCxn id="27" idx="0"/>
            </p:cNvCxnSpPr>
            <p:nvPr/>
          </p:nvCxnSpPr>
          <p:spPr>
            <a:xfrm>
              <a:off x="2994094" y="4401444"/>
              <a:ext cx="850844" cy="3699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39116" y="4660942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25438" y="3861048"/>
              <a:ext cx="100811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reference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3568" y="4385331"/>
              <a:ext cx="72008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91880" y="4358909"/>
              <a:ext cx="860243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wonPrize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915816" y="5153983"/>
              <a:ext cx="693481" cy="35705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2010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7" name="직선 화살표 연결선 36"/>
            <p:cNvCxnSpPr>
              <a:stCxn id="28" idx="4"/>
              <a:endCxn id="36" idx="0"/>
            </p:cNvCxnSpPr>
            <p:nvPr/>
          </p:nvCxnSpPr>
          <p:spPr>
            <a:xfrm>
              <a:off x="2994094" y="4401444"/>
              <a:ext cx="268463" cy="752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2339752" y="4783124"/>
              <a:ext cx="715520" cy="36787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person2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28" idx="4"/>
              <a:endCxn id="38" idx="0"/>
            </p:cNvCxnSpPr>
            <p:nvPr/>
          </p:nvCxnSpPr>
          <p:spPr>
            <a:xfrm flipH="1">
              <a:off x="2697512" y="4401444"/>
              <a:ext cx="296582" cy="3816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03848" y="4574933"/>
              <a:ext cx="42862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smtClean="0">
                  <a:ea typeface="굴림" pitchFamily="50" charset="-127"/>
                </a:rPr>
                <a:t>year</a:t>
              </a:r>
              <a:endParaRPr lang="ko-KR" altLang="en-US" sz="1100" dirty="0">
                <a:ea typeface="굴림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4423297"/>
              <a:ext cx="114300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dirty="0" err="1" smtClean="0">
                  <a:ea typeface="굴림" pitchFamily="50" charset="-127"/>
                </a:rPr>
                <a:t>hasAuthor</a:t>
              </a:r>
              <a:endParaRPr lang="ko-KR" altLang="en-US" sz="1100" dirty="0">
                <a:ea typeface="굴림" pitchFamily="50" charset="-127"/>
              </a:endParaRPr>
            </a:p>
          </p:txBody>
        </p:sp>
      </p:grpSp>
      <p:grpSp>
        <p:nvGrpSpPr>
          <p:cNvPr id="42" name="그룹 41"/>
          <p:cNvGrpSpPr/>
          <p:nvPr>
            <p:custDataLst>
              <p:tags r:id="rId4"/>
            </p:custDataLst>
          </p:nvPr>
        </p:nvGrpSpPr>
        <p:grpSpPr>
          <a:xfrm>
            <a:off x="1763688" y="4831854"/>
            <a:ext cx="3016641" cy="1477466"/>
            <a:chOff x="4363671" y="2132856"/>
            <a:chExt cx="3016641" cy="14774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" name="타원 42"/>
            <p:cNvSpPr/>
            <p:nvPr/>
          </p:nvSpPr>
          <p:spPr>
            <a:xfrm>
              <a:off x="4363671" y="2132856"/>
              <a:ext cx="929834" cy="3678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paper1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651703" y="3242449"/>
              <a:ext cx="713810" cy="3678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45" name="직선 화살표 연결선 44"/>
            <p:cNvCxnSpPr>
              <a:stCxn id="43" idx="4"/>
              <a:endCxn id="44" idx="0"/>
            </p:cNvCxnSpPr>
            <p:nvPr/>
          </p:nvCxnSpPr>
          <p:spPr>
            <a:xfrm>
              <a:off x="4828588" y="2500729"/>
              <a:ext cx="180020" cy="74172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805673" y="2870653"/>
              <a:ext cx="574639" cy="3570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prize1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777232" y="2132856"/>
              <a:ext cx="929834" cy="3678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ea typeface="굴림" pitchFamily="50" charset="-127"/>
                </a:rPr>
                <a:t>paper2</a:t>
              </a:r>
              <a:endParaRPr lang="ko-KR" altLang="en-US" sz="11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3" idx="6"/>
              <a:endCxn id="47" idx="2"/>
            </p:cNvCxnSpPr>
            <p:nvPr/>
          </p:nvCxnSpPr>
          <p:spPr>
            <a:xfrm>
              <a:off x="5293505" y="2316793"/>
              <a:ext cx="483727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7" idx="4"/>
              <a:endCxn id="46" idx="0"/>
            </p:cNvCxnSpPr>
            <p:nvPr/>
          </p:nvCxnSpPr>
          <p:spPr>
            <a:xfrm>
              <a:off x="6242149" y="2500729"/>
              <a:ext cx="850844" cy="3699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6163871" y="3253268"/>
              <a:ext cx="693481" cy="35705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굴림" pitchFamily="50" charset="-127"/>
                </a:rPr>
                <a:t>2010</a:t>
              </a:r>
              <a:endParaRPr lang="ko-KR" altLang="en-US" sz="105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51" name="직선 화살표 연결선 50"/>
            <p:cNvCxnSpPr>
              <a:stCxn id="47" idx="4"/>
              <a:endCxn id="50" idx="0"/>
            </p:cNvCxnSpPr>
            <p:nvPr/>
          </p:nvCxnSpPr>
          <p:spPr>
            <a:xfrm>
              <a:off x="6242149" y="2500729"/>
              <a:ext cx="268463" cy="75253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6284" y="3150260"/>
            <a:ext cx="39437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SELECT ?paper1 ?paper2 ?prize</a:t>
            </a:r>
          </a:p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WHERE {?paper1 &lt;reference&gt; ?paper2.</a:t>
            </a:r>
          </a:p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       ?paper2 &lt;year&gt; &lt;2010&gt;.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       ?paper2 &lt;</a:t>
            </a:r>
            <a:r>
              <a:rPr lang="en-US" altLang="ko-KR" sz="1400" dirty="0" err="1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wonPrize</a:t>
            </a:r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&gt; ?prize.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       ?paper1 &lt;year&gt; &lt;2011&gt;.}</a:t>
            </a:r>
            <a:endParaRPr lang="ko-KR" altLang="en-US" sz="1400" dirty="0">
              <a:latin typeface="Courier" pitchFamily="49" charset="0"/>
              <a:cs typeface="DejaVu Sans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44327" y="2780928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SPARQL Query 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>
            <a:off x="4544172" y="3563724"/>
            <a:ext cx="720080" cy="41295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279482" y="3364232"/>
            <a:ext cx="3161369" cy="955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9067" y="408810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Graph pattern</a:t>
            </a:r>
            <a:endParaRPr lang="ko-KR" altLang="en-US" sz="1200" b="1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4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 animBg="1"/>
      <p:bldP spid="5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SPARQL Query Processing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2274" y="951149"/>
            <a:ext cx="8715436" cy="5000660"/>
          </a:xfrm>
        </p:spPr>
        <p:txBody>
          <a:bodyPr/>
          <a:lstStyle/>
          <a:p>
            <a:r>
              <a:rPr lang="en-US" altLang="ko-KR" dirty="0" smtClean="0"/>
              <a:t>Triple table scheme</a:t>
            </a:r>
          </a:p>
          <a:p>
            <a:pPr lvl="1"/>
            <a:r>
              <a:rPr lang="en-US" altLang="ko-KR" dirty="0" smtClean="0"/>
              <a:t>Store all triples </a:t>
            </a:r>
            <a:r>
              <a:rPr lang="en-US" altLang="ko-KR" dirty="0"/>
              <a:t>in </a:t>
            </a:r>
            <a:r>
              <a:rPr lang="en-US" altLang="ko-KR" dirty="0" smtClean="0"/>
              <a:t>a 3-column(S</a:t>
            </a:r>
            <a:r>
              <a:rPr lang="en-US" altLang="ko-KR" dirty="0"/>
              <a:t>, P, O) </a:t>
            </a:r>
            <a:r>
              <a:rPr lang="en-US" altLang="ko-KR" dirty="0" smtClean="0"/>
              <a:t>table</a:t>
            </a:r>
          </a:p>
          <a:p>
            <a:r>
              <a:rPr lang="en-US" altLang="ko-KR" dirty="0" smtClean="0"/>
              <a:t>Execution plan for SPARQL </a:t>
            </a:r>
          </a:p>
          <a:p>
            <a:pPr lvl="1"/>
            <a:r>
              <a:rPr lang="en-US" altLang="ko-KR" dirty="0" smtClean="0"/>
              <a:t>Scan: retrieve matching triples for a triple pattern</a:t>
            </a:r>
          </a:p>
          <a:p>
            <a:pPr lvl="1"/>
            <a:r>
              <a:rPr lang="en-US" altLang="ko-KR" dirty="0" smtClean="0"/>
              <a:t>Join: combine the retrieved triples</a:t>
            </a:r>
          </a:p>
          <a:p>
            <a:endParaRPr lang="en-US" altLang="ko-KR" dirty="0" smtClean="0"/>
          </a:p>
        </p:txBody>
      </p:sp>
      <p:graphicFrame>
        <p:nvGraphicFramePr>
          <p:cNvPr id="5" name="내용 개체 틀 4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4711813"/>
              </p:ext>
            </p:extLst>
          </p:nvPr>
        </p:nvGraphicFramePr>
        <p:xfrm>
          <a:off x="6581603" y="754438"/>
          <a:ext cx="2166861" cy="2233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534"/>
                <a:gridCol w="768730"/>
                <a:gridCol w="709597"/>
              </a:tblGrid>
              <a:tr h="279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S</a:t>
                      </a:r>
                      <a:endParaRPr lang="ko-KR" altLang="en-US" sz="1100" b="1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</a:t>
                      </a:r>
                      <a:endParaRPr lang="ko-KR" altLang="en-US" sz="1100" b="1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O</a:t>
                      </a:r>
                      <a:endParaRPr lang="ko-KR" altLang="en-US" sz="1100" b="1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paper1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hasAuthor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person1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paper1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year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2011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paper1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reference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paper2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paper2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hasAuthor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person2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paper2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year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2010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paper2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wonPrize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prize1</a:t>
                      </a:r>
                      <a:endParaRPr lang="ko-KR" altLang="en-US" sz="1200" dirty="0"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7077809" y="426150"/>
            <a:ext cx="1310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cs typeface="Times New Roman" pitchFamily="18" charset="0"/>
              </a:rPr>
              <a:t>Triple Table</a:t>
            </a:r>
            <a:endParaRPr lang="ko-KR" altLang="en-US" sz="1600" b="1" dirty="0">
              <a:cs typeface="Times New Roman" pitchFamily="18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60350" y="5531291"/>
            <a:ext cx="2757558" cy="49700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?paper1 &lt;reference&gt; ?paper2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671574" y="4104122"/>
            <a:ext cx="2292914" cy="5025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?paper1 &lt;year&gt; &lt;2011&gt;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92437" y="5531290"/>
            <a:ext cx="2203899" cy="49700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?paper2 &lt;year&gt; &lt;2010&gt;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40152" y="4872193"/>
            <a:ext cx="2731204" cy="45850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Scan</a:t>
            </a: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?paper2 &lt;</a:t>
            </a:r>
            <a:r>
              <a:rPr lang="en-US" altLang="ko-KR" sz="1200" dirty="0" err="1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wonPrize</a:t>
            </a:r>
            <a:r>
              <a:rPr lang="en-US" altLang="ko-KR" sz="1200" dirty="0">
                <a:solidFill>
                  <a:srgbClr val="000000"/>
                </a:solidFill>
                <a:latin typeface="Courier" pitchFamily="49" charset="0"/>
                <a:ea typeface="DejaVu Sans" pitchFamily="34" charset="0"/>
                <a:cs typeface="DejaVu Sans" pitchFamily="34" charset="0"/>
              </a:rPr>
              <a:t>&gt; ?prize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13346" y="4872192"/>
            <a:ext cx="823106" cy="3365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89194" y="4145352"/>
            <a:ext cx="783006" cy="3317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75306" y="3501008"/>
            <a:ext cx="744966" cy="33756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53" name="직선 화살표 연결선 52"/>
          <p:cNvCxnSpPr>
            <a:stCxn id="46" idx="0"/>
            <a:endCxn id="50" idx="2"/>
          </p:cNvCxnSpPr>
          <p:nvPr/>
        </p:nvCxnSpPr>
        <p:spPr>
          <a:xfrm flipV="1">
            <a:off x="3839129" y="5208695"/>
            <a:ext cx="1285770" cy="3225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0"/>
            <a:endCxn id="50" idx="2"/>
          </p:cNvCxnSpPr>
          <p:nvPr/>
        </p:nvCxnSpPr>
        <p:spPr>
          <a:xfrm flipH="1" flipV="1">
            <a:off x="5124899" y="5208695"/>
            <a:ext cx="1369488" cy="32259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0" idx="0"/>
            <a:endCxn id="51" idx="2"/>
          </p:cNvCxnSpPr>
          <p:nvPr/>
        </p:nvCxnSpPr>
        <p:spPr>
          <a:xfrm flipV="1">
            <a:off x="5124899" y="4477052"/>
            <a:ext cx="855798" cy="3951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0"/>
            <a:endCxn id="51" idx="2"/>
          </p:cNvCxnSpPr>
          <p:nvPr/>
        </p:nvCxnSpPr>
        <p:spPr>
          <a:xfrm flipH="1" flipV="1">
            <a:off x="5980697" y="4477052"/>
            <a:ext cx="1325057" cy="39514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1" idx="0"/>
            <a:endCxn id="52" idx="2"/>
          </p:cNvCxnSpPr>
          <p:nvPr/>
        </p:nvCxnSpPr>
        <p:spPr>
          <a:xfrm flipV="1">
            <a:off x="5980697" y="3838569"/>
            <a:ext cx="667092" cy="3067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7" idx="0"/>
            <a:endCxn id="52" idx="2"/>
          </p:cNvCxnSpPr>
          <p:nvPr/>
        </p:nvCxnSpPr>
        <p:spPr>
          <a:xfrm flipH="1" flipV="1">
            <a:off x="6647789" y="3838569"/>
            <a:ext cx="1170242" cy="2655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>
            <p:custDataLst>
              <p:tags r:id="rId6"/>
            </p:custDataLst>
          </p:nvPr>
        </p:nvSpPr>
        <p:spPr>
          <a:xfrm>
            <a:off x="4434680" y="6165304"/>
            <a:ext cx="323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Query Execution Plan</a:t>
            </a:r>
            <a:endParaRPr lang="ko-KR" altLang="en-US" b="1" dirty="0"/>
          </a:p>
        </p:txBody>
      </p:sp>
      <p:sp>
        <p:nvSpPr>
          <p:cNvPr id="60" name="TextBox 59"/>
          <p:cNvSpPr txBox="1"/>
          <p:nvPr>
            <p:custDataLst>
              <p:tags r:id="rId7"/>
            </p:custDataLst>
          </p:nvPr>
        </p:nvSpPr>
        <p:spPr>
          <a:xfrm>
            <a:off x="539552" y="3356992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SPARQL Query</a:t>
            </a:r>
            <a:endParaRPr lang="ko-KR" alt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52619" y="3654316"/>
            <a:ext cx="32993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SELECT </a:t>
            </a:r>
          </a:p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?paper1 ?paper2 ?prize</a:t>
            </a:r>
          </a:p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WHERE </a:t>
            </a:r>
          </a:p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{?paper1 &lt;reference&gt; ?paper2.</a:t>
            </a:r>
          </a:p>
          <a:p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 ?paper2 &lt;year&gt; &lt;2010&gt;.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 ?paper2 &lt;</a:t>
            </a:r>
            <a:r>
              <a:rPr lang="en-US" altLang="ko-KR" sz="1400" dirty="0" err="1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wonPrize</a:t>
            </a:r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&gt; ?prize.</a:t>
            </a:r>
          </a:p>
          <a:p>
            <a:pPr>
              <a:tabLst>
                <a:tab pos="901700" algn="l"/>
              </a:tabLst>
            </a:pPr>
            <a:r>
              <a:rPr lang="en-US" altLang="ko-KR" sz="1400" dirty="0" smtClean="0">
                <a:latin typeface="Courier" pitchFamily="49" charset="0"/>
                <a:ea typeface="DejaVu Sans" pitchFamily="34" charset="0"/>
                <a:cs typeface="DejaVu Sans" pitchFamily="34" charset="0"/>
              </a:rPr>
              <a:t> ?paper1 &lt;year&gt; &lt;2011&gt;.}</a:t>
            </a:r>
            <a:endParaRPr lang="ko-KR" altLang="en-US" sz="1400" dirty="0">
              <a:latin typeface="Courier" pitchFamily="49" charset="0"/>
              <a:cs typeface="DejaVu Sans" pitchFamily="34" charset="0"/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4139952" y="4149080"/>
            <a:ext cx="720080" cy="41295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5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위쪽 화살표 141"/>
          <p:cNvSpPr/>
          <p:nvPr>
            <p:custDataLst>
              <p:tags r:id="rId2"/>
            </p:custDataLst>
          </p:nvPr>
        </p:nvSpPr>
        <p:spPr bwMode="auto">
          <a:xfrm rot="10800000">
            <a:off x="5845877" y="5589240"/>
            <a:ext cx="269959" cy="441340"/>
          </a:xfrm>
          <a:prstGeom prst="up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7504" y="149106"/>
            <a:ext cx="8784976" cy="75961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Useless Intermediate Result Problem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91692" y="1124744"/>
            <a:ext cx="8715436" cy="4712628"/>
          </a:xfrm>
        </p:spPr>
        <p:txBody>
          <a:bodyPr/>
          <a:lstStyle/>
          <a:p>
            <a:r>
              <a:rPr lang="en-US" altLang="ko-KR" dirty="0" smtClean="0"/>
              <a:t>SPARQL query processing can be suffered from the useless intermediate results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Useless intermediate result</a:t>
            </a:r>
          </a:p>
          <a:p>
            <a:pPr lvl="1"/>
            <a:r>
              <a:rPr lang="en-US" altLang="ko-KR" dirty="0" smtClean="0"/>
              <a:t>Intermediate </a:t>
            </a:r>
            <a:r>
              <a:rPr lang="en-US" altLang="ko-KR" dirty="0" smtClean="0"/>
              <a:t>results not included in the final results</a:t>
            </a:r>
          </a:p>
          <a:p>
            <a:endParaRPr lang="en-US" altLang="ko-KR" dirty="0" smtClean="0"/>
          </a:p>
        </p:txBody>
      </p:sp>
      <p:sp>
        <p:nvSpPr>
          <p:cNvPr id="32" name="TextBox 31"/>
          <p:cNvSpPr txBox="1"/>
          <p:nvPr>
            <p:custDataLst>
              <p:tags r:id="rId5"/>
            </p:custDataLst>
          </p:nvPr>
        </p:nvSpPr>
        <p:spPr>
          <a:xfrm>
            <a:off x="4932040" y="5949280"/>
            <a:ext cx="306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Useless Intermediate Results</a:t>
            </a:r>
            <a:endParaRPr lang="ko-KR" altLang="en-US" sz="1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83274" y="4517043"/>
            <a:ext cx="2339466" cy="1270882"/>
          </a:xfrm>
          <a:prstGeom prst="roundRect">
            <a:avLst>
              <a:gd name="adj" fmla="val 81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>
            <p:custDataLst>
              <p:tags r:id="rId6"/>
            </p:custDataLst>
          </p:nvPr>
        </p:nvSpPr>
        <p:spPr>
          <a:xfrm>
            <a:off x="6302142" y="37170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RDF Graph</a:t>
            </a:r>
            <a:endParaRPr lang="ko-KR" altLang="en-US" b="1" dirty="0"/>
          </a:p>
        </p:txBody>
      </p:sp>
      <p:sp>
        <p:nvSpPr>
          <p:cNvPr id="50" name="타원 49"/>
          <p:cNvSpPr/>
          <p:nvPr/>
        </p:nvSpPr>
        <p:spPr bwMode="auto">
          <a:xfrm>
            <a:off x="7199498" y="4614312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16922" y="4830336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7199498" y="5060484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53" name="직선 화살표 연결선 52"/>
          <p:cNvCxnSpPr>
            <a:stCxn id="50" idx="4"/>
            <a:endCxn id="52" idx="0"/>
          </p:cNvCxnSpPr>
          <p:nvPr/>
        </p:nvCxnSpPr>
        <p:spPr bwMode="auto">
          <a:xfrm flipH="1">
            <a:off x="7289508" y="4823329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타원 53"/>
          <p:cNvSpPr/>
          <p:nvPr/>
        </p:nvSpPr>
        <p:spPr bwMode="auto">
          <a:xfrm>
            <a:off x="7199498" y="5525155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55" name="직선 화살표 연결선 54"/>
          <p:cNvCxnSpPr>
            <a:stCxn id="52" idx="4"/>
            <a:endCxn id="54" idx="0"/>
          </p:cNvCxnSpPr>
          <p:nvPr/>
        </p:nvCxnSpPr>
        <p:spPr bwMode="auto">
          <a:xfrm>
            <a:off x="7289508" y="5240504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6"/>
          <p:cNvSpPr txBox="1"/>
          <p:nvPr/>
        </p:nvSpPr>
        <p:spPr>
          <a:xfrm>
            <a:off x="6911466" y="5219687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7199498" y="4182264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58" name="직선 화살표 연결선 57"/>
          <p:cNvCxnSpPr>
            <a:stCxn id="57" idx="4"/>
            <a:endCxn id="50" idx="0"/>
          </p:cNvCxnSpPr>
          <p:nvPr/>
        </p:nvCxnSpPr>
        <p:spPr bwMode="auto">
          <a:xfrm>
            <a:off x="7289905" y="4362284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911466" y="435013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5471306" y="4614312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88730" y="4830336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5471306" y="5060484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63" name="직선 화살표 연결선 62"/>
          <p:cNvCxnSpPr>
            <a:stCxn id="60" idx="4"/>
            <a:endCxn id="62" idx="0"/>
          </p:cNvCxnSpPr>
          <p:nvPr/>
        </p:nvCxnSpPr>
        <p:spPr bwMode="auto">
          <a:xfrm flipH="1">
            <a:off x="5561316" y="4823329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5471306" y="5525155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65" name="직선 화살표 연결선 64"/>
          <p:cNvCxnSpPr>
            <a:stCxn id="62" idx="4"/>
            <a:endCxn id="64" idx="0"/>
          </p:cNvCxnSpPr>
          <p:nvPr/>
        </p:nvCxnSpPr>
        <p:spPr bwMode="auto">
          <a:xfrm>
            <a:off x="5561316" y="5240504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"/>
          <p:cNvSpPr txBox="1"/>
          <p:nvPr/>
        </p:nvSpPr>
        <p:spPr>
          <a:xfrm>
            <a:off x="5183274" y="5219687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514628" y="4625055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32052" y="4841079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6514628" y="5071227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70" name="직선 화살표 연결선 69"/>
          <p:cNvCxnSpPr>
            <a:stCxn id="67" idx="4"/>
            <a:endCxn id="69" idx="0"/>
          </p:cNvCxnSpPr>
          <p:nvPr/>
        </p:nvCxnSpPr>
        <p:spPr bwMode="auto">
          <a:xfrm flipH="1">
            <a:off x="6604638" y="4834072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타원 70"/>
          <p:cNvSpPr/>
          <p:nvPr/>
        </p:nvSpPr>
        <p:spPr bwMode="auto">
          <a:xfrm>
            <a:off x="6514628" y="5535898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/>
          <p:cNvCxnSpPr>
            <a:stCxn id="69" idx="4"/>
            <a:endCxn id="71" idx="0"/>
          </p:cNvCxnSpPr>
          <p:nvPr/>
        </p:nvCxnSpPr>
        <p:spPr bwMode="auto">
          <a:xfrm>
            <a:off x="6604638" y="5251247"/>
            <a:ext cx="0" cy="2846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6"/>
          <p:cNvSpPr txBox="1"/>
          <p:nvPr/>
        </p:nvSpPr>
        <p:spPr>
          <a:xfrm>
            <a:off x="6226596" y="5230430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7810772" y="4625055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28196" y="4841079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7810772" y="5071227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77" name="직선 화살표 연결선 76"/>
          <p:cNvCxnSpPr>
            <a:stCxn id="74" idx="4"/>
            <a:endCxn id="76" idx="0"/>
          </p:cNvCxnSpPr>
          <p:nvPr/>
        </p:nvCxnSpPr>
        <p:spPr bwMode="auto">
          <a:xfrm flipH="1">
            <a:off x="7900782" y="4834072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타원 77"/>
          <p:cNvSpPr/>
          <p:nvPr/>
        </p:nvSpPr>
        <p:spPr bwMode="auto">
          <a:xfrm>
            <a:off x="7810772" y="4193007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79" name="직선 화살표 연결선 78"/>
          <p:cNvCxnSpPr>
            <a:stCxn id="78" idx="4"/>
            <a:endCxn id="74" idx="0"/>
          </p:cNvCxnSpPr>
          <p:nvPr/>
        </p:nvCxnSpPr>
        <p:spPr bwMode="auto">
          <a:xfrm>
            <a:off x="7901179" y="4373027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522740" y="436087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8711666" y="4625055"/>
            <a:ext cx="180814" cy="20901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29090" y="4841079"/>
            <a:ext cx="354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8711666" y="5071227"/>
            <a:ext cx="180020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84" name="직선 화살표 연결선 83"/>
          <p:cNvCxnSpPr>
            <a:stCxn id="81" idx="4"/>
            <a:endCxn id="83" idx="0"/>
          </p:cNvCxnSpPr>
          <p:nvPr/>
        </p:nvCxnSpPr>
        <p:spPr bwMode="auto">
          <a:xfrm flipH="1">
            <a:off x="8801676" y="4834072"/>
            <a:ext cx="397" cy="2371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8711666" y="4193007"/>
            <a:ext cx="180814" cy="1800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119063" indent="-119063" algn="ctr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</a:pP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100" name="직선 화살표 연결선 99"/>
          <p:cNvCxnSpPr>
            <a:stCxn id="85" idx="4"/>
            <a:endCxn id="81" idx="0"/>
          </p:cNvCxnSpPr>
          <p:nvPr/>
        </p:nvCxnSpPr>
        <p:spPr bwMode="auto">
          <a:xfrm>
            <a:off x="8802073" y="4373027"/>
            <a:ext cx="0" cy="2520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423634" y="436087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857635" y="5142518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001651" y="5139853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145667" y="5139853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8028" y="3861048"/>
            <a:ext cx="781604" cy="2592288"/>
            <a:chOff x="222716" y="3479173"/>
            <a:chExt cx="937925" cy="2844320"/>
          </a:xfrm>
        </p:grpSpPr>
        <p:sp>
          <p:nvSpPr>
            <p:cNvPr id="22" name="TextBox 21"/>
            <p:cNvSpPr txBox="1"/>
            <p:nvPr/>
          </p:nvSpPr>
          <p:spPr>
            <a:xfrm>
              <a:off x="309126" y="3479173"/>
              <a:ext cx="85151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prstClr val="black"/>
                  </a:solidFill>
                </a:rPr>
                <a:t>Query</a:t>
              </a:r>
              <a:endParaRPr lang="ko-KR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22716" y="4940869"/>
              <a:ext cx="41229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p2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2" name="TextBox 6"/>
            <p:cNvSpPr txBox="1"/>
            <p:nvPr/>
          </p:nvSpPr>
          <p:spPr>
            <a:xfrm>
              <a:off x="222716" y="5589895"/>
              <a:ext cx="41229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p3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 bwMode="auto">
            <a:xfrm>
              <a:off x="590084" y="3874217"/>
              <a:ext cx="453524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?n1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4" name="직선 화살표 연결선 113"/>
            <p:cNvCxnSpPr>
              <a:stCxn id="113" idx="4"/>
              <a:endCxn id="116" idx="0"/>
            </p:cNvCxnSpPr>
            <p:nvPr/>
          </p:nvCxnSpPr>
          <p:spPr bwMode="auto">
            <a:xfrm>
              <a:off x="816846" y="4292328"/>
              <a:ext cx="1" cy="26600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22716" y="4269262"/>
              <a:ext cx="41229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p1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6" name="타원 115"/>
            <p:cNvSpPr/>
            <p:nvPr/>
          </p:nvSpPr>
          <p:spPr bwMode="auto">
            <a:xfrm>
              <a:off x="590085" y="4558329"/>
              <a:ext cx="453523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?n2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 bwMode="auto">
            <a:xfrm>
              <a:off x="590085" y="5246901"/>
              <a:ext cx="453523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?n3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8" name="직선 화살표 연결선 117"/>
            <p:cNvCxnSpPr>
              <a:stCxn id="116" idx="4"/>
              <a:endCxn id="117" idx="0"/>
            </p:cNvCxnSpPr>
            <p:nvPr/>
          </p:nvCxnSpPr>
          <p:spPr bwMode="auto">
            <a:xfrm>
              <a:off x="816847" y="4976439"/>
              <a:ext cx="0" cy="2704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9" name="타원 118"/>
            <p:cNvSpPr/>
            <p:nvPr/>
          </p:nvSpPr>
          <p:spPr bwMode="auto">
            <a:xfrm>
              <a:off x="590086" y="5905383"/>
              <a:ext cx="453523" cy="41811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680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 algn="ctr" fontAlgn="base" latinLnBrk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4F81BD"/>
                </a:buClr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?n4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0" name="직선 화살표 연결선 119"/>
            <p:cNvCxnSpPr>
              <a:stCxn id="117" idx="4"/>
              <a:endCxn id="119" idx="0"/>
            </p:cNvCxnSpPr>
            <p:nvPr/>
          </p:nvCxnSpPr>
          <p:spPr bwMode="auto">
            <a:xfrm>
              <a:off x="816847" y="5665012"/>
              <a:ext cx="1" cy="24037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그룹 6"/>
          <p:cNvGrpSpPr/>
          <p:nvPr/>
        </p:nvGrpSpPr>
        <p:grpSpPr>
          <a:xfrm>
            <a:off x="1691680" y="3861048"/>
            <a:ext cx="3131826" cy="2417960"/>
            <a:chOff x="5379657" y="3943388"/>
            <a:chExt cx="3131826" cy="2417960"/>
          </a:xfrm>
        </p:grpSpPr>
        <p:sp>
          <p:nvSpPr>
            <p:cNvPr id="47" name="TextBox 46"/>
            <p:cNvSpPr txBox="1"/>
            <p:nvPr>
              <p:custDataLst>
                <p:tags r:id="rId7"/>
              </p:custDataLst>
            </p:nvPr>
          </p:nvSpPr>
          <p:spPr>
            <a:xfrm>
              <a:off x="6183899" y="3943388"/>
              <a:ext cx="1654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Execution Plan</a:t>
              </a:r>
              <a:endParaRPr lang="ko-KR" altLang="en-US" sz="1600" b="1" dirty="0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5379657" y="5879600"/>
              <a:ext cx="1262795" cy="48174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?n2 p2 ?n3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6714460" y="5877272"/>
              <a:ext cx="1313924" cy="48405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?n3 p3 ?n4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7236296" y="5052898"/>
              <a:ext cx="1275187" cy="5205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Scan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r>
                <a:rPr lang="en-US" altLang="ko-KR" sz="1400" dirty="0">
                  <a:solidFill>
                    <a:schemeClr val="tx1"/>
                  </a:solidFill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 p1 ?n2</a:t>
              </a: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6255916" y="5052897"/>
              <a:ext cx="828028" cy="40093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Join</a:t>
              </a: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6777436" y="4305894"/>
              <a:ext cx="825800" cy="41925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Join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화살표 연결선 126"/>
            <p:cNvCxnSpPr>
              <a:stCxn id="122" idx="0"/>
              <a:endCxn id="125" idx="2"/>
            </p:cNvCxnSpPr>
            <p:nvPr/>
          </p:nvCxnSpPr>
          <p:spPr>
            <a:xfrm flipV="1">
              <a:off x="6011055" y="5453834"/>
              <a:ext cx="658875" cy="4257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23" idx="0"/>
              <a:endCxn id="125" idx="2"/>
            </p:cNvCxnSpPr>
            <p:nvPr/>
          </p:nvCxnSpPr>
          <p:spPr>
            <a:xfrm flipH="1" flipV="1">
              <a:off x="6669930" y="5453834"/>
              <a:ext cx="701492" cy="42343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25" idx="0"/>
              <a:endCxn id="126" idx="2"/>
            </p:cNvCxnSpPr>
            <p:nvPr/>
          </p:nvCxnSpPr>
          <p:spPr>
            <a:xfrm flipV="1">
              <a:off x="6669930" y="4725144"/>
              <a:ext cx="520406" cy="32775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24" idx="0"/>
              <a:endCxn id="126" idx="2"/>
            </p:cNvCxnSpPr>
            <p:nvPr/>
          </p:nvCxnSpPr>
          <p:spPr>
            <a:xfrm flipH="1" flipV="1">
              <a:off x="7190336" y="4725144"/>
              <a:ext cx="683554" cy="3277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모서리가 둥근 직사각형 130"/>
          <p:cNvSpPr/>
          <p:nvPr/>
        </p:nvSpPr>
        <p:spPr>
          <a:xfrm>
            <a:off x="2567939" y="4970559"/>
            <a:ext cx="828028" cy="412270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11466" y="4149080"/>
            <a:ext cx="616730" cy="1638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88730" y="4521918"/>
            <a:ext cx="1593251" cy="1266007"/>
          </a:xfrm>
          <a:prstGeom prst="roundRect">
            <a:avLst>
              <a:gd name="adj" fmla="val 892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50036" y="4806267"/>
            <a:ext cx="796625" cy="1719077"/>
          </a:xfrm>
          <a:prstGeom prst="roundRect">
            <a:avLst>
              <a:gd name="adj" fmla="val 892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172400" y="4727809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316416" y="4725144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460432" y="4725144"/>
            <a:ext cx="45719" cy="69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6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3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32" grpId="0"/>
      <p:bldP spid="19" grpId="0" animBg="1"/>
      <p:bldP spid="131" grpId="0" animBg="1"/>
      <p:bldP spid="9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Useless Intermediate Result Problem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Harmful for the query evaluation performance</a:t>
            </a:r>
          </a:p>
          <a:p>
            <a:pPr lvl="1"/>
            <a:r>
              <a:rPr lang="en-US" altLang="ko-KR" dirty="0"/>
              <a:t>Waste processing </a:t>
            </a:r>
            <a:r>
              <a:rPr lang="en-US" altLang="ko-KR" dirty="0" smtClean="0"/>
              <a:t>resources</a:t>
            </a:r>
          </a:p>
          <a:p>
            <a:pPr lvl="1"/>
            <a:r>
              <a:rPr lang="en-US" altLang="ko-KR" dirty="0" smtClean="0"/>
              <a:t>Do not contribute to the final results</a:t>
            </a:r>
            <a:endParaRPr lang="en-US" altLang="ko-KR" dirty="0"/>
          </a:p>
          <a:p>
            <a:r>
              <a:rPr lang="en-US" altLang="ko-KR" dirty="0"/>
              <a:t>As the RDF data grows, the problem becomes more serious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Our approach</a:t>
            </a:r>
          </a:p>
          <a:p>
            <a:pPr lvl="1"/>
            <a:r>
              <a:rPr lang="en-US" altLang="ko-KR" dirty="0" smtClean="0"/>
              <a:t>Triple filtering method</a:t>
            </a:r>
          </a:p>
          <a:p>
            <a:pPr marL="719138" lvl="2" indent="-261938"/>
            <a:r>
              <a:rPr lang="en-US" altLang="ko-KR" dirty="0" smtClean="0"/>
              <a:t>Filter useless triples exploiting the </a:t>
            </a:r>
            <a:r>
              <a:rPr lang="en-US" altLang="ko-KR" b="1" dirty="0" smtClean="0"/>
              <a:t>graph-structural information </a:t>
            </a:r>
            <a:r>
              <a:rPr lang="en-US" altLang="ko-KR" dirty="0" smtClean="0"/>
              <a:t>of RDF data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7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2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US" altLang="ko-KR" u="sng" dirty="0" smtClean="0"/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Our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approaches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Triple filtering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RP-Filter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8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6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886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Join </a:t>
            </a:r>
            <a:r>
              <a:rPr lang="en-US" altLang="ko-KR" dirty="0" smtClean="0"/>
              <a:t>ordering</a:t>
            </a:r>
          </a:p>
          <a:p>
            <a:pPr lvl="1"/>
            <a:r>
              <a:rPr lang="en-US" altLang="ko-KR" dirty="0" smtClean="0"/>
              <a:t>Traditional method in RDBMS</a:t>
            </a:r>
            <a:endParaRPr lang="en-US" altLang="ko-KR" dirty="0"/>
          </a:p>
          <a:p>
            <a:pPr lvl="1"/>
            <a:r>
              <a:rPr lang="en-US" altLang="ko-KR" dirty="0"/>
              <a:t>Find optimal join ordering which generate minimum intermediate results</a:t>
            </a:r>
          </a:p>
          <a:p>
            <a:pPr lvl="1"/>
            <a:r>
              <a:rPr lang="en-US" altLang="ko-KR" dirty="0" smtClean="0"/>
              <a:t>Join selectivity estimation for SPARQL query processing</a:t>
            </a:r>
            <a:br>
              <a:rPr lang="en-US" altLang="ko-KR" dirty="0" smtClean="0"/>
            </a:br>
            <a:r>
              <a:rPr lang="en-US" altLang="ko-KR" dirty="0" smtClean="0"/>
              <a:t>[Neumann and </a:t>
            </a:r>
            <a:r>
              <a:rPr lang="en-US" altLang="ko-KR" dirty="0" err="1" smtClean="0"/>
              <a:t>Weikum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/>
              <a:t>VLDB’08</a:t>
            </a:r>
            <a:r>
              <a:rPr lang="en-US" altLang="ko-KR" dirty="0" smtClean="0"/>
              <a:t>]</a:t>
            </a:r>
            <a:r>
              <a:rPr lang="en-US" altLang="ko-KR" dirty="0"/>
              <a:t> [Neumann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Weikum</a:t>
            </a:r>
            <a:r>
              <a:rPr lang="en-US" altLang="ko-KR" dirty="0" smtClean="0"/>
              <a:t>, </a:t>
            </a:r>
            <a:r>
              <a:rPr lang="en-US" altLang="ko-KR" dirty="0"/>
              <a:t>SIGMOD’09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[Stoker et al., WWW’08][Neumann and </a:t>
            </a:r>
            <a:r>
              <a:rPr lang="en-US" altLang="ko-KR" dirty="0" err="1" smtClean="0"/>
              <a:t>Moerkotte</a:t>
            </a:r>
            <a:r>
              <a:rPr lang="en-US" altLang="ko-KR" dirty="0" smtClean="0"/>
              <a:t>, ICDE’11]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U-SIP(Ubiquitous Sideways Information Passing)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[Neumann and </a:t>
            </a:r>
            <a:r>
              <a:rPr lang="en-US" altLang="ko-KR" sz="1500" dirty="0" err="1" smtClean="0"/>
              <a:t>Weikum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SIGMOD’09]</a:t>
            </a:r>
            <a:endParaRPr lang="en-US" altLang="ko-KR" dirty="0"/>
          </a:p>
          <a:p>
            <a:pPr lvl="1"/>
            <a:r>
              <a:rPr lang="en-US" altLang="ko-KR" dirty="0" smtClean="0"/>
              <a:t>Dynamic and run-time method</a:t>
            </a:r>
            <a:endParaRPr lang="en-US" altLang="ko-KR" dirty="0"/>
          </a:p>
          <a:p>
            <a:pPr lvl="1"/>
            <a:r>
              <a:rPr lang="en-US" altLang="ko-KR" dirty="0"/>
              <a:t>Build a sort of filters while processing of an operator and to pass the filters to other </a:t>
            </a:r>
            <a:r>
              <a:rPr lang="en-US" altLang="ko-KR" dirty="0" smtClean="0"/>
              <a:t>operators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Limitation of previous work</a:t>
            </a:r>
          </a:p>
          <a:p>
            <a:pPr lvl="1"/>
            <a:r>
              <a:rPr lang="en-US" altLang="ko-KR" u="sng" dirty="0" smtClean="0"/>
              <a:t>Do not consider the graph-structural information</a:t>
            </a:r>
            <a:r>
              <a:rPr lang="en-US" altLang="ko-KR" dirty="0" smtClean="0"/>
              <a:t> of RDF data and SPARQL queries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43BE-F4AA-41F8-B578-B2897250BF68}" type="slidenum">
              <a:rPr lang="ko-KR" altLang="en-US" smtClean="0"/>
              <a:pPr/>
              <a:t>9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2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6n3yoXLj303rtD6S7TA2u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nsLmJPrshzwTo6E4Bis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aP05Jw5INcmpuWfDgAv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nsLmJPrshzwTo6E4Bis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W5caOcoVrF9ENUg5hus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nsLmJPrshzwTo6E4Bis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aP05Jw5INcmpuWfDgAv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chKffR5yQqaVyEG7SL9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pzuTR6OjIHNXvG9z0e3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JKjJNw1X7GnnFDFUkh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5Icz6qS6dPkLSnbZy5Zh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QpAVHudTHryPKA7jih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z80wU5TLf0TiStkdAjs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V7OUkdYNPcRKggzpNok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FxR7N6IXhHkTcTHZLGN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q8c3Daw3zEeush2cpS4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qm4GHNDDkYgX6JUJsyr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EIrqWygUnjNgIPZWsIq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eubjhGpwqG2KHlfhQ5n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6eY7EHbRlxTEhklicWTr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niRi1dOMUJ43B2X5OTQ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bkDeYaKDaxyPXQboFSb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KcCUk3DBpbepAPMpaEw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cgaFEZfOmssiZPnvHcdi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eGSBhGcQ2GjZdysn4YO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LqCZgn09djXFuYsmvha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HWAiIiBsm4S5UsYipPQ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1y3tVIsx2YITJFpYEHx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cB5cZrgxbkC4MCquDQP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j6etQZo0cFOFNxIAS2v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awubg16uIZDEdesiGjYD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LqNWIUWmilxkraeNEeY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9SevVU1WugvTxSWSsIm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E0gveUCIAoY2XLneMIs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ckSC3205OW6eSWZAkT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xaehYkoFbEcc8bWLVc1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icllqfNPfvwU3XylF6x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c2qlNaq668lybLZtePB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icllqfNPfvwU3XylF6x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sGj2R9lvdvQJFoDSkFSl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F8RIpFE8Z9nqNhnNNZz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qwkDUeJeaUlIqzay9JQ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5hVUsXTQM6Iq5VcsvZI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nBYtP1TykVP9TDb5OeQ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CkFgMQmiARcnWzvOMlF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zytztYJcRyDDOf2RwMzr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wbvoL8jQi1AHYDOzf3c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XvHCA0rvdsHUNtLo5dZ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yeeLHWFGlLnFfx1EpeE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kJxkzIct04fdE9siMq8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fxHdpaJpOcSlHhSeOlr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hRBSbObV3Z7Yt0Dli1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eJNSAs2q5Vdeviq0oDi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nH1tRuP46lFpjLj2RRj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I7szOLnYQ46vlS94EfV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ohhtfrV3maOwgKxBpjAI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2mGyyGuPuL5awlyuKlDb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yp9EleSHovOCfVMGSfz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lU5DH4toCcAvZ2q9bX8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zt7wgXTjzSFQKj5pcuK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bihmuc40Fc9vkCvbNvui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fZtT1Heb4cus94o8hf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BkGWT2M34tmq36zSJWb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yp9EleSHovOCfVMGSfz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3BkGWT2M34tmq36zSJW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qK9omEXBjlxSIItjPbT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OG29c6gB9HyEuj7rzj0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97113</TotalTime>
  <Words>4144</Words>
  <Application>Microsoft Office PowerPoint</Application>
  <PresentationFormat>화면 슬라이드 쇼(4:3)</PresentationFormat>
  <Paragraphs>733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굴림</vt:lpstr>
      <vt:lpstr>Arial</vt:lpstr>
      <vt:lpstr>Courier</vt:lpstr>
      <vt:lpstr>Wingdings</vt:lpstr>
      <vt:lpstr>DejaVu Sans</vt:lpstr>
      <vt:lpstr>맑은 고딕</vt:lpstr>
      <vt:lpstr>HY견고딕</vt:lpstr>
      <vt:lpstr>Arial Black</vt:lpstr>
      <vt:lpstr>Arial Unicode MS</vt:lpstr>
      <vt:lpstr>Cambria Math</vt:lpstr>
      <vt:lpstr>돋움</vt:lpstr>
      <vt:lpstr>Times New Roman</vt:lpstr>
      <vt:lpstr>필수</vt:lpstr>
      <vt:lpstr>RP-Filter: A Path-based Triple Filtering Method for  Efficient SPARQL Query Processing</vt:lpstr>
      <vt:lpstr>Outline</vt:lpstr>
      <vt:lpstr>RDF(Resource Description Framework)</vt:lpstr>
      <vt:lpstr>SPARQL(SPARQL Protocol And RDF Query Language)</vt:lpstr>
      <vt:lpstr>SPARQL Query Processing</vt:lpstr>
      <vt:lpstr>Useless Intermediate Result Problem </vt:lpstr>
      <vt:lpstr>Useless Intermediate Result Problem </vt:lpstr>
      <vt:lpstr>Outline</vt:lpstr>
      <vt:lpstr>Related Work</vt:lpstr>
      <vt:lpstr>Outline</vt:lpstr>
      <vt:lpstr>Causes of Useless Intermediate Result</vt:lpstr>
      <vt:lpstr>Triple Filtering</vt:lpstr>
      <vt:lpstr>RP-Filter</vt:lpstr>
      <vt:lpstr>RP-Filter</vt:lpstr>
      <vt:lpstr>Triple Filtering with RP-Filter</vt:lpstr>
      <vt:lpstr>RPFLT Operator</vt:lpstr>
      <vt:lpstr>Assigning Predicate Paths to  RPFLT</vt:lpstr>
      <vt:lpstr>Assigning Predicate Paths to RPFLT</vt:lpstr>
      <vt:lpstr>Triple Filtering by Merge Process</vt:lpstr>
      <vt:lpstr>Outline</vt:lpstr>
      <vt:lpstr>Experimental Results</vt:lpstr>
      <vt:lpstr>Experimental Results: YAGO2</vt:lpstr>
      <vt:lpstr>Experimental Results: LUBM</vt:lpstr>
      <vt:lpstr>Conclusions and Future Work</vt:lpstr>
      <vt:lpstr>Thank You Any Question?</vt:lpstr>
      <vt:lpstr>Appendix: RP-Trie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SPARQL Query Processing</dc:title>
  <dc:creator>Kisung Kim</dc:creator>
  <cp:lastModifiedBy>kisung</cp:lastModifiedBy>
  <cp:revision>5973</cp:revision>
  <cp:lastPrinted>2011-11-23T07:21:26Z</cp:lastPrinted>
  <dcterms:created xsi:type="dcterms:W3CDTF">2009-10-30T03:36:27Z</dcterms:created>
  <dcterms:modified xsi:type="dcterms:W3CDTF">2011-11-28T09:45:31Z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1KhEtSH9UIInQdPQ_QhvhIVxQl0KOOFIgUxLstA2BRpo</vt:lpwstr>
  </property>
  <property fmtid="{D5CDD505-2E9C-101B-9397-08002B2CF9AE}" pid="4" name="Google.Documents.RevisionId">
    <vt:lpwstr>13150946264402134240</vt:lpwstr>
  </property>
  <property fmtid="{D5CDD505-2E9C-101B-9397-08002B2CF9AE}" pid="5" name="Google.Documents.PreviousRevisionId">
    <vt:lpwstr>17268972170375945255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