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64" r:id="rId4"/>
    <p:sldId id="338" r:id="rId5"/>
    <p:sldId id="339" r:id="rId6"/>
    <p:sldId id="258" r:id="rId7"/>
    <p:sldId id="340" r:id="rId8"/>
    <p:sldId id="341" r:id="rId9"/>
    <p:sldId id="342" r:id="rId10"/>
    <p:sldId id="343" r:id="rId11"/>
    <p:sldId id="344" r:id="rId12"/>
    <p:sldId id="345" r:id="rId13"/>
    <p:sldId id="363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EAE9"/>
    <a:srgbClr val="7A0000"/>
    <a:srgbClr val="460000"/>
    <a:srgbClr val="800000"/>
    <a:srgbClr val="85A7D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1" autoAdjust="0"/>
    <p:restoredTop sz="93175" autoAdjust="0"/>
  </p:normalViewPr>
  <p:slideViewPr>
    <p:cSldViewPr>
      <p:cViewPr varScale="1">
        <p:scale>
          <a:sx n="101" d="100"/>
          <a:sy n="101" d="100"/>
        </p:scale>
        <p:origin x="-2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O’Reilly –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: The Definitive Guide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Ch.6 How </a:t>
            </a:r>
            <a:r>
              <a:rPr lang="en-US" altLang="ko-KR" sz="3800" dirty="0" err="1" smtClean="0"/>
              <a:t>MapReduce</a:t>
            </a:r>
            <a:r>
              <a:rPr lang="en-US" altLang="ko-KR" sz="3800" dirty="0" smtClean="0"/>
              <a:t> Works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4286256"/>
            <a:ext cx="7758122" cy="1071570"/>
          </a:xfrm>
        </p:spPr>
        <p:txBody>
          <a:bodyPr/>
          <a:lstStyle/>
          <a:p>
            <a:r>
              <a:rPr lang="en-US" altLang="ko-KR" dirty="0" smtClean="0"/>
              <a:t>16 July 2010</a:t>
            </a:r>
          </a:p>
          <a:p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1"/>
            <a:ext cx="4000496" cy="35736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5007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 err="1" smtClean="0"/>
              <a:t>Tasktracker</a:t>
            </a:r>
            <a:endParaRPr lang="en-US" altLang="ko-KR" b="1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Copies the job JAR from the shared filesystem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8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a local working directory for the task, </a:t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 err="1" smtClean="0"/>
              <a:t>unjars</a:t>
            </a:r>
            <a:r>
              <a:rPr lang="en-US" altLang="ko-KR" dirty="0" smtClean="0"/>
              <a:t> the contents of the JAR into this directory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an instance of </a:t>
            </a:r>
            <a:r>
              <a:rPr lang="en-US" altLang="ko-KR" b="1" dirty="0" err="1" smtClean="0"/>
              <a:t>TaskRunner</a:t>
            </a:r>
            <a:r>
              <a:rPr lang="en-US" altLang="ko-KR" dirty="0" smtClean="0"/>
              <a:t> to run the task</a:t>
            </a:r>
          </a:p>
          <a:p>
            <a:pPr>
              <a:spcAft>
                <a:spcPts val="600"/>
              </a:spcAft>
            </a:pPr>
            <a:endParaRPr lang="en-US" altLang="ko-KR" b="1" dirty="0" smtClean="0"/>
          </a:p>
          <a:p>
            <a:pPr>
              <a:spcAft>
                <a:spcPts val="600"/>
              </a:spcAft>
            </a:pPr>
            <a:r>
              <a:rPr lang="en-US" altLang="ko-KR" b="1" dirty="0" err="1" smtClean="0"/>
              <a:t>TaskRunner</a:t>
            </a:r>
            <a:endParaRPr lang="en-US" altLang="ko-KR" b="1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Launches a new Java Virtual Machine(JVM)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9</a:t>
            </a:r>
            <a:endParaRPr lang="en-US" altLang="ko-KR" dirty="0" smtClean="0"/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So that any bugs in the user-defined map and reduce functions don’t affect the </a:t>
            </a:r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Runs each task in the JVM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Child process informs the parent of the task’s progress every few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그림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1465807"/>
            <a:ext cx="4929222" cy="5334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Execution – Streaming and Pipes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5007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/>
              <a:t>Run special map and reduce tasks to launch the user-supplied executable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Progress and Status Updates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It’s important for the user to get feedback on how the job is progressing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 jobs are long-running batch jobs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Progress – the proportion of the task completed</a:t>
            </a:r>
          </a:p>
          <a:p>
            <a:pPr lvl="1"/>
            <a:r>
              <a:rPr lang="en-US" altLang="ko-KR" dirty="0" smtClean="0"/>
              <a:t>Map tasks – the proportion of the input that has been processed</a:t>
            </a:r>
          </a:p>
          <a:p>
            <a:pPr lvl="1"/>
            <a:r>
              <a:rPr lang="en-US" altLang="ko-KR" dirty="0" smtClean="0"/>
              <a:t>Reduce tasks</a:t>
            </a:r>
          </a:p>
          <a:p>
            <a:pPr lvl="2"/>
            <a:r>
              <a:rPr lang="en-US" altLang="ko-KR" dirty="0" smtClean="0"/>
              <a:t>The total progress is divided into three parts </a:t>
            </a:r>
          </a:p>
          <a:p>
            <a:pPr lvl="3"/>
            <a:r>
              <a:rPr lang="en-US" altLang="ko-KR" sz="1800" dirty="0" smtClean="0"/>
              <a:t>Copy phase, sort phase, reduce phase</a:t>
            </a:r>
          </a:p>
          <a:p>
            <a:pPr lvl="2"/>
            <a:r>
              <a:rPr lang="en-US" altLang="ko-KR" dirty="0" smtClean="0"/>
              <a:t>e.g.,  The task has run the reducer on half its input </a:t>
            </a:r>
          </a:p>
          <a:p>
            <a:pPr lvl="3"/>
            <a:r>
              <a:rPr lang="en-US" altLang="ko-KR" sz="1800" dirty="0" smtClean="0"/>
              <a:t>A) the task’s progress = ⅚</a:t>
            </a:r>
          </a:p>
          <a:p>
            <a:pPr lvl="3"/>
            <a:r>
              <a:rPr lang="en-US" altLang="ko-KR" sz="1800" dirty="0" smtClean="0"/>
              <a:t>Since it has completed the copy and sort phases (⅓ each) </a:t>
            </a:r>
            <a:br>
              <a:rPr lang="en-US" altLang="ko-KR" sz="1800" dirty="0" smtClean="0"/>
            </a:br>
            <a:r>
              <a:rPr lang="en-US" altLang="ko-KR" sz="1800" dirty="0" smtClean="0"/>
              <a:t>and is half way through the reduce phase (⅙)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01617"/>
            <a:ext cx="5976664" cy="576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Progress and Status Updates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99992" y="1813158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Polling </a:t>
            </a:r>
            <a:b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every second</a:t>
            </a:r>
            <a:endParaRPr lang="ko-KR" altLang="en-US" sz="12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Job Completion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Jobtracker</a:t>
            </a:r>
            <a:r>
              <a:rPr lang="en-US" altLang="ko-KR" dirty="0" smtClean="0"/>
              <a:t> changes the status for a job to “successful” </a:t>
            </a:r>
            <a:br>
              <a:rPr lang="en-US" altLang="ko-KR" dirty="0" smtClean="0"/>
            </a:br>
            <a:r>
              <a:rPr lang="en-US" altLang="ko-KR" dirty="0" smtClean="0"/>
              <a:t>when it is notified that the last task for the job is complete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JobClient</a:t>
            </a:r>
            <a:r>
              <a:rPr lang="en-US" altLang="ko-KR" dirty="0" smtClean="0"/>
              <a:t> learns it by polling for status</a:t>
            </a:r>
          </a:p>
          <a:p>
            <a:pPr lvl="1"/>
            <a:r>
              <a:rPr lang="en-US" altLang="ko-KR" dirty="0" smtClean="0"/>
              <a:t>The client prints a message to tell the user, and returns from the </a:t>
            </a:r>
            <a:r>
              <a:rPr lang="en-US" altLang="ko-KR" dirty="0" err="1" smtClean="0"/>
              <a:t>runJob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Cleanup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cleans up its working state for the job, </a:t>
            </a:r>
            <a:br>
              <a:rPr lang="en-US" altLang="ko-KR" dirty="0" smtClean="0"/>
            </a:br>
            <a:r>
              <a:rPr lang="en-US" altLang="ko-KR" dirty="0" smtClean="0"/>
              <a:t>and instructs </a:t>
            </a:r>
            <a:r>
              <a:rPr lang="en-US" altLang="ko-KR" dirty="0" err="1" smtClean="0"/>
              <a:t>tasktrackers</a:t>
            </a:r>
            <a:r>
              <a:rPr lang="en-US" altLang="ko-KR" dirty="0" smtClean="0"/>
              <a:t> to do the same </a:t>
            </a:r>
          </a:p>
          <a:p>
            <a:pPr lvl="2"/>
            <a:r>
              <a:rPr lang="en-US" altLang="ko-KR" dirty="0" smtClean="0"/>
              <a:t>e.g., to delete intermediate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Anatomy of a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Failures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Task failure</a:t>
            </a:r>
          </a:p>
          <a:p>
            <a:pPr lvl="1"/>
            <a:r>
              <a:rPr lang="en-US" altLang="ko-KR" dirty="0" smtClean="0"/>
              <a:t>When user code in the map or reduce task throws a runtime exception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Tasktracker</a:t>
            </a:r>
            <a:r>
              <a:rPr lang="en-US" altLang="ko-KR" dirty="0" smtClean="0"/>
              <a:t> failure</a:t>
            </a:r>
          </a:p>
          <a:p>
            <a:pPr lvl="1"/>
            <a:r>
              <a:rPr lang="en-US" altLang="ko-KR" dirty="0" smtClean="0"/>
              <a:t>When a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fails by crashing, or running very slowly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Jobtracker</a:t>
            </a:r>
            <a:r>
              <a:rPr lang="en-US" altLang="ko-KR" dirty="0" smtClean="0"/>
              <a:t> failure</a:t>
            </a:r>
          </a:p>
          <a:p>
            <a:pPr lvl="1"/>
            <a:r>
              <a:rPr lang="en-US" altLang="ko-KR" dirty="0" smtClean="0"/>
              <a:t>When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fails by crashing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Failure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Child task failing</a:t>
            </a:r>
          </a:p>
          <a:p>
            <a:pPr lvl="1"/>
            <a:r>
              <a:rPr lang="en-US" altLang="ko-KR" dirty="0" smtClean="0"/>
              <a:t>Child JVM reports the error back to its parent </a:t>
            </a:r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Sudden exit of the child JVM</a:t>
            </a:r>
          </a:p>
          <a:p>
            <a:pPr lvl="1"/>
            <a:r>
              <a:rPr lang="en-US" altLang="ko-KR" dirty="0" smtClean="0"/>
              <a:t> The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notices that the process has exited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Hanging tasks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notices that it hasn’t received a progress update for a while</a:t>
            </a:r>
          </a:p>
          <a:p>
            <a:pPr lvl="1"/>
            <a:r>
              <a:rPr lang="en-US" altLang="ko-KR" dirty="0" smtClean="0"/>
              <a:t>The child JVM process will be automatically killed after this period (</a:t>
            </a:r>
            <a:r>
              <a:rPr lang="en-US" altLang="ko-KR" b="1" dirty="0" err="1" smtClean="0"/>
              <a:t>mapred.task.timeout</a:t>
            </a:r>
            <a:r>
              <a:rPr lang="en-US" altLang="ko-KR" dirty="0" smtClean="0"/>
              <a:t> property)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Failure (cont’d)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Notifying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of the failure  using heartbeat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Task rescheduling</a:t>
            </a:r>
          </a:p>
          <a:p>
            <a:pPr lvl="2"/>
            <a:r>
              <a:rPr lang="en-US" altLang="ko-KR" dirty="0" smtClean="0"/>
              <a:t>If a task fails less or equal than four times (by default)</a:t>
            </a:r>
          </a:p>
          <a:p>
            <a:pPr lvl="2"/>
            <a:r>
              <a:rPr lang="en-US" altLang="ko-KR" b="1" dirty="0" err="1" smtClean="0"/>
              <a:t>mapred.map.max.attempts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and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mapred.reduce.max.attempts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properties  </a:t>
            </a:r>
          </a:p>
          <a:p>
            <a:pPr lvl="1"/>
            <a:r>
              <a:rPr lang="en-US" altLang="ko-KR" dirty="0" smtClean="0"/>
              <a:t>Job failure</a:t>
            </a:r>
          </a:p>
          <a:p>
            <a:pPr lvl="2"/>
            <a:r>
              <a:rPr lang="en-US" altLang="ko-KR" dirty="0" smtClean="0"/>
              <a:t>If any task fails more than four times  (by default)</a:t>
            </a:r>
          </a:p>
          <a:p>
            <a:pPr lvl="2"/>
            <a:r>
              <a:rPr lang="en-US" altLang="ko-KR" dirty="0" smtClean="0"/>
              <a:t>This value can be configured</a:t>
            </a:r>
          </a:p>
          <a:p>
            <a:pPr lvl="3"/>
            <a:r>
              <a:rPr lang="en-US" altLang="ko-KR" b="1" dirty="0" err="1" smtClean="0"/>
              <a:t>mapred.max.map.failures.percent</a:t>
            </a:r>
            <a:endParaRPr lang="en-US" altLang="ko-KR" dirty="0" smtClean="0"/>
          </a:p>
          <a:p>
            <a:pPr lvl="3"/>
            <a:r>
              <a:rPr lang="en-US" altLang="ko-KR" b="1" dirty="0" err="1" smtClean="0"/>
              <a:t>mapred.max.reduce.failures.percent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err="1" smtClean="0"/>
              <a:t>Tasktracker</a:t>
            </a:r>
            <a:r>
              <a:rPr lang="en-US" altLang="ko-KR" sz="3300" dirty="0" smtClean="0"/>
              <a:t> Failure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Notices a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that has stopped sending heartbeats </a:t>
            </a:r>
          </a:p>
          <a:p>
            <a:pPr lvl="2"/>
            <a:r>
              <a:rPr lang="en-US" altLang="ko-KR" dirty="0" smtClean="0"/>
              <a:t>Heartbeat interval to </a:t>
            </a:r>
            <a:r>
              <a:rPr lang="en-US" altLang="ko-KR" dirty="0" smtClean="0"/>
              <a:t>expire: </a:t>
            </a:r>
            <a:r>
              <a:rPr lang="en-US" altLang="ko-KR" b="1" dirty="0" err="1" smtClean="0"/>
              <a:t>mapred.tasktracker.expiry.interval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			    (default: 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Removes it from its pool of </a:t>
            </a:r>
            <a:r>
              <a:rPr lang="en-US" altLang="ko-KR" dirty="0" err="1" smtClean="0"/>
              <a:t>tasktrackers</a:t>
            </a:r>
            <a:r>
              <a:rPr lang="en-US" altLang="ko-KR" dirty="0" smtClean="0"/>
              <a:t> to schedule tasks on </a:t>
            </a:r>
          </a:p>
          <a:p>
            <a:pPr lvl="1"/>
            <a:r>
              <a:rPr lang="en-US" altLang="ko-KR" dirty="0" smtClean="0"/>
              <a:t>Arranges for map tasks that were run and completed successfully</a:t>
            </a:r>
          </a:p>
          <a:p>
            <a:pPr lvl="2"/>
            <a:r>
              <a:rPr lang="en-US" altLang="ko-KR" dirty="0" smtClean="0"/>
              <a:t>Intermediate output residing on the failed </a:t>
            </a:r>
            <a:r>
              <a:rPr lang="en-US" altLang="ko-KR" dirty="0" err="1" smtClean="0"/>
              <a:t>tasktracker’s</a:t>
            </a:r>
            <a:r>
              <a:rPr lang="en-US" altLang="ko-KR" dirty="0" smtClean="0"/>
              <a:t> local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may not be accessible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Blacklist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is blacklisted if its task failure rate is significantly higher than the average’s on the cluster</a:t>
            </a:r>
          </a:p>
          <a:p>
            <a:pPr lvl="1"/>
            <a:r>
              <a:rPr lang="en-US" altLang="ko-KR" dirty="0" smtClean="0"/>
              <a:t>Blacklisted </a:t>
            </a:r>
            <a:r>
              <a:rPr lang="en-US" altLang="ko-KR" dirty="0" err="1" smtClean="0"/>
              <a:t>tasktrackers</a:t>
            </a:r>
            <a:r>
              <a:rPr lang="en-US" altLang="ko-KR" dirty="0" smtClean="0"/>
              <a:t> can be restarted to remove them from the blacklist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/>
              <a:t>Anatomy of a </a:t>
            </a:r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err="1" smtClean="0"/>
              <a:t>Jobtracker</a:t>
            </a:r>
            <a:r>
              <a:rPr lang="en-US" altLang="ko-KR" sz="3300" dirty="0" smtClean="0"/>
              <a:t> Failure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Currently,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has no mechanism for dealing with failure of the </a:t>
            </a:r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Jobtracker</a:t>
            </a:r>
            <a:r>
              <a:rPr lang="en-US" altLang="ko-KR" dirty="0" smtClean="0"/>
              <a:t> failure has a low chance of occurring </a:t>
            </a:r>
          </a:p>
          <a:p>
            <a:pPr lvl="1"/>
            <a:r>
              <a:rPr lang="en-US" altLang="ko-KR" dirty="0" smtClean="0"/>
              <a:t>The chance of a particular machine failing is low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Running multiple </a:t>
            </a:r>
            <a:r>
              <a:rPr lang="en-US" altLang="ko-KR" dirty="0" err="1" smtClean="0"/>
              <a:t>jobtrackers</a:t>
            </a:r>
            <a:r>
              <a:rPr lang="en-US" altLang="ko-KR" dirty="0" smtClean="0"/>
              <a:t>, only one of which is the primary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at any time</a:t>
            </a:r>
          </a:p>
          <a:p>
            <a:pPr lvl="1"/>
            <a:r>
              <a:rPr lang="en-US" altLang="ko-KR" dirty="0" smtClean="0"/>
              <a:t>Choosing the primary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using </a:t>
            </a:r>
            <a:r>
              <a:rPr lang="en-US" altLang="ko-KR" dirty="0" err="1" smtClean="0"/>
              <a:t>ZooKeeper</a:t>
            </a:r>
            <a:r>
              <a:rPr lang="en-US" altLang="ko-KR" dirty="0" smtClean="0"/>
              <a:t> as a coordination mechanism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Anatomy of a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Job Scheduling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FIFO scheduler (default)</a:t>
            </a:r>
          </a:p>
          <a:p>
            <a:pPr lvl="1"/>
            <a:r>
              <a:rPr lang="en-US" altLang="ko-KR" dirty="0" smtClean="0"/>
              <a:t>Queue-based</a:t>
            </a:r>
          </a:p>
          <a:p>
            <a:pPr lvl="1"/>
            <a:r>
              <a:rPr lang="en-US" altLang="ko-KR" dirty="0" smtClean="0"/>
              <a:t>Job priority</a:t>
            </a:r>
          </a:p>
          <a:p>
            <a:pPr lvl="2"/>
            <a:r>
              <a:rPr lang="en-US" altLang="ko-KR" b="1" dirty="0" err="1" smtClean="0"/>
              <a:t>mapred.job.priority</a:t>
            </a:r>
            <a:r>
              <a:rPr lang="en-US" altLang="ko-KR" dirty="0" smtClean="0"/>
              <a:t> </a:t>
            </a:r>
            <a:r>
              <a:rPr lang="en-US" altLang="ko-KR" dirty="0" smtClean="0"/>
              <a:t> property (</a:t>
            </a:r>
            <a:r>
              <a:rPr lang="en-US" altLang="ko-KR" dirty="0" smtClean="0"/>
              <a:t>VERY_HIGH, HIGH, NORMAL, LOW, VERY_LOW)</a:t>
            </a:r>
          </a:p>
          <a:p>
            <a:pPr lvl="1"/>
            <a:r>
              <a:rPr lang="en-US" altLang="ko-KR" dirty="0" smtClean="0"/>
              <a:t>No preemption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Fair scheduler</a:t>
            </a:r>
          </a:p>
          <a:p>
            <a:pPr lvl="1"/>
            <a:r>
              <a:rPr lang="en-US" altLang="ko-KR" dirty="0" smtClean="0"/>
              <a:t>Pool-based</a:t>
            </a:r>
          </a:p>
          <a:p>
            <a:pPr lvl="2"/>
            <a:r>
              <a:rPr lang="en-US" altLang="ko-KR" dirty="0" smtClean="0"/>
              <a:t>Each user gets their own pool, where jobs are placed in</a:t>
            </a:r>
          </a:p>
          <a:p>
            <a:pPr lvl="2"/>
            <a:r>
              <a:rPr lang="en-US" altLang="ko-KR" dirty="0" smtClean="0"/>
              <a:t>A user who submits more jobs will not get any more cluster resources</a:t>
            </a:r>
          </a:p>
          <a:p>
            <a:pPr lvl="1"/>
            <a:r>
              <a:rPr lang="en-US" altLang="ko-KR" dirty="0" smtClean="0"/>
              <a:t>Preemption support</a:t>
            </a:r>
          </a:p>
          <a:p>
            <a:pPr lvl="1"/>
            <a:r>
              <a:rPr lang="en-US" altLang="ko-KR" dirty="0" smtClean="0"/>
              <a:t>Configuration</a:t>
            </a:r>
          </a:p>
          <a:p>
            <a:pPr lvl="2"/>
            <a:r>
              <a:rPr lang="en-US" altLang="ko-KR" b="1" dirty="0" err="1" smtClean="0"/>
              <a:t>mapred.jobtracker.taskScheduler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org.apache.hadoop.mapred.FairScheduler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Anatomy of a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Shuffle and Sort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 descr="그림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4" y="1784175"/>
            <a:ext cx="8715404" cy="4073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The Map Side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0"/>
            <a:ext cx="4716016" cy="236704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Buffering write</a:t>
            </a:r>
          </a:p>
          <a:p>
            <a:pPr lvl="1"/>
            <a:r>
              <a:rPr lang="en-US" altLang="ko-KR" dirty="0" smtClean="0"/>
              <a:t>Circular memory buffer</a:t>
            </a:r>
          </a:p>
          <a:p>
            <a:pPr lvl="2"/>
            <a:r>
              <a:rPr lang="en-US" altLang="ko-KR" dirty="0" smtClean="0"/>
              <a:t>Buffer size: </a:t>
            </a:r>
            <a:r>
              <a:rPr lang="en-US" altLang="ko-KR" b="1" dirty="0" err="1" smtClean="0"/>
              <a:t>io.sort.mb</a:t>
            </a:r>
            <a:r>
              <a:rPr lang="en-US" altLang="ko-KR" dirty="0" smtClean="0"/>
              <a:t> (default: 100MB)</a:t>
            </a:r>
          </a:p>
          <a:p>
            <a:pPr lvl="1"/>
            <a:r>
              <a:rPr lang="en-US" altLang="ko-KR" dirty="0" smtClean="0"/>
              <a:t>A background thread spills the contents to disk</a:t>
            </a:r>
            <a:br>
              <a:rPr lang="en-US" altLang="ko-KR" dirty="0" smtClean="0"/>
            </a:br>
            <a:r>
              <a:rPr lang="en-US" altLang="ko-KR" dirty="0" smtClean="0"/>
              <a:t>when the contents of the buffer reaches a certain threshold</a:t>
            </a:r>
          </a:p>
          <a:p>
            <a:pPr lvl="2"/>
            <a:r>
              <a:rPr lang="en-US" altLang="ko-KR" dirty="0" smtClean="0"/>
              <a:t>Threshold size: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io.sort.spill.percent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(default: 0.80 = 80%)</a:t>
            </a:r>
          </a:p>
          <a:p>
            <a:pPr lvl="2"/>
            <a:r>
              <a:rPr lang="en-US" altLang="ko-KR" dirty="0" smtClean="0"/>
              <a:t>A new spill file is created each time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Partitioning and sorting</a:t>
            </a:r>
          </a:p>
          <a:p>
            <a:pPr lvl="1"/>
            <a:r>
              <a:rPr lang="en-US" altLang="ko-KR" dirty="0" smtClean="0"/>
              <a:t>The background thread partitions the data corresponding to the reducers</a:t>
            </a:r>
          </a:p>
          <a:p>
            <a:pPr lvl="1"/>
            <a:r>
              <a:rPr lang="en-US" altLang="ko-KR" dirty="0" smtClean="0"/>
              <a:t>The thread performs an in-memory sort by key, within each partition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0"/>
            <a:ext cx="3995936" cy="29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The Reduce Side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Copy phase</a:t>
            </a:r>
          </a:p>
          <a:p>
            <a:pPr lvl="1"/>
            <a:r>
              <a:rPr lang="en-US" altLang="ko-KR" dirty="0" smtClean="0"/>
              <a:t>Map tasks may finish at different times</a:t>
            </a:r>
          </a:p>
          <a:p>
            <a:pPr lvl="1"/>
            <a:r>
              <a:rPr lang="en-US" altLang="ko-KR" dirty="0" smtClean="0"/>
              <a:t>Reduce task starts copying their outputs </a:t>
            </a:r>
            <a:br>
              <a:rPr lang="en-US" altLang="ko-KR" dirty="0" smtClean="0"/>
            </a:br>
            <a:r>
              <a:rPr lang="en-US" altLang="ko-KR" dirty="0" smtClean="0"/>
              <a:t>as soon as each completes</a:t>
            </a:r>
          </a:p>
          <a:p>
            <a:pPr lvl="2"/>
            <a:r>
              <a:rPr lang="en-US" altLang="ko-KR" dirty="0" smtClean="0"/>
              <a:t># of copier thread: </a:t>
            </a:r>
            <a:r>
              <a:rPr lang="en-US" altLang="ko-KR" b="1" dirty="0" err="1" smtClean="0"/>
              <a:t>mapred.reduce.parallel.copies</a:t>
            </a:r>
            <a:r>
              <a:rPr lang="en-US" altLang="ko-KR" dirty="0" smtClean="0"/>
              <a:t> (default: 5)</a:t>
            </a:r>
          </a:p>
          <a:p>
            <a:pPr lvl="1"/>
            <a:r>
              <a:rPr lang="en-US" altLang="ko-KR" dirty="0" smtClean="0"/>
              <a:t>The map outputs also written using memory buffer</a:t>
            </a:r>
          </a:p>
          <a:p>
            <a:pPr lvl="2"/>
            <a:r>
              <a:rPr lang="en-US" altLang="ko-KR" dirty="0" smtClean="0"/>
              <a:t>Buffer size: </a:t>
            </a:r>
            <a:r>
              <a:rPr lang="en-US" altLang="ko-KR" b="1" dirty="0" err="1" smtClean="0"/>
              <a:t>mapred.job.shuffle.input.buffer.percent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Threshold size: </a:t>
            </a:r>
            <a:r>
              <a:rPr lang="en-US" altLang="ko-KR" b="1" dirty="0" err="1" smtClean="0"/>
              <a:t>mapred.job.shuffle.merge.percent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Threshold # of map outputs: </a:t>
            </a:r>
            <a:r>
              <a:rPr lang="en-US" altLang="ko-KR" b="1" dirty="0" err="1" smtClean="0"/>
              <a:t>mapred.inmem.merge.threshold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Sort phase (merge phase)</a:t>
            </a:r>
          </a:p>
          <a:p>
            <a:pPr lvl="1"/>
            <a:r>
              <a:rPr lang="en-US" altLang="ko-KR" dirty="0" smtClean="0"/>
              <a:t>Map outputs are merged in rounds</a:t>
            </a:r>
          </a:p>
          <a:p>
            <a:pPr lvl="2"/>
            <a:r>
              <a:rPr lang="en-US" altLang="ko-KR" dirty="0" smtClean="0"/>
              <a:t>Merge factor: </a:t>
            </a:r>
            <a:r>
              <a:rPr lang="en-US" altLang="ko-KR" b="1" dirty="0" err="1" smtClean="0"/>
              <a:t>io.sort.factor</a:t>
            </a:r>
            <a:r>
              <a:rPr lang="en-US" altLang="ko-KR" dirty="0" smtClean="0"/>
              <a:t> (default: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Anatomy of a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Speculative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Job execution time is sensitive to slow-running tasks</a:t>
            </a:r>
          </a:p>
          <a:p>
            <a:pPr lvl="1"/>
            <a:r>
              <a:rPr lang="en-US" altLang="ko-KR" dirty="0" smtClean="0"/>
              <a:t>Only one straggling task can make the whole job take significantly longer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Speculative task</a:t>
            </a:r>
          </a:p>
          <a:p>
            <a:pPr lvl="1"/>
            <a:r>
              <a:rPr lang="en-US" altLang="ko-KR" dirty="0" smtClean="0"/>
              <a:t>Another, equivalent, backup task</a:t>
            </a:r>
          </a:p>
          <a:p>
            <a:pPr lvl="1"/>
            <a:r>
              <a:rPr lang="en-US" altLang="ko-KR" dirty="0" smtClean="0"/>
              <a:t>Launched only after all the tasks have been launched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When a task completes successfully, any duplicate tasks that are running are killed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JVM Reuse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reduce the overhead of starting a new JVM for each task</a:t>
            </a:r>
          </a:p>
          <a:p>
            <a:pPr lvl="1"/>
            <a:r>
              <a:rPr lang="en-US" altLang="ko-KR" dirty="0" smtClean="0"/>
              <a:t>Effective case</a:t>
            </a:r>
          </a:p>
          <a:p>
            <a:pPr lvl="2"/>
            <a:r>
              <a:rPr lang="en-US" altLang="ko-KR" dirty="0" smtClean="0"/>
              <a:t>Jobs have a large number of very short-lived tasks (these are usually map tasks) </a:t>
            </a:r>
          </a:p>
          <a:p>
            <a:pPr lvl="2"/>
            <a:r>
              <a:rPr lang="en-US" altLang="ko-KR" dirty="0" smtClean="0"/>
              <a:t>Jobs have lengthy initialization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tasktrackers</a:t>
            </a:r>
            <a:r>
              <a:rPr lang="en-US" altLang="ko-KR" dirty="0" smtClean="0"/>
              <a:t> run more than one task at a time, this is always done in separate JVMs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/>
              <a:t>Anatomy of a </a:t>
            </a:r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Job Run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Failures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Job Scheduling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Shuffle and Sort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Task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Skipping Bad Records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Handling in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or reducer code</a:t>
            </a:r>
          </a:p>
          <a:p>
            <a:pPr lvl="1"/>
            <a:r>
              <a:rPr lang="en-US" altLang="ko-KR" dirty="0" smtClean="0"/>
              <a:t>Ignoring bad records</a:t>
            </a:r>
          </a:p>
          <a:p>
            <a:pPr lvl="1"/>
            <a:r>
              <a:rPr lang="en-US" altLang="ko-KR" dirty="0" smtClean="0"/>
              <a:t>Throwing an exception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Hadoop’s</a:t>
            </a:r>
            <a:r>
              <a:rPr lang="en-US" altLang="ko-KR" dirty="0" smtClean="0"/>
              <a:t> skipping mode</a:t>
            </a:r>
          </a:p>
          <a:p>
            <a:pPr lvl="1"/>
            <a:r>
              <a:rPr lang="en-US" altLang="ko-KR" dirty="0" smtClean="0"/>
              <a:t>When you can’t handle them because there is a bug in a third party library</a:t>
            </a:r>
          </a:p>
          <a:p>
            <a:pPr lvl="1"/>
            <a:r>
              <a:rPr lang="en-US" altLang="ko-KR" dirty="0" smtClean="0"/>
              <a:t>Skipping process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Task fails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Task fails</a:t>
            </a:r>
          </a:p>
          <a:p>
            <a:pPr marL="1257300" lvl="2" indent="-342900">
              <a:buAutoNum type="arabicPeriod"/>
            </a:pPr>
            <a:r>
              <a:rPr lang="en-US" altLang="ko-KR" dirty="0" smtClean="0"/>
              <a:t>Skipping mode is enabled</a:t>
            </a:r>
            <a:br>
              <a:rPr lang="en-US" altLang="ko-KR" dirty="0" smtClean="0"/>
            </a:br>
            <a:r>
              <a:rPr lang="en-US" altLang="ko-KR" dirty="0" smtClean="0"/>
              <a:t>Task fails but failed record is stored by the </a:t>
            </a:r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smtClean="0"/>
              <a:t>Skipping mode is still enabled</a:t>
            </a:r>
            <a:br>
              <a:rPr lang="en-US" altLang="ko-KR" dirty="0" smtClean="0"/>
            </a:br>
            <a:r>
              <a:rPr lang="en-US" altLang="ko-KR" dirty="0" smtClean="0"/>
              <a:t>Task succeeds by skipping the bad record that failed in the previous attempt</a:t>
            </a:r>
          </a:p>
          <a:p>
            <a:pPr lvl="1"/>
            <a:r>
              <a:rPr lang="en-US" altLang="ko-KR" dirty="0" smtClean="0"/>
              <a:t>Skipping mode can detect only one bad record per task attempt</a:t>
            </a:r>
          </a:p>
          <a:p>
            <a:pPr lvl="2"/>
            <a:r>
              <a:rPr lang="en-US" altLang="ko-KR" dirty="0" smtClean="0"/>
              <a:t>This mechanism is appropriate only for detecting occasional bad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 Run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You can run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 with a single line of code </a:t>
            </a:r>
          </a:p>
          <a:p>
            <a:pPr lvl="1">
              <a:spcAft>
                <a:spcPts val="600"/>
              </a:spcAft>
            </a:pPr>
            <a:r>
              <a:rPr lang="en-US" altLang="ko-KR" b="1" dirty="0" err="1" smtClean="0"/>
              <a:t>JobClient.runJob</a:t>
            </a:r>
            <a:r>
              <a:rPr lang="en-US" altLang="ko-KR" b="1" dirty="0" smtClean="0"/>
              <a:t>(conf)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But, it conceals a great deal of processing behind the scenes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Entities Being Involved in a </a:t>
            </a:r>
            <a:r>
              <a:rPr lang="en-US" altLang="ko-KR" sz="3300" dirty="0" err="1" smtClean="0"/>
              <a:t>MapReduce</a:t>
            </a:r>
            <a:r>
              <a:rPr lang="en-US" altLang="ko-KR" sz="3300" dirty="0" smtClean="0"/>
              <a:t> Job Run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29708" cy="542928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Client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Submits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Coordinates the job run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Set through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mapred.job.tracker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err="1" smtClean="0"/>
              <a:t>Tasktrackers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Run the tasks that the job has been split into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Distributed file system (normally HDFS)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Used for sharing job files between the other entities</a:t>
            </a:r>
          </a:p>
          <a:p>
            <a:pPr lvl="1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그림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214" y="928670"/>
            <a:ext cx="7287627" cy="5929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Runs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314324" y="4429132"/>
            <a:ext cx="4043362" cy="2000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200" dirty="0" smtClean="0"/>
              <a:t>Step 1~4: Job submission</a:t>
            </a:r>
          </a:p>
          <a:p>
            <a:pPr>
              <a:spcAft>
                <a:spcPts val="600"/>
              </a:spcAft>
            </a:pPr>
            <a:r>
              <a:rPr lang="en-US" altLang="ko-KR" sz="2200" dirty="0" smtClean="0"/>
              <a:t>Step 5,6: Job </a:t>
            </a:r>
            <a:r>
              <a:rPr lang="en-US" altLang="ko-KR" sz="2200" dirty="0" err="1" smtClean="0"/>
              <a:t>intialization</a:t>
            </a:r>
            <a:endParaRPr lang="en-US" altLang="ko-KR" sz="2200" dirty="0" smtClean="0"/>
          </a:p>
          <a:p>
            <a:pPr>
              <a:spcAft>
                <a:spcPts val="600"/>
              </a:spcAft>
            </a:pPr>
            <a:r>
              <a:rPr lang="en-US" altLang="ko-KR" sz="2200" dirty="0" smtClean="0"/>
              <a:t>Step 7: Task assignment</a:t>
            </a:r>
          </a:p>
          <a:p>
            <a:pPr>
              <a:spcAft>
                <a:spcPts val="600"/>
              </a:spcAft>
            </a:pPr>
            <a:r>
              <a:rPr lang="en-US" altLang="ko-KR" sz="2200" dirty="0" smtClean="0"/>
              <a:t>Step 8~10: Task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-1"/>
            <a:ext cx="5857884" cy="25823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Job Submission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 err="1" smtClean="0"/>
              <a:t>JobClient.runJob</a:t>
            </a:r>
            <a:r>
              <a:rPr lang="en-US" altLang="ko-KR" b="1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a new </a:t>
            </a:r>
            <a:r>
              <a:rPr lang="en-US" altLang="ko-KR" b="1" dirty="0" err="1" smtClean="0"/>
              <a:t>JobClient</a:t>
            </a:r>
            <a:r>
              <a:rPr lang="en-US" altLang="ko-KR" dirty="0" smtClean="0"/>
              <a:t> instances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Calls </a:t>
            </a:r>
            <a:r>
              <a:rPr lang="en-US" altLang="ko-KR" b="1" dirty="0" err="1" smtClean="0"/>
              <a:t>submitJob</a:t>
            </a:r>
            <a:r>
              <a:rPr lang="en-US" altLang="ko-KR" b="1" dirty="0" smtClean="0"/>
              <a:t>()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b="1" dirty="0" err="1" smtClean="0"/>
              <a:t>JobClient.submitJob</a:t>
            </a:r>
            <a:r>
              <a:rPr lang="en-US" altLang="ko-KR" b="1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Asks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for a new job ID (by calling </a:t>
            </a:r>
            <a:r>
              <a:rPr lang="en-US" altLang="ko-KR" b="1" dirty="0" err="1" smtClean="0"/>
              <a:t>JobTracker.getNewJobId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)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 2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Checks the output specification of the job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Computes the input splits for the job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Copies the resources needed to run the job to the </a:t>
            </a:r>
            <a:r>
              <a:rPr lang="en-US" altLang="ko-KR" dirty="0" err="1" smtClean="0"/>
              <a:t>jobtracker’s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 3</a:t>
            </a:r>
            <a:endParaRPr lang="en-US" altLang="ko-KR" dirty="0" smtClean="0"/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The job JAR file, the configuration file and the computed input splits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Tells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that the job is ready for execution </a:t>
            </a:r>
            <a:br>
              <a:rPr lang="en-US" altLang="ko-KR" dirty="0" smtClean="0"/>
            </a:br>
            <a:r>
              <a:rPr lang="en-US" altLang="ko-KR" dirty="0" smtClean="0"/>
              <a:t>(by calling </a:t>
            </a:r>
            <a:r>
              <a:rPr lang="en-US" altLang="ko-KR" b="1" dirty="0" err="1" smtClean="0"/>
              <a:t>JobTracker.submitJob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)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 4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"/>
            <a:ext cx="4643438" cy="26148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Job Initialization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50072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ko-KR" b="1" dirty="0" err="1" smtClean="0"/>
              <a:t>JobTracker.submitJob</a:t>
            </a:r>
            <a:r>
              <a:rPr lang="en-US" altLang="ko-KR" b="1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a new </a:t>
            </a:r>
            <a:r>
              <a:rPr lang="en-US" altLang="ko-KR" b="1" dirty="0" err="1" smtClean="0"/>
              <a:t>JobInProgress</a:t>
            </a:r>
            <a:r>
              <a:rPr lang="en-US" altLang="ko-KR" dirty="0" smtClean="0"/>
              <a:t> instances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Represents the job being run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Encapsulates its tasks and status information </a:t>
            </a:r>
            <a:endParaRPr lang="en-US" altLang="ko-KR" b="1" baseline="300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Puts it into an internal queue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The job scheduler will pick it up and initialize it from the queue</a:t>
            </a:r>
          </a:p>
          <a:p>
            <a:pPr lvl="2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b="1" dirty="0" smtClean="0"/>
              <a:t>Job scheduler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Retrieves the input splits from the shared filesystem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6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one map task for each split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Creates reduce tasks to be run 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The # of reduce tasks is determined by the </a:t>
            </a:r>
            <a:r>
              <a:rPr lang="en-US" altLang="ko-KR" b="1" dirty="0" err="1" smtClean="0"/>
              <a:t>mapred.reduce.tasks</a:t>
            </a:r>
            <a:r>
              <a:rPr lang="en-US" altLang="ko-KR" dirty="0" smtClean="0"/>
              <a:t> property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Gives IDs to the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Task Assignment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2020" y="1071546"/>
            <a:ext cx="8879136" cy="55007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 err="1" smtClean="0"/>
              <a:t>Tasktrackers</a:t>
            </a:r>
            <a:endParaRPr lang="en-US" altLang="ko-KR" b="1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Periodically send heartbeats to the Jobtracker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7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Also send whether they are ready to run a new task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Have a fixed number of slots for map/reduce tasks</a:t>
            </a:r>
          </a:p>
          <a:p>
            <a:pPr lvl="2"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b="1" dirty="0" err="1" smtClean="0"/>
              <a:t>Jobtracker</a:t>
            </a:r>
            <a:endParaRPr lang="en-US" altLang="ko-KR" b="1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Chooses a job to select the task from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Assigns map/reduce tasks to </a:t>
            </a:r>
            <a:r>
              <a:rPr lang="en-US" altLang="ko-KR" dirty="0" err="1" smtClean="0"/>
              <a:t>tasktrackers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using the </a:t>
            </a:r>
            <a:r>
              <a:rPr lang="en-US" altLang="ko-KR" dirty="0" err="1" smtClean="0"/>
              <a:t>hearbeat</a:t>
            </a:r>
            <a:r>
              <a:rPr lang="en-US" altLang="ko-KR" dirty="0" smtClean="0"/>
              <a:t> values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/>
              <a:t>For map tasks, it takes account of the data locality</a:t>
            </a:r>
          </a:p>
        </p:txBody>
      </p:sp>
      <p:pic>
        <p:nvPicPr>
          <p:cNvPr id="7" name="그림 6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504" y="0"/>
            <a:ext cx="2515495" cy="478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5482</TotalTime>
  <Words>1072</Words>
  <Application>Microsoft Office PowerPoint</Application>
  <PresentationFormat>화면 슬라이드 쇼(4:3)</PresentationFormat>
  <Paragraphs>284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O’Reilly – Hadoop: The Definitive Guide Ch.6 How MapReduce Works</vt:lpstr>
      <vt:lpstr>Outline </vt:lpstr>
      <vt:lpstr>Outline </vt:lpstr>
      <vt:lpstr>Anatomy of a MapReduce Job Run </vt:lpstr>
      <vt:lpstr>Entities Being Involved in a MapReduce Job Run</vt:lpstr>
      <vt:lpstr>How Hadoop Runs a MapReduce Job</vt:lpstr>
      <vt:lpstr>Job Submission</vt:lpstr>
      <vt:lpstr>Job Initialization</vt:lpstr>
      <vt:lpstr>Task Assignment</vt:lpstr>
      <vt:lpstr>Task Execution</vt:lpstr>
      <vt:lpstr>Task Execution – Streaming and Pipes</vt:lpstr>
      <vt:lpstr>Progress and Status Updates</vt:lpstr>
      <vt:lpstr>Progress and Status Updates</vt:lpstr>
      <vt:lpstr>Job Completion</vt:lpstr>
      <vt:lpstr>Outline </vt:lpstr>
      <vt:lpstr>Failures</vt:lpstr>
      <vt:lpstr>Task Failure</vt:lpstr>
      <vt:lpstr>Task Failure (cont’d)</vt:lpstr>
      <vt:lpstr>Tasktracker Failure</vt:lpstr>
      <vt:lpstr>Jobtracker Failure</vt:lpstr>
      <vt:lpstr>Outline </vt:lpstr>
      <vt:lpstr>Job Scheduling</vt:lpstr>
      <vt:lpstr>Outline </vt:lpstr>
      <vt:lpstr>Shuffle and Sort</vt:lpstr>
      <vt:lpstr>The Map Side</vt:lpstr>
      <vt:lpstr>The Reduce Side</vt:lpstr>
      <vt:lpstr>Outline </vt:lpstr>
      <vt:lpstr>Speculative Execution</vt:lpstr>
      <vt:lpstr>Task JVM Reuse</vt:lpstr>
      <vt:lpstr>Skipping Bad Records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MapReduce Works</dc:title>
  <dc:creator>Taewhi Lee</dc:creator>
  <cp:lastModifiedBy>taewhi</cp:lastModifiedBy>
  <cp:revision>97</cp:revision>
  <dcterms:created xsi:type="dcterms:W3CDTF">2010-05-18T20:12:33Z</dcterms:created>
  <dcterms:modified xsi:type="dcterms:W3CDTF">2010-07-16T03:23:37Z</dcterms:modified>
</cp:coreProperties>
</file>