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42" r:id="rId3"/>
    <p:sldId id="445" r:id="rId4"/>
    <p:sldId id="458" r:id="rId5"/>
    <p:sldId id="474" r:id="rId6"/>
    <p:sldId id="480" r:id="rId7"/>
    <p:sldId id="431" r:id="rId8"/>
    <p:sldId id="433" r:id="rId9"/>
    <p:sldId id="434" r:id="rId10"/>
    <p:sldId id="432" r:id="rId11"/>
    <p:sldId id="377" r:id="rId12"/>
    <p:sldId id="469" r:id="rId13"/>
    <p:sldId id="451" r:id="rId14"/>
    <p:sldId id="436" r:id="rId15"/>
    <p:sldId id="419" r:id="rId16"/>
    <p:sldId id="476" r:id="rId17"/>
    <p:sldId id="410" r:id="rId18"/>
    <p:sldId id="411" r:id="rId19"/>
    <p:sldId id="448" r:id="rId20"/>
    <p:sldId id="453" r:id="rId21"/>
    <p:sldId id="455" r:id="rId22"/>
    <p:sldId id="475" r:id="rId23"/>
    <p:sldId id="478" r:id="rId24"/>
    <p:sldId id="393" r:id="rId25"/>
    <p:sldId id="48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B"/>
    <a:srgbClr val="5DD5FF"/>
    <a:srgbClr val="FFFFCC"/>
    <a:srgbClr val="FFFF99"/>
    <a:srgbClr val="EBFAFF"/>
    <a:srgbClr val="ABE9FF"/>
    <a:srgbClr val="FF8989"/>
    <a:srgbClr val="FF5353"/>
    <a:srgbClr val="FF4747"/>
    <a:srgbClr val="C2D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2" autoAdjust="0"/>
    <p:restoredTop sz="95039" autoAdjust="0"/>
  </p:normalViewPr>
  <p:slideViewPr>
    <p:cSldViewPr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5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우선 웹 페이지에서 </a:t>
            </a:r>
            <a:r>
              <a:rPr lang="en-US" altLang="ko-KR" baseline="0" dirty="0" smtClean="0"/>
              <a:t>triple </a:t>
            </a:r>
            <a:r>
              <a:rPr lang="ko-KR" altLang="en-US" baseline="0" dirty="0" smtClean="0"/>
              <a:t>구조를 추출해 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때 원래 어떤 </a:t>
            </a:r>
            <a:r>
              <a:rPr lang="en-US" altLang="ko-KR" dirty="0" smtClean="0"/>
              <a:t>web 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triple </a:t>
            </a:r>
            <a:r>
              <a:rPr lang="ko-KR" altLang="en-US" dirty="0" smtClean="0"/>
              <a:t>구조를 얻어냈는지 </a:t>
            </a:r>
            <a:r>
              <a:rPr lang="en-US" altLang="ko-KR" dirty="0" smtClean="0"/>
              <a:t>context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정보까지 같이 저장을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그래야 마지막 </a:t>
            </a:r>
            <a:r>
              <a:rPr lang="ko-KR" altLang="en-US" baseline="0" dirty="0" err="1" smtClean="0"/>
              <a:t>랭크된</a:t>
            </a:r>
            <a:r>
              <a:rPr lang="ko-KR" altLang="en-US" baseline="0" dirty="0" smtClean="0"/>
              <a:t> 리소스들이 원래 어떤 페이지에서 온 것인지 기원을 찾아낼 수 있게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우선 웹 페이지에서 </a:t>
            </a:r>
            <a:r>
              <a:rPr lang="en-US" altLang="ko-KR" baseline="0" dirty="0" smtClean="0"/>
              <a:t>triple </a:t>
            </a:r>
            <a:r>
              <a:rPr lang="ko-KR" altLang="en-US" baseline="0" dirty="0" smtClean="0"/>
              <a:t>구조를 추출해 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때 원래 어떤 </a:t>
            </a:r>
            <a:r>
              <a:rPr lang="en-US" altLang="ko-KR" dirty="0" smtClean="0"/>
              <a:t>web 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triple </a:t>
            </a:r>
            <a:r>
              <a:rPr lang="ko-KR" altLang="en-US" dirty="0" smtClean="0"/>
              <a:t>구조를 얻어냈는지 </a:t>
            </a:r>
            <a:r>
              <a:rPr lang="en-US" altLang="ko-KR" dirty="0" smtClean="0"/>
              <a:t>context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정보까지 같이 저장을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그래야 마지막 </a:t>
            </a:r>
            <a:r>
              <a:rPr lang="ko-KR" altLang="en-US" baseline="0" dirty="0" err="1" smtClean="0"/>
              <a:t>랭크된</a:t>
            </a:r>
            <a:r>
              <a:rPr lang="ko-KR" altLang="en-US" baseline="0" dirty="0" smtClean="0"/>
              <a:t> 리소스들이 원래 어떤 페이지에서 온 것인지 기원을 찾아낼 수 있게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우선 웹 페이지에서 </a:t>
            </a:r>
            <a:r>
              <a:rPr lang="en-US" altLang="ko-KR" baseline="0" dirty="0" smtClean="0"/>
              <a:t>triple </a:t>
            </a:r>
            <a:r>
              <a:rPr lang="ko-KR" altLang="en-US" baseline="0" dirty="0" smtClean="0"/>
              <a:t>구조를 추출해 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 때 원래 어떤 </a:t>
            </a:r>
            <a:r>
              <a:rPr lang="en-US" altLang="ko-KR" dirty="0" smtClean="0"/>
              <a:t>web 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triple </a:t>
            </a:r>
            <a:r>
              <a:rPr lang="ko-KR" altLang="en-US" dirty="0" smtClean="0"/>
              <a:t>구조를 얻어냈는지 </a:t>
            </a:r>
            <a:r>
              <a:rPr lang="en-US" altLang="ko-KR" dirty="0" smtClean="0"/>
              <a:t>context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정보까지 같이 저장을 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그래야 마지막 </a:t>
            </a:r>
            <a:r>
              <a:rPr lang="ko-KR" altLang="en-US" baseline="0" dirty="0" err="1" smtClean="0"/>
              <a:t>랭크된</a:t>
            </a:r>
            <a:r>
              <a:rPr lang="ko-KR" altLang="en-US" baseline="0" dirty="0" smtClean="0"/>
              <a:t> 리소스들이 원래 어떤 페이지에서 온 것인지 기원을 찾아낼 수 있게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Semantic Ranking</a:t>
            </a:r>
          </a:p>
          <a:p>
            <a:r>
              <a:rPr lang="ko-KR" altLang="en-US" dirty="0" smtClean="0"/>
              <a:t>앞 단계에서 구한 </a:t>
            </a:r>
            <a:r>
              <a:rPr lang="en-US" altLang="ko-KR" dirty="0" smtClean="0"/>
              <a:t>RDF </a:t>
            </a:r>
            <a:r>
              <a:rPr lang="ko-KR" altLang="en-US" dirty="0" smtClean="0"/>
              <a:t>그래프를 가지고 </a:t>
            </a:r>
            <a:r>
              <a:rPr lang="en-US" altLang="ko-KR" dirty="0" smtClean="0"/>
              <a:t>Semantic Ranking</a:t>
            </a:r>
            <a:r>
              <a:rPr lang="ko-KR" altLang="en-US" dirty="0" smtClean="0"/>
              <a:t>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PageRank</a:t>
            </a:r>
            <a:r>
              <a:rPr lang="ko-KR" altLang="en-US" dirty="0" smtClean="0"/>
              <a:t>와는 다르게 이제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Semantic</a:t>
            </a:r>
            <a:r>
              <a:rPr lang="ko-KR" altLang="en-US" dirty="0" smtClean="0"/>
              <a:t>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따라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중요도를 메길 수 있게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중요도는 </a:t>
            </a:r>
            <a:r>
              <a:rPr lang="en-US" altLang="ko-KR" baseline="0" dirty="0" smtClean="0"/>
              <a:t>Manual </a:t>
            </a:r>
            <a:r>
              <a:rPr lang="ko-KR" altLang="en-US" baseline="0" dirty="0" smtClean="0"/>
              <a:t>하게 직접 입력하거나 </a:t>
            </a:r>
            <a:r>
              <a:rPr lang="en-US" altLang="ko-KR" baseline="0" dirty="0" smtClean="0"/>
              <a:t>automatic</a:t>
            </a:r>
            <a:r>
              <a:rPr lang="ko-KR" altLang="en-US" baseline="0" dirty="0" smtClean="0"/>
              <a:t>하게 정할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본 논문에서는 </a:t>
            </a:r>
            <a:r>
              <a:rPr lang="en-US" altLang="ko-KR" baseline="0" dirty="0" smtClean="0"/>
              <a:t>TF-IDF</a:t>
            </a:r>
            <a:r>
              <a:rPr lang="ko-KR" altLang="en-US" baseline="0" dirty="0" smtClean="0"/>
              <a:t>를 사용했다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 Semantic Ranking</a:t>
            </a:r>
          </a:p>
          <a:p>
            <a:r>
              <a:rPr lang="ko-KR" altLang="en-US" dirty="0" smtClean="0"/>
              <a:t>앞 단계에서 구한 </a:t>
            </a:r>
            <a:r>
              <a:rPr lang="en-US" altLang="ko-KR" dirty="0" smtClean="0"/>
              <a:t>RDF </a:t>
            </a:r>
            <a:r>
              <a:rPr lang="ko-KR" altLang="en-US" dirty="0" smtClean="0"/>
              <a:t>그래프를 가지고 </a:t>
            </a:r>
            <a:r>
              <a:rPr lang="en-US" altLang="ko-KR" dirty="0" smtClean="0"/>
              <a:t>Semantic Ranking</a:t>
            </a:r>
            <a:r>
              <a:rPr lang="ko-KR" altLang="en-US" dirty="0" smtClean="0"/>
              <a:t>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PageRank</a:t>
            </a:r>
            <a:r>
              <a:rPr lang="ko-KR" altLang="en-US" dirty="0" smtClean="0"/>
              <a:t>와는 다르게 이제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Semantic</a:t>
            </a:r>
            <a:r>
              <a:rPr lang="ko-KR" altLang="en-US" dirty="0" smtClean="0"/>
              <a:t>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따라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중요도를 메길 수 있게 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중요도는 </a:t>
            </a:r>
            <a:r>
              <a:rPr lang="en-US" altLang="ko-KR" baseline="0" dirty="0" smtClean="0"/>
              <a:t>Manual </a:t>
            </a:r>
            <a:r>
              <a:rPr lang="ko-KR" altLang="en-US" baseline="0" dirty="0" smtClean="0"/>
              <a:t>하게 직접 입력하거나 </a:t>
            </a:r>
            <a:r>
              <a:rPr lang="en-US" altLang="ko-KR" baseline="0" dirty="0" smtClean="0"/>
              <a:t>automatic</a:t>
            </a:r>
            <a:r>
              <a:rPr lang="ko-KR" altLang="en-US" baseline="0" dirty="0" smtClean="0"/>
              <a:t>하게 정할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본 논문에서는 </a:t>
            </a:r>
            <a:r>
              <a:rPr lang="en-US" altLang="ko-KR" baseline="0" dirty="0" smtClean="0"/>
              <a:t>TF-IDF</a:t>
            </a:r>
            <a:r>
              <a:rPr lang="ko-KR" altLang="en-US" baseline="0" dirty="0" smtClean="0"/>
              <a:t>를 사용했다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Not data (search), but integration, analysis and insight,  leading to decisions and discovery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3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ACA (Affordable Care Act)</a:t>
            </a:r>
          </a:p>
          <a:p>
            <a:r>
              <a:rPr lang="en-US" altLang="ko-KR" dirty="0" smtClean="0"/>
              <a:t>mandatory insurance , </a:t>
            </a:r>
            <a:r>
              <a:rPr lang="en-US" altLang="ko-KR" dirty="0" err="1" smtClean="0"/>
              <a:t>medicare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Hyperlink</a:t>
            </a:r>
            <a:r>
              <a:rPr lang="ko-KR" altLang="en-US" dirty="0" smtClean="0"/>
              <a:t>는 링크의 의도나 의미는 판단하지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연결된 링크가 많을 수록 중요한 페이지일 것이라는 가정하에 </a:t>
            </a:r>
            <a:r>
              <a:rPr lang="en-US" altLang="ko-KR" dirty="0" smtClean="0"/>
              <a:t>Page</a:t>
            </a:r>
            <a:r>
              <a:rPr lang="en-US" altLang="ko-KR" baseline="0" dirty="0" smtClean="0"/>
              <a:t>Rank</a:t>
            </a:r>
            <a:r>
              <a:rPr lang="ko-KR" altLang="en-US" baseline="0" dirty="0" smtClean="0"/>
              <a:t>를 계산한다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특정 영역의 페이지들 간에 </a:t>
            </a:r>
            <a:r>
              <a:rPr lang="en-US" altLang="ko-KR" baseline="0" dirty="0" smtClean="0"/>
              <a:t>Cycle</a:t>
            </a:r>
            <a:r>
              <a:rPr lang="ko-KR" altLang="en-US" baseline="0" dirty="0" smtClean="0"/>
              <a:t>이 없다고 가정하면</a:t>
            </a:r>
            <a:r>
              <a:rPr lang="en-US" altLang="ko-KR" baseline="0" dirty="0" smtClean="0"/>
              <a:t>, Web surfer</a:t>
            </a:r>
            <a:r>
              <a:rPr lang="ko-KR" altLang="en-US" baseline="0" dirty="0" smtClean="0"/>
              <a:t>에겐 중요하다고 판단될 수 있는 앞 단의 페이지보다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 페이지의 링크를 받은 뒤 페이지의 </a:t>
            </a:r>
            <a:r>
              <a:rPr lang="en-US" altLang="ko-KR" baseline="0" dirty="0" smtClean="0"/>
              <a:t>PageRank</a:t>
            </a:r>
            <a:r>
              <a:rPr lang="ko-KR" altLang="en-US" baseline="0" dirty="0" smtClean="0"/>
              <a:t>가 오히려 커질 수 있는 경우가 생길 수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Web surfer</a:t>
            </a:r>
            <a:r>
              <a:rPr lang="ko-KR" altLang="en-US" baseline="0" dirty="0" smtClean="0"/>
              <a:t>가 찾는 데이터가 있고 페이지 </a:t>
            </a:r>
            <a:r>
              <a:rPr lang="en-US" altLang="ko-KR" baseline="0" dirty="0" smtClean="0"/>
              <a:t>d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단순한 </a:t>
            </a:r>
            <a:r>
              <a:rPr lang="ko-KR" altLang="en-US" baseline="0" dirty="0" err="1" smtClean="0"/>
              <a:t>사이트맵을</a:t>
            </a:r>
            <a:r>
              <a:rPr lang="ko-KR" altLang="en-US" baseline="0" dirty="0" smtClean="0"/>
              <a:t> 제공하는 페이지라고 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d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가는 </a:t>
            </a:r>
            <a:r>
              <a:rPr lang="en-US" altLang="ko-KR" baseline="0" dirty="0" smtClean="0"/>
              <a:t>link</a:t>
            </a:r>
            <a:r>
              <a:rPr lang="ko-KR" altLang="en-US" baseline="0" dirty="0" smtClean="0"/>
              <a:t>들은 사이트 </a:t>
            </a:r>
            <a:r>
              <a:rPr lang="en-US" altLang="ko-KR" baseline="0" dirty="0" smtClean="0"/>
              <a:t>Structure </a:t>
            </a:r>
            <a:r>
              <a:rPr lang="ko-KR" altLang="en-US" baseline="0" dirty="0" smtClean="0"/>
              <a:t>구성을 위한 링크이므로 데이터 측면에서는 </a:t>
            </a:r>
            <a:r>
              <a:rPr lang="en-US" altLang="ko-KR" baseline="0" dirty="0" smtClean="0"/>
              <a:t>useless link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Contribution</a:t>
            </a:r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문제</a:t>
            </a:r>
            <a:r>
              <a:rPr lang="ko-KR" altLang="en-US" baseline="0" dirty="0" smtClean="0"/>
              <a:t> 영역으로 옮김</a:t>
            </a:r>
            <a:endParaRPr lang="en-US" altLang="ko-KR" baseline="0" dirty="0" smtClean="0"/>
          </a:p>
          <a:p>
            <a:r>
              <a:rPr lang="en-US" altLang="ko-KR" dirty="0" smtClean="0"/>
              <a:t>2. Link weight </a:t>
            </a:r>
            <a:r>
              <a:rPr lang="ko-KR" altLang="en-US" dirty="0" err="1" smtClean="0"/>
              <a:t>줄수</a:t>
            </a:r>
            <a:r>
              <a:rPr lang="ko-KR" altLang="en-US" dirty="0" smtClean="0"/>
              <a:t> 있게 됨</a:t>
            </a:r>
            <a:endParaRPr lang="en-US" altLang="ko-KR" dirty="0" smtClean="0"/>
          </a:p>
          <a:p>
            <a:r>
              <a:rPr lang="en-US" altLang="ko-KR" dirty="0" smtClean="0"/>
              <a:t>3. Page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시멘틱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클러스터링을</a:t>
            </a:r>
            <a:r>
              <a:rPr lang="ko-KR" altLang="en-US" dirty="0" smtClean="0"/>
              <a:t> 가능케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http://www.acquia.com/blog/semtechbiz-schemaorg-knowledge-graph-and-prospects-drupalhttp://www.acquia.com/blog/semtechbiz-schemaorg-knowledge-graph-and-prospects-drupal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4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2008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RDFa</a:t>
            </a:r>
            <a:r>
              <a:rPr lang="ko-KR" altLang="en-US" dirty="0" smtClean="0"/>
              <a:t>를 적용하는 것에 대한 </a:t>
            </a:r>
            <a:r>
              <a:rPr lang="en-US" altLang="ko-KR" dirty="0" smtClean="0"/>
              <a:t>W3C</a:t>
            </a:r>
            <a:r>
              <a:rPr lang="en-US" altLang="ko-KR" baseline="0" dirty="0" smtClean="0"/>
              <a:t> Recommendation </a:t>
            </a:r>
            <a:r>
              <a:rPr lang="ko-KR" altLang="en-US" baseline="0" dirty="0" smtClean="0"/>
              <a:t>이 생겼다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구글과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야후도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RDFa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사용을 지원한다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페이스북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미국 백악관</a:t>
            </a:r>
            <a:r>
              <a:rPr lang="en-US" altLang="ko-KR" baseline="0" dirty="0" smtClean="0"/>
              <a:t>, BBC, Drupal(Content management System) </a:t>
            </a:r>
            <a:r>
              <a:rPr lang="ko-KR" altLang="en-US" baseline="0" dirty="0" smtClean="0"/>
              <a:t>등에 </a:t>
            </a:r>
            <a:r>
              <a:rPr lang="en-US" altLang="ko-KR" baseline="0" dirty="0" err="1" smtClean="0"/>
              <a:t>RDFa</a:t>
            </a:r>
            <a:r>
              <a:rPr lang="ko-KR" altLang="en-US" baseline="0" dirty="0" smtClean="0"/>
              <a:t>가 적용되어 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2011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MS </a:t>
            </a:r>
            <a:r>
              <a:rPr lang="ko-KR" altLang="en-US" baseline="0" dirty="0" smtClean="0"/>
              <a:t>빙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구글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야후가</a:t>
            </a:r>
            <a:r>
              <a:rPr lang="ko-KR" altLang="en-US" baseline="0" dirty="0" smtClean="0"/>
              <a:t> 같이 </a:t>
            </a:r>
            <a:r>
              <a:rPr lang="en-US" altLang="ko-KR" baseline="0" dirty="0" smtClean="0"/>
              <a:t>Semantic Annotation</a:t>
            </a:r>
            <a:r>
              <a:rPr lang="ko-KR" altLang="en-US" baseline="0" dirty="0" smtClean="0"/>
              <a:t>에 대한 </a:t>
            </a:r>
            <a:r>
              <a:rPr lang="en-US" altLang="ko-KR" baseline="0" dirty="0" smtClean="0"/>
              <a:t>Schema.org</a:t>
            </a:r>
            <a:r>
              <a:rPr lang="ko-KR" altLang="en-US" baseline="0" dirty="0" smtClean="0"/>
              <a:t>를 개설하였다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앞으로도 </a:t>
            </a:r>
            <a:r>
              <a:rPr lang="en-US" altLang="ko-KR" baseline="0" dirty="0" smtClean="0"/>
              <a:t>HTML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Semantic Annotation</a:t>
            </a:r>
            <a:r>
              <a:rPr lang="ko-KR" altLang="en-US" baseline="0" dirty="0" smtClean="0"/>
              <a:t> 분야가 계속 발전할 것으로 전망한다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1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39952" y="6573907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D464FEB-0D73-4787-934F-09E055F72BA9}" type="slidenum"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pPr algn="ctr"/>
              <a:t>‹#›</a:t>
            </a:fld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rPr>
              <a:t>/24</a:t>
            </a:r>
            <a:endParaRPr lang="ko-KR" altLang="en-US" sz="11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EA93C70-25B8-4470-969C-801CA5E760E1}" type="datetime1">
              <a:rPr lang="ko-KR" altLang="en-US" smtClean="0"/>
              <a:t>2014-06-20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Weighted Semantic PageRank Using RDF Metadata on </a:t>
            </a:r>
            <a:r>
              <a:rPr lang="en-US" altLang="ko-KR" sz="2800" dirty="0" err="1" smtClean="0"/>
              <a:t>Hadoop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2376264"/>
          </a:xfrm>
        </p:spPr>
        <p:txBody>
          <a:bodyPr>
            <a:normAutofit/>
          </a:bodyPr>
          <a:lstStyle/>
          <a:p>
            <a:r>
              <a:rPr lang="en-US" altLang="ko-KR" spc="-30" dirty="0" smtClean="0"/>
              <a:t>ICOMP 2014</a:t>
            </a:r>
          </a:p>
          <a:p>
            <a:endParaRPr lang="en-US" altLang="ko-KR" spc="-30" dirty="0" smtClean="0"/>
          </a:p>
          <a:p>
            <a:pPr algn="r"/>
            <a:r>
              <a:rPr lang="en-US" altLang="ko-KR" spc="-3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 20, 2014</a:t>
            </a:r>
          </a:p>
          <a:p>
            <a:pPr algn="r"/>
            <a:r>
              <a:rPr lang="en-US" altLang="ko-KR" spc="-3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spc="-3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7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-5600" y="4652277"/>
            <a:ext cx="9073008" cy="1861272"/>
            <a:chOff x="-5600" y="4652277"/>
            <a:chExt cx="9073008" cy="1861272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66408" y="4652277"/>
              <a:ext cx="9001000" cy="1861272"/>
            </a:xfrm>
            <a:prstGeom prst="roundRect">
              <a:avLst>
                <a:gd name="adj" fmla="val 9503"/>
              </a:avLst>
            </a:prstGeom>
            <a:solidFill>
              <a:schemeClr val="accent1">
                <a:alpha val="13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3378" y="5116006"/>
              <a:ext cx="24653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Semantic Level Rank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-5600" y="5548054"/>
              <a:ext cx="28674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(information to information)</a:t>
              </a: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3056607" y="4896974"/>
            <a:ext cx="5907881" cy="1561453"/>
            <a:chOff x="3056607" y="4896974"/>
            <a:chExt cx="5907881" cy="1561453"/>
          </a:xfrm>
        </p:grpSpPr>
        <p:sp>
          <p:nvSpPr>
            <p:cNvPr id="74" name="타원 73"/>
            <p:cNvSpPr/>
            <p:nvPr/>
          </p:nvSpPr>
          <p:spPr>
            <a:xfrm>
              <a:off x="3056607" y="5277523"/>
              <a:ext cx="1440160" cy="9103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644098" y="4896974"/>
              <a:ext cx="1440160" cy="9103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187088" y="5548034"/>
              <a:ext cx="1440160" cy="9103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627248" y="5032602"/>
              <a:ext cx="1337240" cy="9103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Our Approach</a:t>
            </a:r>
            <a:r>
              <a:rPr lang="en-US" altLang="ko-KR" sz="3200" dirty="0"/>
              <a:t>: </a:t>
            </a:r>
            <a:r>
              <a:rPr lang="en-US" altLang="ko-KR" sz="3200" dirty="0" smtClean="0"/>
              <a:t>Weighted Semantic PageRank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20056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Goal: more reasonable page ranking using semantic information</a:t>
            </a:r>
            <a:endParaRPr lang="en-US" altLang="ko-KR" dirty="0"/>
          </a:p>
          <a:p>
            <a:r>
              <a:rPr lang="en-US" altLang="ko-KR" dirty="0" smtClean="0"/>
              <a:t>Key ideas</a:t>
            </a:r>
          </a:p>
          <a:p>
            <a:pPr lvl="1"/>
            <a:r>
              <a:rPr lang="en-US" altLang="ko-KR" dirty="0" smtClean="0"/>
              <a:t>RDF Resource contains semantic information</a:t>
            </a:r>
          </a:p>
          <a:p>
            <a:pPr lvl="1"/>
            <a:r>
              <a:rPr lang="en-US" altLang="ko-KR" dirty="0" smtClean="0"/>
              <a:t>RDF Graph has labeled links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6547128" y="5732720"/>
            <a:ext cx="796452" cy="423364"/>
            <a:chOff x="6547128" y="5732720"/>
            <a:chExt cx="796452" cy="423364"/>
          </a:xfrm>
        </p:grpSpPr>
        <p:cxnSp>
          <p:nvCxnSpPr>
            <p:cNvPr id="32" name="직선 연결선 31"/>
            <p:cNvCxnSpPr/>
            <p:nvPr/>
          </p:nvCxnSpPr>
          <p:spPr>
            <a:xfrm flipH="1" flipV="1">
              <a:off x="6701258" y="6069201"/>
              <a:ext cx="450221" cy="17351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6547128" y="5947487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7204515" y="6017019"/>
              <a:ext cx="139065" cy="1390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</a:t>
              </a:r>
              <a:endParaRPr lang="ko-KR" altLang="en-US" sz="800" dirty="0"/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 flipV="1">
              <a:off x="7038314" y="5866129"/>
              <a:ext cx="166202" cy="150891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6908695" y="5732720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937826" y="4995374"/>
            <a:ext cx="939838" cy="673994"/>
            <a:chOff x="4937826" y="4995374"/>
            <a:chExt cx="939838" cy="673994"/>
          </a:xfrm>
        </p:grpSpPr>
        <p:sp>
          <p:nvSpPr>
            <p:cNvPr id="40" name="타원 39"/>
            <p:cNvSpPr/>
            <p:nvPr/>
          </p:nvSpPr>
          <p:spPr>
            <a:xfrm>
              <a:off x="5077915" y="4995374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4937826" y="5530303"/>
              <a:ext cx="139065" cy="1390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</a:t>
              </a:r>
              <a:endParaRPr lang="ko-KR" altLang="en-US" sz="800" dirty="0"/>
            </a:p>
          </p:txBody>
        </p:sp>
        <p:sp>
          <p:nvSpPr>
            <p:cNvPr id="42" name="타원 41"/>
            <p:cNvSpPr/>
            <p:nvPr/>
          </p:nvSpPr>
          <p:spPr>
            <a:xfrm>
              <a:off x="5465865" y="5064907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5738599" y="5236697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5025161" y="5176159"/>
              <a:ext cx="84745" cy="354145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5101188" y="5213138"/>
              <a:ext cx="342942" cy="334896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5109906" y="5375762"/>
              <a:ext cx="628693" cy="224074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3331151" y="5427789"/>
            <a:ext cx="789092" cy="564980"/>
            <a:chOff x="3331151" y="5427789"/>
            <a:chExt cx="789092" cy="564980"/>
          </a:xfrm>
        </p:grpSpPr>
        <p:cxnSp>
          <p:nvCxnSpPr>
            <p:cNvPr id="53" name="직선 연결선 52"/>
            <p:cNvCxnSpPr/>
            <p:nvPr/>
          </p:nvCxnSpPr>
          <p:spPr>
            <a:xfrm flipV="1">
              <a:off x="3826404" y="5707335"/>
              <a:ext cx="154774" cy="138420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3655538" y="5853704"/>
              <a:ext cx="139065" cy="1390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</a:t>
              </a:r>
              <a:endParaRPr lang="ko-KR" altLang="en-US" sz="800" dirty="0"/>
            </a:p>
          </p:txBody>
        </p:sp>
        <p:sp>
          <p:nvSpPr>
            <p:cNvPr id="52" name="타원 51"/>
            <p:cNvSpPr/>
            <p:nvPr/>
          </p:nvSpPr>
          <p:spPr>
            <a:xfrm>
              <a:off x="3331151" y="5449471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cxnSp>
          <p:nvCxnSpPr>
            <p:cNvPr id="54" name="직선 연결선 53"/>
            <p:cNvCxnSpPr/>
            <p:nvPr/>
          </p:nvCxnSpPr>
          <p:spPr>
            <a:xfrm flipV="1">
              <a:off x="3757443" y="5582581"/>
              <a:ext cx="13907" cy="249509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 flipV="1">
              <a:off x="3466590" y="5582581"/>
              <a:ext cx="188356" cy="268760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3687339" y="5427789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  <p:sp>
          <p:nvSpPr>
            <p:cNvPr id="57" name="타원 56"/>
            <p:cNvSpPr/>
            <p:nvPr/>
          </p:nvSpPr>
          <p:spPr>
            <a:xfrm>
              <a:off x="3981178" y="5565876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8085878" y="5395213"/>
            <a:ext cx="571968" cy="293352"/>
            <a:chOff x="8085878" y="5395213"/>
            <a:chExt cx="571968" cy="293352"/>
          </a:xfrm>
        </p:grpSpPr>
        <p:sp>
          <p:nvSpPr>
            <p:cNvPr id="62" name="타원 61"/>
            <p:cNvSpPr/>
            <p:nvPr/>
          </p:nvSpPr>
          <p:spPr>
            <a:xfrm>
              <a:off x="8085878" y="5395213"/>
              <a:ext cx="139065" cy="1390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S</a:t>
              </a:r>
              <a:endParaRPr lang="ko-KR" altLang="en-US" sz="800" dirty="0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8241376" y="5511231"/>
              <a:ext cx="252872" cy="76539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8518781" y="5549500"/>
              <a:ext cx="139065" cy="13906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O</a:t>
              </a:r>
              <a:endParaRPr lang="ko-KR" altLang="en-US" sz="800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852852" y="5300672"/>
            <a:ext cx="4206444" cy="732058"/>
            <a:chOff x="3852852" y="5300672"/>
            <a:chExt cx="4206444" cy="732058"/>
          </a:xfrm>
        </p:grpSpPr>
        <p:cxnSp>
          <p:nvCxnSpPr>
            <p:cNvPr id="79" name="직선 연결선 78"/>
            <p:cNvCxnSpPr/>
            <p:nvPr/>
          </p:nvCxnSpPr>
          <p:spPr>
            <a:xfrm flipH="1">
              <a:off x="4120243" y="5566854"/>
              <a:ext cx="754862" cy="68554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 flipV="1">
              <a:off x="3852852" y="5947487"/>
              <a:ext cx="2605019" cy="85243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7047761" y="5565876"/>
              <a:ext cx="1011535" cy="154777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5981752" y="5300672"/>
              <a:ext cx="1980721" cy="144364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5136025" y="5662713"/>
              <a:ext cx="1321846" cy="262601"/>
            </a:xfrm>
            <a:prstGeom prst="line">
              <a:avLst/>
            </a:prstGeom>
            <a:ln w="12700">
              <a:solidFill>
                <a:srgbClr val="FFC000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직선 연결선 94"/>
          <p:cNvCxnSpPr>
            <a:endCxn id="74" idx="2"/>
          </p:cNvCxnSpPr>
          <p:nvPr/>
        </p:nvCxnSpPr>
        <p:spPr>
          <a:xfrm flipH="1">
            <a:off x="3056607" y="4063241"/>
            <a:ext cx="478987" cy="1669479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endCxn id="74" idx="6"/>
          </p:cNvCxnSpPr>
          <p:nvPr/>
        </p:nvCxnSpPr>
        <p:spPr>
          <a:xfrm>
            <a:off x="3852853" y="4072547"/>
            <a:ext cx="643914" cy="1660173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endCxn id="75" idx="6"/>
          </p:cNvCxnSpPr>
          <p:nvPr/>
        </p:nvCxnSpPr>
        <p:spPr>
          <a:xfrm>
            <a:off x="5543174" y="3742713"/>
            <a:ext cx="541084" cy="1609458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75" idx="2"/>
          </p:cNvCxnSpPr>
          <p:nvPr/>
        </p:nvCxnSpPr>
        <p:spPr>
          <a:xfrm flipH="1">
            <a:off x="4644098" y="3696771"/>
            <a:ext cx="551225" cy="1655400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76" idx="2"/>
          </p:cNvCxnSpPr>
          <p:nvPr/>
        </p:nvCxnSpPr>
        <p:spPr>
          <a:xfrm flipH="1">
            <a:off x="6187088" y="4376272"/>
            <a:ext cx="514171" cy="1626959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76" idx="6"/>
          </p:cNvCxnSpPr>
          <p:nvPr/>
        </p:nvCxnSpPr>
        <p:spPr>
          <a:xfrm>
            <a:off x="7038315" y="4405771"/>
            <a:ext cx="588933" cy="1597460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77" idx="6"/>
          </p:cNvCxnSpPr>
          <p:nvPr/>
        </p:nvCxnSpPr>
        <p:spPr>
          <a:xfrm>
            <a:off x="8478475" y="3892078"/>
            <a:ext cx="486013" cy="1595721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endCxn id="77" idx="2"/>
          </p:cNvCxnSpPr>
          <p:nvPr/>
        </p:nvCxnSpPr>
        <p:spPr>
          <a:xfrm flipH="1">
            <a:off x="7627248" y="3911501"/>
            <a:ext cx="515367" cy="1576298"/>
          </a:xfrm>
          <a:prstGeom prst="line">
            <a:avLst/>
          </a:prstGeom>
          <a:ln>
            <a:solidFill>
              <a:srgbClr val="9BBB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66408" y="3171790"/>
            <a:ext cx="9001000" cy="1375652"/>
            <a:chOff x="66408" y="3171790"/>
            <a:chExt cx="9001000" cy="1375652"/>
          </a:xfrm>
        </p:grpSpPr>
        <p:sp>
          <p:nvSpPr>
            <p:cNvPr id="5" name="한쪽 모서리가 잘린 사각형 4"/>
            <p:cNvSpPr/>
            <p:nvPr/>
          </p:nvSpPr>
          <p:spPr>
            <a:xfrm rot="10800000">
              <a:off x="5214539" y="3423005"/>
              <a:ext cx="317257" cy="33797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한쪽 모서리가 잘린 사각형 5"/>
            <p:cNvSpPr/>
            <p:nvPr/>
          </p:nvSpPr>
          <p:spPr>
            <a:xfrm rot="10800000">
              <a:off x="6721057" y="4084281"/>
              <a:ext cx="317257" cy="337970"/>
            </a:xfrm>
            <a:prstGeom prst="snip1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한쪽 모서리가 잘린 사각형 6"/>
            <p:cNvSpPr/>
            <p:nvPr/>
          </p:nvSpPr>
          <p:spPr>
            <a:xfrm rot="10800000">
              <a:off x="3535595" y="3742516"/>
              <a:ext cx="317257" cy="337970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V="1">
              <a:off x="3904208" y="3554108"/>
              <a:ext cx="1185119" cy="213853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한쪽 모서리가 잘린 사각형 13"/>
            <p:cNvSpPr/>
            <p:nvPr/>
          </p:nvSpPr>
          <p:spPr>
            <a:xfrm rot="10800000">
              <a:off x="8142615" y="3554108"/>
              <a:ext cx="317257" cy="337970"/>
            </a:xfrm>
            <a:prstGeom prst="snip1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3904209" y="3670746"/>
              <a:ext cx="1202759" cy="215841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5611024" y="3573533"/>
              <a:ext cx="2448272" cy="70955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3904208" y="3742516"/>
              <a:ext cx="4155088" cy="222298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900800" y="4063241"/>
              <a:ext cx="2790344" cy="188669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7123192" y="3829154"/>
              <a:ext cx="936104" cy="419740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93378" y="3459822"/>
              <a:ext cx="24653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 smtClean="0">
                  <a:latin typeface="Calibri" pitchFamily="34" charset="0"/>
                  <a:cs typeface="Calibri" pitchFamily="34" charset="0"/>
                </a:rPr>
                <a:t>Web Page Level Rank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0322" y="3841348"/>
              <a:ext cx="15914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(page to page)</a:t>
              </a: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66408" y="3171790"/>
              <a:ext cx="9001000" cy="1375652"/>
            </a:xfrm>
            <a:prstGeom prst="roundRect">
              <a:avLst>
                <a:gd name="adj" fmla="val 11128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8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Related Work</a:t>
            </a:r>
          </a:p>
          <a:p>
            <a:r>
              <a:rPr lang="en-US" altLang="ko-KR" dirty="0" smtClean="0"/>
              <a:t>Our Approach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5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Semantic Metadata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000" dirty="0"/>
              <a:t>Makes contents more connected and </a:t>
            </a:r>
            <a:r>
              <a:rPr lang="en-US" altLang="ko-KR" sz="2000" dirty="0" smtClean="0"/>
              <a:t>discoverable</a:t>
            </a: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31204"/>
              </p:ext>
            </p:extLst>
          </p:nvPr>
        </p:nvGraphicFramePr>
        <p:xfrm>
          <a:off x="76203" y="5445224"/>
          <a:ext cx="8964488" cy="77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044"/>
                <a:gridCol w="8622444"/>
              </a:tblGrid>
              <a:tr h="22541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r>
                        <a:rPr lang="en-US" altLang="ko-KR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Rohit</a:t>
                      </a: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Khare</a:t>
                      </a: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, "</a:t>
                      </a:r>
                      <a:r>
                        <a:rPr lang="en-US" altLang="ko-KR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Microformats</a:t>
                      </a: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: The Next (Small) Thing on the Semantic Web?," Journal IEEE Internet Computing archive, Vol. 10 (1), pp. 68-75, 2006.</a:t>
                      </a:r>
                      <a:endParaRPr lang="ko-KR" altLang="en-US" sz="1100" dirty="0"/>
                    </a:p>
                  </a:txBody>
                  <a:tcPr marL="0"/>
                </a:tc>
              </a:tr>
              <a:tr h="22541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**</a:t>
                      </a:r>
                      <a:endParaRPr lang="ko-KR" altLang="en-US" sz="1100" dirty="0"/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W3C Working Group, "HTML </a:t>
                      </a:r>
                      <a:r>
                        <a:rPr lang="en-US" altLang="ko-KR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Microdata</a:t>
                      </a: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," Available from: http://www.w3.org/TR/2011/WD-microdata-20110405/ [Accessed: 7 January 2014]</a:t>
                      </a:r>
                      <a:endParaRPr lang="ko-KR" altLang="en-US" sz="1100" dirty="0"/>
                    </a:p>
                  </a:txBody>
                  <a:tcPr marL="0"/>
                </a:tc>
              </a:tr>
              <a:tr h="22541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aseline="0" dirty="0" smtClean="0"/>
                        <a:t>***</a:t>
                      </a:r>
                      <a:endParaRPr lang="ko-KR" altLang="en-US" sz="1100" baseline="0" dirty="0"/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W3C Working Group, "</a:t>
                      </a:r>
                      <a:r>
                        <a:rPr lang="en-US" altLang="ko-KR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RDFa</a:t>
                      </a: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Core 1.1 - Second Edition," Available from: http://www.w3.org/TR/rdfa-syntax/ [Accessed: 7 January 2014] </a:t>
                      </a:r>
                    </a:p>
                  </a:txBody>
                  <a:tcPr marL="0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24409"/>
              </p:ext>
            </p:extLst>
          </p:nvPr>
        </p:nvGraphicFramePr>
        <p:xfrm>
          <a:off x="539552" y="1743277"/>
          <a:ext cx="7941745" cy="22617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541359"/>
                <a:gridCol w="6400386"/>
              </a:tblGrid>
              <a:tr h="7496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altLang="ko-KR" sz="1600" b="1" i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Microformats</a:t>
                      </a:r>
                      <a:r>
                        <a:rPr lang="en-US" altLang="ko-KR" sz="1600" b="1" i="1" baseline="30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*</a:t>
                      </a:r>
                      <a:endParaRPr lang="ko-KR" altLang="en-US" sz="16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Semantic markup using existing XHTML/HTML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(microformats.org, 2005)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</a:t>
                      </a:r>
                      <a:r>
                        <a:rPr lang="en-US" altLang="ko-KR" sz="1600" b="1" i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Microdata</a:t>
                      </a:r>
                      <a:r>
                        <a:rPr lang="en-US" altLang="ko-KR" sz="1600" b="1" i="1" baseline="30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**</a:t>
                      </a:r>
                      <a:endParaRPr lang="ko-KR" altLang="en-US" sz="16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Specification to nest metadata within existing web content (W3C, 2010)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Schema.org (2011): Bing, Google, and Yahoo!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RDFa</a:t>
                      </a:r>
                      <a:r>
                        <a:rPr lang="en-US" altLang="ko-KR" sz="1600" b="1" i="1" baseline="30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***</a:t>
                      </a:r>
                      <a:endParaRPr lang="ko-KR" altLang="en-US" sz="16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Express RDF data within XHTML (W3C, 2004 / recommended, 2008)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Most extensible (specify a syntax only, free to use any vocabulary)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7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t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51" y="2168886"/>
            <a:ext cx="5291316" cy="20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 Semantic Metadata : </a:t>
            </a:r>
            <a:r>
              <a:rPr lang="en-US" altLang="ko-KR" dirty="0" err="1" smtClean="0"/>
              <a:t>RDFa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02502" cy="546206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RDF based modeling language</a:t>
            </a:r>
          </a:p>
          <a:p>
            <a:pPr lvl="1"/>
            <a:r>
              <a:rPr lang="en-US" altLang="ko-KR" sz="1800" dirty="0" smtClean="0"/>
              <a:t>Most extensible syntax</a:t>
            </a:r>
          </a:p>
          <a:p>
            <a:pPr lvl="1"/>
            <a:r>
              <a:rPr lang="en-US" altLang="ko-KR" sz="1600" dirty="0" smtClean="0"/>
              <a:t>Facebook, White House, BBC, Newsweek, Best Buy, Drupal…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051059" y="2763505"/>
            <a:ext cx="49692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smtClean="0"/>
              <a:t>div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xmlns:dc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=“http://purl.org/dc/elements/1.1/”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&lt;h2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property=“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dc:title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”</a:t>
            </a:r>
            <a:r>
              <a:rPr lang="en-US" altLang="ko-KR" sz="1400" dirty="0" smtClean="0"/>
              <a:t>&gt;The </a:t>
            </a:r>
            <a:r>
              <a:rPr lang="en-US" altLang="ko-KR" sz="1400" dirty="0"/>
              <a:t>trouble with Bob&lt;/</a:t>
            </a:r>
            <a:r>
              <a:rPr lang="en-US" altLang="ko-KR" sz="1400" dirty="0" smtClean="0"/>
              <a:t>h2&gt;</a:t>
            </a:r>
          </a:p>
          <a:p>
            <a:r>
              <a:rPr lang="en-US" altLang="ko-KR" sz="1400" dirty="0" smtClean="0"/>
              <a:t>     &lt;h3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property=“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dc:creator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”</a:t>
            </a:r>
            <a:r>
              <a:rPr lang="en-US" altLang="ko-KR" sz="1400" dirty="0" smtClean="0"/>
              <a:t>&gt;Alice</a:t>
            </a:r>
            <a:r>
              <a:rPr lang="en-US" altLang="ko-KR" sz="1400" dirty="0"/>
              <a:t>&lt;/h3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...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div&gt;</a:t>
            </a:r>
            <a:endParaRPr lang="ko-KR" alt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68714" y="4207998"/>
            <a:ext cx="2279150" cy="2317346"/>
            <a:chOff x="1068714" y="4207998"/>
            <a:chExt cx="2279150" cy="2317346"/>
          </a:xfrm>
        </p:grpSpPr>
        <p:pic>
          <p:nvPicPr>
            <p:cNvPr id="19" name="Picture 5" descr="C:\Users\Administrator\Desktop\aa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714" y="4832261"/>
              <a:ext cx="2279150" cy="1693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1475656" y="4458598"/>
              <a:ext cx="15121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Calibri" pitchFamily="34" charset="0"/>
                  <a:cs typeface="Calibri" pitchFamily="34" charset="0"/>
                </a:rPr>
                <a:t>HTML Parsing</a:t>
              </a:r>
            </a:p>
          </p:txBody>
        </p:sp>
        <p:sp>
          <p:nvSpPr>
            <p:cNvPr id="21" name="아래쪽 화살표 20"/>
            <p:cNvSpPr/>
            <p:nvPr/>
          </p:nvSpPr>
          <p:spPr>
            <a:xfrm>
              <a:off x="2075994" y="4207998"/>
              <a:ext cx="263758" cy="229114"/>
            </a:xfrm>
            <a:prstGeom prst="downArrow">
              <a:avLst>
                <a:gd name="adj1" fmla="val 50671"/>
                <a:gd name="adj2" fmla="val 5738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726649" y="4207998"/>
            <a:ext cx="3733783" cy="2101322"/>
            <a:chOff x="4726649" y="4207998"/>
            <a:chExt cx="3733783" cy="2101322"/>
          </a:xfrm>
        </p:grpSpPr>
        <p:cxnSp>
          <p:nvCxnSpPr>
            <p:cNvPr id="23" name="직선 연결선 22"/>
            <p:cNvCxnSpPr>
              <a:endCxn id="29" idx="0"/>
            </p:cNvCxnSpPr>
            <p:nvPr/>
          </p:nvCxnSpPr>
          <p:spPr>
            <a:xfrm>
              <a:off x="7062804" y="5517231"/>
              <a:ext cx="303890" cy="372371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6948264" y="5437233"/>
              <a:ext cx="15121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 smtClean="0">
                  <a:latin typeface="Calibri" pitchFamily="34" charset="0"/>
                  <a:cs typeface="Calibri" pitchFamily="34" charset="0"/>
                </a:rPr>
                <a:t>dc:creator</a:t>
              </a:r>
              <a:endParaRPr lang="en-US" altLang="ko-KR" sz="1600" b="1" dirty="0" smtClean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5" name="직선 연결선 24"/>
            <p:cNvCxnSpPr>
              <a:endCxn id="28" idx="0"/>
            </p:cNvCxnSpPr>
            <p:nvPr/>
          </p:nvCxnSpPr>
          <p:spPr>
            <a:xfrm flipH="1">
              <a:off x="5750802" y="5517231"/>
              <a:ext cx="303890" cy="372371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726649" y="5445223"/>
              <a:ext cx="15121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err="1" smtClean="0">
                  <a:latin typeface="Calibri" pitchFamily="34" charset="0"/>
                  <a:cs typeface="Calibri" pitchFamily="34" charset="0"/>
                </a:rPr>
                <a:t>dc:title</a:t>
              </a:r>
              <a:endParaRPr lang="en-US" altLang="ko-KR" sz="1600" b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78374" y="4458598"/>
              <a:ext cx="15121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dirty="0" smtClean="0">
                  <a:latin typeface="Calibri" pitchFamily="34" charset="0"/>
                  <a:cs typeface="Calibri" pitchFamily="34" charset="0"/>
                </a:rPr>
                <a:t>RDF Parsing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086872" y="5889602"/>
              <a:ext cx="1327860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The Trouble with Bob</a:t>
              </a:r>
              <a:endParaRPr lang="ko-KR" altLang="en-US" sz="12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702764" y="5889602"/>
              <a:ext cx="1327860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Alice</a:t>
              </a:r>
              <a:endParaRPr lang="ko-KR" altLang="en-US" sz="1200" b="1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750802" y="5025505"/>
              <a:ext cx="1600034" cy="41971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alibri" pitchFamily="34" charset="0"/>
                  <a:cs typeface="Calibri" pitchFamily="34" charset="0"/>
                </a:rPr>
                <a:t>http://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example.com</a:t>
              </a:r>
            </a:p>
            <a:p>
              <a:pPr algn="ctr"/>
              <a:r>
                <a:rPr lang="en-US" altLang="ko-KR" sz="1200" b="1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/</a:t>
              </a:r>
              <a:r>
                <a:rPr lang="en-US" altLang="ko-KR" sz="1200" b="1" dirty="0">
                  <a:latin typeface="Calibri" pitchFamily="34" charset="0"/>
                  <a:cs typeface="Calibri" pitchFamily="34" charset="0"/>
                </a:rPr>
                <a:t>troubleWithBob</a:t>
              </a:r>
              <a:endParaRPr lang="ko-KR" altLang="en-US" sz="1200" dirty="0"/>
            </a:p>
          </p:txBody>
        </p:sp>
        <p:sp>
          <p:nvSpPr>
            <p:cNvPr id="31" name="아래쪽 화살표 30"/>
            <p:cNvSpPr/>
            <p:nvPr/>
          </p:nvSpPr>
          <p:spPr>
            <a:xfrm>
              <a:off x="6396474" y="4207998"/>
              <a:ext cx="263758" cy="229114"/>
            </a:xfrm>
            <a:prstGeom prst="downArrow">
              <a:avLst>
                <a:gd name="adj1" fmla="val 50671"/>
                <a:gd name="adj2" fmla="val 5738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7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b="1" dirty="0" smtClean="0"/>
              <a:t>Our Approach</a:t>
            </a:r>
          </a:p>
          <a:p>
            <a:pPr lvl="1"/>
            <a:r>
              <a:rPr lang="en-US" altLang="ko-KR" b="1" dirty="0" smtClean="0"/>
              <a:t>Overall System</a:t>
            </a:r>
          </a:p>
          <a:p>
            <a:pPr lvl="1"/>
            <a:r>
              <a:rPr lang="en-US" altLang="ko-KR" b="1" dirty="0" smtClean="0"/>
              <a:t>1. Semantic Information Extraction</a:t>
            </a:r>
          </a:p>
          <a:p>
            <a:pPr lvl="1"/>
            <a:r>
              <a:rPr lang="en-US" altLang="ko-KR" b="1" dirty="0" smtClean="0"/>
              <a:t>2. Construction of RDF Graph</a:t>
            </a:r>
          </a:p>
          <a:p>
            <a:pPr lvl="1"/>
            <a:r>
              <a:rPr lang="en-US" altLang="ko-KR" b="1" dirty="0" smtClean="0"/>
              <a:t>3. </a:t>
            </a:r>
            <a:r>
              <a:rPr lang="en-US" altLang="ko-KR" b="1" dirty="0" err="1" smtClean="0"/>
              <a:t>ResourceRank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4. PageRank based on Resource Rank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Overall System of Weighted Semantic PageRank</a:t>
            </a:r>
            <a:endParaRPr lang="ko-KR" altLang="en-US" dirty="0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79512" y="1052736"/>
            <a:ext cx="3714349" cy="36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spcAft>
                <a:spcPts val="12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1. Semantic Information Extraction</a:t>
            </a:r>
            <a:endParaRPr lang="ko-KR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5343026" y="1052736"/>
            <a:ext cx="2857175" cy="35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spcAft>
                <a:spcPts val="12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2. Construction of RDF Graph</a:t>
            </a:r>
            <a:endParaRPr lang="ko-KR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5982862" y="4365104"/>
            <a:ext cx="2370107" cy="34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 latinLnBrk="1">
              <a:spcAft>
                <a:spcPts val="12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3. </a:t>
            </a:r>
            <a:r>
              <a:rPr lang="en-US" kern="1200" dirty="0" err="1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ResourceRank</a:t>
            </a:r>
            <a:endParaRPr lang="ko-KR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406644" y="2312525"/>
            <a:ext cx="1053158" cy="1077963"/>
            <a:chOff x="8246" y="8080"/>
            <a:chExt cx="975" cy="998"/>
          </a:xfrm>
        </p:grpSpPr>
        <p:sp>
          <p:nvSpPr>
            <p:cNvPr id="65" name="Oval 45"/>
            <p:cNvSpPr>
              <a:spLocks noChangeArrowheads="1"/>
            </p:cNvSpPr>
            <p:nvPr/>
          </p:nvSpPr>
          <p:spPr bwMode="auto">
            <a:xfrm>
              <a:off x="8246" y="8080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6" name="Oval 46"/>
            <p:cNvSpPr>
              <a:spLocks noChangeArrowheads="1"/>
            </p:cNvSpPr>
            <p:nvPr/>
          </p:nvSpPr>
          <p:spPr bwMode="auto">
            <a:xfrm>
              <a:off x="9052" y="8080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7" name="AutoShape 47"/>
            <p:cNvCxnSpPr>
              <a:cxnSpLocks noChangeShapeType="1"/>
            </p:cNvCxnSpPr>
            <p:nvPr/>
          </p:nvCxnSpPr>
          <p:spPr bwMode="auto">
            <a:xfrm flipV="1">
              <a:off x="8394" y="8231"/>
              <a:ext cx="647" cy="681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 type="stealth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49" descr="어두운 상향 대각선"/>
            <p:cNvSpPr>
              <a:spLocks noChangeArrowheads="1"/>
            </p:cNvSpPr>
            <p:nvPr/>
          </p:nvSpPr>
          <p:spPr bwMode="auto">
            <a:xfrm>
              <a:off x="8246" y="8912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9" name="AutoShape 50"/>
            <p:cNvCxnSpPr>
              <a:cxnSpLocks noChangeShapeType="1"/>
            </p:cNvCxnSpPr>
            <p:nvPr/>
          </p:nvCxnSpPr>
          <p:spPr bwMode="auto">
            <a:xfrm flipV="1">
              <a:off x="9136" y="8286"/>
              <a:ext cx="0" cy="58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2"/>
            <p:cNvSpPr>
              <a:spLocks noChangeArrowheads="1"/>
            </p:cNvSpPr>
            <p:nvPr/>
          </p:nvSpPr>
          <p:spPr bwMode="auto">
            <a:xfrm>
              <a:off x="9054" y="8912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1" name="AutoShape 48"/>
            <p:cNvCxnSpPr>
              <a:cxnSpLocks noChangeShapeType="1"/>
            </p:cNvCxnSpPr>
            <p:nvPr/>
          </p:nvCxnSpPr>
          <p:spPr bwMode="auto">
            <a:xfrm>
              <a:off x="8443" y="8995"/>
              <a:ext cx="598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48"/>
            <p:cNvCxnSpPr>
              <a:cxnSpLocks noChangeShapeType="1"/>
            </p:cNvCxnSpPr>
            <p:nvPr/>
          </p:nvCxnSpPr>
          <p:spPr bwMode="auto">
            <a:xfrm>
              <a:off x="8443" y="8160"/>
              <a:ext cx="598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아래쪽 화살표 8"/>
          <p:cNvSpPr>
            <a:spLocks noChangeArrowheads="1"/>
          </p:cNvSpPr>
          <p:nvPr/>
        </p:nvSpPr>
        <p:spPr bwMode="auto">
          <a:xfrm rot="5400000">
            <a:off x="4458892" y="5421994"/>
            <a:ext cx="108012" cy="370496"/>
          </a:xfrm>
          <a:prstGeom prst="downArrow">
            <a:avLst>
              <a:gd name="adj1" fmla="val 38917"/>
              <a:gd name="adj2" fmla="val 42526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446358" y="4365104"/>
            <a:ext cx="2663312" cy="34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 latinLnBrk="1">
              <a:spcAft>
                <a:spcPts val="12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4. PageRank</a:t>
            </a:r>
            <a:endParaRPr lang="ko-KR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078673" y="1728252"/>
            <a:ext cx="2167885" cy="2361146"/>
            <a:chOff x="5291" y="7653"/>
            <a:chExt cx="2007" cy="2186"/>
          </a:xfrm>
        </p:grpSpPr>
        <p:sp>
          <p:nvSpPr>
            <p:cNvPr id="42" name="한쪽 모서리가 잘린 사각형 32"/>
            <p:cNvSpPr>
              <a:spLocks/>
            </p:cNvSpPr>
            <p:nvPr/>
          </p:nvSpPr>
          <p:spPr bwMode="auto">
            <a:xfrm rot="10800000">
              <a:off x="5291" y="7807"/>
              <a:ext cx="355" cy="364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한쪽 모서리가 잘린 사각형 32"/>
            <p:cNvSpPr>
              <a:spLocks/>
            </p:cNvSpPr>
            <p:nvPr/>
          </p:nvSpPr>
          <p:spPr bwMode="auto">
            <a:xfrm rot="10800000">
              <a:off x="6509" y="7653"/>
              <a:ext cx="789" cy="668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100000"/>
                  <a:lumOff val="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한쪽 모서리가 잘린 사각형 32"/>
            <p:cNvSpPr>
              <a:spLocks/>
            </p:cNvSpPr>
            <p:nvPr/>
          </p:nvSpPr>
          <p:spPr bwMode="auto">
            <a:xfrm rot="10800000">
              <a:off x="5291" y="8554"/>
              <a:ext cx="355" cy="364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Oval 59"/>
            <p:cNvSpPr>
              <a:spLocks noChangeArrowheads="1"/>
            </p:cNvSpPr>
            <p:nvPr/>
          </p:nvSpPr>
          <p:spPr bwMode="auto">
            <a:xfrm>
              <a:off x="6603" y="7877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Oval 60"/>
            <p:cNvSpPr>
              <a:spLocks noChangeArrowheads="1"/>
            </p:cNvSpPr>
            <p:nvPr/>
          </p:nvSpPr>
          <p:spPr bwMode="auto">
            <a:xfrm>
              <a:off x="7047" y="7877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Oval 61"/>
            <p:cNvSpPr>
              <a:spLocks noChangeArrowheads="1"/>
            </p:cNvSpPr>
            <p:nvPr/>
          </p:nvSpPr>
          <p:spPr bwMode="auto">
            <a:xfrm>
              <a:off x="7033" y="8515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Oval 62" descr="어두운 상향 대각선"/>
            <p:cNvSpPr>
              <a:spLocks noChangeArrowheads="1"/>
            </p:cNvSpPr>
            <p:nvPr/>
          </p:nvSpPr>
          <p:spPr bwMode="auto">
            <a:xfrm>
              <a:off x="6612" y="8773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9" name="AutoShape 63"/>
            <p:cNvCxnSpPr>
              <a:cxnSpLocks noChangeShapeType="1"/>
            </p:cNvCxnSpPr>
            <p:nvPr/>
          </p:nvCxnSpPr>
          <p:spPr bwMode="auto">
            <a:xfrm>
              <a:off x="6788" y="7961"/>
              <a:ext cx="25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64"/>
            <p:cNvCxnSpPr>
              <a:cxnSpLocks noChangeShapeType="1"/>
            </p:cNvCxnSpPr>
            <p:nvPr/>
          </p:nvCxnSpPr>
          <p:spPr bwMode="auto">
            <a:xfrm flipH="1">
              <a:off x="6788" y="8653"/>
              <a:ext cx="245" cy="168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한쪽 모서리가 잘린 사각형 32"/>
            <p:cNvSpPr>
              <a:spLocks/>
            </p:cNvSpPr>
            <p:nvPr/>
          </p:nvSpPr>
          <p:spPr bwMode="auto">
            <a:xfrm rot="10800000">
              <a:off x="6509" y="8414"/>
              <a:ext cx="789" cy="668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100000"/>
                  <a:lumOff val="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한쪽 모서리가 잘린 사각형 32"/>
            <p:cNvSpPr>
              <a:spLocks/>
            </p:cNvSpPr>
            <p:nvPr/>
          </p:nvSpPr>
          <p:spPr bwMode="auto">
            <a:xfrm rot="10800000">
              <a:off x="5291" y="9319"/>
              <a:ext cx="355" cy="364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Oval 67" descr="어두운 상향 대각선"/>
            <p:cNvSpPr>
              <a:spLocks noChangeArrowheads="1"/>
            </p:cNvSpPr>
            <p:nvPr/>
          </p:nvSpPr>
          <p:spPr bwMode="auto">
            <a:xfrm>
              <a:off x="6582" y="9300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한쪽 모서리가 잘린 사각형 32"/>
            <p:cNvSpPr>
              <a:spLocks/>
            </p:cNvSpPr>
            <p:nvPr/>
          </p:nvSpPr>
          <p:spPr bwMode="auto">
            <a:xfrm rot="10800000">
              <a:off x="6509" y="9171"/>
              <a:ext cx="789" cy="668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100000"/>
                  <a:lumOff val="0"/>
                </a:schemeClr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5" name="AutoShape 69"/>
            <p:cNvCxnSpPr>
              <a:cxnSpLocks noChangeShapeType="1"/>
            </p:cNvCxnSpPr>
            <p:nvPr/>
          </p:nvCxnSpPr>
          <p:spPr bwMode="auto">
            <a:xfrm>
              <a:off x="6723" y="9477"/>
              <a:ext cx="117" cy="112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Oval 70"/>
            <p:cNvSpPr>
              <a:spLocks noChangeArrowheads="1"/>
            </p:cNvSpPr>
            <p:nvPr/>
          </p:nvSpPr>
          <p:spPr bwMode="auto">
            <a:xfrm>
              <a:off x="7077" y="9295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7" name="AutoShape 71"/>
            <p:cNvCxnSpPr>
              <a:cxnSpLocks noChangeShapeType="1"/>
            </p:cNvCxnSpPr>
            <p:nvPr/>
          </p:nvCxnSpPr>
          <p:spPr bwMode="auto">
            <a:xfrm flipV="1">
              <a:off x="7015" y="9469"/>
              <a:ext cx="110" cy="123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72"/>
            <p:cNvSpPr>
              <a:spLocks noChangeArrowheads="1"/>
            </p:cNvSpPr>
            <p:nvPr/>
          </p:nvSpPr>
          <p:spPr bwMode="auto">
            <a:xfrm>
              <a:off x="6840" y="9589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직사각형 58"/>
            <p:cNvSpPr>
              <a:spLocks noChangeArrowheads="1"/>
            </p:cNvSpPr>
            <p:nvPr/>
          </p:nvSpPr>
          <p:spPr bwMode="auto">
            <a:xfrm>
              <a:off x="5416" y="7890"/>
              <a:ext cx="12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kern="1200" dirty="0">
                  <a:solidFill>
                    <a:srgbClr val="00B05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</a:rPr>
                <a:t>A</a:t>
              </a:r>
              <a:endParaRPr lang="ko-KR" dirty="0">
                <a:solidFill>
                  <a:srgbClr val="00B05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60" name="직사각형 59"/>
            <p:cNvSpPr>
              <a:spLocks noChangeArrowheads="1"/>
            </p:cNvSpPr>
            <p:nvPr/>
          </p:nvSpPr>
          <p:spPr bwMode="auto">
            <a:xfrm>
              <a:off x="5416" y="8628"/>
              <a:ext cx="12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kern="1200" dirty="0">
                  <a:solidFill>
                    <a:srgbClr val="0070C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</a:rPr>
                <a:t>B</a:t>
              </a:r>
              <a:endParaRPr lang="ko-KR" dirty="0">
                <a:solidFill>
                  <a:srgbClr val="0070C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61" name="직사각형 60"/>
            <p:cNvSpPr>
              <a:spLocks noChangeArrowheads="1"/>
            </p:cNvSpPr>
            <p:nvPr/>
          </p:nvSpPr>
          <p:spPr bwMode="auto">
            <a:xfrm>
              <a:off x="5416" y="9382"/>
              <a:ext cx="12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kern="1200" dirty="0">
                  <a:solidFill>
                    <a:srgbClr val="C00000"/>
                  </a:solidFill>
                  <a:effectLst/>
                  <a:latin typeface="Calibri" pitchFamily="34" charset="0"/>
                  <a:ea typeface="맑은 고딕"/>
                  <a:cs typeface="Calibri" pitchFamily="34" charset="0"/>
                </a:rPr>
                <a:t>C</a:t>
              </a:r>
              <a:endParaRPr lang="ko-KR" dirty="0">
                <a:solidFill>
                  <a:srgbClr val="C0000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cxnSp>
          <p:nvCxnSpPr>
            <p:cNvPr id="62" name="AutoShape 76"/>
            <p:cNvCxnSpPr>
              <a:cxnSpLocks noChangeShapeType="1"/>
            </p:cNvCxnSpPr>
            <p:nvPr/>
          </p:nvCxnSpPr>
          <p:spPr bwMode="auto">
            <a:xfrm>
              <a:off x="5961" y="7983"/>
              <a:ext cx="25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77"/>
            <p:cNvCxnSpPr>
              <a:cxnSpLocks noChangeShapeType="1"/>
            </p:cNvCxnSpPr>
            <p:nvPr/>
          </p:nvCxnSpPr>
          <p:spPr bwMode="auto">
            <a:xfrm>
              <a:off x="5961" y="8743"/>
              <a:ext cx="25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78"/>
            <p:cNvCxnSpPr>
              <a:cxnSpLocks noChangeShapeType="1"/>
            </p:cNvCxnSpPr>
            <p:nvPr/>
          </p:nvCxnSpPr>
          <p:spPr bwMode="auto">
            <a:xfrm>
              <a:off x="5957" y="9477"/>
              <a:ext cx="259" cy="0"/>
            </a:xfrm>
            <a:prstGeom prst="straightConnector1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아래쪽 화살표 11"/>
          <p:cNvSpPr>
            <a:spLocks noChangeArrowheads="1"/>
          </p:cNvSpPr>
          <p:nvPr/>
        </p:nvSpPr>
        <p:spPr bwMode="auto">
          <a:xfrm>
            <a:off x="6838820" y="4233586"/>
            <a:ext cx="110177" cy="182540"/>
          </a:xfrm>
          <a:prstGeom prst="downArrow">
            <a:avLst>
              <a:gd name="adj1" fmla="val 38917"/>
              <a:gd name="adj2" fmla="val 20542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80"/>
          <p:cNvSpPr>
            <a:spLocks noChangeArrowheads="1"/>
          </p:cNvSpPr>
          <p:nvPr/>
        </p:nvSpPr>
        <p:spPr bwMode="auto">
          <a:xfrm>
            <a:off x="251520" y="1443422"/>
            <a:ext cx="3859134" cy="2727309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utoShape 81"/>
          <p:cNvSpPr>
            <a:spLocks noChangeArrowheads="1"/>
          </p:cNvSpPr>
          <p:nvPr/>
        </p:nvSpPr>
        <p:spPr bwMode="auto">
          <a:xfrm>
            <a:off x="4974750" y="1436051"/>
            <a:ext cx="3916947" cy="273379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AutoShape 82"/>
          <p:cNvSpPr>
            <a:spLocks noChangeArrowheads="1"/>
          </p:cNvSpPr>
          <p:nvPr/>
        </p:nvSpPr>
        <p:spPr bwMode="auto">
          <a:xfrm>
            <a:off x="4974750" y="4707837"/>
            <a:ext cx="3916947" cy="190114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AutoShape 83"/>
          <p:cNvSpPr>
            <a:spLocks noChangeArrowheads="1"/>
          </p:cNvSpPr>
          <p:nvPr/>
        </p:nvSpPr>
        <p:spPr bwMode="auto">
          <a:xfrm>
            <a:off x="251520" y="4722580"/>
            <a:ext cx="3859134" cy="1901145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아래쪽 화살표 16"/>
          <p:cNvSpPr>
            <a:spLocks noChangeArrowheads="1"/>
          </p:cNvSpPr>
          <p:nvPr/>
        </p:nvSpPr>
        <p:spPr bwMode="auto">
          <a:xfrm rot="16200000">
            <a:off x="4458890" y="2577678"/>
            <a:ext cx="108012" cy="370496"/>
          </a:xfrm>
          <a:prstGeom prst="downArrow">
            <a:avLst>
              <a:gd name="adj1" fmla="val 38917"/>
              <a:gd name="adj2" fmla="val 42526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Group 85"/>
          <p:cNvGrpSpPr>
            <a:grpSpLocks/>
          </p:cNvGrpSpPr>
          <p:nvPr/>
        </p:nvGrpSpPr>
        <p:grpSpPr bwMode="auto">
          <a:xfrm>
            <a:off x="6512811" y="5310936"/>
            <a:ext cx="1525187" cy="991554"/>
            <a:chOff x="8331" y="9797"/>
            <a:chExt cx="1412" cy="918"/>
          </a:xfrm>
        </p:grpSpPr>
        <p:sp>
          <p:nvSpPr>
            <p:cNvPr id="34" name="Oval 86"/>
            <p:cNvSpPr>
              <a:spLocks noChangeArrowheads="1"/>
            </p:cNvSpPr>
            <p:nvPr/>
          </p:nvSpPr>
          <p:spPr bwMode="auto">
            <a:xfrm>
              <a:off x="8331" y="9813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Oval 87"/>
            <p:cNvSpPr>
              <a:spLocks noChangeArrowheads="1"/>
            </p:cNvSpPr>
            <p:nvPr/>
          </p:nvSpPr>
          <p:spPr bwMode="auto">
            <a:xfrm>
              <a:off x="8445" y="10051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Oval 88" descr="어두운 상향 대각선"/>
            <p:cNvSpPr>
              <a:spLocks noChangeArrowheads="1"/>
            </p:cNvSpPr>
            <p:nvPr/>
          </p:nvSpPr>
          <p:spPr bwMode="auto">
            <a:xfrm>
              <a:off x="8565" y="10278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Oval 89"/>
            <p:cNvSpPr>
              <a:spLocks noChangeArrowheads="1"/>
            </p:cNvSpPr>
            <p:nvPr/>
          </p:nvSpPr>
          <p:spPr bwMode="auto">
            <a:xfrm>
              <a:off x="8683" y="10498"/>
              <a:ext cx="167" cy="16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8591" y="9797"/>
              <a:ext cx="741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0.85</a:t>
              </a:r>
              <a:endParaRPr lang="ko-KR" sz="1400" dirty="0"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39" name="직사각형 38"/>
            <p:cNvSpPr>
              <a:spLocks noChangeArrowheads="1"/>
            </p:cNvSpPr>
            <p:nvPr/>
          </p:nvSpPr>
          <p:spPr bwMode="auto">
            <a:xfrm>
              <a:off x="8717" y="10035"/>
              <a:ext cx="86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0.61</a:t>
              </a:r>
              <a:endParaRPr lang="ko-KR" sz="1400" dirty="0"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40" name="직사각형 39"/>
            <p:cNvSpPr>
              <a:spLocks noChangeArrowheads="1"/>
            </p:cNvSpPr>
            <p:nvPr/>
          </p:nvSpPr>
          <p:spPr bwMode="auto">
            <a:xfrm>
              <a:off x="8822" y="10259"/>
              <a:ext cx="81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0.37</a:t>
              </a:r>
              <a:endParaRPr lang="ko-KR" sz="1400" dirty="0"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41" name="직사각형 40"/>
            <p:cNvSpPr>
              <a:spLocks noChangeArrowheads="1"/>
            </p:cNvSpPr>
            <p:nvPr/>
          </p:nvSpPr>
          <p:spPr bwMode="auto">
            <a:xfrm>
              <a:off x="8951" y="10489"/>
              <a:ext cx="7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>
                  <a:solidFill>
                    <a:srgbClr val="0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0.22</a:t>
              </a:r>
              <a:endParaRPr lang="ko-KR" sz="1400" dirty="0"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82262" y="5330392"/>
            <a:ext cx="3208192" cy="916171"/>
            <a:chOff x="552264" y="5229200"/>
            <a:chExt cx="3208192" cy="916171"/>
          </a:xfrm>
        </p:grpSpPr>
        <p:sp>
          <p:nvSpPr>
            <p:cNvPr id="24" name="한쪽 모서리가 잘린 사각형 32"/>
            <p:cNvSpPr>
              <a:spLocks/>
            </p:cNvSpPr>
            <p:nvPr/>
          </p:nvSpPr>
          <p:spPr bwMode="auto">
            <a:xfrm rot="10800000">
              <a:off x="3165117" y="5639976"/>
              <a:ext cx="307306" cy="328760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한쪽 모서리가 잘린 사각형 32"/>
            <p:cNvSpPr>
              <a:spLocks/>
            </p:cNvSpPr>
            <p:nvPr/>
          </p:nvSpPr>
          <p:spPr bwMode="auto">
            <a:xfrm rot="10800000">
              <a:off x="1926634" y="5578382"/>
              <a:ext cx="459256" cy="491318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Oval 97"/>
            <p:cNvSpPr>
              <a:spLocks noChangeArrowheads="1"/>
            </p:cNvSpPr>
            <p:nvPr/>
          </p:nvSpPr>
          <p:spPr bwMode="auto">
            <a:xfrm>
              <a:off x="3229805" y="5703638"/>
              <a:ext cx="180387" cy="179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Oval 98"/>
            <p:cNvSpPr>
              <a:spLocks noChangeArrowheads="1"/>
            </p:cNvSpPr>
            <p:nvPr/>
          </p:nvSpPr>
          <p:spPr bwMode="auto">
            <a:xfrm>
              <a:off x="2072006" y="5725480"/>
              <a:ext cx="180387" cy="179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한쪽 모서리가 잘린 사각형 32"/>
            <p:cNvSpPr>
              <a:spLocks/>
            </p:cNvSpPr>
            <p:nvPr/>
          </p:nvSpPr>
          <p:spPr bwMode="auto">
            <a:xfrm rot="10800000">
              <a:off x="629061" y="5516740"/>
              <a:ext cx="587608" cy="628631"/>
            </a:xfrm>
            <a:custGeom>
              <a:avLst/>
              <a:gdLst>
                <a:gd name="T0" fmla="*/ 0 w 312258"/>
                <a:gd name="T1" fmla="*/ 0 h 320335"/>
                <a:gd name="T2" fmla="*/ 260214 w 312258"/>
                <a:gd name="T3" fmla="*/ 0 h 320335"/>
                <a:gd name="T4" fmla="*/ 312258 w 312258"/>
                <a:gd name="T5" fmla="*/ 52044 h 320335"/>
                <a:gd name="T6" fmla="*/ 312258 w 312258"/>
                <a:gd name="T7" fmla="*/ 320335 h 320335"/>
                <a:gd name="T8" fmla="*/ 0 w 312258"/>
                <a:gd name="T9" fmla="*/ 320335 h 320335"/>
                <a:gd name="T10" fmla="*/ 0 w 312258"/>
                <a:gd name="T11" fmla="*/ 0 h 320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2258" h="320335">
                  <a:moveTo>
                    <a:pt x="0" y="0"/>
                  </a:moveTo>
                  <a:lnTo>
                    <a:pt x="260214" y="0"/>
                  </a:lnTo>
                  <a:lnTo>
                    <a:pt x="312258" y="52044"/>
                  </a:lnTo>
                  <a:lnTo>
                    <a:pt x="312258" y="320335"/>
                  </a:lnTo>
                  <a:lnTo>
                    <a:pt x="0" y="320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100000"/>
                <a:lumOff val="0"/>
              </a:schemeClr>
            </a:solidFill>
            <a:ln w="9525">
              <a:solidFill>
                <a:schemeClr val="tx1">
                  <a:lumMod val="100000"/>
                  <a:lumOff val="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Oval 100" descr="어두운 상향 대각선"/>
            <p:cNvSpPr>
              <a:spLocks noChangeArrowheads="1"/>
            </p:cNvSpPr>
            <p:nvPr/>
          </p:nvSpPr>
          <p:spPr bwMode="auto">
            <a:xfrm>
              <a:off x="717634" y="5639874"/>
              <a:ext cx="180387" cy="179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Oval 101"/>
            <p:cNvSpPr>
              <a:spLocks noChangeArrowheads="1"/>
            </p:cNvSpPr>
            <p:nvPr/>
          </p:nvSpPr>
          <p:spPr bwMode="auto">
            <a:xfrm>
              <a:off x="946629" y="5840777"/>
              <a:ext cx="180387" cy="179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직사각형 30"/>
            <p:cNvSpPr>
              <a:spLocks noChangeArrowheads="1"/>
            </p:cNvSpPr>
            <p:nvPr/>
          </p:nvSpPr>
          <p:spPr bwMode="auto">
            <a:xfrm>
              <a:off x="552264" y="5238928"/>
              <a:ext cx="895454" cy="30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 smtClean="0">
                  <a:solidFill>
                    <a:srgbClr val="C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&lt;1&gt; C </a:t>
              </a:r>
              <a:r>
                <a:rPr lang="en-US" sz="1400" kern="1200" dirty="0">
                  <a:solidFill>
                    <a:srgbClr val="C0000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1.22</a:t>
              </a:r>
              <a:endParaRPr lang="ko-KR" sz="1400" dirty="0">
                <a:solidFill>
                  <a:srgbClr val="C0000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32" name="직사각형 31"/>
            <p:cNvSpPr>
              <a:spLocks noChangeArrowheads="1"/>
            </p:cNvSpPr>
            <p:nvPr/>
          </p:nvSpPr>
          <p:spPr bwMode="auto">
            <a:xfrm>
              <a:off x="1766379" y="5229200"/>
              <a:ext cx="9013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 smtClean="0">
                  <a:solidFill>
                    <a:srgbClr val="0070C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&lt;2&gt; B </a:t>
              </a:r>
              <a:r>
                <a:rPr lang="en-US" sz="1400" kern="1200" dirty="0">
                  <a:solidFill>
                    <a:srgbClr val="0070C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0.61</a:t>
              </a:r>
              <a:endParaRPr lang="ko-KR" sz="1400" dirty="0">
                <a:solidFill>
                  <a:srgbClr val="0070C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  <p:sp>
          <p:nvSpPr>
            <p:cNvPr id="33" name="직사각형 32"/>
            <p:cNvSpPr>
              <a:spLocks noChangeArrowheads="1"/>
            </p:cNvSpPr>
            <p:nvPr/>
          </p:nvSpPr>
          <p:spPr bwMode="auto">
            <a:xfrm>
              <a:off x="2885826" y="5232476"/>
              <a:ext cx="874630" cy="24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latinLnBrk="1">
                <a:spcAft>
                  <a:spcPts val="120"/>
                </a:spcAft>
              </a:pPr>
              <a:r>
                <a:rPr lang="en-US" sz="1400" kern="1200" dirty="0" smtClean="0">
                  <a:solidFill>
                    <a:srgbClr val="00B05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&lt;3&gt; A </a:t>
              </a:r>
              <a:r>
                <a:rPr lang="en-US" sz="1400" kern="1200" dirty="0">
                  <a:solidFill>
                    <a:srgbClr val="00B050"/>
                  </a:solidFill>
                  <a:effectLst/>
                  <a:latin typeface="Calibri" pitchFamily="34" charset="0"/>
                  <a:ea typeface="휴먼명조"/>
                  <a:cs typeface="Calibri" pitchFamily="34" charset="0"/>
                </a:rPr>
                <a:t>0.22</a:t>
              </a:r>
              <a:endParaRPr lang="ko-KR" sz="1400" dirty="0">
                <a:solidFill>
                  <a:srgbClr val="00B050"/>
                </a:solidFill>
                <a:effectLst/>
                <a:latin typeface="Calibri" pitchFamily="34" charset="0"/>
                <a:ea typeface="맑은 고딕"/>
                <a:cs typeface="Calibri" pitchFamily="34" charset="0"/>
              </a:endParaRPr>
            </a:p>
          </p:txBody>
        </p:sp>
      </p:grp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942302" y="1616615"/>
            <a:ext cx="792383" cy="30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 latinLnBrk="1">
              <a:spcAft>
                <a:spcPts val="12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web page </a:t>
            </a:r>
            <a:endParaRPr lang="ko-KR" sz="1400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2493343" y="1484784"/>
            <a:ext cx="805767" cy="20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just" latinLnBrk="1">
              <a:spcAft>
                <a:spcPts val="12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RDF data</a:t>
            </a:r>
            <a:endParaRPr lang="ko-KR" sz="1400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5190773" y="4861498"/>
            <a:ext cx="3528393" cy="30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Calculate rank </a:t>
            </a:r>
            <a:r>
              <a:rPr lang="en-US" sz="1400" kern="1200" dirty="0" smtClean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value for 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each of Resources</a:t>
            </a:r>
            <a:endParaRPr lang="ko-KR" sz="1400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366238" y="4867778"/>
            <a:ext cx="3586515" cy="29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PageRank value based </a:t>
            </a:r>
            <a:r>
              <a:rPr lang="en-US" sz="1400" kern="1200" dirty="0" smtClean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on </a:t>
            </a:r>
            <a:r>
              <a:rPr lang="en-US" sz="1400" kern="1200" dirty="0" err="1" smtClean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ResourceRank</a:t>
            </a:r>
            <a:r>
              <a:rPr lang="en-US" sz="1400" kern="1200" dirty="0" smtClean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 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Calibri" pitchFamily="34" charset="0"/>
                <a:ea typeface="휴먼명조"/>
                <a:cs typeface="Calibri" pitchFamily="34" charset="0"/>
              </a:rPr>
              <a:t>score</a:t>
            </a:r>
            <a:endParaRPr lang="ko-KR" sz="1400" dirty="0">
              <a:effectLst/>
              <a:latin typeface="Calibri" pitchFamily="34" charset="0"/>
              <a:ea typeface="맑은 고딕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MapReduce</a:t>
            </a:r>
            <a:r>
              <a:rPr lang="en-US" altLang="ko-KR" dirty="0" smtClean="0"/>
              <a:t> Algorithm on </a:t>
            </a:r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Three job framework</a:t>
            </a:r>
          </a:p>
          <a:p>
            <a:pPr lvl="1"/>
            <a:r>
              <a:rPr lang="en-US" altLang="ko-KR" dirty="0" smtClean="0"/>
              <a:t>First job: Compute </a:t>
            </a:r>
            <a:r>
              <a:rPr lang="en-US" altLang="ko-KR" dirty="0" err="1" smtClean="0"/>
              <a:t>ResourceRank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Second job: Compute WSPR</a:t>
            </a:r>
          </a:p>
          <a:p>
            <a:pPr lvl="1"/>
            <a:r>
              <a:rPr lang="en-US" altLang="ko-KR" dirty="0" smtClean="0"/>
              <a:t>Third job: Sort WSPR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39733" y="3139413"/>
            <a:ext cx="6932916" cy="2404656"/>
            <a:chOff x="0" y="14289"/>
            <a:chExt cx="3070225" cy="1065187"/>
          </a:xfrm>
        </p:grpSpPr>
        <p:sp>
          <p:nvSpPr>
            <p:cNvPr id="5" name="원통 4"/>
            <p:cNvSpPr/>
            <p:nvPr/>
          </p:nvSpPr>
          <p:spPr>
            <a:xfrm>
              <a:off x="0" y="190500"/>
              <a:ext cx="377825" cy="475615"/>
            </a:xfrm>
            <a:prstGeom prst="ca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Input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1896" y="14289"/>
              <a:ext cx="1019175" cy="1282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0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repeat until convergence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87450" y="681983"/>
              <a:ext cx="715010" cy="3974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Job 2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Compute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WSPR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20112" y="690271"/>
              <a:ext cx="744855" cy="38065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Job 3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Sort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WSPR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</p:txBody>
        </p:sp>
        <p:cxnSp>
          <p:nvCxnSpPr>
            <p:cNvPr id="9" name="AutoShape 141"/>
            <p:cNvCxnSpPr>
              <a:cxnSpLocks noChangeShapeType="1"/>
            </p:cNvCxnSpPr>
            <p:nvPr/>
          </p:nvCxnSpPr>
          <p:spPr bwMode="auto">
            <a:xfrm>
              <a:off x="1019176" y="298450"/>
              <a:ext cx="689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" name="그룹 9"/>
            <p:cNvGrpSpPr/>
            <p:nvPr/>
          </p:nvGrpSpPr>
          <p:grpSpPr>
            <a:xfrm>
              <a:off x="565150" y="196850"/>
              <a:ext cx="445769" cy="445768"/>
              <a:chOff x="8632" y="0"/>
              <a:chExt cx="447018" cy="446808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47201" y="51708"/>
                <a:ext cx="370205" cy="1397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Verdana"/>
                    <a:ea typeface="맑은 고딕"/>
                    <a:cs typeface="굴림"/>
                  </a:rPr>
                  <a:t>Map</a:t>
                </a:r>
                <a:endParaRPr lang="ko-KR" sz="1400" b="1">
                  <a:effectLst/>
                  <a:latin typeface="Times New Roman"/>
                  <a:ea typeface="맑은 고딕"/>
                  <a:cs typeface="굴림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9990" y="258743"/>
                <a:ext cx="370205" cy="1397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Verdana"/>
                    <a:ea typeface="맑은 고딕"/>
                    <a:cs typeface="굴림"/>
                  </a:rPr>
                  <a:t>Reduce</a:t>
                </a:r>
                <a:endParaRPr lang="ko-KR" sz="1400" b="1">
                  <a:effectLst/>
                  <a:latin typeface="Times New Roman"/>
                  <a:ea typeface="맑은 고딕"/>
                  <a:cs typeface="굴림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632" y="0"/>
                <a:ext cx="447018" cy="4468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3600" b="1"/>
              </a:p>
            </p:txBody>
          </p:sp>
        </p:grpSp>
        <p:sp>
          <p:nvSpPr>
            <p:cNvPr id="11" name="원통 10"/>
            <p:cNvSpPr/>
            <p:nvPr/>
          </p:nvSpPr>
          <p:spPr>
            <a:xfrm>
              <a:off x="2692400" y="177800"/>
              <a:ext cx="377825" cy="475615"/>
            </a:xfrm>
            <a:prstGeom prst="ca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Output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320800" y="196850"/>
              <a:ext cx="445769" cy="445768"/>
              <a:chOff x="8632" y="0"/>
              <a:chExt cx="447018" cy="446808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7201" y="51708"/>
                <a:ext cx="370205" cy="1397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Verdana"/>
                    <a:ea typeface="맑은 고딕"/>
                    <a:cs typeface="굴림"/>
                  </a:rPr>
                  <a:t>Map</a:t>
                </a:r>
                <a:endParaRPr lang="ko-KR" sz="1400" b="1">
                  <a:effectLst/>
                  <a:latin typeface="Times New Roman"/>
                  <a:ea typeface="맑은 고딕"/>
                  <a:cs typeface="굴림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9990" y="258743"/>
                <a:ext cx="370205" cy="1397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Verdana"/>
                    <a:ea typeface="맑은 고딕"/>
                    <a:cs typeface="굴림"/>
                  </a:rPr>
                  <a:t>Reduce</a:t>
                </a:r>
                <a:endParaRPr lang="ko-KR" sz="1400" b="1">
                  <a:effectLst/>
                  <a:latin typeface="Times New Roman"/>
                  <a:ea typeface="맑은 고딕"/>
                  <a:cs typeface="굴림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632" y="0"/>
                <a:ext cx="447018" cy="4468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3600" b="1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063750" y="196850"/>
              <a:ext cx="445769" cy="445768"/>
              <a:chOff x="8632" y="0"/>
              <a:chExt cx="447018" cy="446808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7201" y="51708"/>
                <a:ext cx="370205" cy="1397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Verdana"/>
                    <a:ea typeface="맑은 고딕"/>
                    <a:cs typeface="굴림"/>
                  </a:rPr>
                  <a:t>Map</a:t>
                </a:r>
                <a:endParaRPr lang="ko-KR" sz="1400" b="1">
                  <a:effectLst/>
                  <a:latin typeface="Times New Roman"/>
                  <a:ea typeface="맑은 고딕"/>
                  <a:cs typeface="굴림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9990" y="258743"/>
                <a:ext cx="370205" cy="1397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1050" b="1">
                    <a:solidFill>
                      <a:srgbClr val="000000"/>
                    </a:solidFill>
                    <a:effectLst/>
                    <a:latin typeface="Verdana"/>
                    <a:ea typeface="맑은 고딕"/>
                    <a:cs typeface="굴림"/>
                  </a:rPr>
                  <a:t>Reduce</a:t>
                </a:r>
                <a:endParaRPr lang="ko-KR" sz="1400" b="1">
                  <a:effectLst/>
                  <a:latin typeface="Times New Roman"/>
                  <a:ea typeface="맑은 고딕"/>
                  <a:cs typeface="굴림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632" y="0"/>
                <a:ext cx="447018" cy="4468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3600" b="1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431800" y="692150"/>
              <a:ext cx="699135" cy="3835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Job 1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Compute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latin typeface="Verdana"/>
                  <a:ea typeface="맑은 고딕"/>
                  <a:cs typeface="굴림"/>
                </a:rPr>
                <a:t>ResourceRank</a:t>
              </a:r>
              <a:endParaRPr lang="ko-KR" sz="1400" b="1">
                <a:effectLst/>
                <a:latin typeface="Times New Roman"/>
                <a:ea typeface="맑은 고딕"/>
                <a:cs typeface="굴림"/>
              </a:endParaRPr>
            </a:p>
          </p:txBody>
        </p:sp>
        <p:cxnSp>
          <p:nvCxnSpPr>
            <p:cNvPr id="15" name="AutoShape 141"/>
            <p:cNvCxnSpPr>
              <a:cxnSpLocks noChangeShapeType="1"/>
            </p:cNvCxnSpPr>
            <p:nvPr/>
          </p:nvCxnSpPr>
          <p:spPr bwMode="auto">
            <a:xfrm>
              <a:off x="374650" y="419100"/>
              <a:ext cx="1751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41"/>
            <p:cNvCxnSpPr>
              <a:cxnSpLocks noChangeShapeType="1"/>
            </p:cNvCxnSpPr>
            <p:nvPr/>
          </p:nvCxnSpPr>
          <p:spPr bwMode="auto">
            <a:xfrm>
              <a:off x="2520950" y="419100"/>
              <a:ext cx="1751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1"/>
            <p:cNvCxnSpPr>
              <a:cxnSpLocks noChangeShapeType="1"/>
            </p:cNvCxnSpPr>
            <p:nvPr/>
          </p:nvCxnSpPr>
          <p:spPr bwMode="auto">
            <a:xfrm>
              <a:off x="1778000" y="419100"/>
              <a:ext cx="27559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41"/>
            <p:cNvCxnSpPr>
              <a:cxnSpLocks noChangeShapeType="1"/>
            </p:cNvCxnSpPr>
            <p:nvPr/>
          </p:nvCxnSpPr>
          <p:spPr bwMode="auto">
            <a:xfrm>
              <a:off x="1022350" y="419100"/>
              <a:ext cx="2760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41"/>
            <p:cNvCxnSpPr>
              <a:cxnSpLocks noChangeShapeType="1"/>
            </p:cNvCxnSpPr>
            <p:nvPr/>
          </p:nvCxnSpPr>
          <p:spPr bwMode="auto">
            <a:xfrm>
              <a:off x="458787" y="300037"/>
              <a:ext cx="901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41"/>
            <p:cNvCxnSpPr>
              <a:cxnSpLocks noChangeShapeType="1"/>
            </p:cNvCxnSpPr>
            <p:nvPr/>
          </p:nvCxnSpPr>
          <p:spPr bwMode="auto">
            <a:xfrm>
              <a:off x="463550" y="133317"/>
              <a:ext cx="63341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41"/>
            <p:cNvCxnSpPr>
              <a:cxnSpLocks noChangeShapeType="1"/>
            </p:cNvCxnSpPr>
            <p:nvPr/>
          </p:nvCxnSpPr>
          <p:spPr bwMode="auto">
            <a:xfrm>
              <a:off x="1096965" y="133350"/>
              <a:ext cx="0" cy="1689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41"/>
            <p:cNvCxnSpPr>
              <a:cxnSpLocks noChangeShapeType="1"/>
            </p:cNvCxnSpPr>
            <p:nvPr/>
          </p:nvCxnSpPr>
          <p:spPr bwMode="auto">
            <a:xfrm>
              <a:off x="457200" y="127000"/>
              <a:ext cx="0" cy="1689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AutoShape 81"/>
          <p:cNvSpPr>
            <a:spLocks noChangeArrowheads="1"/>
          </p:cNvSpPr>
          <p:nvPr/>
        </p:nvSpPr>
        <p:spPr bwMode="auto">
          <a:xfrm>
            <a:off x="611560" y="2851343"/>
            <a:ext cx="7992888" cy="288054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100000"/>
                <a:lumOff val="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endParaRPr lang="ko-KR" alt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Semantic Information Extraction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648072"/>
          </a:xfrm>
        </p:spPr>
        <p:txBody>
          <a:bodyPr>
            <a:normAutofit/>
          </a:bodyPr>
          <a:lstStyle/>
          <a:p>
            <a:r>
              <a:rPr lang="en-US" altLang="ko-KR" sz="2200" dirty="0" err="1" smtClean="0"/>
              <a:t>RDFa</a:t>
            </a:r>
            <a:r>
              <a:rPr lang="en-US" altLang="ko-KR" sz="2200" dirty="0" smtClean="0"/>
              <a:t> Parsing: extract RDF data from Web pages</a:t>
            </a:r>
            <a:endParaRPr lang="en-US" altLang="ko-KR" sz="2200" dirty="0">
              <a:sym typeface="Wingdings" pitchFamily="2" charset="2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619672" y="1772816"/>
            <a:ext cx="5832648" cy="4320480"/>
            <a:chOff x="1619672" y="1772816"/>
            <a:chExt cx="5832648" cy="432048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619672" y="1772816"/>
              <a:ext cx="5832648" cy="4320480"/>
            </a:xfrm>
            <a:prstGeom prst="roundRect">
              <a:avLst>
                <a:gd name="adj" fmla="val 2426"/>
              </a:avLst>
            </a:prstGeom>
            <a:ln w="158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67744" y="1876762"/>
              <a:ext cx="45524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atin typeface="Calibri" pitchFamily="34" charset="0"/>
                  <a:cs typeface="Calibri" pitchFamily="34" charset="0"/>
                </a:rPr>
                <a:t>http://example.org/resource/LewisCarroll</a:t>
              </a:r>
              <a:endParaRPr lang="ko-KR" altLang="en-US" sz="2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619672" y="2348880"/>
              <a:ext cx="5832648" cy="0"/>
            </a:xfrm>
            <a:prstGeom prst="line">
              <a:avLst/>
            </a:prstGeom>
            <a:ln w="15875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708920" y="2420888"/>
              <a:ext cx="5671392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&lt;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div about=”http://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example.org/</a:t>
              </a:r>
              <a:r>
                <a:rPr lang="en-US" altLang="ko-KR" dirty="0" err="1" smtClean="0">
                  <a:latin typeface="Calibri" pitchFamily="34" charset="0"/>
                  <a:cs typeface="Calibri" pitchFamily="34" charset="0"/>
                </a:rPr>
                <a:t>LewisCarroll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”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&gt;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 </a:t>
              </a:r>
              <a:r>
                <a:rPr lang="en-US" altLang="ko-KR" dirty="0" err="1" smtClean="0">
                  <a:latin typeface="Calibri" pitchFamily="34" charset="0"/>
                  <a:cs typeface="Calibri" pitchFamily="34" charset="0"/>
                </a:rPr>
                <a:t>LewisCarroll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was an English author. &lt;</a:t>
              </a:r>
              <a:r>
                <a:rPr lang="en-US" altLang="ko-KR" dirty="0" err="1" smtClean="0">
                  <a:latin typeface="Calibri" pitchFamily="34" charset="0"/>
                  <a:cs typeface="Calibri" pitchFamily="34" charset="0"/>
                </a:rPr>
                <a:t>br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/&gt;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 His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famous writings are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      &lt;a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rel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foaf:made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”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href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=”http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://...wonderland”&gt; 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    Alice’s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adventures in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wonderland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&lt;/a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&gt;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  and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its sequel 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      &lt;a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rel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foaf:made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”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href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=”http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://...looking-glass”&gt;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    Through 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the looking-glass&lt;/a&gt;. &lt;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br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/&gt;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      Born: 27 January 1832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,</a:t>
              </a:r>
            </a:p>
            <a:p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      &lt;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a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rel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dbp:birthPlace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” </a:t>
              </a:r>
              <a:r>
                <a:rPr lang="en-US" altLang="ko-KR" dirty="0" err="1">
                  <a:latin typeface="Calibri" pitchFamily="34" charset="0"/>
                  <a:cs typeface="Calibri" pitchFamily="34" charset="0"/>
                </a:rPr>
                <a:t>href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=”http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://.../UK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”&gt;UK&lt;/a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&gt;</a:t>
              </a:r>
            </a:p>
            <a:p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&lt;/</a:t>
              </a:r>
              <a:r>
                <a:rPr lang="en-US" altLang="ko-KR" dirty="0">
                  <a:latin typeface="Calibri" pitchFamily="34" charset="0"/>
                  <a:cs typeface="Calibri" pitchFamily="34" charset="0"/>
                </a:rPr>
                <a:t>div</a:t>
              </a:r>
              <a:r>
                <a:rPr lang="en-US" altLang="ko-KR" dirty="0" smtClean="0">
                  <a:latin typeface="Calibri" pitchFamily="34" charset="0"/>
                  <a:cs typeface="Calibri" pitchFamily="34" charset="0"/>
                </a:rPr>
                <a:t>&gt;</a:t>
              </a:r>
              <a:endParaRPr lang="en-US" altLang="ko-K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2885017" y="2458855"/>
            <a:ext cx="3245870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http://example.org/LewisCarroll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10468" y="3291164"/>
            <a:ext cx="1121654" cy="2880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FF8989"/>
              </a:gs>
              <a:gs pos="100000">
                <a:srgbClr val="FF5353"/>
              </a:gs>
            </a:gsLst>
            <a:lin ang="2700000" scaled="1"/>
            <a:tileRect/>
          </a:gra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foaf:made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12286" y="4122000"/>
            <a:ext cx="1117453" cy="2880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FF8989"/>
              </a:gs>
              <a:gs pos="100000">
                <a:srgbClr val="FF5353"/>
              </a:gs>
            </a:gsLst>
            <a:lin ang="2700000" scaled="1"/>
            <a:tileRect/>
          </a:gra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foaf:made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08086" y="4951261"/>
            <a:ext cx="1502074" cy="2880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FF8989"/>
              </a:gs>
              <a:gs pos="100000">
                <a:srgbClr val="FF5353"/>
              </a:gs>
            </a:gsLst>
            <a:lin ang="2700000" scaled="1"/>
            <a:tileRect/>
          </a:gra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dbp:birthPlace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16097" y="3291164"/>
            <a:ext cx="2066517" cy="288032"/>
          </a:xfrm>
          <a:prstGeom prst="roundRect">
            <a:avLst/>
          </a:prstGeom>
          <a:gradFill flip="none" rotWithShape="1">
            <a:gsLst>
              <a:gs pos="0">
                <a:srgbClr val="EBFAFF"/>
              </a:gs>
              <a:gs pos="50000">
                <a:srgbClr val="ABE9FF"/>
              </a:gs>
              <a:gs pos="100000">
                <a:srgbClr val="5DD5FF"/>
              </a:gs>
            </a:gsLst>
            <a:lin ang="2700000" scaled="1"/>
            <a:tileRect/>
          </a:gra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http://...wonderland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29965" y="4122200"/>
            <a:ext cx="2128168" cy="288032"/>
          </a:xfrm>
          <a:prstGeom prst="roundRect">
            <a:avLst/>
          </a:prstGeom>
          <a:gradFill flip="none" rotWithShape="1">
            <a:gsLst>
              <a:gs pos="0">
                <a:srgbClr val="EBFAFF"/>
              </a:gs>
              <a:gs pos="50000">
                <a:srgbClr val="ABE9FF"/>
              </a:gs>
              <a:gs pos="100000">
                <a:srgbClr val="5DD5FF"/>
              </a:gs>
            </a:gsLst>
            <a:lin ang="2700000" scaled="1"/>
            <a:tileRect/>
          </a:gra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http://...looking-glass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78399" y="4951261"/>
            <a:ext cx="1368152" cy="288032"/>
          </a:xfrm>
          <a:prstGeom prst="roundRect">
            <a:avLst/>
          </a:prstGeom>
          <a:gradFill flip="none" rotWithShape="1">
            <a:gsLst>
              <a:gs pos="0">
                <a:srgbClr val="EBFAFF"/>
              </a:gs>
              <a:gs pos="50000">
                <a:srgbClr val="ABE9FF"/>
              </a:gs>
              <a:gs pos="100000">
                <a:srgbClr val="5DD5FF"/>
              </a:gs>
            </a:gsLst>
            <a:lin ang="2700000" scaled="1"/>
            <a:tileRect/>
          </a:gra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http://.../UK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2696" y="2372690"/>
            <a:ext cx="6984776" cy="457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1.66667E-6 0.120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1206 L 0.00052 0.2444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4328 L 1.66667E-6 0.3692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36921 L 1.66667E-6 0.45301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8" grpId="0" animBg="1"/>
      <p:bldP spid="8" grpId="2" animBg="1"/>
      <p:bldP spid="8" grpId="3" animBg="1"/>
      <p:bldP spid="8" grpId="4" animBg="1"/>
      <p:bldP spid="8" grpId="5" animBg="1"/>
      <p:bldP spid="8" grpId="6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V="1">
            <a:off x="3419872" y="2331720"/>
            <a:ext cx="3049508" cy="1457322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419872" y="3932469"/>
            <a:ext cx="3146028" cy="645881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059832" y="3952371"/>
            <a:ext cx="2299568" cy="2397629"/>
          </a:xfrm>
          <a:prstGeom prst="line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Construction of RDF Graph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64807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Construct RDF graph</a:t>
            </a:r>
            <a:endParaRPr lang="en-US" altLang="ko-KR" sz="2200" dirty="0">
              <a:sym typeface="Wingdings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885017" y="2458855"/>
            <a:ext cx="3245870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rgbClr val="0070C0"/>
              </a:gs>
            </a:gsLst>
            <a:lin ang="2700000" scaled="1"/>
            <a:tileRect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http://example.org/LewisCarroll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810468" y="3290400"/>
            <a:ext cx="1121654" cy="2880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FF8989"/>
              </a:gs>
              <a:gs pos="100000">
                <a:srgbClr val="FF5353"/>
              </a:gs>
            </a:gsLst>
            <a:lin ang="2700000" scaled="1"/>
            <a:tileRect/>
          </a:gra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foaf:made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12286" y="4122000"/>
            <a:ext cx="1117453" cy="2880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FF8989"/>
              </a:gs>
              <a:gs pos="100000">
                <a:srgbClr val="FF5353"/>
              </a:gs>
            </a:gsLst>
            <a:lin ang="2700000" scaled="1"/>
            <a:tileRect/>
          </a:gra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foaf:made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08086" y="4950000"/>
            <a:ext cx="1502074" cy="2880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FF8989"/>
              </a:gs>
              <a:gs pos="100000">
                <a:srgbClr val="FF5353"/>
              </a:gs>
            </a:gsLst>
            <a:lin ang="2700000" scaled="1"/>
            <a:tileRect/>
          </a:gra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dbp:birthPlace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16097" y="3290400"/>
            <a:ext cx="2066517" cy="288032"/>
          </a:xfrm>
          <a:prstGeom prst="roundRect">
            <a:avLst/>
          </a:prstGeom>
          <a:gradFill flip="none" rotWithShape="1">
            <a:gsLst>
              <a:gs pos="0">
                <a:srgbClr val="EBFAFF"/>
              </a:gs>
              <a:gs pos="50000">
                <a:srgbClr val="ABE9FF"/>
              </a:gs>
              <a:gs pos="100000">
                <a:srgbClr val="5DD5FF"/>
              </a:gs>
            </a:gsLst>
            <a:lin ang="2700000" scaled="1"/>
            <a:tileRect/>
          </a:gra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http://...wonderland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29965" y="4122000"/>
            <a:ext cx="2128168" cy="288032"/>
          </a:xfrm>
          <a:prstGeom prst="roundRect">
            <a:avLst/>
          </a:prstGeom>
          <a:gradFill flip="none" rotWithShape="1">
            <a:gsLst>
              <a:gs pos="0">
                <a:srgbClr val="EBFAFF"/>
              </a:gs>
              <a:gs pos="50000">
                <a:srgbClr val="ABE9FF"/>
              </a:gs>
              <a:gs pos="100000">
                <a:srgbClr val="5DD5FF"/>
              </a:gs>
            </a:gsLst>
            <a:lin ang="2700000" scaled="1"/>
            <a:tileRect/>
          </a:gra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http://...looking-glass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78399" y="4950000"/>
            <a:ext cx="1368152" cy="288032"/>
          </a:xfrm>
          <a:prstGeom prst="roundRect">
            <a:avLst/>
          </a:prstGeom>
          <a:gradFill flip="none" rotWithShape="1">
            <a:gsLst>
              <a:gs pos="0">
                <a:srgbClr val="EBFAFF"/>
              </a:gs>
              <a:gs pos="50000">
                <a:srgbClr val="ABE9FF"/>
              </a:gs>
              <a:gs pos="100000">
                <a:srgbClr val="5DD5FF"/>
              </a:gs>
            </a:gsLst>
            <a:lin ang="2700000" scaled="1"/>
            <a:tileRect/>
          </a:gra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http://.../UK</a:t>
            </a:r>
            <a:endParaRPr lang="ko-KR" alt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29219 0.1835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18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5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0.21702 -0.170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854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0.2243 0.0428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5" y="213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0.17395 -0.0696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34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6 L 0.16354 -0.0099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50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3.33333E-6 0.2030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0.07135 0.0141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9" y="69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타원 67"/>
          <p:cNvSpPr/>
          <p:nvPr/>
        </p:nvSpPr>
        <p:spPr>
          <a:xfrm>
            <a:off x="1221912" y="3146496"/>
            <a:ext cx="2630008" cy="2573987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148064" y="3130467"/>
            <a:ext cx="2428830" cy="2229473"/>
          </a:xfrm>
          <a:prstGeom prst="ellipse">
            <a:avLst/>
          </a:prstGeom>
          <a:solidFill>
            <a:srgbClr val="C0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flipH="1" flipV="1">
            <a:off x="3080841" y="3833118"/>
            <a:ext cx="2507441" cy="926056"/>
          </a:xfrm>
          <a:prstGeom prst="line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322335" y="3679876"/>
            <a:ext cx="2617817" cy="1014490"/>
          </a:xfrm>
          <a:prstGeom prst="line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5" idx="1"/>
          </p:cNvCxnSpPr>
          <p:nvPr/>
        </p:nvCxnSpPr>
        <p:spPr>
          <a:xfrm flipH="1">
            <a:off x="3295650" y="4914302"/>
            <a:ext cx="2314911" cy="234122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868144" y="5034411"/>
            <a:ext cx="598662" cy="894322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22335" y="3601591"/>
            <a:ext cx="2265947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080841" y="2654233"/>
            <a:ext cx="1653768" cy="801222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842863" y="2654233"/>
            <a:ext cx="319258" cy="939424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Construction of RDF </a:t>
            </a:r>
            <a:r>
              <a:rPr lang="en-US" altLang="ko-KR" dirty="0" smtClean="0"/>
              <a:t>Graph 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648072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Merge RDF graphs</a:t>
            </a:r>
            <a:endParaRPr lang="en-US" altLang="ko-KR" sz="2200" dirty="0">
              <a:sym typeface="Wingdings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18029" y="3432386"/>
            <a:ext cx="1420472" cy="288032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LewisCarroll</a:t>
            </a:r>
            <a:endParaRPr lang="ko-KR" alt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0768" y="2874093"/>
            <a:ext cx="1022639" cy="208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made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95936" y="3353778"/>
            <a:ext cx="1018809" cy="208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made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8399" y="3004726"/>
            <a:ext cx="1369477" cy="208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birthPlace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91168" y="2310385"/>
            <a:ext cx="1297114" cy="288032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Wonderland</a:t>
            </a:r>
            <a:endParaRPr lang="ko-KR" alt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77863" y="3455454"/>
            <a:ext cx="1335810" cy="288032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Looking-glass</a:t>
            </a:r>
            <a:endParaRPr lang="ko-KR" alt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13482" y="2310385"/>
            <a:ext cx="858762" cy="288032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UK</a:t>
            </a:r>
            <a:endParaRPr lang="ko-KR" alt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610561" y="4770286"/>
            <a:ext cx="1420472" cy="288032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Looking-glass</a:t>
            </a:r>
            <a:endParaRPr lang="ko-KR" alt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23813" y="5015905"/>
            <a:ext cx="1402906" cy="288032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Lewis </a:t>
            </a:r>
            <a:r>
              <a:rPr lang="en-US" altLang="ko-KR" sz="1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Carroll</a:t>
            </a:r>
            <a:endParaRPr lang="ko-KR" alt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8793" y="5929898"/>
            <a:ext cx="1058888" cy="288032"/>
          </a:xfrm>
          <a:prstGeom prst="round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UK</a:t>
            </a:r>
            <a:endParaRPr lang="ko-KR" altLang="en-US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868144" y="5481572"/>
            <a:ext cx="1181726" cy="208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country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33019" y="5101630"/>
            <a:ext cx="1181726" cy="2082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creator</a:t>
            </a:r>
            <a:endParaRPr lang="ko-KR" altLang="en-US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15392" y="1690088"/>
            <a:ext cx="7641208" cy="2263606"/>
          </a:xfrm>
          <a:prstGeom prst="roundRect">
            <a:avLst>
              <a:gd name="adj" fmla="val 4754"/>
            </a:avLst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5392" y="4302643"/>
            <a:ext cx="7641208" cy="2099323"/>
          </a:xfrm>
          <a:prstGeom prst="roundRect">
            <a:avLst>
              <a:gd name="adj" fmla="val 5546"/>
            </a:avLst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790332" y="1704292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Page 1</a:t>
            </a:r>
            <a:endParaRPr lang="en-US" altLang="ko-K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794524" y="4355812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Page 2</a:t>
            </a:r>
            <a:endParaRPr lang="en-US" altLang="ko-KR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61645" y="3445669"/>
            <a:ext cx="1365188" cy="31184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Looking-glass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603758" y="4759174"/>
            <a:ext cx="1471392" cy="31184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Looking-glass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14770" y="3422774"/>
            <a:ext cx="1437762" cy="3110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LewisCarroll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00332" y="4992911"/>
            <a:ext cx="1437762" cy="31102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LewisCarroll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14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0309 0.07986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398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68332E-7 L -0.02708 -0.10641 " pathEditMode="relative" rAng="0" ptsTypes="AA">
                                      <p:cBhvr>
                                        <p:cTn id="10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" y="-5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2" grpId="0" animBg="1"/>
      <p:bldP spid="62" grpId="1" animBg="1"/>
      <p:bldP spid="13" grpId="0"/>
      <p:bldP spid="17" grpId="0" animBg="1"/>
      <p:bldP spid="25" grpId="0" animBg="1"/>
      <p:bldP spid="26" grpId="0" animBg="1"/>
      <p:bldP spid="26" grpId="1" animBg="1"/>
      <p:bldP spid="28" grpId="0" animBg="1"/>
      <p:bldP spid="31" grpId="0"/>
      <p:bldP spid="32" grpId="0"/>
      <p:bldP spid="32" grpId="1"/>
      <p:bldP spid="66" grpId="0" animBg="1"/>
      <p:bldP spid="67" grpId="0" animBg="1"/>
      <p:bldP spid="67" grpId="1" animBg="1"/>
      <p:bldP spid="72" grpId="0"/>
      <p:bldP spid="73" grpId="0"/>
      <p:bldP spid="73" grpId="1"/>
      <p:bldP spid="30" grpId="0" animBg="1"/>
      <p:bldP spid="30" grpId="1" animBg="1"/>
      <p:bldP spid="36" grpId="0" animBg="1"/>
      <p:bldP spid="37" grpId="0" animBg="1"/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Information Abundance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 Retrieval arising in Web</a:t>
            </a:r>
          </a:p>
          <a:p>
            <a:pPr lvl="1"/>
            <a:r>
              <a:rPr lang="en-US" altLang="ko-KR" dirty="0" smtClean="0"/>
              <a:t>Obtaining data resources relevant to a user’s query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22976" y="6068053"/>
            <a:ext cx="6264696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9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Available from: http://www.chemaxon.com/library/chemical-entity-extraction-using-the-chemicalize-org-technology [7 January 2014]</a:t>
            </a:r>
            <a:endParaRPr lang="ko-KR" altLang="en-US" sz="900" b="1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 descr="C:\Users\Administrator\Desktop\a 사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74" y="2204864"/>
            <a:ext cx="6580770" cy="38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625773" y="3469394"/>
            <a:ext cx="2501285" cy="2540861"/>
            <a:chOff x="2625773" y="3469394"/>
            <a:chExt cx="2501285" cy="2540861"/>
          </a:xfrm>
        </p:grpSpPr>
        <p:sp>
          <p:nvSpPr>
            <p:cNvPr id="37" name="직사각형 36"/>
            <p:cNvSpPr/>
            <p:nvPr/>
          </p:nvSpPr>
          <p:spPr>
            <a:xfrm>
              <a:off x="2625773" y="4221088"/>
              <a:ext cx="6500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0.8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95936" y="5733256"/>
              <a:ext cx="10081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0.8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23928" y="4160113"/>
              <a:ext cx="8640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0.2</a:t>
              </a:r>
              <a:endPara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3637907" y="5517232"/>
              <a:ext cx="1489151" cy="18930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위쪽 화살표 40"/>
            <p:cNvSpPr/>
            <p:nvPr/>
          </p:nvSpPr>
          <p:spPr>
            <a:xfrm>
              <a:off x="3159832" y="3746932"/>
              <a:ext cx="200000" cy="152499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위쪽 화살표 41"/>
            <p:cNvSpPr/>
            <p:nvPr/>
          </p:nvSpPr>
          <p:spPr>
            <a:xfrm rot="2688512">
              <a:off x="4311452" y="3469394"/>
              <a:ext cx="100000" cy="2153105"/>
            </a:xfrm>
            <a:prstGeom prst="upArrow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46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ResourceRank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93610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Compute resource rank score</a:t>
            </a: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242057" y="3104238"/>
            <a:ext cx="1272174" cy="518542"/>
          </a:xfrm>
          <a:prstGeom prst="roundRect">
            <a:avLst>
              <a:gd name="adj" fmla="val 35305"/>
            </a:avLst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Alice’s adventures in wonderland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979712" y="3084543"/>
            <a:ext cx="4679805" cy="2902877"/>
            <a:chOff x="1979712" y="3084543"/>
            <a:chExt cx="4679805" cy="2902877"/>
          </a:xfrm>
        </p:grpSpPr>
        <p:sp>
          <p:nvSpPr>
            <p:cNvPr id="144" name="직사각형 143"/>
            <p:cNvSpPr/>
            <p:nvPr/>
          </p:nvSpPr>
          <p:spPr>
            <a:xfrm>
              <a:off x="2987824" y="4365837"/>
              <a:ext cx="6500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made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979712" y="4365838"/>
              <a:ext cx="6874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creator</a:t>
              </a: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032433" y="3084543"/>
              <a:ext cx="7200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country</a:t>
              </a: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623002" y="4668895"/>
              <a:ext cx="10081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followed by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694561" y="3363509"/>
              <a:ext cx="3240017" cy="2333068"/>
              <a:chOff x="2694561" y="2931461"/>
              <a:chExt cx="3240017" cy="2333068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 flipV="1">
                <a:off x="3511329" y="3190732"/>
                <a:ext cx="1792021" cy="176311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2694561" y="3269791"/>
                <a:ext cx="0" cy="1634698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987824" y="3259441"/>
                <a:ext cx="0" cy="1634698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5934578" y="3259441"/>
                <a:ext cx="0" cy="16346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591873" y="5120513"/>
                <a:ext cx="1633833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3591873" y="2931461"/>
                <a:ext cx="163383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3591873" y="5264529"/>
                <a:ext cx="1633833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3511329" y="3166732"/>
                <a:ext cx="1791701" cy="1863233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직사각형 88"/>
            <p:cNvSpPr/>
            <p:nvPr/>
          </p:nvSpPr>
          <p:spPr>
            <a:xfrm>
              <a:off x="4067944" y="5287984"/>
              <a:ext cx="6107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made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031196" y="5710421"/>
              <a:ext cx="6874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creator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678694" y="4046543"/>
              <a:ext cx="8640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birthPlace</a:t>
              </a:r>
              <a:endPara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939437" y="4328425"/>
              <a:ext cx="7200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country</a:t>
              </a: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5303350" y="3104238"/>
            <a:ext cx="1272174" cy="518542"/>
          </a:xfrm>
          <a:prstGeom prst="roundRect">
            <a:avLst>
              <a:gd name="adj" fmla="val 35305"/>
            </a:avLst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UK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303350" y="5364838"/>
            <a:ext cx="1272174" cy="518542"/>
          </a:xfrm>
          <a:prstGeom prst="roundRect">
            <a:avLst>
              <a:gd name="adj" fmla="val 35305"/>
            </a:avLst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Through the looking-glass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39155" y="5364838"/>
            <a:ext cx="1272174" cy="518542"/>
          </a:xfrm>
          <a:prstGeom prst="roundRect">
            <a:avLst>
              <a:gd name="adj" fmla="val 35305"/>
            </a:avLst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Lewis Carroll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1492293" y="1772816"/>
                <a:ext cx="5720328" cy="642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𝑅𝑅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1400" b="0" i="1" baseline="-25000" smtClean="0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𝑜𝑢𝑡𝑙𝑖𝑛𝑘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𝑅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cs typeface="Calibri" pitchFamily="34" charset="0"/>
                                    </a:rPr>
                                    <m:t>𝑅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cs typeface="Calibri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cs typeface="Calibri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cs typeface="Calibri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)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∙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𝑤𝑒𝑖𝑔h𝑡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i="1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400" i="1">
                                      <a:latin typeface="Cambria Math"/>
                                      <a:cs typeface="Calibri" pitchFamily="34" charset="0"/>
                                    </a:rPr>
                                    <m:t>𝑗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∈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𝑜𝑢𝑡𝑙𝑖𝑛𝑘</m:t>
                                  </m:r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  <a:cs typeface="Calibri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  <a:cs typeface="Calibri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cs typeface="Calibri" pitchFamily="34" charset="0"/>
                                    </a:rPr>
                                    <m:t>𝑤𝑒𝑖𝑔h𝑡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cs typeface="Calibri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/>
                                          <a:cs typeface="Calibri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cs typeface="Calibri" pitchFamily="34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cs typeface="Calibri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+(1 − 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93" y="1772816"/>
                <a:ext cx="5720328" cy="642676"/>
              </a:xfrm>
              <a:prstGeom prst="rect">
                <a:avLst/>
              </a:prstGeom>
              <a:blipFill rotWithShape="1">
                <a:blip r:embed="rId3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2974797" y="2564904"/>
                <a:ext cx="2762358" cy="2918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𝑤𝑒𝑖𝑔h𝑡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𝑃𝐹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altLang="ko-KR" sz="1200" i="1">
                          <a:latin typeface="Cambria Math"/>
                        </a:rPr>
                        <m:t>×</m:t>
                      </m:r>
                      <m:r>
                        <a:rPr lang="en-US" altLang="ko-KR" sz="1200" i="1">
                          <a:latin typeface="Cambria Math"/>
                        </a:rPr>
                        <m:t>𝐼𝐶𝐹</m:t>
                      </m:r>
                      <m:d>
                        <m:dPr>
                          <m:ctrlPr>
                            <a:rPr lang="ko-KR" altLang="ko-KR" sz="1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797" y="2564904"/>
                <a:ext cx="2762358" cy="291811"/>
              </a:xfrm>
              <a:prstGeom prst="rect">
                <a:avLst/>
              </a:prstGeom>
              <a:blipFill rotWithShape="1"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393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2" y="1124745"/>
            <a:ext cx="8784976" cy="93610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PageRank </a:t>
            </a:r>
            <a:r>
              <a:rPr lang="en-US" altLang="ko-KR" dirty="0">
                <a:sym typeface="Wingdings" pitchFamily="2" charset="2"/>
              </a:rPr>
              <a:t>are </a:t>
            </a:r>
            <a:r>
              <a:rPr lang="en-US" altLang="ko-KR" dirty="0" smtClean="0">
                <a:sym typeface="Wingdings" pitchFamily="2" charset="2"/>
              </a:rPr>
              <a:t>sum of </a:t>
            </a:r>
            <a:r>
              <a:rPr lang="en-US" altLang="ko-KR" dirty="0">
                <a:sym typeface="Wingdings" pitchFamily="2" charset="2"/>
              </a:rPr>
              <a:t>resource rank score</a:t>
            </a: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314780" y="3152378"/>
            <a:ext cx="1272174" cy="518542"/>
          </a:xfrm>
          <a:prstGeom prst="roundRect">
            <a:avLst>
              <a:gd name="adj" fmla="val 35305"/>
            </a:avLst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Alice’s adventures in wonderland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52435" y="3132683"/>
            <a:ext cx="4679805" cy="2902877"/>
            <a:chOff x="1979712" y="3084543"/>
            <a:chExt cx="4679805" cy="2902877"/>
          </a:xfrm>
        </p:grpSpPr>
        <p:sp>
          <p:nvSpPr>
            <p:cNvPr id="144" name="직사각형 143"/>
            <p:cNvSpPr/>
            <p:nvPr/>
          </p:nvSpPr>
          <p:spPr>
            <a:xfrm>
              <a:off x="2987824" y="4365837"/>
              <a:ext cx="6500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made</a:t>
              </a: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979712" y="4365838"/>
              <a:ext cx="6874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creator</a:t>
              </a: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032433" y="3084543"/>
              <a:ext cx="7200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country</a:t>
              </a: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623002" y="4668895"/>
              <a:ext cx="10081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followed by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694561" y="3363509"/>
              <a:ext cx="3240017" cy="2333068"/>
              <a:chOff x="2694561" y="2931461"/>
              <a:chExt cx="3240017" cy="2333068"/>
            </a:xfrm>
          </p:grpSpPr>
          <p:cxnSp>
            <p:nvCxnSpPr>
              <p:cNvPr id="145" name="직선 연결선 144"/>
              <p:cNvCxnSpPr/>
              <p:nvPr/>
            </p:nvCxnSpPr>
            <p:spPr>
              <a:xfrm flipV="1">
                <a:off x="3511329" y="3190732"/>
                <a:ext cx="1792021" cy="176311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2694561" y="3269791"/>
                <a:ext cx="0" cy="1634698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2987824" y="3259441"/>
                <a:ext cx="0" cy="1634698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5934578" y="3259441"/>
                <a:ext cx="0" cy="16346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3591873" y="5120513"/>
                <a:ext cx="1633833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3591873" y="2931461"/>
                <a:ext cx="163383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3591873" y="5264529"/>
                <a:ext cx="1633833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triangl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3511329" y="3166732"/>
                <a:ext cx="1791701" cy="1863233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headEnd type="none"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직사각형 88"/>
            <p:cNvSpPr/>
            <p:nvPr/>
          </p:nvSpPr>
          <p:spPr>
            <a:xfrm>
              <a:off x="4067944" y="5287984"/>
              <a:ext cx="6107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made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031196" y="5710421"/>
              <a:ext cx="6874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creator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678694" y="4046543"/>
              <a:ext cx="86409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birthPlace</a:t>
              </a:r>
              <a:endPara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939437" y="4328425"/>
              <a:ext cx="7200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country</a:t>
              </a: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5376073" y="3152378"/>
            <a:ext cx="1272174" cy="518542"/>
          </a:xfrm>
          <a:prstGeom prst="roundRect">
            <a:avLst>
              <a:gd name="adj" fmla="val 35305"/>
            </a:avLst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UK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376073" y="5412978"/>
            <a:ext cx="1272174" cy="518542"/>
          </a:xfrm>
          <a:prstGeom prst="roundRect">
            <a:avLst>
              <a:gd name="adj" fmla="val 35305"/>
            </a:avLst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Through the looking-glass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11878" y="5412978"/>
            <a:ext cx="1272174" cy="518542"/>
          </a:xfrm>
          <a:prstGeom prst="roundRect">
            <a:avLst>
              <a:gd name="adj" fmla="val 35305"/>
            </a:avLst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ko-KR" sz="1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Lewis Carroll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238896" y="1588733"/>
                <a:ext cx="2269208" cy="61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𝑊𝑆𝑃𝑅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𝑝</m:t>
                          </m:r>
                          <m:r>
                            <a:rPr lang="en-US" altLang="ko-KR" sz="1400" b="0" i="1" baseline="-25000" smtClean="0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𝑑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1400" i="1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∈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𝑅</m:t>
                          </m:r>
                          <m:r>
                            <a:rPr lang="en-US" altLang="ko-KR" sz="1400" i="1">
                              <a:latin typeface="Cambria Math"/>
                              <a:cs typeface="Calibri" pitchFamily="34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𝑟</m:t>
                              </m:r>
                              <m:r>
                                <a:rPr lang="en-US" altLang="ko-KR" sz="1400" i="1" baseline="-25000">
                                  <a:latin typeface="Cambria Math"/>
                                  <a:cs typeface="Calibri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896" y="1588733"/>
                <a:ext cx="2269208" cy="616131"/>
              </a:xfrm>
              <a:prstGeom prst="rect">
                <a:avLst/>
              </a:prstGeom>
              <a:blipFill rotWithShape="1">
                <a:blip r:embed="rId3"/>
                <a:stretch>
                  <a:fillRect t="-115842" r="-25737" b="-166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6975354" y="4979827"/>
            <a:ext cx="1992628" cy="1257485"/>
            <a:chOff x="4754461" y="4339364"/>
            <a:chExt cx="4138019" cy="2113971"/>
          </a:xfrm>
        </p:grpSpPr>
        <p:sp>
          <p:nvSpPr>
            <p:cNvPr id="49" name="한쪽 모서리가 잘린 사각형 48"/>
            <p:cNvSpPr/>
            <p:nvPr/>
          </p:nvSpPr>
          <p:spPr>
            <a:xfrm rot="10800000">
              <a:off x="4754461" y="4339364"/>
              <a:ext cx="4138019" cy="2113971"/>
            </a:xfrm>
            <a:prstGeom prst="snip1Rect">
              <a:avLst>
                <a:gd name="adj" fmla="val 9850"/>
              </a:avLst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3" name="직선 연결선 42"/>
            <p:cNvCxnSpPr>
              <a:stCxn id="47" idx="3"/>
              <a:endCxn id="46" idx="1"/>
            </p:cNvCxnSpPr>
            <p:nvPr/>
          </p:nvCxnSpPr>
          <p:spPr>
            <a:xfrm>
              <a:off x="6421431" y="5560308"/>
              <a:ext cx="565278" cy="426834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47" idx="3"/>
              <a:endCxn id="45" idx="1"/>
            </p:cNvCxnSpPr>
            <p:nvPr/>
          </p:nvCxnSpPr>
          <p:spPr>
            <a:xfrm flipV="1">
              <a:off x="6421431" y="5204024"/>
              <a:ext cx="565278" cy="356284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/>
            <p:cNvSpPr/>
            <p:nvPr/>
          </p:nvSpPr>
          <p:spPr>
            <a:xfrm>
              <a:off x="6986709" y="4994165"/>
              <a:ext cx="1250760" cy="419718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/>
                <a:t>Lewis Carroll</a:t>
              </a:r>
              <a:endParaRPr lang="ko-KR" altLang="en-US" sz="500" b="1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986709" y="5777283"/>
              <a:ext cx="1250760" cy="419718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/>
                <a:t>UK</a:t>
              </a:r>
              <a:endParaRPr lang="ko-KR" altLang="en-US" sz="500" b="1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149257" y="5311566"/>
              <a:ext cx="1272174" cy="49748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>
                  <a:latin typeface="Calibri" pitchFamily="34" charset="0"/>
                  <a:cs typeface="Calibri" pitchFamily="34" charset="0"/>
                </a:rPr>
                <a:t>Through the looking-glass</a:t>
              </a:r>
              <a:endParaRPr lang="ko-KR" altLang="en-US" sz="5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471876" y="4360302"/>
              <a:ext cx="2658662" cy="41392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  <a:cs typeface="Calibri" pitchFamily="34" charset="0"/>
                </a:rPr>
                <a:t>page 3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36079" y="4978592"/>
            <a:ext cx="1992628" cy="1257485"/>
            <a:chOff x="251521" y="4339364"/>
            <a:chExt cx="4138019" cy="2113971"/>
          </a:xfrm>
        </p:grpSpPr>
        <p:sp>
          <p:nvSpPr>
            <p:cNvPr id="58" name="한쪽 모서리가 잘린 사각형 57"/>
            <p:cNvSpPr/>
            <p:nvPr/>
          </p:nvSpPr>
          <p:spPr>
            <a:xfrm rot="10800000">
              <a:off x="251521" y="4339364"/>
              <a:ext cx="4138019" cy="2113971"/>
            </a:xfrm>
            <a:prstGeom prst="snip1Rect">
              <a:avLst>
                <a:gd name="adj" fmla="val 10607"/>
              </a:avLst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51" name="직선 연결선 50"/>
            <p:cNvCxnSpPr>
              <a:stCxn id="55" idx="3"/>
              <a:endCxn id="54" idx="1"/>
            </p:cNvCxnSpPr>
            <p:nvPr/>
          </p:nvCxnSpPr>
          <p:spPr>
            <a:xfrm>
              <a:off x="1680820" y="5508655"/>
              <a:ext cx="836514" cy="114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5" idx="3"/>
              <a:endCxn id="53" idx="1"/>
            </p:cNvCxnSpPr>
            <p:nvPr/>
          </p:nvCxnSpPr>
          <p:spPr>
            <a:xfrm flipV="1">
              <a:off x="1680820" y="4959544"/>
              <a:ext cx="836514" cy="549111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모서리가 둥근 직사각형 52"/>
            <p:cNvSpPr/>
            <p:nvPr/>
          </p:nvSpPr>
          <p:spPr>
            <a:xfrm>
              <a:off x="2517334" y="4749684"/>
              <a:ext cx="1656184" cy="419718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/>
                <a:t>Alice’s adventures in wonderland</a:t>
              </a:r>
              <a:endParaRPr lang="ko-KR" altLang="en-US" sz="5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517334" y="5299944"/>
              <a:ext cx="1656184" cy="419718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/>
                <a:t>Through the looking-glass</a:t>
              </a:r>
              <a:endParaRPr lang="ko-KR" altLang="en-US" sz="500" b="1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08646" y="5259913"/>
              <a:ext cx="1272175" cy="49748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>
                  <a:latin typeface="Calibri" pitchFamily="34" charset="0"/>
                  <a:cs typeface="Calibri" pitchFamily="34" charset="0"/>
                </a:rPr>
                <a:t>Lewis Carroll</a:t>
              </a:r>
              <a:endParaRPr lang="ko-KR" altLang="en-US" sz="500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2517334" y="5877272"/>
              <a:ext cx="1656184" cy="419718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/>
                <a:t>UK</a:t>
              </a:r>
              <a:endParaRPr lang="ko-KR" altLang="en-US" sz="500" b="1" dirty="0"/>
            </a:p>
          </p:txBody>
        </p:sp>
        <p:cxnSp>
          <p:nvCxnSpPr>
            <p:cNvPr id="57" name="직선 연결선 56"/>
            <p:cNvCxnSpPr>
              <a:stCxn id="55" idx="3"/>
              <a:endCxn id="56" idx="1"/>
            </p:cNvCxnSpPr>
            <p:nvPr/>
          </p:nvCxnSpPr>
          <p:spPr>
            <a:xfrm>
              <a:off x="1680820" y="5508655"/>
              <a:ext cx="836514" cy="578477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1008567" y="4367805"/>
              <a:ext cx="2520804" cy="41392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  <a:cs typeface="Calibri" pitchFamily="34" charset="0"/>
                </a:rPr>
                <a:t>page 2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36080" y="2814125"/>
            <a:ext cx="1992628" cy="1257485"/>
            <a:chOff x="251521" y="1883483"/>
            <a:chExt cx="4138019" cy="2113971"/>
          </a:xfrm>
        </p:grpSpPr>
        <p:sp>
          <p:nvSpPr>
            <p:cNvPr id="68" name="한쪽 모서리가 잘린 사각형 67"/>
            <p:cNvSpPr/>
            <p:nvPr/>
          </p:nvSpPr>
          <p:spPr>
            <a:xfrm rot="10800000">
              <a:off x="251521" y="1883483"/>
              <a:ext cx="4138019" cy="2113971"/>
            </a:xfrm>
            <a:prstGeom prst="snip1Rect">
              <a:avLst>
                <a:gd name="adj" fmla="val 9850"/>
              </a:avLst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61" name="직선 연결선 60"/>
            <p:cNvCxnSpPr>
              <a:stCxn id="65" idx="3"/>
              <a:endCxn id="64" idx="1"/>
            </p:cNvCxnSpPr>
            <p:nvPr/>
          </p:nvCxnSpPr>
          <p:spPr>
            <a:xfrm>
              <a:off x="1680820" y="3061531"/>
              <a:ext cx="836514" cy="0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5" idx="3"/>
              <a:endCxn id="63" idx="1"/>
            </p:cNvCxnSpPr>
            <p:nvPr/>
          </p:nvCxnSpPr>
          <p:spPr>
            <a:xfrm flipV="1">
              <a:off x="1680820" y="2511271"/>
              <a:ext cx="836514" cy="550260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모서리가 둥근 직사각형 62"/>
            <p:cNvSpPr/>
            <p:nvPr/>
          </p:nvSpPr>
          <p:spPr>
            <a:xfrm>
              <a:off x="2517334" y="2301412"/>
              <a:ext cx="1656184" cy="419718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 smtClean="0"/>
                <a:t>Lewis Carroll</a:t>
              </a:r>
              <a:endParaRPr lang="ko-KR" altLang="en-US" sz="500" b="1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517334" y="2851672"/>
              <a:ext cx="1656184" cy="419718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/>
                <a:t>Through the looking-glass</a:t>
              </a:r>
              <a:endParaRPr lang="ko-KR" altLang="en-US" sz="500" b="1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408646" y="2802260"/>
              <a:ext cx="1272175" cy="51854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500" b="1" dirty="0" smtClean="0">
                  <a:latin typeface="Calibri" pitchFamily="34" charset="0"/>
                  <a:cs typeface="Calibri" pitchFamily="34" charset="0"/>
                </a:rPr>
                <a:t>Alice’s adventures in wonderland</a:t>
              </a:r>
              <a:endParaRPr lang="ko-KR" altLang="en-US" sz="500" dirty="0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517334" y="3429000"/>
              <a:ext cx="1656184" cy="419718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/>
                <a:t>UK</a:t>
              </a:r>
              <a:endParaRPr lang="ko-KR" altLang="en-US" sz="500" b="1" dirty="0"/>
            </a:p>
          </p:txBody>
        </p:sp>
        <p:cxnSp>
          <p:nvCxnSpPr>
            <p:cNvPr id="67" name="직선 연결선 66"/>
            <p:cNvCxnSpPr>
              <a:stCxn id="65" idx="3"/>
              <a:endCxn id="66" idx="1"/>
            </p:cNvCxnSpPr>
            <p:nvPr/>
          </p:nvCxnSpPr>
          <p:spPr>
            <a:xfrm>
              <a:off x="1680820" y="3061531"/>
              <a:ext cx="836514" cy="57732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1156731" y="1899687"/>
              <a:ext cx="2174836" cy="41392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  <a:cs typeface="Calibri" pitchFamily="34" charset="0"/>
                </a:rPr>
                <a:t>page 1</a:t>
              </a: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967314" y="2814125"/>
            <a:ext cx="1992628" cy="1257485"/>
            <a:chOff x="4754461" y="1883483"/>
            <a:chExt cx="4138019" cy="2113971"/>
          </a:xfrm>
        </p:grpSpPr>
        <p:sp>
          <p:nvSpPr>
            <p:cNvPr id="72" name="한쪽 모서리가 잘린 사각형 71"/>
            <p:cNvSpPr/>
            <p:nvPr/>
          </p:nvSpPr>
          <p:spPr>
            <a:xfrm rot="10800000">
              <a:off x="4754461" y="1883483"/>
              <a:ext cx="4138019" cy="2113971"/>
            </a:xfrm>
            <a:prstGeom prst="snip1Rect">
              <a:avLst>
                <a:gd name="adj" fmla="val 10607"/>
              </a:avLst>
            </a:prstGeom>
            <a:solidFill>
              <a:schemeClr val="bg1"/>
            </a:solidFill>
            <a:ln w="158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138471" y="2823318"/>
              <a:ext cx="1272174" cy="49748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Calibri" pitchFamily="34" charset="0"/>
                  <a:cs typeface="Calibri" pitchFamily="34" charset="0"/>
                </a:rPr>
                <a:t>UK</a:t>
              </a:r>
              <a:endParaRPr lang="ko-KR" altLang="en-US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627131" y="1908832"/>
              <a:ext cx="2401421" cy="41392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page 4</a:t>
              </a: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2531581" y="28206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0.412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592874" y="2820692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0.352</a:t>
            </a:r>
            <a:endParaRPr lang="ko-KR" alt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531134" y="596957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0.695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592874" y="596957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0.544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736349" y="4129568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1.591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575624" y="4129568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0.352</a:t>
            </a:r>
            <a:endParaRPr lang="ko-KR" altLang="en-US" sz="16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36349" y="6290270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1.308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75624" y="6290270"/>
            <a:ext cx="792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1.047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694312" y="980729"/>
            <a:ext cx="3264145" cy="1406676"/>
            <a:chOff x="5694312" y="980729"/>
            <a:chExt cx="3264145" cy="140667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694312" y="980729"/>
              <a:ext cx="3264145" cy="1406676"/>
            </a:xfrm>
            <a:prstGeom prst="roundRect">
              <a:avLst>
                <a:gd name="adj" fmla="val 9143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4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endParaRPr lang="ko-KR" altLang="en-US" sz="1200" b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6038555" y="1284853"/>
              <a:ext cx="2781155" cy="1013816"/>
              <a:chOff x="2192239" y="3915528"/>
              <a:chExt cx="2781155" cy="10138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325322" y="3937564"/>
                <a:ext cx="64807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0.460</a:t>
                </a:r>
              </a:p>
              <a:p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0.358</a:t>
                </a:r>
              </a:p>
              <a:p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0.323</a:t>
                </a:r>
              </a:p>
              <a:p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0.252</a:t>
                </a:r>
                <a:endParaRPr lang="ko-KR" altLang="en-US" sz="1400" dirty="0"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2192239" y="3915528"/>
                <a:ext cx="1126140" cy="1013816"/>
                <a:chOff x="1407861" y="3286805"/>
                <a:chExt cx="2592288" cy="2333723"/>
              </a:xfrm>
            </p:grpSpPr>
            <p:grpSp>
              <p:nvGrpSpPr>
                <p:cNvPr id="97" name="그룹 96"/>
                <p:cNvGrpSpPr/>
                <p:nvPr/>
              </p:nvGrpSpPr>
              <p:grpSpPr>
                <a:xfrm>
                  <a:off x="3424085" y="5036616"/>
                  <a:ext cx="576064" cy="583912"/>
                  <a:chOff x="5148064" y="1988840"/>
                  <a:chExt cx="576064" cy="583912"/>
                </a:xfrm>
              </p:grpSpPr>
              <p:sp>
                <p:nvSpPr>
                  <p:cNvPr id="115" name="한쪽 모서리가 잘린 사각형 114"/>
                  <p:cNvSpPr/>
                  <p:nvPr/>
                </p:nvSpPr>
                <p:spPr>
                  <a:xfrm rot="10800000">
                    <a:off x="5148064" y="1988840"/>
                    <a:ext cx="576064" cy="576064"/>
                  </a:xfrm>
                  <a:prstGeom prst="snip1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5266162" y="2076817"/>
                    <a:ext cx="339868" cy="495935"/>
                  </a:xfrm>
                  <a:prstGeom prst="rect">
                    <a:avLst/>
                  </a:prstGeom>
                  <a:ln w="15875">
                    <a:noFill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latin typeface="Calibri" pitchFamily="34" charset="0"/>
                        <a:cs typeface="Calibri" pitchFamily="34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98" name="직선 연결선 97"/>
                <p:cNvCxnSpPr/>
                <p:nvPr/>
              </p:nvCxnSpPr>
              <p:spPr>
                <a:xfrm flipH="1">
                  <a:off x="2055933" y="5452586"/>
                  <a:ext cx="1296143" cy="0"/>
                </a:xfrm>
                <a:prstGeom prst="line">
                  <a:avLst/>
                </a:prstGeom>
                <a:ln w="15875">
                  <a:solidFill>
                    <a:srgbClr val="002060"/>
                  </a:solidFill>
                  <a:headEnd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V="1">
                  <a:off x="2032887" y="3862870"/>
                  <a:ext cx="1319189" cy="1131209"/>
                </a:xfrm>
                <a:prstGeom prst="line">
                  <a:avLst/>
                </a:prstGeom>
                <a:ln w="15875">
                  <a:solidFill>
                    <a:srgbClr val="00B0F0"/>
                  </a:solidFill>
                  <a:headEnd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그룹 99"/>
                <p:cNvGrpSpPr/>
                <p:nvPr/>
              </p:nvGrpSpPr>
              <p:grpSpPr>
                <a:xfrm>
                  <a:off x="1407861" y="5036616"/>
                  <a:ext cx="576064" cy="583912"/>
                  <a:chOff x="5148064" y="1988840"/>
                  <a:chExt cx="576064" cy="583912"/>
                </a:xfrm>
              </p:grpSpPr>
              <p:sp>
                <p:nvSpPr>
                  <p:cNvPr id="113" name="한쪽 모서리가 잘린 사각형 112"/>
                  <p:cNvSpPr/>
                  <p:nvPr/>
                </p:nvSpPr>
                <p:spPr>
                  <a:xfrm rot="10800000">
                    <a:off x="5148064" y="1988840"/>
                    <a:ext cx="576064" cy="576064"/>
                  </a:xfrm>
                  <a:prstGeom prst="snip1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14" name="직사각형 113"/>
                  <p:cNvSpPr/>
                  <p:nvPr/>
                </p:nvSpPr>
                <p:spPr>
                  <a:xfrm>
                    <a:off x="5266162" y="2076817"/>
                    <a:ext cx="339868" cy="495935"/>
                  </a:xfrm>
                  <a:prstGeom prst="rect">
                    <a:avLst/>
                  </a:prstGeom>
                  <a:ln w="15875">
                    <a:noFill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latin typeface="Calibri" pitchFamily="34" charset="0"/>
                        <a:cs typeface="Calibri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01" name="그룹 100"/>
                <p:cNvGrpSpPr/>
                <p:nvPr/>
              </p:nvGrpSpPr>
              <p:grpSpPr>
                <a:xfrm>
                  <a:off x="1407862" y="3286805"/>
                  <a:ext cx="576064" cy="583913"/>
                  <a:chOff x="5148064" y="1988840"/>
                  <a:chExt cx="576064" cy="583913"/>
                </a:xfrm>
              </p:grpSpPr>
              <p:sp>
                <p:nvSpPr>
                  <p:cNvPr id="111" name="한쪽 모서리가 잘린 사각형 110"/>
                  <p:cNvSpPr/>
                  <p:nvPr/>
                </p:nvSpPr>
                <p:spPr>
                  <a:xfrm rot="10800000">
                    <a:off x="5148064" y="1988840"/>
                    <a:ext cx="576064" cy="576064"/>
                  </a:xfrm>
                  <a:prstGeom prst="snip1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12" name="직사각형 111"/>
                  <p:cNvSpPr/>
                  <p:nvPr/>
                </p:nvSpPr>
                <p:spPr>
                  <a:xfrm>
                    <a:off x="5266162" y="2076817"/>
                    <a:ext cx="339868" cy="495936"/>
                  </a:xfrm>
                  <a:prstGeom prst="rect">
                    <a:avLst/>
                  </a:prstGeom>
                  <a:ln w="15875">
                    <a:noFill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latin typeface="Calibri" pitchFamily="34" charset="0"/>
                        <a:cs typeface="Calibri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02" name="그룹 101"/>
                <p:cNvGrpSpPr/>
                <p:nvPr/>
              </p:nvGrpSpPr>
              <p:grpSpPr>
                <a:xfrm>
                  <a:off x="3424084" y="3286805"/>
                  <a:ext cx="576064" cy="583913"/>
                  <a:chOff x="5148064" y="1988840"/>
                  <a:chExt cx="576064" cy="583913"/>
                </a:xfrm>
              </p:grpSpPr>
              <p:sp>
                <p:nvSpPr>
                  <p:cNvPr id="109" name="한쪽 모서리가 잘린 사각형 108"/>
                  <p:cNvSpPr/>
                  <p:nvPr/>
                </p:nvSpPr>
                <p:spPr>
                  <a:xfrm rot="10800000">
                    <a:off x="5148064" y="1988840"/>
                    <a:ext cx="576064" cy="576064"/>
                  </a:xfrm>
                  <a:prstGeom prst="snip1Rect">
                    <a:avLst/>
                  </a:prstGeom>
                  <a:solidFill>
                    <a:schemeClr val="bg1"/>
                  </a:solidFill>
                  <a:ln w="158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110" name="직사각형 109"/>
                  <p:cNvSpPr/>
                  <p:nvPr/>
                </p:nvSpPr>
                <p:spPr>
                  <a:xfrm>
                    <a:off x="5266162" y="2076817"/>
                    <a:ext cx="339868" cy="495936"/>
                  </a:xfrm>
                  <a:prstGeom prst="rect">
                    <a:avLst/>
                  </a:prstGeom>
                  <a:ln w="15875">
                    <a:noFill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rgbClr val="00B0F0"/>
                        </a:solidFill>
                        <a:latin typeface="Calibri" pitchFamily="34" charset="0"/>
                        <a:cs typeface="Calibri" pitchFamily="34" charset="0"/>
                      </a:rPr>
                      <a:t>4</a:t>
                    </a:r>
                  </a:p>
                </p:txBody>
              </p:sp>
            </p:grpSp>
            <p:cxnSp>
              <p:nvCxnSpPr>
                <p:cNvPr id="103" name="직선 연결선 102"/>
                <p:cNvCxnSpPr/>
                <p:nvPr/>
              </p:nvCxnSpPr>
              <p:spPr>
                <a:xfrm flipV="1">
                  <a:off x="1835695" y="3956496"/>
                  <a:ext cx="0" cy="1047003"/>
                </a:xfrm>
                <a:prstGeom prst="line">
                  <a:avLst/>
                </a:prstGeom>
                <a:ln w="15875">
                  <a:solidFill>
                    <a:srgbClr val="002060"/>
                  </a:solidFill>
                  <a:headEnd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>
                  <a:off x="2055933" y="5236562"/>
                  <a:ext cx="1296143" cy="0"/>
                </a:xfrm>
                <a:prstGeom prst="line">
                  <a:avLst/>
                </a:prstGeom>
                <a:ln w="15875">
                  <a:solidFill>
                    <a:srgbClr val="00206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V="1">
                  <a:off x="1582646" y="3956496"/>
                  <a:ext cx="0" cy="1047003"/>
                </a:xfrm>
                <a:prstGeom prst="line">
                  <a:avLst/>
                </a:prstGeom>
                <a:ln w="15875">
                  <a:solidFill>
                    <a:srgbClr val="00206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3712117" y="3956496"/>
                  <a:ext cx="0" cy="1047003"/>
                </a:xfrm>
                <a:prstGeom prst="line">
                  <a:avLst/>
                </a:prstGeom>
                <a:ln w="15875">
                  <a:solidFill>
                    <a:srgbClr val="00B0F0"/>
                  </a:solidFill>
                  <a:headEnd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H="1">
                  <a:off x="2055933" y="3549020"/>
                  <a:ext cx="1296143" cy="0"/>
                </a:xfrm>
                <a:prstGeom prst="line">
                  <a:avLst/>
                </a:prstGeom>
                <a:ln w="15875">
                  <a:solidFill>
                    <a:srgbClr val="00B0F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>
                  <a:off x="2055933" y="3852410"/>
                  <a:ext cx="1296143" cy="1141669"/>
                </a:xfrm>
                <a:prstGeom prst="line">
                  <a:avLst/>
                </a:prstGeom>
                <a:ln w="15875">
                  <a:solidFill>
                    <a:srgbClr val="002060"/>
                  </a:solidFill>
                  <a:headEnd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직사각형 94"/>
              <p:cNvSpPr/>
              <p:nvPr/>
            </p:nvSpPr>
            <p:spPr>
              <a:xfrm>
                <a:off x="3730384" y="3937565"/>
                <a:ext cx="67825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page 4</a:t>
                </a:r>
              </a:p>
              <a:p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page 2</a:t>
                </a:r>
              </a:p>
              <a:p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page 3</a:t>
                </a:r>
              </a:p>
              <a:p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page 1</a:t>
                </a:r>
                <a:endParaRPr lang="ko-KR" altLang="en-US" sz="14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475705" y="3943915"/>
                <a:ext cx="4751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00B0F0"/>
                    </a:solidFill>
                    <a:latin typeface="Calibri" pitchFamily="34" charset="0"/>
                    <a:cs typeface="Calibri" pitchFamily="34" charset="0"/>
                  </a:rPr>
                  <a:t>[1] </a:t>
                </a:r>
              </a:p>
              <a:p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[2] </a:t>
                </a:r>
              </a:p>
              <a:p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[3] </a:t>
                </a:r>
              </a:p>
              <a:p>
                <a:r>
                  <a:rPr lang="en-US" altLang="ko-KR" sz="1400" dirty="0" smtClean="0">
                    <a:latin typeface="Calibri" pitchFamily="34" charset="0"/>
                    <a:cs typeface="Calibri" pitchFamily="34" charset="0"/>
                  </a:rPr>
                  <a:t>[4] </a:t>
                </a:r>
                <a:endParaRPr lang="ko-KR" altLang="en-US" sz="14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6529933" y="983664"/>
              <a:ext cx="1660766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  <a:cs typeface="Calibri" pitchFamily="34" charset="0"/>
                </a:rPr>
                <a:t>Traditional PageRank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0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2" grpId="0"/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Run on </a:t>
            </a:r>
            <a:r>
              <a:rPr lang="en-US" altLang="ko-KR" sz="1800" dirty="0" err="1" smtClean="0"/>
              <a:t>Hadoop</a:t>
            </a:r>
            <a:r>
              <a:rPr lang="en-US" altLang="ko-KR" sz="1800" dirty="0" smtClean="0"/>
              <a:t> framework</a:t>
            </a:r>
          </a:p>
          <a:p>
            <a:pPr lvl="1"/>
            <a:r>
              <a:rPr lang="en-US" altLang="ko-KR" sz="1600" dirty="0" smtClean="0"/>
              <a:t>One master node and eleven slave node (3.1GHz quad-core CPU, 4GB memory, 2TB HDD)</a:t>
            </a:r>
          </a:p>
          <a:p>
            <a:pPr lvl="1"/>
            <a:r>
              <a:rPr lang="en-US" altLang="ko-KR" sz="1600" dirty="0" smtClean="0"/>
              <a:t>OS: Ubuntu 32bit 12.04.2</a:t>
            </a:r>
          </a:p>
          <a:p>
            <a:pPr lvl="1"/>
            <a:r>
              <a:rPr lang="en-US" altLang="ko-KR" sz="1600" dirty="0" smtClean="0"/>
              <a:t>500,000 triple data 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Wikipedia </a:t>
            </a:r>
            <a:r>
              <a:rPr lang="en-US" altLang="ko-KR" sz="1600" dirty="0" err="1" smtClean="0"/>
              <a:t>infobox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Comparative analysis: </a:t>
            </a:r>
            <a:r>
              <a:rPr lang="en-US" altLang="ko-KR" sz="1600" dirty="0"/>
              <a:t>General PageRank  and Weighted Semantic PageRank</a:t>
            </a:r>
            <a:endParaRPr lang="ko-KR" altLang="en-US" sz="1600" dirty="0"/>
          </a:p>
          <a:p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7" name="직사각형 6"/>
          <p:cNvSpPr/>
          <p:nvPr/>
        </p:nvSpPr>
        <p:spPr>
          <a:xfrm>
            <a:off x="549746" y="5430810"/>
            <a:ext cx="817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Precision, Recall, and F-measure of PageRank and Weighted Semantic PageRank for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varying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number of pages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pic>
        <p:nvPicPr>
          <p:cNvPr id="8" name="그림 7" descr="D:\_2014 WPR\plot\precision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9" r="5019" b="4436"/>
          <a:stretch/>
        </p:blipFill>
        <p:spPr bwMode="auto">
          <a:xfrm>
            <a:off x="251519" y="3068960"/>
            <a:ext cx="2673831" cy="22103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D:\_2014 WPR\plot\recall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5" r="3861" b="3754"/>
          <a:stretch/>
        </p:blipFill>
        <p:spPr bwMode="auto">
          <a:xfrm>
            <a:off x="3131840" y="3068961"/>
            <a:ext cx="2736304" cy="22715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D:\_2014 WPR\plot\fmeasure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5" r="5914" b="4095"/>
          <a:stretch/>
        </p:blipFill>
        <p:spPr bwMode="auto">
          <a:xfrm>
            <a:off x="6221205" y="3068960"/>
            <a:ext cx="2672998" cy="22585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99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NDCG (Normalized Discounted Cumulative Gain)</a:t>
            </a:r>
          </a:p>
          <a:p>
            <a:pPr lvl="1"/>
            <a:r>
              <a:rPr lang="en-US" altLang="ko-KR" dirty="0" smtClean="0"/>
              <a:t>Measures based </a:t>
            </a:r>
            <a:r>
              <a:rPr lang="en-US" altLang="ko-KR" dirty="0"/>
              <a:t>on the graded relevance of the recommended </a:t>
            </a:r>
            <a:r>
              <a:rPr lang="en-US" altLang="ko-KR" dirty="0" smtClean="0"/>
              <a:t>entities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Elapsed time</a:t>
            </a:r>
          </a:p>
          <a:p>
            <a:pPr lvl="1"/>
            <a:r>
              <a:rPr lang="en-US" altLang="ko-KR" dirty="0" smtClean="0"/>
              <a:t>varying </a:t>
            </a:r>
            <a:r>
              <a:rPr lang="en-US" altLang="ko-KR" dirty="0"/>
              <a:t>the number of page’s triple </a:t>
            </a:r>
            <a:r>
              <a:rPr lang="en-US" altLang="ko-KR" dirty="0" smtClean="0"/>
              <a:t>data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7317" y="1844824"/>
            <a:ext cx="3049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NDCG@k</a:t>
            </a:r>
            <a:r>
              <a:rPr lang="en-US" altLang="ko-KR" sz="1400" dirty="0"/>
              <a:t> results for the test query</a:t>
            </a:r>
            <a:endParaRPr lang="ko-KR" altLang="en-US" sz="1400" dirty="0"/>
          </a:p>
        </p:txBody>
      </p:sp>
      <p:pic>
        <p:nvPicPr>
          <p:cNvPr id="10" name="그림 9" descr="D:\_2014 WPR\plot\time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0" r="4969"/>
          <a:stretch/>
        </p:blipFill>
        <p:spPr bwMode="auto">
          <a:xfrm>
            <a:off x="5580112" y="4077072"/>
            <a:ext cx="2736304" cy="25478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71795" y="2227406"/>
                <a:ext cx="2044472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𝐷𝐶𝐺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𝑟𝑒𝑙</m:t>
                                  </m:r>
                                  <m:r>
                                    <a:rPr lang="en-US" altLang="ko-KR" sz="1200" b="0" i="1" baseline="-25000" smtClean="0">
                                      <a:latin typeface="Cambria Math"/>
                                      <a:cs typeface="Calibri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/>
                                          <a:cs typeface="Calibri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smtClean="0">
                                          <a:latin typeface="Cambria Math"/>
                                          <a:cs typeface="Calibri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/>
                                          <a:cs typeface="Calibri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𝑖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+1)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2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95" y="2227406"/>
                <a:ext cx="2044472" cy="617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367288" y="2958615"/>
                <a:ext cx="2044472" cy="470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𝑛𝐷𝐶𝐺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  <a:cs typeface="Calibri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/>
                                  <a:cs typeface="Calibri" pitchFamily="34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  <a:cs typeface="Calibri" pitchFamily="3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2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cs typeface="Calibri" pitchFamily="34" charset="0"/>
                                </a:rPr>
                                <m:t>𝐼</m:t>
                              </m:r>
                              <m:r>
                                <a:rPr lang="en-US" altLang="ko-KR" sz="1200" i="1">
                                  <a:latin typeface="Cambria Math"/>
                                  <a:cs typeface="Calibri" pitchFamily="34" charset="0"/>
                                </a:rPr>
                                <m:t>𝐷𝐶𝐺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/>
                                  <a:cs typeface="Calibri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2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8" y="2958615"/>
                <a:ext cx="2044472" cy="4703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85062"/>
              </p:ext>
            </p:extLst>
          </p:nvPr>
        </p:nvGraphicFramePr>
        <p:xfrm>
          <a:off x="3635896" y="2281882"/>
          <a:ext cx="532859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9551"/>
                <a:gridCol w="1353293"/>
                <a:gridCol w="1268712"/>
                <a:gridCol w="1607036"/>
              </a:tblGrid>
              <a:tr h="191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>
                          <a:latin typeface="Calibri" pitchFamily="34" charset="0"/>
                          <a:cs typeface="Calibri" pitchFamily="34" charset="0"/>
                        </a:rPr>
                        <a:t>NDCG@k</a:t>
                      </a:r>
                      <a:endParaRPr lang="ko-KR" alt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Calibri" pitchFamily="34" charset="0"/>
                          <a:cs typeface="Calibri" pitchFamily="34" charset="0"/>
                        </a:rPr>
                        <a:t>PageRank</a:t>
                      </a:r>
                      <a:endParaRPr lang="ko-KR" alt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Calibri" pitchFamily="34" charset="0"/>
                          <a:cs typeface="Calibri" pitchFamily="34" charset="0"/>
                        </a:rPr>
                        <a:t>Weighted PageRank</a:t>
                      </a:r>
                      <a:endParaRPr lang="ko-KR" altLang="en-US" sz="12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Weighted Semantic PageRank</a:t>
                      </a:r>
                      <a:endParaRPr lang="ko-KR" altLang="en-US" sz="1200" b="1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5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NDCG@5</a:t>
                      </a:r>
                      <a:endParaRPr lang="ko-KR" altLang="en-US" sz="12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0.8765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0.9838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0.9931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NDCG@8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0.8824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0.9469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0.9748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NDCG@10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0.8866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Calibri" pitchFamily="34" charset="0"/>
                          <a:cs typeface="Calibri" pitchFamily="34" charset="0"/>
                        </a:rPr>
                        <a:t>0.9389</a:t>
                      </a:r>
                      <a:endParaRPr lang="ko-KR" alt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0.9732</a:t>
                      </a:r>
                      <a:endParaRPr lang="ko-KR" altLang="en-US" sz="120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4904282" y="2806423"/>
            <a:ext cx="3234210" cy="3502897"/>
          </a:xfrm>
          <a:prstGeom prst="roundRect">
            <a:avLst>
              <a:gd name="adj" fmla="val 3399"/>
            </a:avLst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977990" y="2883963"/>
            <a:ext cx="3088358" cy="3322186"/>
          </a:xfrm>
          <a:prstGeom prst="roundRect">
            <a:avLst>
              <a:gd name="adj" fmla="val 2796"/>
            </a:avLst>
          </a:prstGeom>
          <a:noFill/>
          <a:ln w="1587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86261" y="2806423"/>
            <a:ext cx="3234210" cy="3502897"/>
          </a:xfrm>
          <a:prstGeom prst="roundRect">
            <a:avLst>
              <a:gd name="adj" fmla="val 3399"/>
            </a:avLst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59969" y="2883963"/>
            <a:ext cx="3088358" cy="3322186"/>
          </a:xfrm>
          <a:prstGeom prst="roundRect">
            <a:avLst>
              <a:gd name="adj" fmla="val 2796"/>
            </a:avLst>
          </a:prstGeom>
          <a:noFill/>
          <a:ln w="1587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142961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Utilize semantic information for PageRank</a:t>
            </a:r>
          </a:p>
          <a:p>
            <a:r>
              <a:rPr lang="en-US" altLang="ko-KR" dirty="0" smtClean="0"/>
              <a:t>Semantic-based retrieval method</a:t>
            </a:r>
          </a:p>
          <a:p>
            <a:r>
              <a:rPr lang="en-US" altLang="ko-KR" dirty="0" smtClean="0"/>
              <a:t>Large-scale data processing using MapReduce algorithm</a:t>
            </a:r>
          </a:p>
        </p:txBody>
      </p:sp>
      <p:sp>
        <p:nvSpPr>
          <p:cNvPr id="8" name="한쪽 모서리가 잘린 사각형 7"/>
          <p:cNvSpPr/>
          <p:nvPr/>
        </p:nvSpPr>
        <p:spPr>
          <a:xfrm rot="10800000">
            <a:off x="3362525" y="4797152"/>
            <a:ext cx="394221" cy="523534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한쪽 모서리가 잘린 사각형 12"/>
          <p:cNvSpPr/>
          <p:nvPr/>
        </p:nvSpPr>
        <p:spPr>
          <a:xfrm rot="10800000">
            <a:off x="1793593" y="4815038"/>
            <a:ext cx="394221" cy="523534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30277" y="3033173"/>
            <a:ext cx="294493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 smtClean="0">
                <a:latin typeface="Calibri" pitchFamily="34" charset="0"/>
                <a:cs typeface="Calibri" pitchFamily="34" charset="0"/>
              </a:rPr>
              <a:t>PageRank</a:t>
            </a:r>
          </a:p>
          <a:p>
            <a:endParaRPr lang="en-US" altLang="ko-KR" sz="1600" i="1" dirty="0" smtClean="0">
              <a:latin typeface="Calibri" pitchFamily="34" charset="0"/>
              <a:cs typeface="Calibri" pitchFamily="34" charset="0"/>
            </a:endParaRPr>
          </a:p>
          <a:p>
            <a:endParaRPr lang="en-US" altLang="ko-KR" sz="700" i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ko-KR" sz="1600" i="1" dirty="0" smtClean="0">
                <a:latin typeface="Calibri" pitchFamily="34" charset="0"/>
                <a:cs typeface="Calibri" pitchFamily="34" charset="0"/>
              </a:rPr>
              <a:t>Important page has many </a:t>
            </a:r>
            <a:r>
              <a:rPr lang="en-US" altLang="ko-KR" sz="1600" i="1" dirty="0" err="1" smtClean="0">
                <a:latin typeface="Calibri" pitchFamily="34" charset="0"/>
                <a:cs typeface="Calibri" pitchFamily="34" charset="0"/>
              </a:rPr>
              <a:t>inlinks</a:t>
            </a:r>
            <a:endParaRPr lang="en-US" altLang="ko-KR" sz="16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한쪽 모서리가 잘린 사각형 18"/>
          <p:cNvSpPr/>
          <p:nvPr/>
        </p:nvSpPr>
        <p:spPr>
          <a:xfrm rot="10800000">
            <a:off x="6810606" y="4725144"/>
            <a:ext cx="586972" cy="714068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0" name="타원 19"/>
          <p:cNvSpPr/>
          <p:nvPr/>
        </p:nvSpPr>
        <p:spPr>
          <a:xfrm>
            <a:off x="6936010" y="4850107"/>
            <a:ext cx="118175" cy="1252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</a:t>
            </a:r>
            <a:endParaRPr lang="ko-KR" altLang="en-US" sz="800" dirty="0"/>
          </a:p>
        </p:txBody>
      </p:sp>
      <p:sp>
        <p:nvSpPr>
          <p:cNvPr id="21" name="타원 20"/>
          <p:cNvSpPr/>
          <p:nvPr/>
        </p:nvSpPr>
        <p:spPr>
          <a:xfrm>
            <a:off x="6912254" y="5094083"/>
            <a:ext cx="160926" cy="1720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7139110" y="5157392"/>
            <a:ext cx="162460" cy="17223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7162545" y="4928413"/>
            <a:ext cx="115590" cy="12254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</a:t>
            </a:r>
            <a:endParaRPr lang="ko-KR" altLang="en-US" sz="800" dirty="0"/>
          </a:p>
        </p:txBody>
      </p:sp>
      <p:sp>
        <p:nvSpPr>
          <p:cNvPr id="25" name="한쪽 모서리가 잘린 사각형 24"/>
          <p:cNvSpPr/>
          <p:nvPr/>
        </p:nvSpPr>
        <p:spPr>
          <a:xfrm rot="10800000">
            <a:off x="5592918" y="4726664"/>
            <a:ext cx="586974" cy="714070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8" name="직사각형 17"/>
          <p:cNvSpPr/>
          <p:nvPr/>
        </p:nvSpPr>
        <p:spPr>
          <a:xfrm>
            <a:off x="5039351" y="3033172"/>
            <a:ext cx="2955209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i="1" dirty="0">
                <a:latin typeface="Calibri" pitchFamily="34" charset="0"/>
                <a:cs typeface="Calibri" pitchFamily="34" charset="0"/>
              </a:rPr>
              <a:t>Weighted Semantic </a:t>
            </a:r>
            <a:r>
              <a:rPr lang="en-US" altLang="ko-KR" sz="1600" b="1" i="1" dirty="0" smtClean="0">
                <a:latin typeface="Calibri" pitchFamily="34" charset="0"/>
                <a:cs typeface="Calibri" pitchFamily="34" charset="0"/>
              </a:rPr>
              <a:t>PageRank</a:t>
            </a:r>
          </a:p>
          <a:p>
            <a:endParaRPr lang="en-US" altLang="ko-KR" sz="1600" i="1" dirty="0" smtClean="0">
              <a:latin typeface="Calibri" pitchFamily="34" charset="0"/>
              <a:cs typeface="Calibri" pitchFamily="34" charset="0"/>
            </a:endParaRPr>
          </a:p>
          <a:p>
            <a:endParaRPr lang="en-US" altLang="ko-KR" sz="700" i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altLang="ko-KR" sz="1600" i="1" dirty="0" smtClean="0">
                <a:latin typeface="Calibri" pitchFamily="34" charset="0"/>
                <a:cs typeface="Calibri" pitchFamily="34" charset="0"/>
              </a:rPr>
              <a:t>Important page contains many </a:t>
            </a:r>
          </a:p>
          <a:p>
            <a:r>
              <a:rPr lang="en-US" altLang="ko-KR" sz="1600" i="1" dirty="0" smtClean="0">
                <a:latin typeface="Calibri" pitchFamily="34" charset="0"/>
                <a:cs typeface="Calibri" pitchFamily="34" charset="0"/>
              </a:rPr>
              <a:t>   important </a:t>
            </a:r>
            <a:r>
              <a:rPr lang="en-US" altLang="ko-KR" sz="1600" i="1" dirty="0">
                <a:latin typeface="Calibri" pitchFamily="34" charset="0"/>
                <a:cs typeface="Calibri" pitchFamily="34" charset="0"/>
              </a:rPr>
              <a:t>resources</a:t>
            </a:r>
          </a:p>
        </p:txBody>
      </p:sp>
      <p:sp>
        <p:nvSpPr>
          <p:cNvPr id="34" name="타원 33"/>
          <p:cNvSpPr/>
          <p:nvPr/>
        </p:nvSpPr>
        <p:spPr>
          <a:xfrm>
            <a:off x="5717891" y="5082178"/>
            <a:ext cx="131386" cy="1392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</a:t>
            </a:r>
            <a:endParaRPr lang="ko-KR" altLang="en-US" sz="800" dirty="0"/>
          </a:p>
        </p:txBody>
      </p:sp>
      <p:sp>
        <p:nvSpPr>
          <p:cNvPr id="35" name="타원 34"/>
          <p:cNvSpPr/>
          <p:nvPr/>
        </p:nvSpPr>
        <p:spPr>
          <a:xfrm>
            <a:off x="5901543" y="4898103"/>
            <a:ext cx="148326" cy="1572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R</a:t>
            </a:r>
            <a:endParaRPr lang="ko-KR" altLang="en-US" sz="8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800793" y="4971236"/>
            <a:ext cx="444996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00793" y="5139013"/>
            <a:ext cx="444996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800793" y="4816309"/>
            <a:ext cx="444996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00793" y="5299319"/>
            <a:ext cx="444996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274293" y="4974569"/>
            <a:ext cx="444996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1274293" y="5142346"/>
            <a:ext cx="444996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06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Text-based Retrieval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Vector Space Model</a:t>
            </a:r>
            <a:r>
              <a:rPr lang="en-US" altLang="ko-KR" baseline="30000" dirty="0" smtClean="0"/>
              <a:t>*</a:t>
            </a:r>
          </a:p>
          <a:p>
            <a:pPr lvl="1"/>
            <a:r>
              <a:rPr lang="en-US" altLang="ko-KR" dirty="0" smtClean="0"/>
              <a:t>Web document as vector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51880" y="2461419"/>
            <a:ext cx="2808312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query    </a:t>
            </a:r>
            <a:r>
              <a:rPr lang="en-US" altLang="ko-KR" sz="11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"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new 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apple </a:t>
            </a:r>
            <a:r>
              <a:rPr lang="en-US" altLang="ko-KR" sz="1400" b="1" dirty="0" err="1" smtClean="0">
                <a:latin typeface="Calibri" pitchFamily="34" charset="0"/>
                <a:cs typeface="Calibri" pitchFamily="34" charset="0"/>
              </a:rPr>
              <a:t>iphone</a:t>
            </a:r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 model"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한쪽 모서리가 잘린 사각형 7"/>
          <p:cNvSpPr/>
          <p:nvPr/>
        </p:nvSpPr>
        <p:spPr>
          <a:xfrm rot="10800000">
            <a:off x="107505" y="3017568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7238" y="3165946"/>
            <a:ext cx="2664296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page1    “</a:t>
            </a:r>
            <a:r>
              <a:rPr lang="en-US" altLang="ko-KR" sz="1400" b="1" u="sng" dirty="0" smtClean="0">
                <a:latin typeface="Calibri" pitchFamily="34" charset="0"/>
                <a:cs typeface="Calibri" pitchFamily="34" charset="0"/>
              </a:rPr>
              <a:t>apple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is good for health"</a:t>
            </a:r>
          </a:p>
        </p:txBody>
      </p:sp>
      <p:sp>
        <p:nvSpPr>
          <p:cNvPr id="12" name="한쪽 모서리가 잘린 사각형 11"/>
          <p:cNvSpPr/>
          <p:nvPr/>
        </p:nvSpPr>
        <p:spPr>
          <a:xfrm rot="10800000">
            <a:off x="107505" y="3806461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한쪽 모서리가 잘린 사각형 12"/>
          <p:cNvSpPr/>
          <p:nvPr/>
        </p:nvSpPr>
        <p:spPr>
          <a:xfrm rot="10800000">
            <a:off x="107505" y="4588892"/>
            <a:ext cx="525214" cy="660383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0515" y="3969605"/>
            <a:ext cx="2808312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page2    “</a:t>
            </a:r>
            <a:r>
              <a:rPr lang="en-US" altLang="ko-KR" sz="1400" b="1" u="sng" dirty="0" smtClean="0">
                <a:latin typeface="Calibri" pitchFamily="34" charset="0"/>
                <a:cs typeface="Calibri" pitchFamily="34" charset="0"/>
              </a:rPr>
              <a:t>new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u="sng" dirty="0" smtClean="0">
                <a:latin typeface="Calibri" pitchFamily="34" charset="0"/>
                <a:cs typeface="Calibri" pitchFamily="34" charset="0"/>
              </a:rPr>
              <a:t>apple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u="sng" dirty="0" err="1" smtClean="0">
                <a:latin typeface="Calibri" pitchFamily="34" charset="0"/>
                <a:cs typeface="Calibri" pitchFamily="34" charset="0"/>
              </a:rPr>
              <a:t>iphone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"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4785" y="4740597"/>
            <a:ext cx="2808312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page3    "</a:t>
            </a:r>
            <a:r>
              <a:rPr lang="en-US" altLang="ko-KR" sz="1400" b="1" u="sng" dirty="0" smtClean="0">
                <a:latin typeface="Calibri" pitchFamily="34" charset="0"/>
                <a:cs typeface="Calibri" pitchFamily="34" charset="0"/>
              </a:rPr>
              <a:t>new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400" b="1" u="sng" dirty="0" smtClean="0">
                <a:latin typeface="Calibri" pitchFamily="34" charset="0"/>
                <a:cs typeface="Calibri" pitchFamily="34" charset="0"/>
              </a:rPr>
              <a:t>model</a:t>
            </a:r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 released"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88379" y="2461419"/>
            <a:ext cx="936104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(1, 1, 1, 1)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88379" y="3165946"/>
            <a:ext cx="936104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(0, 1, 0, 0)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688379" y="3982763"/>
            <a:ext cx="936104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(1, 1, 1, 0)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88379" y="4740596"/>
            <a:ext cx="936104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(1, 0, 0, 1)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2939777" y="3603733"/>
            <a:ext cx="518229" cy="304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07904" y="1988840"/>
            <a:ext cx="792088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err="1" smtClean="0">
                <a:latin typeface="Calibri" pitchFamily="34" charset="0"/>
                <a:cs typeface="Calibri" pitchFamily="34" charset="0"/>
              </a:rPr>
              <a:t>vectorize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557827" y="3603733"/>
            <a:ext cx="518229" cy="304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205899" y="2516819"/>
            <a:ext cx="3838902" cy="990518"/>
            <a:chOff x="539550" y="2535040"/>
            <a:chExt cx="3838902" cy="990518"/>
          </a:xfrm>
        </p:grpSpPr>
        <p:sp>
          <p:nvSpPr>
            <p:cNvPr id="22" name="직사각형 21"/>
            <p:cNvSpPr/>
            <p:nvPr/>
          </p:nvSpPr>
          <p:spPr>
            <a:xfrm>
              <a:off x="539550" y="2535040"/>
              <a:ext cx="3838902" cy="9905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12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818060" y="2782742"/>
                  <a:ext cx="2232248" cy="4639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/>
                            <a:cs typeface="Calibri" pitchFamily="34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/>
                                <a:cs typeface="Calibri" pitchFamily="34" charset="0"/>
                              </a:rPr>
                              <m:t>𝐴</m:t>
                            </m:r>
                            <m:r>
                              <a:rPr lang="en-US" altLang="ko-KR" sz="1200" b="0" i="1" smtClean="0">
                                <a:latin typeface="Cambria Math"/>
                                <a:cs typeface="Calibri" pitchFamily="34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/>
                                <a:cs typeface="Calibri" pitchFamily="34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/>
                                <a:cs typeface="Calibri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b="0" i="1" smtClean="0">
                                    <a:latin typeface="Cambria Math"/>
                                    <a:cs typeface="Calibri" pitchFamily="34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200" b="0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2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200" b="0" i="1" smtClean="0">
                                <a:latin typeface="Cambria Math"/>
                                <a:cs typeface="Calibri" pitchFamily="34" charset="0"/>
                              </a:rPr>
                              <m:t>𝐴</m:t>
                            </m:r>
                            <m:r>
                              <a:rPr lang="en-US" altLang="ko-KR" sz="1200" b="0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∙</m:t>
                            </m:r>
                            <m:r>
                              <a:rPr lang="en-US" altLang="ko-KR" sz="1200" b="0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𝐵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200" b="0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  <a:cs typeface="Calibri" pitchFamily="34" charset="0"/>
                                  </a:rPr>
                                  <m:t>𝐴</m:t>
                                </m:r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1200" b="0" i="1" smtClean="0">
                                    <a:latin typeface="Cambria Math"/>
                                    <a:cs typeface="Calibri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  <a:cs typeface="Calibri" pitchFamily="34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altLang="ko-KR" sz="1200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8" name="직사각형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60" y="2782742"/>
                  <a:ext cx="2232248" cy="46397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3250352" y="3055430"/>
                  <a:ext cx="305468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000" i="1">
                            <a:latin typeface="Cambria Math"/>
                            <a:cs typeface="Calibri" pitchFamily="34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352" y="3055430"/>
                  <a:ext cx="305468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연결선 24"/>
            <p:cNvCxnSpPr/>
            <p:nvPr/>
          </p:nvCxnSpPr>
          <p:spPr>
            <a:xfrm flipV="1">
              <a:off x="3106336" y="3136322"/>
              <a:ext cx="792088" cy="216024"/>
            </a:xfrm>
            <a:prstGeom prst="line">
              <a:avLst/>
            </a:prstGeom>
            <a:ln>
              <a:tailEnd type="triangle" w="sm" len="med"/>
            </a:ln>
            <a:effectLst>
              <a:outerShdw blurRad="25400" dist="25400" dir="2700000" sx="96000" sy="96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3106336" y="2780361"/>
              <a:ext cx="504056" cy="571986"/>
            </a:xfrm>
            <a:prstGeom prst="line">
              <a:avLst/>
            </a:prstGeom>
            <a:ln>
              <a:tailEnd type="triangle" w="sm" len="med"/>
            </a:ln>
            <a:effectLst>
              <a:outerShdw blurRad="25400" dist="25400" dir="2700000" sx="96000" sy="96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3605630" y="2683287"/>
              <a:ext cx="97512" cy="97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898424" y="3072818"/>
              <a:ext cx="97512" cy="9751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호 28"/>
            <p:cNvSpPr/>
            <p:nvPr/>
          </p:nvSpPr>
          <p:spPr>
            <a:xfrm>
              <a:off x="3207205" y="3207664"/>
              <a:ext cx="108012" cy="108012"/>
            </a:xfrm>
            <a:prstGeom prst="arc">
              <a:avLst>
                <a:gd name="adj1" fmla="val 14098329"/>
                <a:gd name="adj2" fmla="val 1725960"/>
              </a:avLst>
            </a:prstGeom>
            <a:effectLst>
              <a:outerShdw blurRad="25400" dist="25400" dir="2700000" sx="96000" sy="96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205899" y="4022590"/>
            <a:ext cx="3947920" cy="1298693"/>
            <a:chOff x="4837553" y="4004828"/>
            <a:chExt cx="3947920" cy="1298693"/>
          </a:xfrm>
        </p:grpSpPr>
        <p:sp>
          <p:nvSpPr>
            <p:cNvPr id="31" name="직사각형 30"/>
            <p:cNvSpPr/>
            <p:nvPr/>
          </p:nvSpPr>
          <p:spPr>
            <a:xfrm>
              <a:off x="4837553" y="4004828"/>
              <a:ext cx="3838906" cy="12986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120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/>
                <p:cNvSpPr/>
                <p:nvPr/>
              </p:nvSpPr>
              <p:spPr>
                <a:xfrm>
                  <a:off x="5580112" y="4077072"/>
                  <a:ext cx="2341266" cy="5965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  <a:cs typeface="Calibri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𝒙</m:t>
                            </m:r>
                            <m:r>
                              <a:rPr lang="en-US" altLang="ko-KR" sz="16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,</m:t>
                            </m:r>
                            <m:r>
                              <a:rPr lang="en-US" altLang="ko-KR" sz="16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  <a:cs typeface="Calibri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  <a:cs typeface="Calibri" pitchFamily="34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altLang="ko-KR" sz="16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𝒙</m:t>
                            </m:r>
                            <m:r>
                              <a:rPr lang="en-US" altLang="ko-KR" sz="16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,</m:t>
                            </m:r>
                            <m:r>
                              <a:rPr lang="en-US" altLang="ko-KR" sz="16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  <a:ea typeface="Cambria Math"/>
                                    <a:cs typeface="Calibri" pitchFamily="34" charset="0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/>
                                        <a:ea typeface="Cambria Math"/>
                                        <a:cs typeface="Calibri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  <a:ea typeface="Cambria Math"/>
                                        <a:cs typeface="Calibri" pitchFamily="34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  <a:ea typeface="Cambria Math"/>
                                        <a:cs typeface="Calibri" pitchFamily="34" charset="0"/>
                                      </a:rPr>
                                      <m:t>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altLang="ko-KR" sz="1600" dirty="0" smtClean="0">
                    <a:latin typeface="Calibri" pitchFamily="34" charset="0"/>
                    <a:cs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9" name="직사각형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4077072"/>
                  <a:ext cx="2341266" cy="5965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직사각형 32"/>
            <p:cNvSpPr/>
            <p:nvPr/>
          </p:nvSpPr>
          <p:spPr>
            <a:xfrm>
              <a:off x="4951270" y="4880640"/>
              <a:ext cx="1619064" cy="26161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altLang="ko-KR" sz="1100" dirty="0" smtClean="0">
                  <a:latin typeface="Calibri" pitchFamily="34" charset="0"/>
                  <a:cs typeface="Calibri" pitchFamily="34" charset="0"/>
                </a:rPr>
                <a:t>Term </a:t>
              </a:r>
              <a:r>
                <a:rPr lang="en-US" altLang="ko-KR" sz="1100" b="1" dirty="0" smtClean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altLang="ko-KR" sz="1100" dirty="0" smtClean="0">
                  <a:latin typeface="Calibri" pitchFamily="34" charset="0"/>
                  <a:cs typeface="Calibri" pitchFamily="34" charset="0"/>
                </a:rPr>
                <a:t> within document </a:t>
              </a:r>
              <a:r>
                <a:rPr lang="en-US" altLang="ko-KR" sz="1100" b="1" dirty="0" smtClean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y</a:t>
              </a: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588224" y="4732116"/>
              <a:ext cx="2197249" cy="569092"/>
              <a:chOff x="5634772" y="4673170"/>
              <a:chExt cx="2197249" cy="5690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634772" y="4673170"/>
                    <a:ext cx="1836204" cy="2434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latin typeface="Cambria Math"/>
                                <a:cs typeface="Calibri" pitchFamily="34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altLang="ko-KR" sz="9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𝒙</m:t>
                            </m:r>
                            <m:r>
                              <a:rPr lang="en-US" altLang="ko-KR" sz="9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,</m:t>
                            </m:r>
                            <m:r>
                              <a:rPr lang="en-US" altLang="ko-KR" sz="900" b="1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Calibri" pitchFamily="34" charset="0"/>
                              </a:rPr>
                              <m:t>𝒚</m:t>
                            </m:r>
                          </m:sub>
                        </m:sSub>
                      </m:oMath>
                    </a14:m>
                    <a:r>
                      <a:rPr lang="en-US" altLang="ko-KR" sz="900" dirty="0" smtClean="0">
                        <a:latin typeface="Calibri" pitchFamily="34" charset="0"/>
                        <a:cs typeface="Calibri" pitchFamily="34" charset="0"/>
                      </a:rPr>
                      <a:t> = frequency of </a:t>
                    </a:r>
                    <a:r>
                      <a:rPr lang="en-US" altLang="ko-KR" sz="900" b="1" dirty="0" smtClean="0">
                        <a:solidFill>
                          <a:srgbClr val="00B0F0"/>
                        </a:solidFill>
                        <a:latin typeface="Calibri" pitchFamily="34" charset="0"/>
                        <a:cs typeface="Calibri" pitchFamily="34" charset="0"/>
                      </a:rPr>
                      <a:t>x</a:t>
                    </a:r>
                    <a:r>
                      <a:rPr lang="en-US" altLang="ko-KR" sz="900" dirty="0" smtClean="0">
                        <a:latin typeface="Calibri" pitchFamily="34" charset="0"/>
                        <a:cs typeface="Calibri" pitchFamily="34" charset="0"/>
                      </a:rPr>
                      <a:t> in </a:t>
                    </a:r>
                    <a:r>
                      <a:rPr lang="en-US" altLang="ko-KR" sz="900" b="1" dirty="0" smtClean="0">
                        <a:solidFill>
                          <a:srgbClr val="00B0F0"/>
                        </a:solidFill>
                        <a:latin typeface="Calibri" pitchFamily="34" charset="0"/>
                        <a:cs typeface="Calibri" pitchFamily="34" charset="0"/>
                      </a:rPr>
                      <a:t>y</a:t>
                    </a:r>
                  </a:p>
                </p:txBody>
              </p:sp>
            </mc:Choice>
            <mc:Fallback xmlns="">
              <p:sp>
                <p:nvSpPr>
                  <p:cNvPr id="51" name="직사각형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72" y="4673170"/>
                    <a:ext cx="1836204" cy="2434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5634772" y="4844554"/>
                    <a:ext cx="2197249" cy="2308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900" i="1"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ko-KR" sz="900" b="1" i="1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  <a:cs typeface="Calibri" pitchFamily="34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altLang="ko-KR" sz="900" dirty="0" smtClean="0">
                        <a:latin typeface="Calibri" pitchFamily="34" charset="0"/>
                        <a:cs typeface="Calibri" pitchFamily="34" charset="0"/>
                      </a:rPr>
                      <a:t>   = number of documents containing </a:t>
                    </a:r>
                    <a:r>
                      <a:rPr lang="en-US" altLang="ko-KR" sz="900" b="1" dirty="0" smtClean="0">
                        <a:solidFill>
                          <a:srgbClr val="00B0F0"/>
                        </a:solidFill>
                        <a:latin typeface="Calibri" pitchFamily="34" charset="0"/>
                        <a:cs typeface="Calibri" pitchFamily="34" charset="0"/>
                      </a:rPr>
                      <a:t>x</a:t>
                    </a:r>
                  </a:p>
                </p:txBody>
              </p:sp>
            </mc:Choice>
            <mc:Fallback xmlns="">
              <p:sp>
                <p:nvSpPr>
                  <p:cNvPr id="52" name="직사각형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72" y="4844554"/>
                    <a:ext cx="2197249" cy="2308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직사각형 37"/>
                  <p:cNvSpPr/>
                  <p:nvPr/>
                </p:nvSpPr>
                <p:spPr>
                  <a:xfrm>
                    <a:off x="5634772" y="5011430"/>
                    <a:ext cx="1836204" cy="2308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90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𝑁</m:t>
                        </m:r>
                      </m:oMath>
                    </a14:m>
                    <a:r>
                      <a:rPr lang="en-US" altLang="ko-KR" sz="900" dirty="0" smtClean="0">
                        <a:latin typeface="Calibri" pitchFamily="34" charset="0"/>
                        <a:cs typeface="Calibri" pitchFamily="34" charset="0"/>
                      </a:rPr>
                      <a:t>      = total number of documents</a:t>
                    </a:r>
                    <a:endParaRPr lang="en-US" altLang="ko-KR" sz="900" b="1" dirty="0" smtClean="0">
                      <a:solidFill>
                        <a:srgbClr val="00B0F0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직사각형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72" y="5011430"/>
                    <a:ext cx="1836204" cy="2308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직선 연결선 34"/>
            <p:cNvCxnSpPr/>
            <p:nvPr/>
          </p:nvCxnSpPr>
          <p:spPr>
            <a:xfrm>
              <a:off x="4837553" y="4722755"/>
              <a:ext cx="3838906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18399"/>
              </p:ext>
            </p:extLst>
          </p:nvPr>
        </p:nvGraphicFramePr>
        <p:xfrm>
          <a:off x="56624" y="5944339"/>
          <a:ext cx="9087375" cy="869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733"/>
                <a:gridCol w="8740642"/>
              </a:tblGrid>
              <a:tr h="14401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/>
                        <a:t>*</a:t>
                      </a:r>
                      <a:endParaRPr lang="ko-KR" altLang="en-US" sz="1050" dirty="0"/>
                    </a:p>
                  </a:txBody>
                  <a:tcPr marL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Salton G.  et al.,  "A Vector Space Model for Automatic Indexing," Communications of the ACM, vol. 18 (11), pp. 613–620,</a:t>
                      </a:r>
                      <a:r>
                        <a:rPr lang="en-US" altLang="ko-KR" sz="105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1975.</a:t>
                      </a:r>
                      <a:endParaRPr lang="ko-KR" altLang="en-US" sz="1050" dirty="0"/>
                    </a:p>
                  </a:txBody>
                  <a:tcPr marL="0">
                    <a:noFill/>
                  </a:tcPr>
                </a:tc>
              </a:tr>
              <a:tr h="1805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aseline="0" dirty="0" smtClean="0"/>
                        <a:t>**</a:t>
                      </a:r>
                      <a:endParaRPr lang="ko-KR" altLang="en-US" sz="1050" baseline="0" dirty="0"/>
                    </a:p>
                  </a:txBody>
                  <a:tcPr marL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Roberto J. </a:t>
                      </a:r>
                      <a:r>
                        <a:rPr lang="en-US" altLang="ko-KR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Bayardo</a:t>
                      </a: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 et al., “Scaling up all Pairs Similarity Search”, Proceedings of the 16th international conference on World Wide Web, pp. 131-140, 2007.</a:t>
                      </a:r>
                    </a:p>
                  </a:txBody>
                  <a:tcPr marL="0"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baseline="0" dirty="0" smtClean="0"/>
                        <a:t>***</a:t>
                      </a:r>
                      <a:endParaRPr lang="ko-KR" altLang="en-US" sz="1050" baseline="0" dirty="0"/>
                    </a:p>
                  </a:txBody>
                  <a:tcPr marL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Salton G. and Buckley C.,  "Term-weighting approaches in automatic text retrieval," Information Processing and Management, vol. 24 (5),</a:t>
                      </a:r>
                      <a:r>
                        <a:rPr lang="en-US" altLang="ko-KR" sz="105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pp.</a:t>
                      </a: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 513–523, 1988.</a:t>
                      </a:r>
                    </a:p>
                  </a:txBody>
                  <a:tcPr marL="0">
                    <a:noFill/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647004" y="2115636"/>
            <a:ext cx="1093348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Similarity**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44035" y="3672197"/>
            <a:ext cx="1512341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400" b="1" dirty="0">
                <a:latin typeface="Calibri" pitchFamily="34" charset="0"/>
                <a:cs typeface="Calibri" pitchFamily="34" charset="0"/>
              </a:rPr>
              <a:t>Term frequency***</a:t>
            </a:r>
            <a:endParaRPr lang="en-US" altLang="ko-KR" sz="14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Unexpected search result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Misuse or abuse</a:t>
            </a:r>
          </a:p>
          <a:p>
            <a:pPr lvl="1"/>
            <a:r>
              <a:rPr lang="en-US" altLang="ko-KR" dirty="0" smtClean="0"/>
              <a:t>Hidden text to advertise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320206" y="4365104"/>
            <a:ext cx="2547938" cy="1944688"/>
            <a:chOff x="3320206" y="4365104"/>
            <a:chExt cx="2547938" cy="1944688"/>
          </a:xfrm>
        </p:grpSpPr>
        <p:pic>
          <p:nvPicPr>
            <p:cNvPr id="5134" name="Picture 14" descr="C:\Users\Administrator\Desktop\그림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206" y="4365104"/>
              <a:ext cx="2547938" cy="1944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3" descr="C:\Users\Administrator\Desktop\Online-Shopping (1)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130" y="4930204"/>
              <a:ext cx="819004" cy="1092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직사각형 83"/>
            <p:cNvSpPr/>
            <p:nvPr/>
          </p:nvSpPr>
          <p:spPr>
            <a:xfrm>
              <a:off x="4449698" y="4930770"/>
              <a:ext cx="1257136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Shopping Mall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Text-based Retrieval Method: Problems</a:t>
            </a:r>
            <a:endParaRPr lang="ko-KR" altLang="en-US" dirty="0"/>
          </a:p>
        </p:txBody>
      </p:sp>
      <p:pic>
        <p:nvPicPr>
          <p:cNvPr id="5127" name="Picture 7" descr="C:\Users\Administrator\Desktop\fresh-search-box-pack.jpg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" t="35371" r="54477" b="56105"/>
          <a:stretch/>
        </p:blipFill>
        <p:spPr bwMode="auto">
          <a:xfrm>
            <a:off x="3203848" y="1573738"/>
            <a:ext cx="2910146" cy="4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3370247" y="1722534"/>
            <a:ext cx="136405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Obama care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356807" y="5337520"/>
            <a:ext cx="1368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visited site</a:t>
            </a: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Best-product</a:t>
            </a: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</a:t>
            </a: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495789" y="2149819"/>
            <a:ext cx="4948439" cy="360715"/>
            <a:chOff x="1495789" y="2149819"/>
            <a:chExt cx="4948439" cy="360715"/>
          </a:xfrm>
        </p:grpSpPr>
        <p:sp>
          <p:nvSpPr>
            <p:cNvPr id="61" name="직사각형 60"/>
            <p:cNvSpPr/>
            <p:nvPr/>
          </p:nvSpPr>
          <p:spPr>
            <a:xfrm>
              <a:off x="3170414" y="2149819"/>
              <a:ext cx="1599190" cy="307777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rPr>
                <a:t>False positive results</a:t>
              </a:r>
            </a:p>
          </p:txBody>
        </p:sp>
        <p:sp>
          <p:nvSpPr>
            <p:cNvPr id="14" name="왼쪽 대괄호 13"/>
            <p:cNvSpPr/>
            <p:nvPr/>
          </p:nvSpPr>
          <p:spPr>
            <a:xfrm rot="16200000" flipH="1">
              <a:off x="3934005" y="310"/>
              <a:ext cx="72008" cy="4948439"/>
            </a:xfrm>
            <a:prstGeom prst="leftBracket">
              <a:avLst>
                <a:gd name="adj" fmla="val 0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왼쪽 화살표 18"/>
          <p:cNvSpPr/>
          <p:nvPr/>
        </p:nvSpPr>
        <p:spPr>
          <a:xfrm rot="19848505">
            <a:off x="5581239" y="5447797"/>
            <a:ext cx="432711" cy="22618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170201" y="2565261"/>
            <a:ext cx="6820043" cy="874575"/>
            <a:chOff x="1789166" y="2565261"/>
            <a:chExt cx="6820043" cy="874575"/>
          </a:xfrm>
        </p:grpSpPr>
        <p:grpSp>
          <p:nvGrpSpPr>
            <p:cNvPr id="7" name="그룹 6"/>
            <p:cNvGrpSpPr/>
            <p:nvPr/>
          </p:nvGrpSpPr>
          <p:grpSpPr>
            <a:xfrm>
              <a:off x="1789166" y="2565261"/>
              <a:ext cx="694323" cy="874575"/>
              <a:chOff x="761999" y="2348880"/>
              <a:chExt cx="694323" cy="874575"/>
            </a:xfrm>
          </p:grpSpPr>
          <p:sp>
            <p:nvSpPr>
              <p:cNvPr id="31" name="한쪽 모서리가 잘린 사각형 30"/>
              <p:cNvSpPr/>
              <p:nvPr/>
            </p:nvSpPr>
            <p:spPr>
              <a:xfrm rot="10800000">
                <a:off x="761999" y="2348880"/>
                <a:ext cx="687232" cy="864096"/>
              </a:xfrm>
              <a:prstGeom prst="snip1Rect">
                <a:avLst>
                  <a:gd name="adj" fmla="val 974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sx="97000" sy="97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Picture 4" descr="C:\Users\Administrator\Desktop\health-120711-002-617x416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904" y="2412046"/>
                <a:ext cx="566686" cy="382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793392" y="2792568"/>
                <a:ext cx="662930" cy="430887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altLang="ko-KR" sz="1100" b="1" dirty="0" err="1" smtClean="0">
                    <a:latin typeface="Calibri" pitchFamily="34" charset="0"/>
                    <a:cs typeface="Calibri" pitchFamily="34" charset="0"/>
                  </a:rPr>
                  <a:t>Obama,US</a:t>
                </a:r>
                <a:endParaRPr lang="en-US" altLang="ko-KR" sz="1100" b="1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altLang="ko-KR" sz="1100" b="1" dirty="0" smtClean="0">
                    <a:latin typeface="Calibri" pitchFamily="34" charset="0"/>
                    <a:cs typeface="Calibri" pitchFamily="34" charset="0"/>
                  </a:rPr>
                  <a:t>President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027171" y="2565261"/>
              <a:ext cx="694323" cy="874575"/>
              <a:chOff x="1700783" y="2348880"/>
              <a:chExt cx="694323" cy="874575"/>
            </a:xfrm>
          </p:grpSpPr>
          <p:sp>
            <p:nvSpPr>
              <p:cNvPr id="35" name="한쪽 모서리가 잘린 사각형 34"/>
              <p:cNvSpPr/>
              <p:nvPr/>
            </p:nvSpPr>
            <p:spPr>
              <a:xfrm rot="10800000">
                <a:off x="1700783" y="2348880"/>
                <a:ext cx="687232" cy="864096"/>
              </a:xfrm>
              <a:prstGeom prst="snip1Rect">
                <a:avLst>
                  <a:gd name="adj" fmla="val 974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sx="97000" sy="97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732176" y="2792568"/>
                <a:ext cx="662930" cy="430887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altLang="ko-KR" sz="1100" b="1" dirty="0" err="1">
                    <a:latin typeface="Calibri" pitchFamily="34" charset="0"/>
                    <a:cs typeface="Calibri" pitchFamily="34" charset="0"/>
                  </a:rPr>
                  <a:t>Obama,US</a:t>
                </a:r>
                <a:endParaRPr lang="en-US" altLang="ko-KR" sz="1100" b="1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altLang="ko-KR" sz="1100" b="1" dirty="0" smtClean="0">
                    <a:latin typeface="Calibri" pitchFamily="34" charset="0"/>
                    <a:cs typeface="Calibri" pitchFamily="34" charset="0"/>
                  </a:rPr>
                  <a:t>President</a:t>
                </a:r>
              </a:p>
            </p:txBody>
          </p:sp>
          <p:pic>
            <p:nvPicPr>
              <p:cNvPr id="38" name="Picture 4" descr="C:\Users\Administrator\Desktop\28c5b9b8-b3a9-4fa7-a76d-428fbc430332.grid-6x2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223"/>
              <a:stretch/>
            </p:blipFill>
            <p:spPr bwMode="auto">
              <a:xfrm>
                <a:off x="1759806" y="2407342"/>
                <a:ext cx="565200" cy="3958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4270274" y="2565261"/>
              <a:ext cx="694323" cy="874575"/>
              <a:chOff x="2609638" y="2348880"/>
              <a:chExt cx="694323" cy="874575"/>
            </a:xfrm>
          </p:grpSpPr>
          <p:sp>
            <p:nvSpPr>
              <p:cNvPr id="39" name="한쪽 모서리가 잘린 사각형 38"/>
              <p:cNvSpPr/>
              <p:nvPr/>
            </p:nvSpPr>
            <p:spPr>
              <a:xfrm rot="10800000">
                <a:off x="2609638" y="2348880"/>
                <a:ext cx="687232" cy="864096"/>
              </a:xfrm>
              <a:prstGeom prst="snip1Rect">
                <a:avLst>
                  <a:gd name="adj" fmla="val 974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sx="97000" sy="97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Picture 4" descr="C:\Users\Administrator\Desktop\health-120711-002-617x416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2543" y="2412046"/>
                <a:ext cx="566686" cy="382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2641031" y="2792568"/>
                <a:ext cx="662930" cy="430887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altLang="ko-KR" sz="1100" b="1" dirty="0" err="1">
                    <a:latin typeface="Calibri" pitchFamily="34" charset="0"/>
                    <a:cs typeface="Calibri" pitchFamily="34" charset="0"/>
                  </a:rPr>
                  <a:t>Obama,US</a:t>
                </a:r>
                <a:endParaRPr lang="en-US" altLang="ko-KR" sz="1100" b="1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altLang="ko-KR" sz="1100" b="1" dirty="0" smtClean="0">
                    <a:latin typeface="Calibri" pitchFamily="34" charset="0"/>
                    <a:cs typeface="Calibri" pitchFamily="34" charset="0"/>
                  </a:rPr>
                  <a:t>President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5503084" y="2565261"/>
              <a:ext cx="694323" cy="874575"/>
              <a:chOff x="3445225" y="2348880"/>
              <a:chExt cx="694323" cy="874575"/>
            </a:xfrm>
          </p:grpSpPr>
          <p:sp>
            <p:nvSpPr>
              <p:cNvPr id="42" name="한쪽 모서리가 잘린 사각형 41"/>
              <p:cNvSpPr/>
              <p:nvPr/>
            </p:nvSpPr>
            <p:spPr>
              <a:xfrm rot="10800000">
                <a:off x="3445225" y="2348880"/>
                <a:ext cx="687232" cy="864096"/>
              </a:xfrm>
              <a:prstGeom prst="snip1Rect">
                <a:avLst>
                  <a:gd name="adj" fmla="val 974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sx="97000" sy="97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3476618" y="2792568"/>
                <a:ext cx="662930" cy="430887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altLang="ko-KR" sz="1100" b="1" dirty="0" err="1">
                    <a:latin typeface="Calibri" pitchFamily="34" charset="0"/>
                    <a:cs typeface="Calibri" pitchFamily="34" charset="0"/>
                  </a:rPr>
                  <a:t>Obama,US</a:t>
                </a:r>
                <a:endParaRPr lang="en-US" altLang="ko-KR" sz="1100" b="1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altLang="ko-KR" sz="1100" b="1" dirty="0" smtClean="0">
                    <a:latin typeface="Calibri" pitchFamily="34" charset="0"/>
                    <a:cs typeface="Calibri" pitchFamily="34" charset="0"/>
                  </a:rPr>
                  <a:t>President</a:t>
                </a:r>
              </a:p>
            </p:txBody>
          </p:sp>
          <p:pic>
            <p:nvPicPr>
              <p:cNvPr id="45" name="Picture 5" descr="C:\Users\Administrator\Desktop\images (1).jp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9958"/>
              <a:stretch/>
            </p:blipFill>
            <p:spPr bwMode="auto">
              <a:xfrm>
                <a:off x="3501780" y="2412923"/>
                <a:ext cx="572668" cy="38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7884368" y="2565261"/>
              <a:ext cx="724841" cy="874575"/>
              <a:chOff x="4348516" y="2348880"/>
              <a:chExt cx="724841" cy="874575"/>
            </a:xfrm>
          </p:grpSpPr>
          <p:sp>
            <p:nvSpPr>
              <p:cNvPr id="43" name="한쪽 모서리가 잘린 사각형 42"/>
              <p:cNvSpPr/>
              <p:nvPr/>
            </p:nvSpPr>
            <p:spPr>
              <a:xfrm rot="10800000">
                <a:off x="4348516" y="2348880"/>
                <a:ext cx="687232" cy="864096"/>
              </a:xfrm>
              <a:prstGeom prst="snip1Rect">
                <a:avLst>
                  <a:gd name="adj" fmla="val 974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sx="97000" sy="97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410427" y="2792568"/>
                <a:ext cx="662930" cy="430887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altLang="ko-KR" sz="1100" b="1" dirty="0" smtClean="0">
                    <a:latin typeface="Calibri" pitchFamily="34" charset="0"/>
                    <a:cs typeface="Calibri" pitchFamily="34" charset="0"/>
                  </a:rPr>
                  <a:t>ACA</a:t>
                </a:r>
              </a:p>
              <a:p>
                <a:r>
                  <a:rPr lang="en-US" altLang="ko-KR" sz="1100" b="1" dirty="0" smtClean="0">
                    <a:latin typeface="Calibri" pitchFamily="34" charset="0"/>
                    <a:cs typeface="Calibri" pitchFamily="34" charset="0"/>
                  </a:rPr>
                  <a:t>Insurance</a:t>
                </a:r>
              </a:p>
            </p:txBody>
          </p:sp>
          <p:pic>
            <p:nvPicPr>
              <p:cNvPr id="49" name="Picture 2" descr="C:\Users\Administrator\Desktop\signin-icon-medic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2091" y="2379911"/>
                <a:ext cx="449606" cy="409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그룹 7"/>
            <p:cNvGrpSpPr/>
            <p:nvPr/>
          </p:nvGrpSpPr>
          <p:grpSpPr>
            <a:xfrm>
              <a:off x="6719578" y="2565261"/>
              <a:ext cx="687232" cy="865050"/>
              <a:chOff x="6719578" y="2565261"/>
              <a:chExt cx="687232" cy="865050"/>
            </a:xfrm>
          </p:grpSpPr>
          <p:sp>
            <p:nvSpPr>
              <p:cNvPr id="46" name="한쪽 모서리가 잘린 사각형 45"/>
              <p:cNvSpPr/>
              <p:nvPr/>
            </p:nvSpPr>
            <p:spPr>
              <a:xfrm rot="10800000">
                <a:off x="6719578" y="2565261"/>
                <a:ext cx="687232" cy="864096"/>
              </a:xfrm>
              <a:prstGeom prst="snip1Rect">
                <a:avLst>
                  <a:gd name="adj" fmla="val 974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sx="97000" sy="97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896398" y="2999424"/>
                <a:ext cx="454807" cy="430887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altLang="ko-KR" sz="1100" b="1" dirty="0" smtClean="0">
                    <a:latin typeface="Calibri" pitchFamily="34" charset="0"/>
                    <a:cs typeface="Calibri" pitchFamily="34" charset="0"/>
                  </a:rPr>
                  <a:t>Child</a:t>
                </a:r>
              </a:p>
              <a:p>
                <a:r>
                  <a:rPr lang="en-US" altLang="ko-KR" sz="1100" b="1" dirty="0" smtClean="0">
                    <a:latin typeface="Calibri" pitchFamily="34" charset="0"/>
                    <a:cs typeface="Calibri" pitchFamily="34" charset="0"/>
                  </a:rPr>
                  <a:t>Care</a:t>
                </a:r>
              </a:p>
            </p:txBody>
          </p:sp>
          <p:pic>
            <p:nvPicPr>
              <p:cNvPr id="2051" name="Picture 3" descr="C:\Users\Administrator\Desktop\아기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6263" y="2609761"/>
                <a:ext cx="573862" cy="390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516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3" presetClass="emph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3" grpId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Text-based approach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00" dirty="0"/>
          </a:p>
          <a:p>
            <a:r>
              <a:rPr lang="en-US" altLang="ko-KR" dirty="0" smtClean="0"/>
              <a:t>Random Surfer Model</a:t>
            </a:r>
          </a:p>
          <a:p>
            <a:pPr lvl="1"/>
            <a:r>
              <a:rPr lang="en-US" altLang="ko-KR" dirty="0" smtClean="0"/>
              <a:t>Based on Markov chain model</a:t>
            </a:r>
            <a:r>
              <a:rPr lang="en-US" altLang="ko-KR" baseline="30000" dirty="0" smtClean="0"/>
              <a:t>**</a:t>
            </a:r>
          </a:p>
          <a:p>
            <a:pPr lvl="1"/>
            <a:r>
              <a:rPr lang="en-US" altLang="ko-KR" dirty="0" smtClean="0"/>
              <a:t>Following the link chain(85%) or new random start(15%)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2651661" y="4548714"/>
            <a:ext cx="3930704" cy="1274752"/>
            <a:chOff x="2651661" y="4548714"/>
            <a:chExt cx="3930704" cy="1274752"/>
          </a:xfrm>
        </p:grpSpPr>
        <p:sp>
          <p:nvSpPr>
            <p:cNvPr id="30" name="한쪽 모서리가 잘린 사각형 29"/>
            <p:cNvSpPr/>
            <p:nvPr/>
          </p:nvSpPr>
          <p:spPr>
            <a:xfrm rot="10800000">
              <a:off x="2972687" y="4548714"/>
              <a:ext cx="420190" cy="528330"/>
            </a:xfrm>
            <a:prstGeom prst="snip1Rect">
              <a:avLst>
                <a:gd name="adj" fmla="val 974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 rot="10800000">
              <a:off x="3713903" y="4548714"/>
              <a:ext cx="420190" cy="528330"/>
            </a:xfrm>
            <a:prstGeom prst="snip1Rect">
              <a:avLst>
                <a:gd name="adj" fmla="val 974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한쪽 모서리가 잘린 사각형 31"/>
            <p:cNvSpPr/>
            <p:nvPr/>
          </p:nvSpPr>
          <p:spPr>
            <a:xfrm rot="10800000">
              <a:off x="4505991" y="4548714"/>
              <a:ext cx="420190" cy="528330"/>
            </a:xfrm>
            <a:prstGeom prst="snip1Rect">
              <a:avLst>
                <a:gd name="adj" fmla="val 974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한쪽 모서리가 잘린 사각형 32"/>
            <p:cNvSpPr/>
            <p:nvPr/>
          </p:nvSpPr>
          <p:spPr>
            <a:xfrm rot="10800000">
              <a:off x="5298079" y="4548714"/>
              <a:ext cx="420190" cy="528330"/>
            </a:xfrm>
            <a:prstGeom prst="snip1Rect">
              <a:avLst>
                <a:gd name="adj" fmla="val 974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한쪽 모서리가 잘린 사각형 33"/>
            <p:cNvSpPr/>
            <p:nvPr/>
          </p:nvSpPr>
          <p:spPr>
            <a:xfrm rot="10800000">
              <a:off x="6162175" y="4548714"/>
              <a:ext cx="420190" cy="528330"/>
            </a:xfrm>
            <a:prstGeom prst="snip1Rect">
              <a:avLst>
                <a:gd name="adj" fmla="val 9740"/>
              </a:avLst>
            </a:prstGeom>
            <a:solidFill>
              <a:srgbClr val="92D050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한쪽 모서리가 잘린 사각형 39"/>
            <p:cNvSpPr/>
            <p:nvPr/>
          </p:nvSpPr>
          <p:spPr>
            <a:xfrm rot="10800000">
              <a:off x="2651661" y="5295136"/>
              <a:ext cx="420190" cy="528330"/>
            </a:xfrm>
            <a:prstGeom prst="snip1Rect">
              <a:avLst>
                <a:gd name="adj" fmla="val 974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한쪽 모서리가 잘린 사각형 40"/>
            <p:cNvSpPr/>
            <p:nvPr/>
          </p:nvSpPr>
          <p:spPr>
            <a:xfrm rot="10800000">
              <a:off x="3392877" y="5295136"/>
              <a:ext cx="420190" cy="528330"/>
            </a:xfrm>
            <a:prstGeom prst="snip1Rect">
              <a:avLst>
                <a:gd name="adj" fmla="val 974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한쪽 모서리가 잘린 사각형 41"/>
            <p:cNvSpPr/>
            <p:nvPr/>
          </p:nvSpPr>
          <p:spPr>
            <a:xfrm rot="10800000">
              <a:off x="4184965" y="5295136"/>
              <a:ext cx="420190" cy="528330"/>
            </a:xfrm>
            <a:prstGeom prst="snip1Rect">
              <a:avLst>
                <a:gd name="adj" fmla="val 974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한쪽 모서리가 잘린 사각형 42"/>
            <p:cNvSpPr/>
            <p:nvPr/>
          </p:nvSpPr>
          <p:spPr>
            <a:xfrm rot="10800000">
              <a:off x="4977053" y="5295136"/>
              <a:ext cx="420190" cy="528330"/>
            </a:xfrm>
            <a:prstGeom prst="snip1Rect">
              <a:avLst>
                <a:gd name="adj" fmla="val 974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한쪽 모서리가 잘린 사각형 43"/>
            <p:cNvSpPr/>
            <p:nvPr/>
          </p:nvSpPr>
          <p:spPr>
            <a:xfrm rot="10800000">
              <a:off x="5841149" y="5295136"/>
              <a:ext cx="420190" cy="528330"/>
            </a:xfrm>
            <a:prstGeom prst="snip1Rect">
              <a:avLst>
                <a:gd name="adj" fmla="val 9740"/>
              </a:avLst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30" idx="2"/>
              <a:endCxn id="31" idx="0"/>
            </p:cNvCxnSpPr>
            <p:nvPr/>
          </p:nvCxnSpPr>
          <p:spPr>
            <a:xfrm>
              <a:off x="3392877" y="4812879"/>
              <a:ext cx="321026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>
              <a:stCxn id="31" idx="2"/>
              <a:endCxn id="32" idx="0"/>
            </p:cNvCxnSpPr>
            <p:nvPr/>
          </p:nvCxnSpPr>
          <p:spPr>
            <a:xfrm>
              <a:off x="4134093" y="4812879"/>
              <a:ext cx="37189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직선 연결선 55"/>
            <p:cNvCxnSpPr>
              <a:stCxn id="33" idx="2"/>
              <a:endCxn id="34" idx="0"/>
            </p:cNvCxnSpPr>
            <p:nvPr/>
          </p:nvCxnSpPr>
          <p:spPr>
            <a:xfrm>
              <a:off x="5718269" y="4812879"/>
              <a:ext cx="443906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직선 연결선 59"/>
            <p:cNvCxnSpPr>
              <a:stCxn id="32" idx="2"/>
              <a:endCxn id="33" idx="0"/>
            </p:cNvCxnSpPr>
            <p:nvPr/>
          </p:nvCxnSpPr>
          <p:spPr>
            <a:xfrm>
              <a:off x="4926181" y="4812879"/>
              <a:ext cx="371898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직선 연결선 62"/>
            <p:cNvCxnSpPr>
              <a:stCxn id="40" idx="2"/>
              <a:endCxn id="36" idx="0"/>
            </p:cNvCxnSpPr>
            <p:nvPr/>
          </p:nvCxnSpPr>
          <p:spPr>
            <a:xfrm>
              <a:off x="3071851" y="5559301"/>
              <a:ext cx="321026" cy="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직선 연결선 63"/>
            <p:cNvCxnSpPr>
              <a:stCxn id="41" idx="2"/>
              <a:endCxn id="37" idx="0"/>
            </p:cNvCxnSpPr>
            <p:nvPr/>
          </p:nvCxnSpPr>
          <p:spPr>
            <a:xfrm>
              <a:off x="3813067" y="5559301"/>
              <a:ext cx="371898" cy="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/>
            <p:cNvCxnSpPr>
              <a:stCxn id="43" idx="2"/>
              <a:endCxn id="44" idx="0"/>
            </p:cNvCxnSpPr>
            <p:nvPr/>
          </p:nvCxnSpPr>
          <p:spPr>
            <a:xfrm>
              <a:off x="5397243" y="5559301"/>
              <a:ext cx="443906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직선 연결선 65"/>
            <p:cNvCxnSpPr>
              <a:stCxn id="42" idx="2"/>
              <a:endCxn id="38" idx="0"/>
            </p:cNvCxnSpPr>
            <p:nvPr/>
          </p:nvCxnSpPr>
          <p:spPr>
            <a:xfrm>
              <a:off x="4605155" y="5559301"/>
              <a:ext cx="371898" cy="1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>
              <a:stCxn id="41" idx="1"/>
              <a:endCxn id="31" idx="3"/>
            </p:cNvCxnSpPr>
            <p:nvPr/>
          </p:nvCxnSpPr>
          <p:spPr>
            <a:xfrm flipV="1">
              <a:off x="3602972" y="5077044"/>
              <a:ext cx="321026" cy="21809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>
              <a:stCxn id="31" idx="3"/>
              <a:endCxn id="42" idx="1"/>
            </p:cNvCxnSpPr>
            <p:nvPr/>
          </p:nvCxnSpPr>
          <p:spPr>
            <a:xfrm>
              <a:off x="3923998" y="5077044"/>
              <a:ext cx="471062" cy="21809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/>
            <p:cNvCxnSpPr>
              <a:stCxn id="42" idx="1"/>
              <a:endCxn id="32" idx="3"/>
            </p:cNvCxnSpPr>
            <p:nvPr/>
          </p:nvCxnSpPr>
          <p:spPr>
            <a:xfrm flipV="1">
              <a:off x="4395060" y="5077044"/>
              <a:ext cx="321026" cy="21809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/>
            <p:cNvCxnSpPr>
              <a:stCxn id="32" idx="3"/>
              <a:endCxn id="43" idx="1"/>
            </p:cNvCxnSpPr>
            <p:nvPr/>
          </p:nvCxnSpPr>
          <p:spPr>
            <a:xfrm>
              <a:off x="4716086" y="5077044"/>
              <a:ext cx="471062" cy="21809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/>
            <p:cNvCxnSpPr>
              <a:stCxn id="43" idx="1"/>
              <a:endCxn id="33" idx="3"/>
            </p:cNvCxnSpPr>
            <p:nvPr/>
          </p:nvCxnSpPr>
          <p:spPr>
            <a:xfrm flipV="1">
              <a:off x="5187148" y="5077044"/>
              <a:ext cx="321026" cy="21809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/>
            <p:cNvCxnSpPr>
              <a:stCxn id="33" idx="3"/>
              <a:endCxn id="44" idx="1"/>
            </p:cNvCxnSpPr>
            <p:nvPr/>
          </p:nvCxnSpPr>
          <p:spPr>
            <a:xfrm>
              <a:off x="5508174" y="5077044"/>
              <a:ext cx="543070" cy="21809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직선 연결선 92"/>
            <p:cNvCxnSpPr>
              <a:stCxn id="44" idx="1"/>
              <a:endCxn id="34" idx="3"/>
            </p:cNvCxnSpPr>
            <p:nvPr/>
          </p:nvCxnSpPr>
          <p:spPr>
            <a:xfrm flipV="1">
              <a:off x="6051244" y="5077044"/>
              <a:ext cx="321026" cy="21809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직선 연결선 95"/>
            <p:cNvCxnSpPr>
              <a:stCxn id="30" idx="3"/>
              <a:endCxn id="41" idx="1"/>
            </p:cNvCxnSpPr>
            <p:nvPr/>
          </p:nvCxnSpPr>
          <p:spPr>
            <a:xfrm>
              <a:off x="3182782" y="5077044"/>
              <a:ext cx="420190" cy="21809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직선 연결선 98"/>
            <p:cNvCxnSpPr>
              <a:stCxn id="40" idx="1"/>
              <a:endCxn id="30" idx="3"/>
            </p:cNvCxnSpPr>
            <p:nvPr/>
          </p:nvCxnSpPr>
          <p:spPr>
            <a:xfrm flipV="1">
              <a:off x="2861756" y="5077044"/>
              <a:ext cx="321026" cy="218092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sx="97000" sy="97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PageRank</a:t>
            </a:r>
            <a:r>
              <a:rPr lang="en-US" altLang="ko-KR" baseline="30000" dirty="0" smtClean="0"/>
              <a:t>*</a:t>
            </a:r>
            <a:r>
              <a:rPr lang="en-US" altLang="ko-KR" dirty="0" smtClean="0"/>
              <a:t>: Link-based </a:t>
            </a:r>
            <a:r>
              <a:rPr lang="en-US" altLang="ko-KR" dirty="0"/>
              <a:t>Retrieval Method</a:t>
            </a:r>
            <a:endParaRPr lang="ko-KR" altLang="en-US" dirty="0"/>
          </a:p>
        </p:txBody>
      </p:sp>
      <p:pic>
        <p:nvPicPr>
          <p:cNvPr id="19" name="Picture 6" descr="C:\Users\Administrator\Desktop\surfer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2" y="4249044"/>
            <a:ext cx="100093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:\Users\Administrator\Desktop\surfer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7" y="4138936"/>
            <a:ext cx="100093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Administrator\Desktop\surfer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37" y="4365104"/>
            <a:ext cx="100093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419814" y="4412835"/>
            <a:ext cx="1023163" cy="849059"/>
            <a:chOff x="2743224" y="1446942"/>
            <a:chExt cx="1023163" cy="849059"/>
          </a:xfrm>
        </p:grpSpPr>
        <p:pic>
          <p:nvPicPr>
            <p:cNvPr id="13" name="Picture 6" descr="C:\Users\Administrator\Desktop\surfer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450" y="1468001"/>
              <a:ext cx="1000937" cy="82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dministrator\Desktop\surfer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24" y="1446942"/>
              <a:ext cx="1000937" cy="82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1735169" y="1700808"/>
            <a:ext cx="424227" cy="1041486"/>
            <a:chOff x="1305350" y="1842666"/>
            <a:chExt cx="424227" cy="1041486"/>
          </a:xfrm>
        </p:grpSpPr>
        <p:pic>
          <p:nvPicPr>
            <p:cNvPr id="23" name="Picture 8" descr="C:\Users\Administrator\Desktop\user.png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5350" y="1853844"/>
              <a:ext cx="397226" cy="103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Administrator\Desktop\use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351" y="1842666"/>
              <a:ext cx="397226" cy="103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한쪽 모서리가 잘린 사각형 24"/>
          <p:cNvSpPr/>
          <p:nvPr/>
        </p:nvSpPr>
        <p:spPr>
          <a:xfrm rot="10800000">
            <a:off x="3354834" y="1861809"/>
            <a:ext cx="420190" cy="528330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 rot="10800000">
            <a:off x="4096050" y="1861809"/>
            <a:ext cx="420190" cy="528330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잘린 사각형 26"/>
          <p:cNvSpPr/>
          <p:nvPr/>
        </p:nvSpPr>
        <p:spPr>
          <a:xfrm rot="10800000">
            <a:off x="4888138" y="1861809"/>
            <a:ext cx="420190" cy="528330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한쪽 모서리가 잘린 사각형 27"/>
          <p:cNvSpPr/>
          <p:nvPr/>
        </p:nvSpPr>
        <p:spPr>
          <a:xfrm rot="10800000">
            <a:off x="5707059" y="1861809"/>
            <a:ext cx="420190" cy="528330"/>
          </a:xfrm>
          <a:prstGeom prst="snip1Rect">
            <a:avLst>
              <a:gd name="adj" fmla="val 9740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한쪽 모서리가 잘린 사각형 28"/>
          <p:cNvSpPr/>
          <p:nvPr/>
        </p:nvSpPr>
        <p:spPr>
          <a:xfrm rot="10800000">
            <a:off x="6544322" y="1861809"/>
            <a:ext cx="420190" cy="528330"/>
          </a:xfrm>
          <a:prstGeom prst="snip1Rect">
            <a:avLst>
              <a:gd name="adj" fmla="val 9740"/>
            </a:avLst>
          </a:prstGeom>
          <a:solidFill>
            <a:srgbClr val="92D050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잘린 사각형 34"/>
          <p:cNvSpPr/>
          <p:nvPr/>
        </p:nvSpPr>
        <p:spPr>
          <a:xfrm rot="10800000">
            <a:off x="2651661" y="5295137"/>
            <a:ext cx="420190" cy="528330"/>
          </a:xfrm>
          <a:prstGeom prst="snip1Rect">
            <a:avLst>
              <a:gd name="adj" fmla="val 9740"/>
            </a:avLst>
          </a:prstGeom>
          <a:solidFill>
            <a:srgbClr val="00B0F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rot="10800000">
            <a:off x="3392877" y="5295137"/>
            <a:ext cx="420190" cy="528330"/>
          </a:xfrm>
          <a:prstGeom prst="snip1Rect">
            <a:avLst>
              <a:gd name="adj" fmla="val 9740"/>
            </a:avLst>
          </a:prstGeom>
          <a:solidFill>
            <a:srgbClr val="00B0F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한쪽 모서리가 잘린 사각형 36"/>
          <p:cNvSpPr/>
          <p:nvPr/>
        </p:nvSpPr>
        <p:spPr>
          <a:xfrm rot="10800000">
            <a:off x="4184965" y="5295137"/>
            <a:ext cx="420190" cy="528330"/>
          </a:xfrm>
          <a:prstGeom prst="snip1Rect">
            <a:avLst>
              <a:gd name="adj" fmla="val 9740"/>
            </a:avLst>
          </a:prstGeom>
          <a:solidFill>
            <a:srgbClr val="00B0F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잘린 사각형 37"/>
          <p:cNvSpPr/>
          <p:nvPr/>
        </p:nvSpPr>
        <p:spPr>
          <a:xfrm rot="10800000">
            <a:off x="4977053" y="5295137"/>
            <a:ext cx="420190" cy="528330"/>
          </a:xfrm>
          <a:prstGeom prst="snip1Rect">
            <a:avLst>
              <a:gd name="adj" fmla="val 9740"/>
            </a:avLst>
          </a:prstGeom>
          <a:solidFill>
            <a:srgbClr val="00B0F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한쪽 모서리가 잘린 사각형 58"/>
          <p:cNvSpPr/>
          <p:nvPr/>
        </p:nvSpPr>
        <p:spPr>
          <a:xfrm rot="10800000">
            <a:off x="3713902" y="4552936"/>
            <a:ext cx="420190" cy="528330"/>
          </a:xfrm>
          <a:prstGeom prst="snip1Rect">
            <a:avLst>
              <a:gd name="adj" fmla="val 9740"/>
            </a:avLst>
          </a:prstGeom>
          <a:solidFill>
            <a:srgbClr val="00B0F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한쪽 모서리가 잘린 사각형 60"/>
          <p:cNvSpPr/>
          <p:nvPr/>
        </p:nvSpPr>
        <p:spPr>
          <a:xfrm rot="10800000">
            <a:off x="5298078" y="4552936"/>
            <a:ext cx="420190" cy="528330"/>
          </a:xfrm>
          <a:prstGeom prst="snip1Rect">
            <a:avLst>
              <a:gd name="adj" fmla="val 9740"/>
            </a:avLst>
          </a:prstGeom>
          <a:solidFill>
            <a:srgbClr val="00B0F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한쪽 모서리가 잘린 사각형 61"/>
          <p:cNvSpPr/>
          <p:nvPr/>
        </p:nvSpPr>
        <p:spPr>
          <a:xfrm rot="10800000">
            <a:off x="6162174" y="4552936"/>
            <a:ext cx="420190" cy="528330"/>
          </a:xfrm>
          <a:prstGeom prst="snip1Rect">
            <a:avLst>
              <a:gd name="adj" fmla="val 9740"/>
            </a:avLst>
          </a:prstGeom>
          <a:solidFill>
            <a:srgbClr val="00B0F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364705" y="1872626"/>
            <a:ext cx="3625087" cy="515526"/>
            <a:chOff x="3364705" y="2054237"/>
            <a:chExt cx="3625087" cy="515526"/>
          </a:xfrm>
        </p:grpSpPr>
        <p:sp>
          <p:nvSpPr>
            <p:cNvPr id="39" name="직사각형 38"/>
            <p:cNvSpPr/>
            <p:nvPr/>
          </p:nvSpPr>
          <p:spPr>
            <a:xfrm>
              <a:off x="6557744" y="2054237"/>
              <a:ext cx="432048" cy="51552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altLang="ko-KR" sz="1100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 </a:t>
              </a:r>
              <a:r>
                <a:rPr lang="en-US" altLang="ko-KR" sz="1100" b="1" spc="-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</a:t>
              </a:r>
              <a:endParaRPr lang="en-US" altLang="ko-KR" sz="11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1100" b="1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 </a:t>
              </a:r>
              <a:r>
                <a:rPr lang="en-US" altLang="ko-KR" sz="1100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</a:t>
              </a:r>
            </a:p>
            <a:p>
              <a:pPr>
                <a:lnSpc>
                  <a:spcPts val="1100"/>
                </a:lnSpc>
              </a:pPr>
              <a:r>
                <a:rPr lang="en-US" altLang="ko-KR" sz="1100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 </a:t>
              </a:r>
              <a:r>
                <a:rPr lang="en-US" altLang="ko-KR" sz="1100" b="1" spc="-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</a:t>
              </a:r>
              <a:endParaRPr lang="en-US" altLang="ko-KR" sz="11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64705" y="2054237"/>
              <a:ext cx="432048" cy="51552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altLang="ko-KR" sz="1100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 </a:t>
              </a:r>
              <a:r>
                <a:rPr lang="en-US" altLang="ko-KR" sz="1100" b="1" spc="-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</a:t>
              </a:r>
              <a:endParaRPr lang="en-US" altLang="ko-KR" sz="1100" b="1" spc="-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1100" b="1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</a:t>
              </a:r>
              <a:endParaRPr lang="en-US" altLang="ko-KR" sz="11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lnSpc>
                  <a:spcPts val="1100"/>
                </a:lnSpc>
              </a:pPr>
              <a:endParaRPr lang="en-US" altLang="ko-KR" sz="11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105663" y="2054237"/>
              <a:ext cx="432048" cy="51552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altLang="ko-KR" sz="1100" b="1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         text</a:t>
              </a:r>
            </a:p>
            <a:p>
              <a:pPr>
                <a:lnSpc>
                  <a:spcPts val="1100"/>
                </a:lnSpc>
              </a:pPr>
              <a:endParaRPr lang="en-US" altLang="ko-KR" sz="11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1100" b="1" spc="-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 </a:t>
              </a:r>
              <a:r>
                <a:rPr lang="en-US" altLang="ko-KR" sz="1100" b="1" spc="-1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</a:t>
              </a:r>
              <a:endParaRPr lang="en-US" altLang="ko-KR" sz="11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32040" y="2054237"/>
              <a:ext cx="432048" cy="51552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altLang="ko-KR" sz="1100" b="1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</a:t>
              </a:r>
            </a:p>
            <a:p>
              <a:pPr>
                <a:lnSpc>
                  <a:spcPts val="1100"/>
                </a:lnSpc>
              </a:pPr>
              <a:endParaRPr lang="en-US" altLang="ko-KR" sz="11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lnSpc>
                  <a:spcPts val="1100"/>
                </a:lnSpc>
              </a:pPr>
              <a:endParaRPr lang="en-US" altLang="ko-KR" sz="11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716508" y="2054237"/>
              <a:ext cx="432048" cy="51552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altLang="ko-KR" sz="1100" b="1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</a:t>
              </a:r>
            </a:p>
            <a:p>
              <a:pPr>
                <a:lnSpc>
                  <a:spcPts val="1100"/>
                </a:lnSpc>
              </a:pPr>
              <a:r>
                <a:rPr lang="en-US" altLang="ko-KR" sz="1100" b="1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text</a:t>
              </a:r>
              <a:endParaRPr lang="en-US" altLang="ko-KR" sz="11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  <a:p>
              <a:pPr>
                <a:lnSpc>
                  <a:spcPts val="1100"/>
                </a:lnSpc>
              </a:pPr>
              <a:r>
                <a:rPr lang="en-US" altLang="ko-KR" sz="1100" b="1" spc="-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           text</a:t>
              </a:r>
              <a:endParaRPr lang="en-US" altLang="ko-KR" sz="11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5619196" y="4816202"/>
            <a:ext cx="680996" cy="0"/>
          </a:xfrm>
          <a:prstGeom prst="line">
            <a:avLst/>
          </a:prstGeom>
          <a:solidFill>
            <a:schemeClr val="bg1"/>
          </a:solidFill>
          <a:ln w="25400">
            <a:solidFill>
              <a:srgbClr val="5DD5FF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072532" y="5562624"/>
            <a:ext cx="492396" cy="0"/>
          </a:xfrm>
          <a:prstGeom prst="line">
            <a:avLst/>
          </a:prstGeom>
          <a:solidFill>
            <a:schemeClr val="bg1"/>
          </a:solidFill>
          <a:ln w="25400">
            <a:solidFill>
              <a:srgbClr val="5DD5FF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499992" y="5562625"/>
            <a:ext cx="648072" cy="0"/>
          </a:xfrm>
          <a:prstGeom prst="line">
            <a:avLst/>
          </a:prstGeom>
          <a:solidFill>
            <a:schemeClr val="bg1"/>
          </a:solidFill>
          <a:ln w="25400">
            <a:solidFill>
              <a:srgbClr val="5DD5FF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3602972" y="4941168"/>
            <a:ext cx="321026" cy="504056"/>
          </a:xfrm>
          <a:prstGeom prst="line">
            <a:avLst/>
          </a:prstGeom>
          <a:solidFill>
            <a:schemeClr val="bg1"/>
          </a:solidFill>
          <a:ln w="25400">
            <a:solidFill>
              <a:srgbClr val="5DD5FF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924679" y="4941168"/>
            <a:ext cx="470380" cy="504056"/>
          </a:xfrm>
          <a:prstGeom prst="line">
            <a:avLst/>
          </a:prstGeom>
          <a:solidFill>
            <a:schemeClr val="bg1"/>
          </a:solidFill>
          <a:ln w="25400">
            <a:solidFill>
              <a:srgbClr val="5DD5FF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5187147" y="4941168"/>
            <a:ext cx="321026" cy="504056"/>
          </a:xfrm>
          <a:prstGeom prst="line">
            <a:avLst/>
          </a:prstGeom>
          <a:solidFill>
            <a:schemeClr val="bg1"/>
          </a:solidFill>
          <a:ln w="25400">
            <a:solidFill>
              <a:srgbClr val="5DD5FF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한쪽 모서리가 잘린 사각형 48"/>
          <p:cNvSpPr/>
          <p:nvPr/>
        </p:nvSpPr>
        <p:spPr>
          <a:xfrm rot="10800000">
            <a:off x="2652758" y="5294188"/>
            <a:ext cx="420190" cy="528330"/>
          </a:xfrm>
          <a:prstGeom prst="snip1Rect">
            <a:avLst>
              <a:gd name="adj" fmla="val 9740"/>
            </a:avLst>
          </a:prstGeom>
          <a:solidFill>
            <a:srgbClr val="00B0F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한쪽 모서리가 잘린 사각형 49"/>
          <p:cNvSpPr/>
          <p:nvPr/>
        </p:nvSpPr>
        <p:spPr>
          <a:xfrm rot="10800000">
            <a:off x="3393974" y="5294188"/>
            <a:ext cx="420190" cy="528330"/>
          </a:xfrm>
          <a:prstGeom prst="snip1Rect">
            <a:avLst>
              <a:gd name="adj" fmla="val 9740"/>
            </a:avLst>
          </a:prstGeom>
          <a:solidFill>
            <a:srgbClr val="ABE9FF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한쪽 모서리가 잘린 사각형 50"/>
          <p:cNvSpPr/>
          <p:nvPr/>
        </p:nvSpPr>
        <p:spPr>
          <a:xfrm rot="10800000">
            <a:off x="4505991" y="4551987"/>
            <a:ext cx="420190" cy="528330"/>
          </a:xfrm>
          <a:prstGeom prst="snip1Rect">
            <a:avLst>
              <a:gd name="adj" fmla="val 9740"/>
            </a:avLst>
          </a:prstGeom>
          <a:solidFill>
            <a:srgbClr val="C0000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한쪽 모서리가 잘린 사각형 51"/>
          <p:cNvSpPr/>
          <p:nvPr/>
        </p:nvSpPr>
        <p:spPr>
          <a:xfrm rot="10800000">
            <a:off x="5299175" y="4547224"/>
            <a:ext cx="420190" cy="528330"/>
          </a:xfrm>
          <a:prstGeom prst="snip1Rect">
            <a:avLst>
              <a:gd name="adj" fmla="val 9740"/>
            </a:avLst>
          </a:prstGeom>
          <a:solidFill>
            <a:srgbClr val="C0000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한쪽 모서리가 잘린 사각형 52"/>
          <p:cNvSpPr/>
          <p:nvPr/>
        </p:nvSpPr>
        <p:spPr>
          <a:xfrm rot="10800000">
            <a:off x="6163271" y="4547224"/>
            <a:ext cx="420190" cy="528330"/>
          </a:xfrm>
          <a:prstGeom prst="snip1Rect">
            <a:avLst>
              <a:gd name="adj" fmla="val 9740"/>
            </a:avLst>
          </a:prstGeom>
          <a:solidFill>
            <a:srgbClr val="C00000"/>
          </a:solidFill>
          <a:ln w="12700">
            <a:noFill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5619196" y="4816203"/>
            <a:ext cx="753073" cy="1"/>
          </a:xfrm>
          <a:prstGeom prst="line">
            <a:avLst/>
          </a:prstGeom>
          <a:solidFill>
            <a:schemeClr val="bg1"/>
          </a:solidFill>
          <a:ln w="25400">
            <a:solidFill>
              <a:srgbClr val="FF4747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072532" y="5562624"/>
            <a:ext cx="492396" cy="0"/>
          </a:xfrm>
          <a:prstGeom prst="line">
            <a:avLst/>
          </a:prstGeom>
          <a:solidFill>
            <a:schemeClr val="bg1"/>
          </a:solidFill>
          <a:ln w="25400">
            <a:solidFill>
              <a:srgbClr val="5DD5FF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820428" y="4816202"/>
            <a:ext cx="615668" cy="0"/>
          </a:xfrm>
          <a:prstGeom prst="line">
            <a:avLst/>
          </a:prstGeom>
          <a:solidFill>
            <a:schemeClr val="bg1"/>
          </a:solidFill>
          <a:ln w="25400">
            <a:solidFill>
              <a:srgbClr val="FF4747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원호 76"/>
          <p:cNvSpPr/>
          <p:nvPr/>
        </p:nvSpPr>
        <p:spPr>
          <a:xfrm>
            <a:off x="2442977" y="4133923"/>
            <a:ext cx="2270263" cy="1462421"/>
          </a:xfrm>
          <a:prstGeom prst="arc">
            <a:avLst>
              <a:gd name="adj1" fmla="val 11899980"/>
              <a:gd name="adj2" fmla="val 20093320"/>
            </a:avLst>
          </a:prstGeom>
          <a:noFill/>
          <a:ln w="25400">
            <a:solidFill>
              <a:srgbClr val="FF4747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49806"/>
              </p:ext>
            </p:extLst>
          </p:nvPr>
        </p:nvGraphicFramePr>
        <p:xfrm>
          <a:off x="126691" y="6199584"/>
          <a:ext cx="8992964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980"/>
                <a:gridCol w="8642984"/>
              </a:tblGrid>
              <a:tr h="1390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*</a:t>
                      </a:r>
                      <a:endParaRPr lang="ko-KR" altLang="en-US" sz="1100" dirty="0"/>
                    </a:p>
                  </a:txBody>
                  <a:tcPr marL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S. </a:t>
                      </a:r>
                      <a:r>
                        <a:rPr lang="en-US" altLang="ko-KR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Brin</a:t>
                      </a: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and L. Page. , "The Anatomy of a Large-scale </a:t>
                      </a:r>
                      <a:r>
                        <a:rPr lang="en-US" altLang="ko-KR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Hypertextual</a:t>
                      </a: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 Web Search Engine," Computer Networks and ISDN Systems, Vol. 30 (1-7), pp. 107-117, 1998.</a:t>
                      </a:r>
                    </a:p>
                  </a:txBody>
                  <a:tcPr marL="0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**</a:t>
                      </a:r>
                      <a:endParaRPr lang="ko-KR" altLang="en-US" sz="1100" dirty="0"/>
                    </a:p>
                  </a:txBody>
                  <a:tcPr marL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Markov A.A., "Extension of the limit theorems of probability theory to a sum of variables connected in a chain," John Wiley and Sons, 1971.</a:t>
                      </a:r>
                    </a:p>
                  </a:txBody>
                  <a:tcPr marL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E9FF"/>
                                      </p:to>
                                    </p:animClr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E9FF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E9FF"/>
                                      </p:to>
                                    </p:animClr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E9FF"/>
                                      </p:to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E9FF"/>
                                      </p:to>
                                    </p:animClr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E9FF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E9FF"/>
                                      </p:to>
                                    </p:animClr>
                                    <p:set>
                                      <p:cBhvr>
                                        <p:cTn id="14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989"/>
                                      </p:to>
                                    </p:animClr>
                                    <p:set>
                                      <p:cBhvr>
                                        <p:cTn id="16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250"/>
                            </p:stCondLst>
                            <p:childTnLst>
                              <p:par>
                                <p:cTn id="1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989"/>
                                      </p:to>
                                    </p:animClr>
                                    <p:set>
                                      <p:cBhvr>
                                        <p:cTn id="17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Current page’s authority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is a sum of previous page’s authority</a:t>
            </a:r>
          </a:p>
          <a:p>
            <a:endParaRPr lang="en-US" altLang="ko-KR" dirty="0"/>
          </a:p>
        </p:txBody>
      </p:sp>
      <p:sp>
        <p:nvSpPr>
          <p:cNvPr id="228" name="내용 개체 틀 2"/>
          <p:cNvSpPr txBox="1">
            <a:spLocks/>
          </p:cNvSpPr>
          <p:nvPr/>
        </p:nvSpPr>
        <p:spPr>
          <a:xfrm>
            <a:off x="179512" y="1061203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Assumptions</a:t>
            </a:r>
          </a:p>
          <a:p>
            <a:pPr lvl="1"/>
            <a:r>
              <a:rPr lang="en-US" altLang="ko-KR" dirty="0" smtClean="0"/>
              <a:t>Links often connect related pages</a:t>
            </a:r>
          </a:p>
          <a:p>
            <a:pPr lvl="1"/>
            <a:r>
              <a:rPr lang="en-US" altLang="ko-KR" dirty="0" smtClean="0"/>
              <a:t>A link between pages is a recommendation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PageRank: Computation of Page Authority</a:t>
            </a:r>
            <a:endParaRPr lang="ko-KR" altLang="en-US" dirty="0"/>
          </a:p>
        </p:txBody>
      </p:sp>
      <p:sp>
        <p:nvSpPr>
          <p:cNvPr id="66" name="평행 사변형 65"/>
          <p:cNvSpPr/>
          <p:nvPr/>
        </p:nvSpPr>
        <p:spPr>
          <a:xfrm>
            <a:off x="954683" y="5076084"/>
            <a:ext cx="950456" cy="497902"/>
          </a:xfrm>
          <a:prstGeom prst="parallelogram">
            <a:avLst>
              <a:gd name="adj" fmla="val 5476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평행 사변형 67"/>
          <p:cNvSpPr/>
          <p:nvPr/>
        </p:nvSpPr>
        <p:spPr>
          <a:xfrm>
            <a:off x="395536" y="6099450"/>
            <a:ext cx="950456" cy="497902"/>
          </a:xfrm>
          <a:prstGeom prst="parallelogram">
            <a:avLst>
              <a:gd name="adj" fmla="val 5476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평행 사변형 93"/>
          <p:cNvSpPr/>
          <p:nvPr/>
        </p:nvSpPr>
        <p:spPr>
          <a:xfrm>
            <a:off x="1767507" y="6099450"/>
            <a:ext cx="950456" cy="497902"/>
          </a:xfrm>
          <a:prstGeom prst="parallelogram">
            <a:avLst>
              <a:gd name="adj" fmla="val 5476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평행 사변형 95"/>
          <p:cNvSpPr/>
          <p:nvPr/>
        </p:nvSpPr>
        <p:spPr>
          <a:xfrm>
            <a:off x="3141259" y="6099450"/>
            <a:ext cx="950456" cy="497902"/>
          </a:xfrm>
          <a:prstGeom prst="parallelogram">
            <a:avLst>
              <a:gd name="adj" fmla="val 5476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평행 사변형 97"/>
          <p:cNvSpPr/>
          <p:nvPr/>
        </p:nvSpPr>
        <p:spPr>
          <a:xfrm>
            <a:off x="4513230" y="6099450"/>
            <a:ext cx="950456" cy="497902"/>
          </a:xfrm>
          <a:prstGeom prst="parallelogram">
            <a:avLst>
              <a:gd name="adj" fmla="val 5476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평행 사변형 99"/>
          <p:cNvSpPr/>
          <p:nvPr/>
        </p:nvSpPr>
        <p:spPr>
          <a:xfrm>
            <a:off x="5882124" y="6099450"/>
            <a:ext cx="950456" cy="497902"/>
          </a:xfrm>
          <a:prstGeom prst="parallelogram">
            <a:avLst>
              <a:gd name="adj" fmla="val 5476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평행 사변형 101"/>
          <p:cNvSpPr/>
          <p:nvPr/>
        </p:nvSpPr>
        <p:spPr>
          <a:xfrm>
            <a:off x="7254095" y="6099450"/>
            <a:ext cx="950456" cy="497902"/>
          </a:xfrm>
          <a:prstGeom prst="parallelogram">
            <a:avLst>
              <a:gd name="adj" fmla="val 5476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평행 사변형 103"/>
          <p:cNvSpPr/>
          <p:nvPr/>
        </p:nvSpPr>
        <p:spPr>
          <a:xfrm>
            <a:off x="5164821" y="4591230"/>
            <a:ext cx="950456" cy="497902"/>
          </a:xfrm>
          <a:prstGeom prst="parallelogram">
            <a:avLst>
              <a:gd name="adj" fmla="val 5476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평행 사변형 108"/>
          <p:cNvSpPr/>
          <p:nvPr/>
        </p:nvSpPr>
        <p:spPr>
          <a:xfrm>
            <a:off x="3041015" y="4591230"/>
            <a:ext cx="950456" cy="497902"/>
          </a:xfrm>
          <a:prstGeom prst="parallelogram">
            <a:avLst>
              <a:gd name="adj" fmla="val 5476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원통 123"/>
          <p:cNvSpPr/>
          <p:nvPr/>
        </p:nvSpPr>
        <p:spPr>
          <a:xfrm>
            <a:off x="5440637" y="4642841"/>
            <a:ext cx="434398" cy="285445"/>
          </a:xfrm>
          <a:prstGeom prst="can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원통 128"/>
          <p:cNvSpPr/>
          <p:nvPr/>
        </p:nvSpPr>
        <p:spPr>
          <a:xfrm>
            <a:off x="5440637" y="4514404"/>
            <a:ext cx="434398" cy="285445"/>
          </a:xfrm>
          <a:prstGeom prst="can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원통 129"/>
          <p:cNvSpPr/>
          <p:nvPr/>
        </p:nvSpPr>
        <p:spPr>
          <a:xfrm>
            <a:off x="5440637" y="4385967"/>
            <a:ext cx="434398" cy="285445"/>
          </a:xfrm>
          <a:prstGeom prst="can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원통 130"/>
          <p:cNvSpPr/>
          <p:nvPr/>
        </p:nvSpPr>
        <p:spPr>
          <a:xfrm>
            <a:off x="5440637" y="4257530"/>
            <a:ext cx="434398" cy="285445"/>
          </a:xfrm>
          <a:prstGeom prst="can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원통 131"/>
          <p:cNvSpPr/>
          <p:nvPr/>
        </p:nvSpPr>
        <p:spPr>
          <a:xfrm>
            <a:off x="5440637" y="4129093"/>
            <a:ext cx="434398" cy="285445"/>
          </a:xfrm>
          <a:prstGeom prst="can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원통 132"/>
          <p:cNvSpPr/>
          <p:nvPr/>
        </p:nvSpPr>
        <p:spPr>
          <a:xfrm>
            <a:off x="5440637" y="4000656"/>
            <a:ext cx="434398" cy="285445"/>
          </a:xfrm>
          <a:prstGeom prst="can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원통 133"/>
          <p:cNvSpPr/>
          <p:nvPr/>
        </p:nvSpPr>
        <p:spPr>
          <a:xfrm>
            <a:off x="5440637" y="3872219"/>
            <a:ext cx="434398" cy="285445"/>
          </a:xfrm>
          <a:prstGeom prst="can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원통 134"/>
          <p:cNvSpPr/>
          <p:nvPr/>
        </p:nvSpPr>
        <p:spPr>
          <a:xfrm>
            <a:off x="3326818" y="4642841"/>
            <a:ext cx="434398" cy="285445"/>
          </a:xfrm>
          <a:prstGeom prst="can">
            <a:avLst>
              <a:gd name="adj" fmla="val 50000"/>
            </a:avLst>
          </a:prstGeom>
          <a:solidFill>
            <a:srgbClr val="5DD5F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원통 135"/>
          <p:cNvSpPr/>
          <p:nvPr/>
        </p:nvSpPr>
        <p:spPr>
          <a:xfrm>
            <a:off x="3326818" y="4514404"/>
            <a:ext cx="434398" cy="285445"/>
          </a:xfrm>
          <a:prstGeom prst="can">
            <a:avLst>
              <a:gd name="adj" fmla="val 50000"/>
            </a:avLst>
          </a:prstGeom>
          <a:solidFill>
            <a:srgbClr val="5DD5F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원통 136"/>
          <p:cNvSpPr/>
          <p:nvPr/>
        </p:nvSpPr>
        <p:spPr>
          <a:xfrm>
            <a:off x="3325405" y="4385967"/>
            <a:ext cx="434398" cy="285445"/>
          </a:xfrm>
          <a:prstGeom prst="can">
            <a:avLst>
              <a:gd name="adj" fmla="val 50000"/>
            </a:avLst>
          </a:prstGeom>
          <a:solidFill>
            <a:srgbClr val="5DD5F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평행 사변형 137"/>
          <p:cNvSpPr/>
          <p:nvPr/>
        </p:nvSpPr>
        <p:spPr>
          <a:xfrm>
            <a:off x="7779191" y="5076084"/>
            <a:ext cx="950456" cy="497902"/>
          </a:xfrm>
          <a:prstGeom prst="parallelogram">
            <a:avLst>
              <a:gd name="adj" fmla="val 54762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/>
          <p:cNvCxnSpPr/>
          <p:nvPr/>
        </p:nvCxnSpPr>
        <p:spPr>
          <a:xfrm flipV="1">
            <a:off x="1996537" y="5076084"/>
            <a:ext cx="721426" cy="220268"/>
          </a:xfrm>
          <a:prstGeom prst="line">
            <a:avLst/>
          </a:prstGeom>
          <a:solidFill>
            <a:schemeClr val="bg1"/>
          </a:solidFill>
          <a:ln w="25400">
            <a:solidFill>
              <a:srgbClr val="5DD5FF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1096799" y="5186219"/>
            <a:ext cx="1728192" cy="806027"/>
          </a:xfrm>
          <a:prstGeom prst="line">
            <a:avLst/>
          </a:prstGeom>
          <a:solidFill>
            <a:schemeClr val="bg1"/>
          </a:solidFill>
          <a:ln w="25400">
            <a:solidFill>
              <a:srgbClr val="5DD5FF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직선 연결선 143"/>
          <p:cNvCxnSpPr/>
          <p:nvPr/>
        </p:nvCxnSpPr>
        <p:spPr>
          <a:xfrm flipV="1">
            <a:off x="2400732" y="5296352"/>
            <a:ext cx="640282" cy="695894"/>
          </a:xfrm>
          <a:prstGeom prst="line">
            <a:avLst/>
          </a:prstGeom>
          <a:solidFill>
            <a:schemeClr val="bg1"/>
          </a:solidFill>
          <a:ln w="25400">
            <a:solidFill>
              <a:srgbClr val="5DD5FF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1429911" y="5118533"/>
            <a:ext cx="3417024" cy="821784"/>
          </a:xfrm>
          <a:prstGeom prst="line">
            <a:avLst/>
          </a:prstGeom>
          <a:solidFill>
            <a:schemeClr val="bg1"/>
          </a:solidFill>
          <a:ln w="25400">
            <a:solidFill>
              <a:srgbClr val="00B0F0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직선 연결선 173"/>
          <p:cNvCxnSpPr/>
          <p:nvPr/>
        </p:nvCxnSpPr>
        <p:spPr>
          <a:xfrm flipV="1">
            <a:off x="2536959" y="5206161"/>
            <a:ext cx="2309976" cy="786088"/>
          </a:xfrm>
          <a:prstGeom prst="line">
            <a:avLst/>
          </a:prstGeom>
          <a:solidFill>
            <a:schemeClr val="bg1"/>
          </a:solidFill>
          <a:ln w="25400">
            <a:solidFill>
              <a:srgbClr val="00B0F0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직선 연결선 175"/>
          <p:cNvCxnSpPr/>
          <p:nvPr/>
        </p:nvCxnSpPr>
        <p:spPr>
          <a:xfrm flipV="1">
            <a:off x="4091715" y="5273105"/>
            <a:ext cx="911983" cy="719141"/>
          </a:xfrm>
          <a:prstGeom prst="line">
            <a:avLst/>
          </a:prstGeom>
          <a:solidFill>
            <a:schemeClr val="bg1"/>
          </a:solidFill>
          <a:ln w="25400">
            <a:solidFill>
              <a:srgbClr val="00B0F0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직선 연결선 177"/>
          <p:cNvCxnSpPr/>
          <p:nvPr/>
        </p:nvCxnSpPr>
        <p:spPr>
          <a:xfrm flipV="1">
            <a:off x="5164821" y="5296353"/>
            <a:ext cx="275816" cy="696946"/>
          </a:xfrm>
          <a:prstGeom prst="line">
            <a:avLst/>
          </a:prstGeom>
          <a:solidFill>
            <a:schemeClr val="bg1"/>
          </a:solidFill>
          <a:ln w="25400">
            <a:solidFill>
              <a:srgbClr val="00B0F0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직선 연결선 179"/>
          <p:cNvCxnSpPr/>
          <p:nvPr/>
        </p:nvCxnSpPr>
        <p:spPr>
          <a:xfrm flipH="1" flipV="1">
            <a:off x="5860395" y="5296352"/>
            <a:ext cx="496958" cy="696947"/>
          </a:xfrm>
          <a:prstGeom prst="line">
            <a:avLst/>
          </a:prstGeom>
          <a:solidFill>
            <a:schemeClr val="bg1"/>
          </a:solidFill>
          <a:ln w="25400">
            <a:solidFill>
              <a:srgbClr val="00B0F0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2" name="직선 연결선 181"/>
          <p:cNvCxnSpPr/>
          <p:nvPr/>
        </p:nvCxnSpPr>
        <p:spPr>
          <a:xfrm flipH="1" flipV="1">
            <a:off x="6149523" y="5206161"/>
            <a:ext cx="1355988" cy="786085"/>
          </a:xfrm>
          <a:prstGeom prst="line">
            <a:avLst/>
          </a:prstGeom>
          <a:solidFill>
            <a:schemeClr val="bg1"/>
          </a:solidFill>
          <a:ln w="25400">
            <a:solidFill>
              <a:srgbClr val="00B0F0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직선 연결선 182"/>
          <p:cNvCxnSpPr/>
          <p:nvPr/>
        </p:nvCxnSpPr>
        <p:spPr>
          <a:xfrm flipH="1" flipV="1">
            <a:off x="6357352" y="5089132"/>
            <a:ext cx="1421839" cy="207222"/>
          </a:xfrm>
          <a:prstGeom prst="line">
            <a:avLst/>
          </a:prstGeom>
          <a:solidFill>
            <a:schemeClr val="bg1"/>
          </a:solidFill>
          <a:ln w="25400">
            <a:solidFill>
              <a:srgbClr val="00B0F0"/>
            </a:solidFill>
            <a:tailEnd type="triangle" w="sm" len="lg"/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5" name="직사각형 224"/>
          <p:cNvSpPr/>
          <p:nvPr/>
        </p:nvSpPr>
        <p:spPr>
          <a:xfrm>
            <a:off x="2695480" y="3275632"/>
            <a:ext cx="1736906" cy="5232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page 1</a:t>
            </a:r>
          </a:p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authority score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4788530" y="3275632"/>
            <a:ext cx="1736906" cy="5232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page 2</a:t>
            </a:r>
          </a:p>
          <a:p>
            <a:pPr algn="ctr"/>
            <a:r>
              <a:rPr lang="en-US" altLang="ko-KR" sz="1400" b="1" dirty="0" smtClean="0">
                <a:latin typeface="Calibri" pitchFamily="34" charset="0"/>
                <a:cs typeface="Calibri" pitchFamily="34" charset="0"/>
              </a:rPr>
              <a:t>authority score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64088" y="1101734"/>
            <a:ext cx="3503630" cy="1751202"/>
          </a:xfrm>
          <a:prstGeom prst="roundRect">
            <a:avLst>
              <a:gd name="adj" fmla="val 3036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5445637" y="1656312"/>
                <a:ext cx="3312368" cy="642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𝑃𝑅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𝑑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→</m:t>
                          </m:r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b="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𝑁</m:t>
                              </m:r>
                              <m:r>
                                <a:rPr lang="en-US" altLang="ko-KR" sz="1400" b="0" i="1" baseline="-2500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𝑃𝑅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𝑟</m:t>
                          </m:r>
                          <m:r>
                            <a:rPr lang="en-US" altLang="ko-KR" sz="1400" b="0" i="1" baseline="-2500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+( 1 −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𝑑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cs typeface="Calibri" pitchFamily="34" charset="0"/>
                        </a:rPr>
                        <m:t> )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sz="1400" i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37" y="1656312"/>
                <a:ext cx="3312368" cy="642612"/>
              </a:xfrm>
              <a:prstGeom prst="rect">
                <a:avLst/>
              </a:prstGeom>
              <a:blipFill rotWithShape="1">
                <a:blip r:embed="rId2"/>
                <a:stretch>
                  <a:fillRect t="-111429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왼쪽 대괄호 58"/>
          <p:cNvSpPr/>
          <p:nvPr/>
        </p:nvSpPr>
        <p:spPr>
          <a:xfrm rot="5400000">
            <a:off x="6367805" y="867222"/>
            <a:ext cx="216024" cy="1506172"/>
          </a:xfrm>
          <a:prstGeom prst="leftBracket">
            <a:avLst>
              <a:gd name="adj" fmla="val 0"/>
            </a:avLst>
          </a:prstGeom>
          <a:ln>
            <a:solidFill>
              <a:srgbClr val="C00000"/>
            </a:solidFill>
            <a:headEnd type="triangle" w="sm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885905" y="1173742"/>
            <a:ext cx="1278383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200" b="1" i="1" dirty="0" smtClean="0">
                <a:latin typeface="Calibri" pitchFamily="34" charset="0"/>
                <a:cs typeface="Calibri" pitchFamily="34" charset="0"/>
              </a:rPr>
              <a:t>Markov property 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6309733" y="2208083"/>
            <a:ext cx="0" cy="290086"/>
          </a:xfrm>
          <a:prstGeom prst="line">
            <a:avLst/>
          </a:prstGeom>
          <a:ln>
            <a:solidFill>
              <a:srgbClr val="0070C0"/>
            </a:solidFill>
            <a:headEnd type="triangle" w="sm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058216" y="2498169"/>
            <a:ext cx="2474224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ko-KR" sz="1200" b="1" i="1" dirty="0" smtClean="0">
                <a:latin typeface="Calibri" pitchFamily="34" charset="0"/>
                <a:cs typeface="Calibri" pitchFamily="34" charset="0"/>
              </a:rPr>
              <a:t>Method for stochastic computation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7832504" y="2089545"/>
            <a:ext cx="54425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6220791" y="2089545"/>
            <a:ext cx="16694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104631" y="2208083"/>
            <a:ext cx="0" cy="290086"/>
          </a:xfrm>
          <a:prstGeom prst="line">
            <a:avLst/>
          </a:prstGeom>
          <a:ln>
            <a:solidFill>
              <a:srgbClr val="0070C0"/>
            </a:solidFill>
            <a:headEnd type="triangle" w="sm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3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4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6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7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38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69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Limitation of PageRank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Undistinguishable </a:t>
            </a:r>
            <a:r>
              <a:rPr lang="en-US" altLang="ko-KR" sz="2000" dirty="0"/>
              <a:t>importance of </a:t>
            </a:r>
            <a:r>
              <a:rPr lang="en-US" altLang="ko-KR" sz="2000" dirty="0" smtClean="0"/>
              <a:t>link</a:t>
            </a:r>
            <a:endParaRPr lang="en-US" altLang="ko-KR" sz="2000" dirty="0"/>
          </a:p>
          <a:p>
            <a:pPr lvl="1"/>
            <a:r>
              <a:rPr lang="en-US" altLang="ko-KR" sz="1800" dirty="0" smtClean="0"/>
              <a:t>Do not consider semantics of link</a:t>
            </a:r>
          </a:p>
          <a:p>
            <a:pPr lvl="1"/>
            <a:r>
              <a:rPr lang="en-US" altLang="ko-KR" sz="1800" dirty="0" smtClean="0"/>
              <a:t>Unintended ranking result</a:t>
            </a:r>
          </a:p>
          <a:p>
            <a:pPr lvl="1"/>
            <a:r>
              <a:rPr lang="en-US" altLang="ko-KR" sz="1800" dirty="0" smtClean="0"/>
              <a:t>(e.g.) Less important but highly ranked page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44604" y="3225676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alibri" pitchFamily="34" charset="0"/>
                <a:cs typeface="Calibri" pitchFamily="34" charset="0"/>
              </a:rPr>
              <a:t>Ranking Result</a:t>
            </a:r>
            <a:endParaRPr lang="ko-KR" alt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56175" y="3574837"/>
            <a:ext cx="792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0.460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0.358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0.323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0.252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24085" y="5036616"/>
            <a:ext cx="576064" cy="576064"/>
            <a:chOff x="5148064" y="1988840"/>
            <a:chExt cx="576064" cy="576064"/>
          </a:xfrm>
        </p:grpSpPr>
        <p:sp>
          <p:nvSpPr>
            <p:cNvPr id="6" name="한쪽 모서리가 잘린 사각형 5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  <a:ln w="158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a</a:t>
              </a:r>
            </a:p>
          </p:txBody>
        </p:sp>
      </p:grpSp>
      <p:cxnSp>
        <p:nvCxnSpPr>
          <p:cNvPr id="17" name="직선 연결선 16"/>
          <p:cNvCxnSpPr/>
          <p:nvPr/>
        </p:nvCxnSpPr>
        <p:spPr>
          <a:xfrm flipH="1">
            <a:off x="2055933" y="5452586"/>
            <a:ext cx="1296143" cy="0"/>
          </a:xfrm>
          <a:prstGeom prst="line">
            <a:avLst/>
          </a:prstGeom>
          <a:ln w="15875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032887" y="3862870"/>
            <a:ext cx="1319189" cy="1131209"/>
          </a:xfrm>
          <a:prstGeom prst="line">
            <a:avLst/>
          </a:prstGeom>
          <a:ln w="15875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407861" y="5036616"/>
            <a:ext cx="576064" cy="576064"/>
            <a:chOff x="5148064" y="1988840"/>
            <a:chExt cx="576064" cy="576064"/>
          </a:xfrm>
        </p:grpSpPr>
        <p:sp>
          <p:nvSpPr>
            <p:cNvPr id="21" name="한쪽 모서리가 잘린 사각형 20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  <a:ln w="158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b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407862" y="3286805"/>
            <a:ext cx="576064" cy="576064"/>
            <a:chOff x="5148064" y="1988840"/>
            <a:chExt cx="576064" cy="576064"/>
          </a:xfrm>
        </p:grpSpPr>
        <p:sp>
          <p:nvSpPr>
            <p:cNvPr id="24" name="한쪽 모서리가 잘린 사각형 23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  <a:ln w="158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424084" y="3286805"/>
            <a:ext cx="576064" cy="576064"/>
            <a:chOff x="5148064" y="1988840"/>
            <a:chExt cx="576064" cy="576064"/>
          </a:xfrm>
        </p:grpSpPr>
        <p:sp>
          <p:nvSpPr>
            <p:cNvPr id="27" name="한쪽 모서리가 잘린 사각형 26"/>
            <p:cNvSpPr/>
            <p:nvPr/>
          </p:nvSpPr>
          <p:spPr>
            <a:xfrm rot="10800000">
              <a:off x="5148064" y="1988840"/>
              <a:ext cx="576064" cy="576064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66162" y="2076817"/>
              <a:ext cx="339868" cy="400110"/>
            </a:xfrm>
            <a:prstGeom prst="rect">
              <a:avLst/>
            </a:prstGeom>
            <a:ln w="1587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d</a:t>
              </a:r>
            </a:p>
          </p:txBody>
        </p:sp>
      </p:grpSp>
      <p:cxnSp>
        <p:nvCxnSpPr>
          <p:cNvPr id="31" name="직선 연결선 30"/>
          <p:cNvCxnSpPr/>
          <p:nvPr/>
        </p:nvCxnSpPr>
        <p:spPr>
          <a:xfrm flipV="1">
            <a:off x="1835695" y="3956496"/>
            <a:ext cx="0" cy="1047003"/>
          </a:xfrm>
          <a:prstGeom prst="line">
            <a:avLst/>
          </a:prstGeom>
          <a:ln w="15875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055933" y="5236562"/>
            <a:ext cx="1296143" cy="0"/>
          </a:xfrm>
          <a:prstGeom prst="line">
            <a:avLst/>
          </a:prstGeom>
          <a:ln w="15875">
            <a:solidFill>
              <a:srgbClr val="002060"/>
            </a:solidFill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582646" y="3956496"/>
            <a:ext cx="0" cy="1047003"/>
          </a:xfrm>
          <a:prstGeom prst="line">
            <a:avLst/>
          </a:prstGeom>
          <a:ln w="15875">
            <a:solidFill>
              <a:srgbClr val="002060"/>
            </a:solidFill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3712117" y="3956496"/>
            <a:ext cx="0" cy="1047003"/>
          </a:xfrm>
          <a:prstGeom prst="line">
            <a:avLst/>
          </a:prstGeom>
          <a:ln w="15875">
            <a:solidFill>
              <a:srgbClr val="00B0F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055933" y="3549020"/>
            <a:ext cx="1296143" cy="0"/>
          </a:xfrm>
          <a:prstGeom prst="line">
            <a:avLst/>
          </a:prstGeom>
          <a:ln w="15875">
            <a:solidFill>
              <a:srgbClr val="00B0F0"/>
            </a:solidFill>
            <a:headEnd type="triangl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55933" y="3852410"/>
            <a:ext cx="1296143" cy="1141669"/>
          </a:xfrm>
          <a:prstGeom prst="line">
            <a:avLst/>
          </a:prstGeom>
          <a:ln w="15875">
            <a:solidFill>
              <a:srgbClr val="00206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837442" y="3574838"/>
            <a:ext cx="390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d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a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c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32040" y="4978756"/>
            <a:ext cx="2481542" cy="682492"/>
            <a:chOff x="4735443" y="4834741"/>
            <a:chExt cx="2481542" cy="682492"/>
          </a:xfrm>
        </p:grpSpPr>
        <p:cxnSp>
          <p:nvCxnSpPr>
            <p:cNvPr id="34" name="직선 연결선 33"/>
            <p:cNvCxnSpPr/>
            <p:nvPr/>
          </p:nvCxnSpPr>
          <p:spPr>
            <a:xfrm flipH="1">
              <a:off x="4860033" y="5051276"/>
              <a:ext cx="648070" cy="0"/>
            </a:xfrm>
            <a:prstGeom prst="line">
              <a:avLst/>
            </a:prstGeom>
            <a:ln w="15875">
              <a:solidFill>
                <a:srgbClr val="002060"/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4860032" y="5348600"/>
              <a:ext cx="648071" cy="0"/>
            </a:xfrm>
            <a:prstGeom prst="line">
              <a:avLst/>
            </a:prstGeom>
            <a:ln w="15875">
              <a:solidFill>
                <a:srgbClr val="00B0F0"/>
              </a:solidFill>
              <a:headEnd type="triangle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5560801" y="4837672"/>
              <a:ext cx="15121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meaningful link</a:t>
              </a:r>
              <a:endParaRPr lang="ko-KR" altLang="en-US" sz="1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558038" y="5157192"/>
              <a:ext cx="15742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meaningless link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35443" y="4834741"/>
              <a:ext cx="2481542" cy="682492"/>
            </a:xfrm>
            <a:prstGeom prst="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5448796" y="3562138"/>
            <a:ext cx="475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[1] 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[2] 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[3] </a:t>
            </a:r>
          </a:p>
          <a:p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[4] </a:t>
            </a:r>
            <a:endParaRPr lang="ko-KR" alt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436096" y="3568824"/>
            <a:ext cx="1440159" cy="0"/>
          </a:xfrm>
          <a:prstGeom prst="lin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976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/>
          <a:p>
            <a:r>
              <a:rPr lang="en-US" altLang="ko-KR" sz="2000" dirty="0" smtClean="0"/>
              <a:t>Importance of link</a:t>
            </a:r>
          </a:p>
          <a:p>
            <a:pPr lvl="1"/>
            <a:r>
              <a:rPr lang="en-US" altLang="ko-KR" sz="1800" dirty="0" smtClean="0"/>
              <a:t>measured by in-links and out-links:</a:t>
            </a:r>
          </a:p>
          <a:p>
            <a:endParaRPr lang="en-US" altLang="ko-KR" dirty="0" smtClean="0"/>
          </a:p>
          <a:p>
            <a:endParaRPr lang="en-US" altLang="ko-KR" sz="2000" dirty="0" smtClean="0"/>
          </a:p>
          <a:p>
            <a:endParaRPr lang="en-US" altLang="ko-KR" dirty="0"/>
          </a:p>
          <a:p>
            <a:endParaRPr lang="en-US" altLang="ko-KR" sz="2000" dirty="0" smtClean="0"/>
          </a:p>
          <a:p>
            <a:endParaRPr lang="en-US" altLang="ko-KR" dirty="0"/>
          </a:p>
          <a:p>
            <a:endParaRPr lang="en-US" altLang="ko-KR" sz="2000" dirty="0" smtClean="0"/>
          </a:p>
          <a:p>
            <a:endParaRPr lang="en-US" altLang="ko-KR" dirty="0"/>
          </a:p>
          <a:p>
            <a:endParaRPr lang="en-US" altLang="ko-KR" sz="20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400" dirty="0"/>
          </a:p>
          <a:p>
            <a:r>
              <a:rPr lang="en-US" altLang="ko-KR" sz="2000" dirty="0" smtClean="0"/>
              <a:t>Limitation: algorithm is still based on the number of links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18762" y="2242704"/>
            <a:ext cx="5417534" cy="2770472"/>
          </a:xfrm>
          <a:prstGeom prst="roundRect">
            <a:avLst>
              <a:gd name="adj" fmla="val 5937"/>
            </a:avLst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35636" y="2353275"/>
            <a:ext cx="5164716" cy="2545098"/>
          </a:xfrm>
          <a:prstGeom prst="roundRect">
            <a:avLst>
              <a:gd name="adj" fmla="val 5937"/>
            </a:avLst>
          </a:prstGeom>
          <a:noFill/>
          <a:ln w="1587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Weighted PageRank</a:t>
            </a:r>
            <a:r>
              <a:rPr lang="en-US" altLang="ko-KR" baseline="30000" dirty="0" smtClean="0"/>
              <a:t>*</a:t>
            </a:r>
            <a:endParaRPr lang="ko-KR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4602558" y="1340768"/>
                <a:ext cx="1842897" cy="573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𝑖𝑛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 ∈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𝑅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𝑣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58" y="1340768"/>
                <a:ext cx="1842897" cy="573940"/>
              </a:xfrm>
              <a:prstGeom prst="rect">
                <a:avLst/>
              </a:prstGeom>
              <a:blipFill rotWithShape="1">
                <a:blip r:embed="rId3"/>
                <a:stretch>
                  <a:fillRect t="-14894" b="-7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한쪽 모서리가 잘린 사각형 29"/>
          <p:cNvSpPr/>
          <p:nvPr/>
        </p:nvSpPr>
        <p:spPr>
          <a:xfrm rot="10800000">
            <a:off x="4272838" y="2772262"/>
            <a:ext cx="424092" cy="435062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한쪽 모서리가 잘린 사각형 30"/>
          <p:cNvSpPr/>
          <p:nvPr/>
        </p:nvSpPr>
        <p:spPr>
          <a:xfrm rot="10800000">
            <a:off x="4274034" y="4247746"/>
            <a:ext cx="424092" cy="435062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한쪽 모서리가 잘린 사각형 32"/>
          <p:cNvSpPr/>
          <p:nvPr/>
        </p:nvSpPr>
        <p:spPr>
          <a:xfrm rot="10800000">
            <a:off x="2265765" y="3504236"/>
            <a:ext cx="424092" cy="435062"/>
          </a:xfrm>
          <a:prstGeom prst="snip1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833874" y="3854666"/>
            <a:ext cx="1306240" cy="6049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833874" y="3003340"/>
            <a:ext cx="1306240" cy="58106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386534" y="2835885"/>
            <a:ext cx="2160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6588224" y="1316691"/>
                <a:ext cx="1842897" cy="575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𝑢</m:t>
                          </m:r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  <m:t>𝑜𝑢𝑡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/>
                          <a:cs typeface="Calibri" pitchFamily="34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𝑝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cs typeface="Calibri" pitchFamily="34" charset="0"/>
                                </a:rPr>
                                <m:t> ∈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𝑅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𝑣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cs typeface="Calibri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316691"/>
                <a:ext cx="1842897" cy="575350"/>
              </a:xfrm>
              <a:prstGeom prst="rect">
                <a:avLst/>
              </a:prstGeom>
              <a:blipFill rotWithShape="1">
                <a:blip r:embed="rId4"/>
                <a:stretch>
                  <a:fillRect t="-14894" b="-7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/>
          <p:cNvSpPr/>
          <p:nvPr/>
        </p:nvSpPr>
        <p:spPr>
          <a:xfrm>
            <a:off x="2369799" y="3584406"/>
            <a:ext cx="2160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v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378067" y="4321163"/>
            <a:ext cx="2160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dirty="0" smtClean="0">
                <a:latin typeface="Calibri" pitchFamily="34" charset="0"/>
                <a:cs typeface="Calibri" pitchFamily="34" charset="0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/>
              <p:cNvSpPr/>
              <p:nvPr/>
            </p:nvSpPr>
            <p:spPr>
              <a:xfrm>
                <a:off x="3239312" y="2832147"/>
                <a:ext cx="396584" cy="409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1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ko-KR" sz="11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Calibri" pitchFamily="34" charset="0"/>
                            </a:rPr>
                            <m:t>𝟏𝟎</m:t>
                          </m:r>
                        </m:den>
                      </m:f>
                      <m:r>
                        <a:rPr lang="en-US" altLang="ko-KR" sz="1100" b="1" i="1" smtClean="0">
                          <a:solidFill>
                            <a:srgbClr val="C00000"/>
                          </a:solidFill>
                          <a:latin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100" b="1" dirty="0" smtClean="0">
                  <a:solidFill>
                    <a:srgbClr val="C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12" y="2832147"/>
                <a:ext cx="396584" cy="40927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76173"/>
              </p:ext>
            </p:extLst>
          </p:nvPr>
        </p:nvGraphicFramePr>
        <p:xfrm>
          <a:off x="107504" y="6309320"/>
          <a:ext cx="896448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044"/>
                <a:gridCol w="8622444"/>
              </a:tblGrid>
              <a:tr h="1390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Wenpu</a:t>
                      </a:r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Xing et al., “Weighted PageRank Algorithm”, Proceedings of the second annual conference on Communication Networks and Services Research (CNSR), IEEE, 2004</a:t>
                      </a:r>
                    </a:p>
                  </a:txBody>
                  <a:tcPr marL="0"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857656" y="2792061"/>
            <a:ext cx="1736906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number of </a:t>
            </a:r>
            <a:r>
              <a:rPr lang="en-US" altLang="ko-KR" sz="16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inlinks</a:t>
            </a:r>
            <a:r>
              <a:rPr lang="en-US" altLang="ko-KR" sz="1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= 7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857656" y="4310357"/>
            <a:ext cx="1736906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number of </a:t>
            </a:r>
            <a:r>
              <a:rPr lang="en-US" altLang="ko-KR" sz="1600" dirty="0" err="1" smtClean="0">
                <a:latin typeface="Calibri" pitchFamily="34" charset="0"/>
                <a:cs typeface="Calibri" pitchFamily="34" charset="0"/>
              </a:rPr>
              <a:t>inlinks</a:t>
            </a:r>
            <a:r>
              <a:rPr lang="en-US" altLang="ko-KR" sz="1600" dirty="0" smtClean="0">
                <a:latin typeface="Calibri" pitchFamily="34" charset="0"/>
                <a:cs typeface="Calibri" pitchFamily="34" charset="0"/>
              </a:rPr>
              <a:t> = 3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156076" y="3214488"/>
            <a:ext cx="680260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PR = 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/>
              <p:cNvSpPr/>
              <p:nvPr/>
            </p:nvSpPr>
            <p:spPr>
              <a:xfrm>
                <a:off x="3239312" y="4134932"/>
                <a:ext cx="396584" cy="424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100" b="1" i="1" smtClean="0">
                              <a:latin typeface="Cambria Math"/>
                              <a:cs typeface="Calibri" pitchFamily="34" charset="0"/>
                            </a:rPr>
                            <m:t>𝟏𝟎</m:t>
                          </m:r>
                        </m:den>
                      </m:f>
                      <m:r>
                        <a:rPr lang="en-US" altLang="ko-KR" sz="1100" b="1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100" b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12" y="4134932"/>
                <a:ext cx="396584" cy="4249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/>
          <p:cNvSpPr/>
          <p:nvPr/>
        </p:nvSpPr>
        <p:spPr>
          <a:xfrm>
            <a:off x="4154416" y="2484284"/>
            <a:ext cx="680260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 = 35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154416" y="3939969"/>
            <a:ext cx="680260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400" dirty="0" smtClean="0">
                <a:latin typeface="Calibri" pitchFamily="34" charset="0"/>
                <a:cs typeface="Calibri" pitchFamily="34" charset="0"/>
              </a:rPr>
              <a:t>PR = 15</a:t>
            </a:r>
          </a:p>
        </p:txBody>
      </p:sp>
    </p:spTree>
    <p:extLst>
      <p:ext uri="{BB962C8B-B14F-4D97-AF65-F5344CB8AC3E}">
        <p14:creationId xmlns:p14="http://schemas.microsoft.com/office/powerpoint/2010/main" val="27511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Improvement of PageRank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9512" y="1063277"/>
            <a:ext cx="8784976" cy="121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Weighted Page Content PageRank</a:t>
            </a:r>
            <a:r>
              <a:rPr lang="en-US" altLang="ko-KR" sz="2000" baseline="30000" dirty="0" smtClean="0"/>
              <a:t>*</a:t>
            </a:r>
          </a:p>
          <a:p>
            <a:pPr lvl="1"/>
            <a:r>
              <a:rPr lang="en-US" altLang="ko-KR" sz="1800" dirty="0" smtClean="0"/>
              <a:t>Improved weighted PageRank</a:t>
            </a:r>
          </a:p>
          <a:p>
            <a:pPr lvl="1"/>
            <a:r>
              <a:rPr lang="en-US" altLang="ko-KR" sz="1800" dirty="0"/>
              <a:t>Query-term matching based weighting</a:t>
            </a:r>
            <a:endParaRPr lang="en-US" altLang="ko-KR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512" y="4137361"/>
            <a:ext cx="8784976" cy="109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Personalized PageRank</a:t>
            </a:r>
            <a:r>
              <a:rPr lang="en-US" altLang="ko-KR" sz="2000" baseline="30000" dirty="0" smtClean="0"/>
              <a:t>***</a:t>
            </a:r>
          </a:p>
          <a:p>
            <a:pPr lvl="1"/>
            <a:r>
              <a:rPr lang="en-US" altLang="ko-KR" sz="1800" dirty="0" smtClean="0"/>
              <a:t>Biased Approach according to a user-specified set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79512" y="2604872"/>
            <a:ext cx="8784976" cy="125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Topic-sensitive </a:t>
            </a:r>
            <a:r>
              <a:rPr lang="en-US" altLang="ko-KR" sz="2000" dirty="0" smtClean="0"/>
              <a:t>PageRank</a:t>
            </a:r>
            <a:r>
              <a:rPr lang="en-US" altLang="ko-KR" sz="2000" baseline="30000" dirty="0" smtClean="0"/>
              <a:t>**</a:t>
            </a:r>
            <a:endParaRPr lang="en-US" altLang="ko-KR" sz="2000" baseline="30000" dirty="0"/>
          </a:p>
          <a:p>
            <a:pPr lvl="1"/>
            <a:r>
              <a:rPr lang="en-US" altLang="ko-KR" sz="1800" dirty="0"/>
              <a:t>Utilize predefined </a:t>
            </a:r>
            <a:r>
              <a:rPr lang="en-US" altLang="ko-KR" sz="1800" dirty="0" smtClean="0"/>
              <a:t>topics</a:t>
            </a:r>
            <a:endParaRPr lang="en-US" altLang="ko-KR" sz="1800" dirty="0"/>
          </a:p>
          <a:p>
            <a:pPr lvl="1"/>
            <a:r>
              <a:rPr lang="en-US" altLang="ko-KR" sz="1800" dirty="0"/>
              <a:t>Provide query term relative ranking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47826"/>
              </p:ext>
            </p:extLst>
          </p:nvPr>
        </p:nvGraphicFramePr>
        <p:xfrm>
          <a:off x="35496" y="5517232"/>
          <a:ext cx="8964488" cy="929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044"/>
                <a:gridCol w="8622444"/>
              </a:tblGrid>
              <a:tr h="29553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/>
                        <a:t>*</a:t>
                      </a:r>
                      <a:endParaRPr lang="ko-KR" altLang="en-US" sz="1050" dirty="0"/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SHARMA et al., "Weighted Page Content Rank for Ordering Web Search Result", International Journal of Engineering Science and Technology, </a:t>
                      </a:r>
                      <a:r>
                        <a:rPr lang="en-US" altLang="ko-KR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Vol</a:t>
                      </a: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 2 (12), pp. 7301-7310, 2010</a:t>
                      </a:r>
                      <a:endParaRPr lang="ko-KR" altLang="en-US" sz="1050" dirty="0"/>
                    </a:p>
                  </a:txBody>
                  <a:tcPr marL="0"/>
                </a:tc>
              </a:tr>
              <a:tr h="19979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/>
                        <a:t>**</a:t>
                      </a:r>
                      <a:endParaRPr lang="ko-KR" altLang="en-US" sz="1050" dirty="0"/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Taher</a:t>
                      </a: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Haveliwala</a:t>
                      </a: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, “Topic-sensitive PageRank,” In proceedings of the 11</a:t>
                      </a:r>
                      <a:r>
                        <a:rPr lang="en-US" altLang="ko-KR" sz="105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 international conference on World Wide Web, pp. 517-526, 2002</a:t>
                      </a:r>
                      <a:endParaRPr lang="ko-KR" altLang="en-US" sz="1050" dirty="0"/>
                    </a:p>
                  </a:txBody>
                  <a:tcPr marL="0"/>
                </a:tc>
              </a:tr>
              <a:tr h="26634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/>
                        <a:t>***</a:t>
                      </a:r>
                      <a:endParaRPr lang="ko-KR" altLang="en-US" sz="1050" dirty="0"/>
                    </a:p>
                  </a:txBody>
                  <a:tcPr marL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Glen </a:t>
                      </a:r>
                      <a:r>
                        <a:rPr lang="en-US" altLang="ko-KR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Jeh</a:t>
                      </a: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, Jennifer </a:t>
                      </a:r>
                      <a:r>
                        <a:rPr lang="en-US" altLang="ko-KR" sz="105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Widom</a:t>
                      </a: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, “Scaling Personalized Web Search,” In proceedings of the 12</a:t>
                      </a:r>
                      <a:r>
                        <a:rPr lang="en-US" altLang="ko-KR" sz="105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altLang="ko-KR" sz="1050" dirty="0" smtClean="0">
                          <a:latin typeface="Times New Roman" pitchFamily="18" charset="0"/>
                          <a:cs typeface="Times New Roman" pitchFamily="18" charset="0"/>
                        </a:rPr>
                        <a:t> international conference on World Wide Web, pp. 271-279, 2003</a:t>
                      </a:r>
                    </a:p>
                  </a:txBody>
                  <a:tcPr marL="0"/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6681394" y="1124744"/>
            <a:ext cx="1410093" cy="882109"/>
            <a:chOff x="7051771" y="4016097"/>
            <a:chExt cx="1410093" cy="882109"/>
          </a:xfrm>
        </p:grpSpPr>
        <p:sp>
          <p:nvSpPr>
            <p:cNvPr id="10" name="직사각형 9"/>
            <p:cNvSpPr/>
            <p:nvPr/>
          </p:nvSpPr>
          <p:spPr>
            <a:xfrm>
              <a:off x="7351975" y="4016097"/>
              <a:ext cx="807337" cy="27699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alibri" pitchFamily="34" charset="0"/>
                  <a:cs typeface="Calibri" pitchFamily="34" charset="0"/>
                </a:rPr>
                <a:t>Text Mining </a:t>
              </a:r>
            </a:p>
          </p:txBody>
        </p:sp>
        <p:sp>
          <p:nvSpPr>
            <p:cNvPr id="11" name="한쪽 모서리가 잘린 사각형 10"/>
            <p:cNvSpPr/>
            <p:nvPr/>
          </p:nvSpPr>
          <p:spPr>
            <a:xfrm rot="10800000">
              <a:off x="8224644" y="4611430"/>
              <a:ext cx="237220" cy="286776"/>
            </a:xfrm>
            <a:prstGeom prst="snip1Rect">
              <a:avLst/>
            </a:prstGeom>
            <a:gradFill flip="none" rotWithShape="1">
              <a:gsLst>
                <a:gs pos="0">
                  <a:srgbClr val="FFFFCC"/>
                </a:gs>
                <a:gs pos="48000">
                  <a:srgbClr val="FFFF99"/>
                </a:gs>
                <a:gs pos="100000">
                  <a:srgbClr val="FFCC00"/>
                </a:gs>
              </a:gsLst>
              <a:lin ang="13500000" scaled="1"/>
              <a:tileRect/>
            </a:gradFill>
            <a:ln w="15875">
              <a:solidFill>
                <a:srgbClr val="A8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7391883" y="4756251"/>
              <a:ext cx="7829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한쪽 모서리가 잘린 사각형 12"/>
            <p:cNvSpPr/>
            <p:nvPr/>
          </p:nvSpPr>
          <p:spPr>
            <a:xfrm rot="10800000">
              <a:off x="7051771" y="4611430"/>
              <a:ext cx="237220" cy="286776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른쪽 대괄호 13"/>
            <p:cNvSpPr/>
            <p:nvPr/>
          </p:nvSpPr>
          <p:spPr>
            <a:xfrm rot="16200000">
              <a:off x="7635832" y="3868109"/>
              <a:ext cx="238212" cy="1138987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807740" y="2374281"/>
            <a:ext cx="3185756" cy="1490471"/>
            <a:chOff x="5832065" y="2153045"/>
            <a:chExt cx="3185756" cy="1490471"/>
          </a:xfrm>
        </p:grpSpPr>
        <p:sp>
          <p:nvSpPr>
            <p:cNvPr id="24" name="직사각형 23"/>
            <p:cNvSpPr/>
            <p:nvPr/>
          </p:nvSpPr>
          <p:spPr>
            <a:xfrm>
              <a:off x="7892887" y="2721620"/>
              <a:ext cx="112493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Query ‘Money’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832065" y="2728573"/>
              <a:ext cx="12125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Query ‘Health’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7738045" y="2768228"/>
              <a:ext cx="168548" cy="24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6900581" y="2768545"/>
              <a:ext cx="106640" cy="2615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한쪽 모서리가 잘린 사각형 29"/>
            <p:cNvSpPr/>
            <p:nvPr/>
          </p:nvSpPr>
          <p:spPr>
            <a:xfrm rot="10800000">
              <a:off x="7913227" y="2422359"/>
              <a:ext cx="217794" cy="245018"/>
            </a:xfrm>
            <a:prstGeom prst="snip1Rect">
              <a:avLst/>
            </a:prstGeom>
            <a:gradFill flip="none" rotWithShape="1">
              <a:gsLst>
                <a:gs pos="0">
                  <a:srgbClr val="FFFFCC"/>
                </a:gs>
                <a:gs pos="48000">
                  <a:srgbClr val="FFFF99"/>
                </a:gs>
                <a:gs pos="100000">
                  <a:srgbClr val="FFCC00"/>
                </a:gs>
              </a:gsLst>
              <a:lin ang="13500000" scaled="1"/>
              <a:tileRect/>
            </a:gradFill>
            <a:ln w="15875">
              <a:solidFill>
                <a:srgbClr val="A8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한쪽 모서리가 잘린 사각형 33"/>
            <p:cNvSpPr/>
            <p:nvPr/>
          </p:nvSpPr>
          <p:spPr>
            <a:xfrm rot="10800000">
              <a:off x="6660232" y="2422359"/>
              <a:ext cx="217794" cy="245018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7085343" y="2420888"/>
              <a:ext cx="217794" cy="250499"/>
              <a:chOff x="7044993" y="2500876"/>
              <a:chExt cx="217794" cy="250499"/>
            </a:xfrm>
          </p:grpSpPr>
          <p:sp>
            <p:nvSpPr>
              <p:cNvPr id="35" name="한쪽 모서리가 잘린 사각형 34"/>
              <p:cNvSpPr/>
              <p:nvPr/>
            </p:nvSpPr>
            <p:spPr>
              <a:xfrm rot="10800000">
                <a:off x="7044993" y="2502346"/>
                <a:ext cx="217794" cy="245018"/>
              </a:xfrm>
              <a:prstGeom prst="snip1Rect">
                <a:avLst/>
              </a:prstGeom>
              <a:gradFill flip="none" rotWithShape="1">
                <a:gsLst>
                  <a:gs pos="0">
                    <a:srgbClr val="FFFFCC"/>
                  </a:gs>
                  <a:gs pos="48000">
                    <a:srgbClr val="FFFF99"/>
                  </a:gs>
                  <a:gs pos="100000">
                    <a:srgbClr val="FFCC00"/>
                  </a:gs>
                </a:gsLst>
                <a:lin ang="13500000" scaled="1"/>
                <a:tileRect/>
              </a:gra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한쪽 모서리가 잘린 사각형 35"/>
              <p:cNvSpPr/>
              <p:nvPr/>
            </p:nvSpPr>
            <p:spPr>
              <a:xfrm rot="10800000">
                <a:off x="7157065" y="2508891"/>
                <a:ext cx="100204" cy="242484"/>
              </a:xfrm>
              <a:prstGeom prst="snip1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3500000" scaled="1"/>
                <a:tileRect/>
              </a:gra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한쪽 모서리가 잘린 사각형 36"/>
              <p:cNvSpPr/>
              <p:nvPr/>
            </p:nvSpPr>
            <p:spPr>
              <a:xfrm rot="10800000">
                <a:off x="7044993" y="2500876"/>
                <a:ext cx="217794" cy="245018"/>
              </a:xfrm>
              <a:prstGeom prst="snip1Rect">
                <a:avLst/>
              </a:prstGeom>
              <a:noFill/>
              <a:ln w="158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한쪽 모서리가 잘린 사각형 37"/>
            <p:cNvSpPr/>
            <p:nvPr/>
          </p:nvSpPr>
          <p:spPr>
            <a:xfrm rot="10800000">
              <a:off x="7497907" y="2422359"/>
              <a:ext cx="217794" cy="245018"/>
            </a:xfrm>
            <a:prstGeom prst="snip1Rect">
              <a:avLst/>
            </a:prstGeom>
            <a:gradFill flip="none" rotWithShape="1">
              <a:gsLst>
                <a:gs pos="0">
                  <a:srgbClr val="FFFFCC"/>
                </a:gs>
                <a:gs pos="48000">
                  <a:srgbClr val="FFFF99"/>
                </a:gs>
                <a:gs pos="100000">
                  <a:srgbClr val="FFCC00"/>
                </a:gs>
              </a:gsLst>
              <a:lin ang="13500000" scaled="1"/>
              <a:tileRect/>
            </a:gradFill>
            <a:ln w="15875">
              <a:solidFill>
                <a:srgbClr val="A8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한쪽 모서리가 잘린 사각형 39"/>
            <p:cNvSpPr/>
            <p:nvPr/>
          </p:nvSpPr>
          <p:spPr>
            <a:xfrm rot="10800000">
              <a:off x="8312697" y="3107964"/>
              <a:ext cx="217794" cy="245018"/>
            </a:xfrm>
            <a:prstGeom prst="snip1Rect">
              <a:avLst/>
            </a:prstGeom>
            <a:gradFill flip="none" rotWithShape="1">
              <a:gsLst>
                <a:gs pos="0">
                  <a:srgbClr val="FFFFCC"/>
                </a:gs>
                <a:gs pos="48000">
                  <a:srgbClr val="FFFF99"/>
                </a:gs>
                <a:gs pos="100000">
                  <a:srgbClr val="FFCC00"/>
                </a:gs>
              </a:gsLst>
              <a:lin ang="13500000" scaled="1"/>
              <a:tileRect/>
            </a:gradFill>
            <a:ln w="15875">
              <a:solidFill>
                <a:srgbClr val="A8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484813" y="3104268"/>
              <a:ext cx="217794" cy="252724"/>
              <a:chOff x="7044993" y="2498651"/>
              <a:chExt cx="217794" cy="252724"/>
            </a:xfrm>
          </p:grpSpPr>
          <p:sp>
            <p:nvSpPr>
              <p:cNvPr id="42" name="한쪽 모서리가 잘린 사각형 41"/>
              <p:cNvSpPr/>
              <p:nvPr/>
            </p:nvSpPr>
            <p:spPr>
              <a:xfrm rot="10800000">
                <a:off x="7044993" y="2498651"/>
                <a:ext cx="217794" cy="249029"/>
              </a:xfrm>
              <a:prstGeom prst="snip1Rect">
                <a:avLst/>
              </a:prstGeom>
              <a:gradFill flip="none" rotWithShape="1">
                <a:gsLst>
                  <a:gs pos="0">
                    <a:srgbClr val="FFFFCC"/>
                  </a:gs>
                  <a:gs pos="48000">
                    <a:srgbClr val="FFFF99"/>
                  </a:gs>
                  <a:gs pos="100000">
                    <a:srgbClr val="FFCC00"/>
                  </a:gs>
                </a:gsLst>
                <a:lin ang="13500000" scaled="1"/>
                <a:tileRect/>
              </a:gra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한쪽 모서리가 잘린 사각형 42"/>
              <p:cNvSpPr/>
              <p:nvPr/>
            </p:nvSpPr>
            <p:spPr>
              <a:xfrm rot="10800000">
                <a:off x="7153890" y="2508891"/>
                <a:ext cx="100204" cy="242484"/>
              </a:xfrm>
              <a:prstGeom prst="snip1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3500000" scaled="1"/>
                <a:tileRect/>
              </a:gra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한쪽 모서리가 잘린 사각형 43"/>
              <p:cNvSpPr/>
              <p:nvPr/>
            </p:nvSpPr>
            <p:spPr>
              <a:xfrm rot="10800000">
                <a:off x="7044993" y="2500876"/>
                <a:ext cx="217794" cy="245018"/>
              </a:xfrm>
              <a:prstGeom prst="snip1Rect">
                <a:avLst/>
              </a:prstGeom>
              <a:noFill/>
              <a:ln w="158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한쪽 모서리가 잘린 사각형 44"/>
            <p:cNvSpPr/>
            <p:nvPr/>
          </p:nvSpPr>
          <p:spPr>
            <a:xfrm rot="10800000">
              <a:off x="7897377" y="3107964"/>
              <a:ext cx="217794" cy="245018"/>
            </a:xfrm>
            <a:prstGeom prst="snip1Rect">
              <a:avLst/>
            </a:prstGeom>
            <a:gradFill flip="none" rotWithShape="1">
              <a:gsLst>
                <a:gs pos="0">
                  <a:srgbClr val="FFFFCC"/>
                </a:gs>
                <a:gs pos="48000">
                  <a:srgbClr val="FFFF99"/>
                </a:gs>
                <a:gs pos="100000">
                  <a:srgbClr val="FFCC00"/>
                </a:gs>
              </a:gsLst>
              <a:lin ang="13500000" scaled="1"/>
              <a:tileRect/>
            </a:gradFill>
            <a:ln w="15875">
              <a:solidFill>
                <a:srgbClr val="A8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한쪽 모서리가 잘린 사각형 45"/>
            <p:cNvSpPr/>
            <p:nvPr/>
          </p:nvSpPr>
          <p:spPr>
            <a:xfrm rot="10800000">
              <a:off x="6456825" y="3106493"/>
              <a:ext cx="217794" cy="245018"/>
            </a:xfrm>
            <a:prstGeom prst="snip1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3500000" scaled="1"/>
              <a:tileRect/>
            </a:gradFill>
            <a:ln w="158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881936" y="3105022"/>
              <a:ext cx="217794" cy="250499"/>
              <a:chOff x="7044993" y="2500876"/>
              <a:chExt cx="217794" cy="250499"/>
            </a:xfrm>
          </p:grpSpPr>
          <p:sp>
            <p:nvSpPr>
              <p:cNvPr id="48" name="한쪽 모서리가 잘린 사각형 47"/>
              <p:cNvSpPr/>
              <p:nvPr/>
            </p:nvSpPr>
            <p:spPr>
              <a:xfrm rot="10800000">
                <a:off x="7044993" y="2502346"/>
                <a:ext cx="217794" cy="245018"/>
              </a:xfrm>
              <a:prstGeom prst="snip1Rect">
                <a:avLst/>
              </a:prstGeom>
              <a:gradFill flip="none" rotWithShape="1">
                <a:gsLst>
                  <a:gs pos="0">
                    <a:srgbClr val="FFFFCC"/>
                  </a:gs>
                  <a:gs pos="48000">
                    <a:srgbClr val="FFFF99"/>
                  </a:gs>
                  <a:gs pos="100000">
                    <a:srgbClr val="FFCC00"/>
                  </a:gs>
                </a:gsLst>
                <a:lin ang="13500000" scaled="1"/>
                <a:tileRect/>
              </a:gra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한쪽 모서리가 잘린 사각형 48"/>
              <p:cNvSpPr/>
              <p:nvPr/>
            </p:nvSpPr>
            <p:spPr>
              <a:xfrm rot="10800000">
                <a:off x="7153890" y="2508891"/>
                <a:ext cx="100204" cy="242484"/>
              </a:xfrm>
              <a:prstGeom prst="snip1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5000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3500000" scaled="1"/>
                <a:tileRect/>
              </a:gra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한쪽 모서리가 잘린 사각형 49"/>
              <p:cNvSpPr/>
              <p:nvPr/>
            </p:nvSpPr>
            <p:spPr>
              <a:xfrm rot="10800000">
                <a:off x="7044993" y="2500876"/>
                <a:ext cx="217794" cy="245018"/>
              </a:xfrm>
              <a:prstGeom prst="snip1Rect">
                <a:avLst/>
              </a:prstGeom>
              <a:noFill/>
              <a:ln w="158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817245" y="2153045"/>
              <a:ext cx="106712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Total Pages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437965" y="3366517"/>
              <a:ext cx="12241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6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Economic Pages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282869" y="3366517"/>
              <a:ext cx="9850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Health Pages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659819" y="4085047"/>
            <a:ext cx="1742712" cy="1000268"/>
            <a:chOff x="6452163" y="2455946"/>
            <a:chExt cx="2872794" cy="1648904"/>
          </a:xfrm>
        </p:grpSpPr>
        <p:sp>
          <p:nvSpPr>
            <p:cNvPr id="62" name="한쪽 모서리가 잘린 사각형 61"/>
            <p:cNvSpPr/>
            <p:nvPr/>
          </p:nvSpPr>
          <p:spPr>
            <a:xfrm rot="10800000">
              <a:off x="8459234" y="2455946"/>
              <a:ext cx="424092" cy="460513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한쪽 모서리가 잘린 사각형 62"/>
            <p:cNvSpPr/>
            <p:nvPr/>
          </p:nvSpPr>
          <p:spPr>
            <a:xfrm rot="10800000">
              <a:off x="8460432" y="3669788"/>
              <a:ext cx="424092" cy="435062"/>
            </a:xfrm>
            <a:prstGeom prst="snip1Rect">
              <a:avLst/>
            </a:pr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한쪽 모서리가 잘린 사각형 63"/>
            <p:cNvSpPr/>
            <p:nvPr/>
          </p:nvSpPr>
          <p:spPr>
            <a:xfrm rot="10800000">
              <a:off x="6452163" y="3060305"/>
              <a:ext cx="424092" cy="435062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>
              <a:off x="7020272" y="3368400"/>
              <a:ext cx="1366955" cy="421112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V="1">
              <a:off x="7020272" y="2625174"/>
              <a:ext cx="1306239" cy="418096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2" descr="C:\Users\Administrator\Desktop\icon_autho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2739" y="3587437"/>
              <a:ext cx="344769" cy="430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Administrator\Desktop\icon_autho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0188" y="3111508"/>
              <a:ext cx="344769" cy="430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직선 화살표 연결선 69"/>
            <p:cNvCxnSpPr/>
            <p:nvPr/>
          </p:nvCxnSpPr>
          <p:spPr>
            <a:xfrm flipV="1">
              <a:off x="6982814" y="2832610"/>
              <a:ext cx="1306239" cy="418096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>
              <a:off x="8669256" y="3018124"/>
              <a:ext cx="0" cy="560831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76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16376</TotalTime>
  <Words>2372</Words>
  <Application>Microsoft Office PowerPoint</Application>
  <PresentationFormat>화면 슬라이드 쇼(4:3)</PresentationFormat>
  <Paragraphs>548</Paragraphs>
  <Slides>25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SNU IDB Lab.</vt:lpstr>
      <vt:lpstr>Weighted Semantic PageRank Using RDF Metadata on Hadoop</vt:lpstr>
      <vt:lpstr>Information Abundance</vt:lpstr>
      <vt:lpstr>Text-based Retrieval Method</vt:lpstr>
      <vt:lpstr>Text-based Retrieval Method: Problems</vt:lpstr>
      <vt:lpstr>PageRank*: Link-based Retrieval Method</vt:lpstr>
      <vt:lpstr>PageRank: Computation of Page Authority</vt:lpstr>
      <vt:lpstr>Limitation of PageRank</vt:lpstr>
      <vt:lpstr>Weighted PageRank*</vt:lpstr>
      <vt:lpstr>Improvement of PageRank</vt:lpstr>
      <vt:lpstr>Our Approach: Weighted Semantic PageRank</vt:lpstr>
      <vt:lpstr>Outline</vt:lpstr>
      <vt:lpstr>Web Semantic Metadata</vt:lpstr>
      <vt:lpstr>Web Semantic Metadata : RDFa</vt:lpstr>
      <vt:lpstr>Outline</vt:lpstr>
      <vt:lpstr>Overall System of Weighted Semantic PageRank</vt:lpstr>
      <vt:lpstr>MapReduce Algorithm on Hadoop</vt:lpstr>
      <vt:lpstr>1. Semantic Information Extraction</vt:lpstr>
      <vt:lpstr>2. Construction of RDF Graph [1/2]</vt:lpstr>
      <vt:lpstr>2. Construction of RDF Graph [2/2]</vt:lpstr>
      <vt:lpstr>3. ResourceRank</vt:lpstr>
      <vt:lpstr>4. PageRank</vt:lpstr>
      <vt:lpstr>Experiments [1/2]</vt:lpstr>
      <vt:lpstr>Experiments [2/2]</vt:lpstr>
      <vt:lpstr>Conclusion</vt:lpstr>
      <vt:lpstr>Thank you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</cp:lastModifiedBy>
  <cp:revision>725</cp:revision>
  <dcterms:created xsi:type="dcterms:W3CDTF">2006-10-05T04:04:58Z</dcterms:created>
  <dcterms:modified xsi:type="dcterms:W3CDTF">2014-06-19T18:40:44Z</dcterms:modified>
</cp:coreProperties>
</file>