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0" r:id="rId2"/>
    <p:sldId id="414" r:id="rId3"/>
    <p:sldId id="425" r:id="rId4"/>
    <p:sldId id="424" r:id="rId5"/>
    <p:sldId id="426" r:id="rId6"/>
    <p:sldId id="431" r:id="rId7"/>
    <p:sldId id="432" r:id="rId8"/>
    <p:sldId id="416" r:id="rId9"/>
    <p:sldId id="433" r:id="rId10"/>
    <p:sldId id="434" r:id="rId11"/>
    <p:sldId id="435" r:id="rId12"/>
    <p:sldId id="436" r:id="rId13"/>
    <p:sldId id="437" r:id="rId14"/>
    <p:sldId id="438" r:id="rId15"/>
    <p:sldId id="427" r:id="rId16"/>
    <p:sldId id="428" r:id="rId17"/>
    <p:sldId id="429" r:id="rId18"/>
    <p:sldId id="421" r:id="rId19"/>
    <p:sldId id="43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BD2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>
        <p:scale>
          <a:sx n="82" d="100"/>
          <a:sy n="82" d="100"/>
        </p:scale>
        <p:origin x="-2454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1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1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5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6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51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1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9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관사 주로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Be (has) </a:t>
            </a:r>
            <a:r>
              <a:rPr lang="ko-KR" altLang="en-US" dirty="0" smtClean="0"/>
              <a:t>동사 주로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32bit -&gt; 32 Bit</a:t>
            </a:r>
          </a:p>
          <a:p>
            <a:r>
              <a:rPr lang="en-US" altLang="ko-KR" dirty="0" smtClean="0"/>
              <a:t>(There</a:t>
            </a:r>
            <a:r>
              <a:rPr lang="en-US" altLang="ko-KR" baseline="0" dirty="0" smtClean="0"/>
              <a:t> are)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2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7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2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19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rcdsc.snu.ac.kr/srcsta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www.comptalks.com/top-5-gaming-processors-from-intel-to-buy-in-2012/" TargetMode="External"/><Relationship Id="rId4" Type="http://schemas.openxmlformats.org/officeDocument/2006/relationships/hyperlink" Target="http://news.softpedia.com/newsImage/Infineon-And-Sony-Jointly-Design-DRAM-Modules-2.jp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– project for Statistical Computing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31st, 2013</a:t>
            </a:r>
          </a:p>
          <a:p>
            <a:pPr algn="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이재환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Analysis with R – start HDFS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First of all, start HDFS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0" indent="0" algn="r">
              <a:buNone/>
            </a:pPr>
            <a:r>
              <a:rPr lang="en-US" altLang="ko-KR" i="1" dirty="0" smtClean="0"/>
              <a:t>(Word count Example)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8100392" cy="27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Analysis with R – load “</a:t>
            </a:r>
            <a:r>
              <a:rPr lang="en-US" altLang="ko-KR" dirty="0" err="1" smtClean="0"/>
              <a:t>rhdfs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Load package “</a:t>
            </a:r>
            <a:r>
              <a:rPr lang="en-US" altLang="ko-KR" b="1" dirty="0" err="1" smtClean="0"/>
              <a:t>rhdfs</a:t>
            </a:r>
            <a:r>
              <a:rPr lang="en-US" altLang="ko-KR" b="1" dirty="0" smtClean="0"/>
              <a:t>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30621"/>
            <a:ext cx="5243378" cy="51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Analysis with R – using HDFS(1)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Map-Reduce Phase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30621"/>
            <a:ext cx="5243378" cy="5114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15" y="1717898"/>
            <a:ext cx="6074177" cy="496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Analysis with R – using HDFS(2)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Result has been saved in HDFS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6048672" cy="46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Analysis with R – Visualization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 this case, used “</a:t>
            </a:r>
            <a:r>
              <a:rPr lang="en-US" altLang="ko-KR" b="1" dirty="0" err="1" smtClean="0"/>
              <a:t>wordcloud</a:t>
            </a:r>
            <a:r>
              <a:rPr lang="en-US" altLang="ko-KR" b="1" dirty="0" smtClean="0"/>
              <a:t>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1700808"/>
            <a:ext cx="8748464" cy="45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SRC-Stat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31st, 2013</a:t>
            </a:r>
          </a:p>
          <a:p>
            <a:pPr algn="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이재환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723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SRC-Stat?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</a:t>
            </a:r>
            <a:r>
              <a:rPr lang="en-US" altLang="ko-KR" b="1" dirty="0" smtClean="0"/>
              <a:t>ased on ‘R’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c</a:t>
            </a:r>
            <a:r>
              <a:rPr lang="en-US" altLang="ko-KR" b="1" dirty="0" smtClean="0"/>
              <a:t>ompletely free for anyone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sponsored by SNU Big Data Center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developed by SE Lab &amp; Data Science for Knowledge Creation Research Center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pPr marL="0" indent="0" algn="r">
              <a:buNone/>
            </a:pPr>
            <a:r>
              <a:rPr lang="en-US" altLang="ko-KR" i="1" dirty="0" smtClean="0"/>
              <a:t>You can download it, HERE</a:t>
            </a:r>
          </a:p>
          <a:p>
            <a:pPr marL="0" indent="0" algn="r">
              <a:buNone/>
            </a:pPr>
            <a:r>
              <a:rPr lang="en-US" altLang="ko-KR" dirty="0" smtClean="0"/>
              <a:t>     </a:t>
            </a:r>
            <a:r>
              <a:rPr lang="en-US" altLang="ko-KR" dirty="0">
                <a:hlinkClick r:id="rId2"/>
              </a:rPr>
              <a:t>http://srcdsc.snu.ac.kr/srcstat/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0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Windows O/S</a:t>
            </a:r>
          </a:p>
        </p:txBody>
      </p:sp>
    </p:spTree>
    <p:extLst>
      <p:ext uri="{BB962C8B-B14F-4D97-AF65-F5344CB8AC3E}">
        <p14:creationId xmlns:p14="http://schemas.microsoft.com/office/powerpoint/2010/main" val="34513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Statistical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 there any difference between men’s sensitivity and women’s?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3737" y="1889592"/>
            <a:ext cx="391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Null hypothesis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(H0) : There isn‘t.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0349" y="2441854"/>
            <a:ext cx="537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The Average of men’s</a:t>
            </a:r>
            <a:r>
              <a:rPr lang="ko-KR" altLang="en-US" dirty="0" smtClean="0"/>
              <a:t> </a:t>
            </a:r>
            <a:r>
              <a:rPr lang="en-US" altLang="ko-KR" dirty="0"/>
              <a:t>= The Average of </a:t>
            </a:r>
            <a:r>
              <a:rPr lang="en-US" altLang="ko-KR" dirty="0" smtClean="0"/>
              <a:t>women’s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3737" y="3497128"/>
            <a:ext cx="5637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Alternative hypothesis (H1): There is.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0349" y="4043010"/>
            <a:ext cx="535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Average of men’s!= The Average of </a:t>
            </a:r>
            <a:r>
              <a:rPr lang="en-US" altLang="ko-KR" dirty="0" smtClean="0"/>
              <a:t>women’s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972684" y="4797152"/>
            <a:ext cx="3312368" cy="11521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220072" y="5038159"/>
            <a:ext cx="2965360" cy="861368"/>
            <a:chOff x="5834922" y="1173059"/>
            <a:chExt cx="2965360" cy="861368"/>
          </a:xfrm>
        </p:grpSpPr>
        <p:sp>
          <p:nvSpPr>
            <p:cNvPr id="8" name="직사각형 7"/>
            <p:cNvSpPr/>
            <p:nvPr/>
          </p:nvSpPr>
          <p:spPr>
            <a:xfrm>
              <a:off x="5834922" y="1200542"/>
              <a:ext cx="6703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/>
                <a:t>(M, 20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282293" y="1772817"/>
              <a:ext cx="67518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/>
                <a:t>(M, 30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66445" y="1173059"/>
              <a:ext cx="67518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/>
                <a:t>(M, 40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55119" y="1324203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/>
                <a:t>(F, 70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43718" y="1772816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/>
                <a:t>(F, 80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2423" y="1463387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 smtClean="0"/>
                <a:t>(F, 90</a:t>
              </a:r>
              <a:r>
                <a:rPr lang="en-US" altLang="ko-KR" sz="1100" b="1" dirty="0"/>
                <a:t>)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3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One Sample t-test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5" y="1124744"/>
            <a:ext cx="8502749" cy="5461000"/>
          </a:xfrm>
        </p:spPr>
      </p:pic>
    </p:spTree>
    <p:extLst>
      <p:ext uri="{BB962C8B-B14F-4D97-AF65-F5344CB8AC3E}">
        <p14:creationId xmlns:p14="http://schemas.microsoft.com/office/powerpoint/2010/main" val="24527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Language </a:t>
            </a:r>
            <a:r>
              <a:rPr lang="en-US" altLang="ko-KR" b="1" dirty="0" smtClean="0"/>
              <a:t>and environment for statistical computing and graphics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GNU </a:t>
            </a:r>
            <a:r>
              <a:rPr lang="en-US" altLang="ko-KR" b="1" dirty="0" smtClean="0"/>
              <a:t>project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Completely FREE for everyone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Good </a:t>
            </a:r>
            <a:r>
              <a:rPr lang="en-US" altLang="ko-KR" b="1" dirty="0" smtClean="0"/>
              <a:t>connectivity.</a:t>
            </a:r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“R is suitable for statistical computing!”</a:t>
            </a:r>
            <a:endParaRPr lang="en-US" altLang="ko-KR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716780"/>
            <a:ext cx="7848872" cy="38164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7564" y="1916832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Language Interface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C, C++, FORTRAN, Java, Python, </a:t>
            </a:r>
            <a:r>
              <a:rPr lang="en-US" altLang="ko-KR" dirty="0" err="1" smtClean="0"/>
              <a:t>Tcl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tk</a:t>
            </a:r>
            <a:r>
              <a:rPr lang="en-US" altLang="ko-KR" dirty="0" smtClean="0"/>
              <a:t>, VB, Perl, Ruby</a:t>
            </a:r>
          </a:p>
          <a:p>
            <a:endParaRPr lang="en-US" altLang="ko-KR" dirty="0"/>
          </a:p>
          <a:p>
            <a:r>
              <a:rPr lang="en-US" altLang="ko-KR" dirty="0" smtClean="0"/>
              <a:t>Application Interface: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Excel, Google earth, ArcView, COM/DCOM,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DB Interface: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ODBC (Oracle, MySQL, MS-SQL, </a:t>
            </a:r>
            <a:r>
              <a:rPr lang="en-US" altLang="ko-KR" dirty="0" err="1" smtClean="0"/>
              <a:t>PostgreSQL</a:t>
            </a:r>
            <a:r>
              <a:rPr lang="en-US" altLang="ko-KR" dirty="0" smtClean="0"/>
              <a:t>, …)</a:t>
            </a:r>
          </a:p>
          <a:p>
            <a:endParaRPr lang="en-US" altLang="ko-KR" dirty="0"/>
          </a:p>
          <a:p>
            <a:r>
              <a:rPr lang="en-US" altLang="ko-KR" dirty="0" smtClean="0"/>
              <a:t>IDE: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, eclipse, </a:t>
            </a:r>
            <a:r>
              <a:rPr lang="en-US" altLang="ko-KR" dirty="0" err="1" smtClean="0"/>
              <a:t>emacs</a:t>
            </a:r>
            <a:r>
              <a:rPr lang="en-US" altLang="ko-KR" dirty="0" smtClean="0"/>
              <a:t>, Bluefish, Crimson Editor, </a:t>
            </a:r>
            <a:r>
              <a:rPr lang="en-US" altLang="ko-KR" dirty="0" err="1" smtClean="0"/>
              <a:t>ConTEXT</a:t>
            </a:r>
            <a:r>
              <a:rPr lang="en-US" altLang="ko-KR" dirty="0" smtClean="0"/>
              <a:t>, Vim, </a:t>
            </a:r>
            <a:r>
              <a:rPr lang="en-US" altLang="ko-KR" dirty="0" err="1" smtClean="0"/>
              <a:t>Jedit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Kate, </a:t>
            </a:r>
            <a:r>
              <a:rPr lang="en-US" altLang="ko-KR" dirty="0" err="1" smtClean="0"/>
              <a:t>TextMate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gedit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WinEdt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23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1285603"/>
          </a:xfrm>
        </p:spPr>
        <p:txBody>
          <a:bodyPr/>
          <a:lstStyle/>
          <a:p>
            <a:r>
              <a:rPr lang="en-US" altLang="ko-KR" b="1" dirty="0" smtClean="0"/>
              <a:t>In-Memory Computation</a:t>
            </a:r>
          </a:p>
          <a:p>
            <a:r>
              <a:rPr lang="en-US" altLang="ko-KR" b="1" dirty="0" smtClean="0"/>
              <a:t>32 Bit </a:t>
            </a:r>
            <a:r>
              <a:rPr lang="en-US" altLang="ko-KR" b="1" dirty="0" smtClean="0"/>
              <a:t>Machine -&gt; Maximum </a:t>
            </a:r>
            <a:r>
              <a:rPr lang="en-US" altLang="ko-KR" b="1" dirty="0" smtClean="0"/>
              <a:t>4 </a:t>
            </a:r>
            <a:r>
              <a:rPr lang="en-US" altLang="ko-KR" b="1" dirty="0" err="1" smtClean="0"/>
              <a:t>GBytes</a:t>
            </a:r>
            <a:endParaRPr lang="en-US" altLang="ko-KR" dirty="0" smtClean="0"/>
          </a:p>
        </p:txBody>
      </p:sp>
      <p:pic>
        <p:nvPicPr>
          <p:cNvPr id="1028" name="Picture 4" descr="Samsung DRAM memory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84784"/>
            <a:ext cx="2880320" cy="199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02128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Images are from :</a:t>
            </a:r>
          </a:p>
          <a:p>
            <a:pPr marL="228600" indent="-228600">
              <a:buAutoNum type="arabicParenBoth"/>
            </a:pPr>
            <a:r>
              <a:rPr lang="en-US" altLang="ko-KR" sz="1200" dirty="0" smtClean="0">
                <a:hlinkClick r:id="rId4"/>
              </a:rPr>
              <a:t>http</a:t>
            </a:r>
            <a:r>
              <a:rPr lang="en-US" altLang="ko-KR" sz="1200" dirty="0">
                <a:hlinkClick r:id="rId4"/>
              </a:rPr>
              <a:t>://news.softpedia.com/newsImage/Infineon-And-Sony-Jointly-Design-DRAM-Modules-2.jpg</a:t>
            </a:r>
            <a:r>
              <a:rPr lang="en-US" altLang="ko-KR" sz="1200" dirty="0" smtClean="0">
                <a:hlinkClick r:id="rId4"/>
              </a:rPr>
              <a:t>/</a:t>
            </a:r>
            <a:endParaRPr lang="en-US" altLang="ko-KR" sz="1200" dirty="0" smtClean="0"/>
          </a:p>
          <a:p>
            <a:pPr marL="228600" indent="-228600">
              <a:buAutoNum type="arabicParenBoth"/>
            </a:pPr>
            <a:r>
              <a:rPr lang="en-US" altLang="ko-KR" sz="1200" dirty="0">
                <a:hlinkClick r:id="rId5"/>
              </a:rPr>
              <a:t>http://www.comptalks.com/top-5-gaming-processors-from-intel-to-buy-in-2012/</a:t>
            </a:r>
            <a:endParaRPr lang="ko-KR" altLang="en-US" sz="1200" dirty="0"/>
          </a:p>
        </p:txBody>
      </p:sp>
      <p:pic>
        <p:nvPicPr>
          <p:cNvPr id="1030" name="Picture 6" descr="http://img.comptalks.com/uploads/2012/06/comptalks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95" y="3597679"/>
            <a:ext cx="2910245" cy="232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79512" y="4045177"/>
            <a:ext cx="8784976" cy="128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uses only 1 core for calculation</a:t>
            </a:r>
          </a:p>
          <a:p>
            <a:r>
              <a:rPr lang="en-US" altLang="ko-KR" b="1" dirty="0" smtClean="0"/>
              <a:t>some </a:t>
            </a:r>
            <a:r>
              <a:rPr lang="en-US" altLang="ko-KR" b="1" dirty="0" smtClean="0"/>
              <a:t>packages for multi-core</a:t>
            </a:r>
          </a:p>
          <a:p>
            <a:pPr marL="0" indent="0">
              <a:buNone/>
            </a:pPr>
            <a:r>
              <a:rPr lang="en-US" altLang="ko-KR" b="1" dirty="0" smtClean="0"/>
              <a:t>    </a:t>
            </a:r>
            <a:r>
              <a:rPr lang="en-US" altLang="ko-KR" b="1" dirty="0" smtClean="0"/>
              <a:t>  processing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2542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types in R – Atomic 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Logical</a:t>
            </a:r>
          </a:p>
          <a:p>
            <a:r>
              <a:rPr lang="en-US" altLang="ko-KR" b="1" dirty="0" smtClean="0"/>
              <a:t>Numeric : double, integer</a:t>
            </a:r>
          </a:p>
          <a:p>
            <a:r>
              <a:rPr lang="en-US" altLang="ko-KR" b="1" dirty="0" smtClean="0"/>
              <a:t>Character</a:t>
            </a:r>
          </a:p>
          <a:p>
            <a:r>
              <a:rPr lang="en-US" altLang="ko-KR" b="1" dirty="0" smtClean="0"/>
              <a:t>Complex : </a:t>
            </a:r>
            <a:r>
              <a:rPr lang="en-US" altLang="ko-KR" b="1" dirty="0" err="1" smtClean="0"/>
              <a:t>e.g</a:t>
            </a:r>
            <a:r>
              <a:rPr lang="en-US" altLang="ko-KR" b="1" dirty="0" smtClean="0"/>
              <a:t>) 4+2i</a:t>
            </a:r>
          </a:p>
          <a:p>
            <a:r>
              <a:rPr lang="en-US" altLang="ko-KR" b="1" dirty="0" smtClean="0"/>
              <a:t>Raw : bytes value</a:t>
            </a:r>
          </a:p>
        </p:txBody>
      </p:sp>
    </p:spTree>
    <p:extLst>
      <p:ext uri="{BB962C8B-B14F-4D97-AF65-F5344CB8AC3E}">
        <p14:creationId xmlns:p14="http://schemas.microsoft.com/office/powerpoint/2010/main" val="36792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types in R – other data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Vector : especially row vector</a:t>
            </a:r>
          </a:p>
          <a:p>
            <a:r>
              <a:rPr lang="en-US" altLang="ko-KR" b="1" dirty="0" smtClean="0"/>
              <a:t>Matrices</a:t>
            </a:r>
          </a:p>
          <a:p>
            <a:r>
              <a:rPr lang="en-US" altLang="ko-KR" b="1" dirty="0" smtClean="0"/>
              <a:t>Lists</a:t>
            </a:r>
          </a:p>
          <a:p>
            <a:r>
              <a:rPr lang="en-US" altLang="ko-KR" b="1" dirty="0" smtClean="0"/>
              <a:t>Factors : to express categorical data</a:t>
            </a:r>
          </a:p>
          <a:p>
            <a:r>
              <a:rPr lang="en-US" altLang="ko-KR" b="1" dirty="0" smtClean="0"/>
              <a:t>Data Frames</a:t>
            </a:r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249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types in R – Data Frames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" y="980728"/>
            <a:ext cx="8964613" cy="5206889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512" y="6165304"/>
            <a:ext cx="8784976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Like a table, spreadsheets in MS Excel</a:t>
            </a:r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02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versus Big-Data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2653755"/>
          </a:xfrm>
        </p:spPr>
        <p:txBody>
          <a:bodyPr/>
          <a:lstStyle/>
          <a:p>
            <a:r>
              <a:rPr lang="en-US" altLang="ko-KR" b="1" dirty="0" smtClean="0"/>
              <a:t>Sampling survey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592796"/>
            <a:ext cx="2016224" cy="19802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36096" y="4293096"/>
            <a:ext cx="2304256" cy="2088232"/>
          </a:xfrm>
          <a:prstGeom prst="roundRect">
            <a:avLst/>
          </a:prstGeom>
          <a:solidFill>
            <a:srgbClr val="C00000">
              <a:alpha val="47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55268" y="2456892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9512" y="3717032"/>
            <a:ext cx="8784976" cy="244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Complete enumeration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24629" y="2004054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(M, 20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4572000" y="2576329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(M, 30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956152" y="1976571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(M, 40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44826" y="2127715"/>
            <a:ext cx="71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(F, 70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533425" y="2576328"/>
            <a:ext cx="71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(F, 80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6482130" y="2266899"/>
            <a:ext cx="71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(F, 90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1429417" y="4611048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(M, </a:t>
            </a:r>
            <a:r>
              <a:rPr lang="en-US" altLang="ko-KR" sz="800" b="1" dirty="0"/>
              <a:t>40)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1876788" y="5183323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(M, 40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260940" y="4583565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(M, 40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8" name="직사각형 17"/>
          <p:cNvSpPr/>
          <p:nvPr/>
        </p:nvSpPr>
        <p:spPr>
          <a:xfrm>
            <a:off x="3049614" y="4734709"/>
            <a:ext cx="4956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(F, 70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2838213" y="5183322"/>
            <a:ext cx="4956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(F, 80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3786918" y="4873893"/>
            <a:ext cx="4956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(F, 90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1" name="직사각형 20"/>
          <p:cNvSpPr/>
          <p:nvPr/>
        </p:nvSpPr>
        <p:spPr>
          <a:xfrm>
            <a:off x="690997" y="5590926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(M, </a:t>
            </a:r>
            <a:r>
              <a:rPr lang="en-US" altLang="ko-KR" sz="800" b="1" dirty="0"/>
              <a:t>40)</a:t>
            </a:r>
            <a:endParaRPr lang="ko-KR" altLang="en-US" sz="800" b="1" dirty="0"/>
          </a:p>
        </p:txBody>
      </p:sp>
      <p:sp>
        <p:nvSpPr>
          <p:cNvPr id="22" name="직사각형 21"/>
          <p:cNvSpPr/>
          <p:nvPr/>
        </p:nvSpPr>
        <p:spPr>
          <a:xfrm>
            <a:off x="1138368" y="6163201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(M, 40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1522520" y="5563443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(M, 40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2311194" y="5714587"/>
            <a:ext cx="4956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(F, 70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99793" y="6163200"/>
            <a:ext cx="4956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(F, 80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6" name="직사각형 25"/>
          <p:cNvSpPr/>
          <p:nvPr/>
        </p:nvSpPr>
        <p:spPr>
          <a:xfrm>
            <a:off x="3048498" y="5853771"/>
            <a:ext cx="4956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(F, 90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690997" y="4987260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(</a:t>
            </a:r>
            <a:r>
              <a:rPr lang="ko-KR" altLang="en-US" sz="800" b="1" dirty="0"/>
              <a:t>남</a:t>
            </a:r>
            <a:r>
              <a:rPr lang="en-US" altLang="ko-KR" sz="800" b="1" dirty="0"/>
              <a:t>, </a:t>
            </a:r>
            <a:r>
              <a:rPr lang="en-US" altLang="ko-KR" sz="800" b="1" dirty="0" smtClean="0"/>
              <a:t>40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593353" y="5419607"/>
            <a:ext cx="4956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(F, 90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67051" y="6171660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/>
              <a:t>……..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03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Analysis with R -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RHadoop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RHipe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Hive R Streaming : Hive + R</a:t>
            </a:r>
          </a:p>
        </p:txBody>
      </p:sp>
    </p:spTree>
    <p:extLst>
      <p:ext uri="{BB962C8B-B14F-4D97-AF65-F5344CB8AC3E}">
        <p14:creationId xmlns:p14="http://schemas.microsoft.com/office/powerpoint/2010/main" val="727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586</Words>
  <Application>Microsoft Office PowerPoint</Application>
  <PresentationFormat>화면 슬라이드 쇼(4:3)</PresentationFormat>
  <Paragraphs>165</Paragraphs>
  <Slides>19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SNU IDB Lab.</vt:lpstr>
      <vt:lpstr>R – project for Statistical Computing</vt:lpstr>
      <vt:lpstr>What is R?</vt:lpstr>
      <vt:lpstr>Why R?</vt:lpstr>
      <vt:lpstr>Limitations</vt:lpstr>
      <vt:lpstr>Data types in R – Atomic data structures</vt:lpstr>
      <vt:lpstr>Data types in R – other data objects</vt:lpstr>
      <vt:lpstr>Data types in R – Data Frames</vt:lpstr>
      <vt:lpstr>Data versus Big-Data</vt:lpstr>
      <vt:lpstr>Big Data Analysis with R - Requirements</vt:lpstr>
      <vt:lpstr>Big Data Analysis with R – start HDFS</vt:lpstr>
      <vt:lpstr>Big Data Analysis with R – load “rhdfs”</vt:lpstr>
      <vt:lpstr>Big Data Analysis with R – using HDFS(1)</vt:lpstr>
      <vt:lpstr>Big Data Analysis with R – using HDFS(2)</vt:lpstr>
      <vt:lpstr>Big Data Analysis with R – Visualization</vt:lpstr>
      <vt:lpstr>SRC-Stat</vt:lpstr>
      <vt:lpstr>What is SRC-Stat?</vt:lpstr>
      <vt:lpstr>Requirements</vt:lpstr>
      <vt:lpstr>Statistical Test</vt:lpstr>
      <vt:lpstr>Example : One Sample t-test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456</cp:revision>
  <dcterms:created xsi:type="dcterms:W3CDTF">2006-10-05T04:04:58Z</dcterms:created>
  <dcterms:modified xsi:type="dcterms:W3CDTF">2013-10-30T18:10:30Z</dcterms:modified>
</cp:coreProperties>
</file>