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326" r:id="rId4"/>
    <p:sldId id="327" r:id="rId5"/>
    <p:sldId id="328" r:id="rId6"/>
    <p:sldId id="329" r:id="rId7"/>
    <p:sldId id="358" r:id="rId8"/>
    <p:sldId id="343" r:id="rId9"/>
    <p:sldId id="344" r:id="rId10"/>
    <p:sldId id="345" r:id="rId11"/>
    <p:sldId id="346" r:id="rId12"/>
    <p:sldId id="347" r:id="rId13"/>
    <p:sldId id="352" r:id="rId14"/>
    <p:sldId id="353" r:id="rId15"/>
    <p:sldId id="354" r:id="rId16"/>
    <p:sldId id="355" r:id="rId17"/>
    <p:sldId id="356" r:id="rId18"/>
    <p:sldId id="348" r:id="rId19"/>
    <p:sldId id="349" r:id="rId20"/>
    <p:sldId id="350" r:id="rId21"/>
    <p:sldId id="351" r:id="rId22"/>
    <p:sldId id="331" r:id="rId23"/>
    <p:sldId id="332" r:id="rId24"/>
    <p:sldId id="334" r:id="rId25"/>
    <p:sldId id="336" r:id="rId26"/>
    <p:sldId id="333" r:id="rId27"/>
    <p:sldId id="337" r:id="rId28"/>
    <p:sldId id="338" r:id="rId29"/>
    <p:sldId id="339" r:id="rId30"/>
    <p:sldId id="340" r:id="rId31"/>
    <p:sldId id="341" r:id="rId32"/>
    <p:sldId id="342" r:id="rId33"/>
    <p:sldId id="323" r:id="rId3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8298" autoAdjust="0"/>
  </p:normalViewPr>
  <p:slideViewPr>
    <p:cSldViewPr>
      <p:cViewPr varScale="1">
        <p:scale>
          <a:sx n="96" d="100"/>
          <a:sy n="96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6월</c:v>
                </c:pt>
              </c:strCache>
            </c:strRef>
          </c:tx>
          <c:invertIfNegative val="0"/>
          <c:val>
            <c:numRef>
              <c:f>Sheet1!$G$2:$G$31</c:f>
              <c:numCache>
                <c:formatCode>General</c:formatCode>
                <c:ptCount val="30"/>
                <c:pt idx="0">
                  <c:v>21.4</c:v>
                </c:pt>
                <c:pt idx="1">
                  <c:v>23.1</c:v>
                </c:pt>
                <c:pt idx="2">
                  <c:v>23.3</c:v>
                </c:pt>
                <c:pt idx="3">
                  <c:v>23.7</c:v>
                </c:pt>
                <c:pt idx="4">
                  <c:v>22.5</c:v>
                </c:pt>
                <c:pt idx="5">
                  <c:v>23</c:v>
                </c:pt>
                <c:pt idx="6">
                  <c:v>23</c:v>
                </c:pt>
                <c:pt idx="7">
                  <c:v>22.2</c:v>
                </c:pt>
                <c:pt idx="8">
                  <c:v>24.2</c:v>
                </c:pt>
                <c:pt idx="9">
                  <c:v>23.7</c:v>
                </c:pt>
                <c:pt idx="10">
                  <c:v>23.2</c:v>
                </c:pt>
                <c:pt idx="11">
                  <c:v>22.6</c:v>
                </c:pt>
                <c:pt idx="12">
                  <c:v>23.4</c:v>
                </c:pt>
                <c:pt idx="13">
                  <c:v>24.8</c:v>
                </c:pt>
                <c:pt idx="14">
                  <c:v>23.7</c:v>
                </c:pt>
                <c:pt idx="15">
                  <c:v>23.5</c:v>
                </c:pt>
                <c:pt idx="16">
                  <c:v>23.6</c:v>
                </c:pt>
                <c:pt idx="17">
                  <c:v>24.9</c:v>
                </c:pt>
                <c:pt idx="18">
                  <c:v>26</c:v>
                </c:pt>
                <c:pt idx="19">
                  <c:v>25.4</c:v>
                </c:pt>
                <c:pt idx="20">
                  <c:v>25.7</c:v>
                </c:pt>
                <c:pt idx="21">
                  <c:v>24.3</c:v>
                </c:pt>
                <c:pt idx="22">
                  <c:v>26.2</c:v>
                </c:pt>
                <c:pt idx="23">
                  <c:v>27.8</c:v>
                </c:pt>
                <c:pt idx="24">
                  <c:v>26.5</c:v>
                </c:pt>
                <c:pt idx="25">
                  <c:v>24.6</c:v>
                </c:pt>
                <c:pt idx="26">
                  <c:v>24.8</c:v>
                </c:pt>
                <c:pt idx="27">
                  <c:v>25.3</c:v>
                </c:pt>
                <c:pt idx="28">
                  <c:v>25.9</c:v>
                </c:pt>
                <c:pt idx="29">
                  <c:v>21.9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91680"/>
        <c:axId val="94554944"/>
      </c:barChart>
      <c:catAx>
        <c:axId val="113991680"/>
        <c:scaling>
          <c:orientation val="minMax"/>
        </c:scaling>
        <c:delete val="0"/>
        <c:axPos val="b"/>
        <c:majorTickMark val="out"/>
        <c:minorTickMark val="none"/>
        <c:tickLblPos val="nextTo"/>
        <c:crossAx val="94554944"/>
        <c:crosses val="autoZero"/>
        <c:auto val="1"/>
        <c:lblAlgn val="ctr"/>
        <c:lblOffset val="100"/>
        <c:noMultiLvlLbl val="0"/>
      </c:catAx>
      <c:valAx>
        <c:axId val="94554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991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6월</c:v>
                </c:pt>
              </c:strCache>
            </c:strRef>
          </c:tx>
          <c:marker>
            <c:symbol val="none"/>
          </c:marker>
          <c:val>
            <c:numRef>
              <c:f>Sheet1!$G$2:$G$31</c:f>
              <c:numCache>
                <c:formatCode>General</c:formatCode>
                <c:ptCount val="30"/>
                <c:pt idx="0">
                  <c:v>21.4</c:v>
                </c:pt>
                <c:pt idx="1">
                  <c:v>23.1</c:v>
                </c:pt>
                <c:pt idx="2">
                  <c:v>23.3</c:v>
                </c:pt>
                <c:pt idx="3">
                  <c:v>23.7</c:v>
                </c:pt>
                <c:pt idx="4">
                  <c:v>22.5</c:v>
                </c:pt>
                <c:pt idx="5">
                  <c:v>23</c:v>
                </c:pt>
                <c:pt idx="6">
                  <c:v>23</c:v>
                </c:pt>
                <c:pt idx="7">
                  <c:v>22.2</c:v>
                </c:pt>
                <c:pt idx="8">
                  <c:v>24.2</c:v>
                </c:pt>
                <c:pt idx="9">
                  <c:v>23.7</c:v>
                </c:pt>
                <c:pt idx="10">
                  <c:v>23.2</c:v>
                </c:pt>
                <c:pt idx="11">
                  <c:v>22.6</c:v>
                </c:pt>
                <c:pt idx="12">
                  <c:v>23.4</c:v>
                </c:pt>
                <c:pt idx="13">
                  <c:v>24.8</c:v>
                </c:pt>
                <c:pt idx="14">
                  <c:v>23.7</c:v>
                </c:pt>
                <c:pt idx="15">
                  <c:v>23.5</c:v>
                </c:pt>
                <c:pt idx="16">
                  <c:v>23.6</c:v>
                </c:pt>
                <c:pt idx="17">
                  <c:v>24.9</c:v>
                </c:pt>
                <c:pt idx="18">
                  <c:v>26</c:v>
                </c:pt>
                <c:pt idx="19">
                  <c:v>25.4</c:v>
                </c:pt>
                <c:pt idx="20">
                  <c:v>25.7</c:v>
                </c:pt>
                <c:pt idx="21">
                  <c:v>24.3</c:v>
                </c:pt>
                <c:pt idx="22">
                  <c:v>26.2</c:v>
                </c:pt>
                <c:pt idx="23">
                  <c:v>27.8</c:v>
                </c:pt>
                <c:pt idx="24">
                  <c:v>26.5</c:v>
                </c:pt>
                <c:pt idx="25">
                  <c:v>24.6</c:v>
                </c:pt>
                <c:pt idx="26">
                  <c:v>24.8</c:v>
                </c:pt>
                <c:pt idx="27">
                  <c:v>25.3</c:v>
                </c:pt>
                <c:pt idx="28">
                  <c:v>25.9</c:v>
                </c:pt>
                <c:pt idx="29">
                  <c:v>21.9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37984"/>
        <c:axId val="94556672"/>
      </c:lineChart>
      <c:catAx>
        <c:axId val="112937984"/>
        <c:scaling>
          <c:orientation val="minMax"/>
        </c:scaling>
        <c:delete val="0"/>
        <c:axPos val="b"/>
        <c:majorTickMark val="out"/>
        <c:minorTickMark val="none"/>
        <c:tickLblPos val="nextTo"/>
        <c:crossAx val="94556672"/>
        <c:crosses val="autoZero"/>
        <c:auto val="1"/>
        <c:lblAlgn val="ctr"/>
        <c:lblOffset val="100"/>
        <c:noMultiLvlLbl val="0"/>
      </c:catAx>
      <c:valAx>
        <c:axId val="94556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937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6월</c:v>
                </c:pt>
              </c:strCache>
            </c:strRef>
          </c:tx>
          <c:invertIfNegative val="0"/>
          <c:val>
            <c:numRef>
              <c:f>Sheet1!$G$2:$G$31</c:f>
              <c:numCache>
                <c:formatCode>General</c:formatCode>
                <c:ptCount val="30"/>
                <c:pt idx="0">
                  <c:v>21.4</c:v>
                </c:pt>
                <c:pt idx="1">
                  <c:v>23.1</c:v>
                </c:pt>
                <c:pt idx="2">
                  <c:v>23.3</c:v>
                </c:pt>
                <c:pt idx="3">
                  <c:v>23.7</c:v>
                </c:pt>
                <c:pt idx="4">
                  <c:v>22.5</c:v>
                </c:pt>
                <c:pt idx="5">
                  <c:v>23</c:v>
                </c:pt>
                <c:pt idx="6">
                  <c:v>23</c:v>
                </c:pt>
                <c:pt idx="7">
                  <c:v>22.2</c:v>
                </c:pt>
                <c:pt idx="8">
                  <c:v>24.2</c:v>
                </c:pt>
                <c:pt idx="9">
                  <c:v>23.7</c:v>
                </c:pt>
                <c:pt idx="10">
                  <c:v>23.2</c:v>
                </c:pt>
                <c:pt idx="11">
                  <c:v>22.6</c:v>
                </c:pt>
                <c:pt idx="12">
                  <c:v>23.4</c:v>
                </c:pt>
                <c:pt idx="13">
                  <c:v>24.8</c:v>
                </c:pt>
                <c:pt idx="14">
                  <c:v>23.7</c:v>
                </c:pt>
                <c:pt idx="15">
                  <c:v>23.5</c:v>
                </c:pt>
                <c:pt idx="16">
                  <c:v>23.6</c:v>
                </c:pt>
                <c:pt idx="17">
                  <c:v>24.9</c:v>
                </c:pt>
                <c:pt idx="18">
                  <c:v>26</c:v>
                </c:pt>
                <c:pt idx="19">
                  <c:v>25.4</c:v>
                </c:pt>
                <c:pt idx="20">
                  <c:v>25.7</c:v>
                </c:pt>
                <c:pt idx="21">
                  <c:v>24.3</c:v>
                </c:pt>
                <c:pt idx="22">
                  <c:v>26.2</c:v>
                </c:pt>
                <c:pt idx="23">
                  <c:v>27.8</c:v>
                </c:pt>
                <c:pt idx="24">
                  <c:v>26.5</c:v>
                </c:pt>
                <c:pt idx="25">
                  <c:v>24.6</c:v>
                </c:pt>
                <c:pt idx="26">
                  <c:v>24.8</c:v>
                </c:pt>
                <c:pt idx="27">
                  <c:v>25.3</c:v>
                </c:pt>
                <c:pt idx="28">
                  <c:v>25.9</c:v>
                </c:pt>
                <c:pt idx="29">
                  <c:v>21.9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512448"/>
        <c:axId val="94558400"/>
      </c:barChart>
      <c:valAx>
        <c:axId val="945584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7512448"/>
        <c:crosses val="autoZero"/>
        <c:crossBetween val="between"/>
      </c:valAx>
      <c:catAx>
        <c:axId val="97512448"/>
        <c:scaling>
          <c:orientation val="minMax"/>
        </c:scaling>
        <c:delete val="0"/>
        <c:axPos val="l"/>
        <c:majorTickMark val="out"/>
        <c:minorTickMark val="none"/>
        <c:tickLblPos val="nextTo"/>
        <c:crossAx val="9455840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6월</c:v>
                </c:pt>
              </c:strCache>
            </c:strRef>
          </c:tx>
          <c:yVal>
            <c:numRef>
              <c:f>Sheet1!$G$2:$G$31</c:f>
              <c:numCache>
                <c:formatCode>General</c:formatCode>
                <c:ptCount val="30"/>
                <c:pt idx="0">
                  <c:v>21.4</c:v>
                </c:pt>
                <c:pt idx="1">
                  <c:v>23.1</c:v>
                </c:pt>
                <c:pt idx="2">
                  <c:v>23.3</c:v>
                </c:pt>
                <c:pt idx="3">
                  <c:v>23.7</c:v>
                </c:pt>
                <c:pt idx="4">
                  <c:v>22.5</c:v>
                </c:pt>
                <c:pt idx="5">
                  <c:v>23</c:v>
                </c:pt>
                <c:pt idx="6">
                  <c:v>23</c:v>
                </c:pt>
                <c:pt idx="7">
                  <c:v>22.2</c:v>
                </c:pt>
                <c:pt idx="8">
                  <c:v>24.2</c:v>
                </c:pt>
                <c:pt idx="9">
                  <c:v>23.7</c:v>
                </c:pt>
                <c:pt idx="10">
                  <c:v>23.2</c:v>
                </c:pt>
                <c:pt idx="11">
                  <c:v>22.6</c:v>
                </c:pt>
                <c:pt idx="12">
                  <c:v>23.4</c:v>
                </c:pt>
                <c:pt idx="13">
                  <c:v>24.8</c:v>
                </c:pt>
                <c:pt idx="14">
                  <c:v>23.7</c:v>
                </c:pt>
                <c:pt idx="15">
                  <c:v>23.5</c:v>
                </c:pt>
                <c:pt idx="16">
                  <c:v>23.6</c:v>
                </c:pt>
                <c:pt idx="17">
                  <c:v>24.9</c:v>
                </c:pt>
                <c:pt idx="18">
                  <c:v>26</c:v>
                </c:pt>
                <c:pt idx="19">
                  <c:v>25.4</c:v>
                </c:pt>
                <c:pt idx="20">
                  <c:v>25.7</c:v>
                </c:pt>
                <c:pt idx="21">
                  <c:v>24.3</c:v>
                </c:pt>
                <c:pt idx="22">
                  <c:v>26.2</c:v>
                </c:pt>
                <c:pt idx="23">
                  <c:v>27.8</c:v>
                </c:pt>
                <c:pt idx="24">
                  <c:v>26.5</c:v>
                </c:pt>
                <c:pt idx="25">
                  <c:v>24.6</c:v>
                </c:pt>
                <c:pt idx="26">
                  <c:v>24.8</c:v>
                </c:pt>
                <c:pt idx="27">
                  <c:v>25.3</c:v>
                </c:pt>
                <c:pt idx="28">
                  <c:v>25.9</c:v>
                </c:pt>
                <c:pt idx="29">
                  <c:v>21.9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236864"/>
        <c:axId val="115237440"/>
      </c:scatterChart>
      <c:valAx>
        <c:axId val="115236864"/>
        <c:scaling>
          <c:orientation val="minMax"/>
        </c:scaling>
        <c:delete val="0"/>
        <c:axPos val="b"/>
        <c:majorTickMark val="out"/>
        <c:minorTickMark val="none"/>
        <c:tickLblPos val="nextTo"/>
        <c:crossAx val="115237440"/>
        <c:crosses val="autoZero"/>
        <c:crossBetween val="midCat"/>
      </c:valAx>
      <c:valAx>
        <c:axId val="115237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2368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C6421-C7D9-4764-8490-2431ECC65E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F35A12-A8F9-4D8A-92D0-1F29482D5FB6}">
      <dgm:prSet phldrT="[텍스트]"/>
      <dgm:spPr/>
      <dgm:t>
        <a:bodyPr/>
        <a:lstStyle/>
        <a:p>
          <a:pPr latinLnBrk="1"/>
          <a:r>
            <a:rPr lang="en-US" altLang="ko-KR" dirty="0" smtClean="0"/>
            <a:t>Excel</a:t>
          </a:r>
          <a:endParaRPr lang="ko-KR" altLang="en-US" dirty="0"/>
        </a:p>
      </dgm:t>
    </dgm:pt>
    <dgm:pt modelId="{9D75BC20-626F-4D91-8E4C-11E5B9F776DE}" type="parTrans" cxnId="{489261F6-E154-4AAE-ACAB-3E6147FBC2D3}">
      <dgm:prSet/>
      <dgm:spPr/>
      <dgm:t>
        <a:bodyPr/>
        <a:lstStyle/>
        <a:p>
          <a:pPr latinLnBrk="1"/>
          <a:endParaRPr lang="ko-KR" altLang="en-US"/>
        </a:p>
      </dgm:t>
    </dgm:pt>
    <dgm:pt modelId="{68307C80-3F94-4FEB-9902-463711C5F993}" type="sibTrans" cxnId="{489261F6-E154-4AAE-ACAB-3E6147FBC2D3}">
      <dgm:prSet/>
      <dgm:spPr/>
      <dgm:t>
        <a:bodyPr/>
        <a:lstStyle/>
        <a:p>
          <a:pPr latinLnBrk="1"/>
          <a:endParaRPr lang="ko-KR" altLang="en-US"/>
        </a:p>
      </dgm:t>
    </dgm:pt>
    <dgm:pt modelId="{5D92ED0A-C70B-4FA4-8107-D94FDEE7CFB3}">
      <dgm:prSet phldrT="[텍스트]"/>
      <dgm:spPr/>
      <dgm:t>
        <a:bodyPr/>
        <a:lstStyle/>
        <a:p>
          <a:pPr latinLnBrk="1"/>
          <a:r>
            <a:rPr lang="ko-KR" altLang="en-US" dirty="0" smtClean="0"/>
            <a:t>친숙한 사용자 환경이 큰 장점</a:t>
          </a:r>
          <a:endParaRPr lang="ko-KR" altLang="en-US" dirty="0"/>
        </a:p>
      </dgm:t>
    </dgm:pt>
    <dgm:pt modelId="{BD4B2C77-A802-4916-B75A-F949CC5D0857}" type="parTrans" cxnId="{4B55FC89-4A09-4324-88E4-6A42BA898E7A}">
      <dgm:prSet/>
      <dgm:spPr/>
      <dgm:t>
        <a:bodyPr/>
        <a:lstStyle/>
        <a:p>
          <a:pPr latinLnBrk="1"/>
          <a:endParaRPr lang="ko-KR" altLang="en-US"/>
        </a:p>
      </dgm:t>
    </dgm:pt>
    <dgm:pt modelId="{34508DF1-7927-48CE-BE50-AE41706F907C}" type="sibTrans" cxnId="{4B55FC89-4A09-4324-88E4-6A42BA898E7A}">
      <dgm:prSet/>
      <dgm:spPr/>
      <dgm:t>
        <a:bodyPr/>
        <a:lstStyle/>
        <a:p>
          <a:pPr latinLnBrk="1"/>
          <a:endParaRPr lang="ko-KR" altLang="en-US"/>
        </a:p>
      </dgm:t>
    </dgm:pt>
    <dgm:pt modelId="{405F3D79-5C9C-47E2-B29F-030F5B4B2E66}">
      <dgm:prSet phldrT="[텍스트]"/>
      <dgm:spPr/>
      <dgm:t>
        <a:bodyPr/>
        <a:lstStyle/>
        <a:p>
          <a:pPr latinLnBrk="1"/>
          <a:r>
            <a:rPr lang="en-US" altLang="ko-KR" dirty="0" smtClean="0"/>
            <a:t>End to end</a:t>
          </a:r>
          <a:r>
            <a:rPr lang="ko-KR" altLang="en-US" dirty="0" smtClean="0"/>
            <a:t> 솔루션 제공</a:t>
          </a:r>
          <a:endParaRPr lang="ko-KR" altLang="en-US" dirty="0"/>
        </a:p>
      </dgm:t>
    </dgm:pt>
    <dgm:pt modelId="{995965F3-DEFB-46BA-9150-55824E407646}" type="parTrans" cxnId="{A0A767BE-8DB8-412D-8C10-C5479BA022D0}">
      <dgm:prSet/>
      <dgm:spPr/>
      <dgm:t>
        <a:bodyPr/>
        <a:lstStyle/>
        <a:p>
          <a:pPr latinLnBrk="1"/>
          <a:endParaRPr lang="ko-KR" altLang="en-US"/>
        </a:p>
      </dgm:t>
    </dgm:pt>
    <dgm:pt modelId="{BE2A3559-C09F-46D4-9444-F2149CEF45FC}" type="sibTrans" cxnId="{A0A767BE-8DB8-412D-8C10-C5479BA022D0}">
      <dgm:prSet/>
      <dgm:spPr/>
      <dgm:t>
        <a:bodyPr/>
        <a:lstStyle/>
        <a:p>
          <a:pPr latinLnBrk="1"/>
          <a:endParaRPr lang="ko-KR" altLang="en-US"/>
        </a:p>
      </dgm:t>
    </dgm:pt>
    <dgm:pt modelId="{7CB22805-6836-4A8F-BB89-DE9BE87EF969}">
      <dgm:prSet phldrT="[텍스트]"/>
      <dgm:spPr/>
      <dgm:t>
        <a:bodyPr/>
        <a:lstStyle/>
        <a:p>
          <a:pPr latinLnBrk="1"/>
          <a:r>
            <a:rPr lang="en-US" altLang="ko-KR" dirty="0" smtClean="0"/>
            <a:t>SAS</a:t>
          </a:r>
          <a:endParaRPr lang="ko-KR" altLang="en-US" dirty="0"/>
        </a:p>
      </dgm:t>
    </dgm:pt>
    <dgm:pt modelId="{F935AF68-62AC-4155-9CD7-6CD0FB5F147D}" type="parTrans" cxnId="{B8B81CB7-2754-4216-B490-6E0C5B315F72}">
      <dgm:prSet/>
      <dgm:spPr/>
      <dgm:t>
        <a:bodyPr/>
        <a:lstStyle/>
        <a:p>
          <a:pPr latinLnBrk="1"/>
          <a:endParaRPr lang="ko-KR" altLang="en-US"/>
        </a:p>
      </dgm:t>
    </dgm:pt>
    <dgm:pt modelId="{72823980-B373-48A8-B83C-2DC5E4059B08}" type="sibTrans" cxnId="{B8B81CB7-2754-4216-B490-6E0C5B315F72}">
      <dgm:prSet/>
      <dgm:spPr/>
      <dgm:t>
        <a:bodyPr/>
        <a:lstStyle/>
        <a:p>
          <a:pPr latinLnBrk="1"/>
          <a:endParaRPr lang="ko-KR" altLang="en-US"/>
        </a:p>
      </dgm:t>
    </dgm:pt>
    <dgm:pt modelId="{DA655562-64D3-43F9-9590-0091DF53F707}">
      <dgm:prSet phldrT="[텍스트]"/>
      <dgm:spPr/>
      <dgm:t>
        <a:bodyPr/>
        <a:lstStyle/>
        <a:p>
          <a:pPr latinLnBrk="1"/>
          <a:r>
            <a:rPr lang="ko-KR" altLang="en-US" dirty="0" smtClean="0"/>
            <a:t>오랜 전통과</a:t>
          </a:r>
          <a:r>
            <a:rPr lang="en-US" altLang="ko-KR" dirty="0" smtClean="0"/>
            <a:t>, </a:t>
          </a:r>
          <a:r>
            <a:rPr lang="ko-KR" altLang="en-US" dirty="0" smtClean="0"/>
            <a:t>안정적인 데이터 처리에 대한 신뢰</a:t>
          </a:r>
          <a:endParaRPr lang="ko-KR" altLang="en-US" dirty="0"/>
        </a:p>
      </dgm:t>
    </dgm:pt>
    <dgm:pt modelId="{173ADD26-5AB2-436F-8BF3-8B57916E18CC}" type="parTrans" cxnId="{A70F074E-1390-4229-9EBD-A902CC328A64}">
      <dgm:prSet/>
      <dgm:spPr/>
      <dgm:t>
        <a:bodyPr/>
        <a:lstStyle/>
        <a:p>
          <a:pPr latinLnBrk="1"/>
          <a:endParaRPr lang="ko-KR" altLang="en-US"/>
        </a:p>
      </dgm:t>
    </dgm:pt>
    <dgm:pt modelId="{BF0826BE-7A73-4677-8774-071E7A35D0DD}" type="sibTrans" cxnId="{A70F074E-1390-4229-9EBD-A902CC328A64}">
      <dgm:prSet/>
      <dgm:spPr/>
      <dgm:t>
        <a:bodyPr/>
        <a:lstStyle/>
        <a:p>
          <a:pPr latinLnBrk="1"/>
          <a:endParaRPr lang="ko-KR" altLang="en-US"/>
        </a:p>
      </dgm:t>
    </dgm:pt>
    <dgm:pt modelId="{F206152B-96AA-4506-8897-35BC835CE9EE}">
      <dgm:prSet phldrT="[텍스트]"/>
      <dgm:spPr/>
      <dgm:t>
        <a:bodyPr/>
        <a:lstStyle/>
        <a:p>
          <a:pPr latinLnBrk="1"/>
          <a:r>
            <a:rPr lang="ko-KR" altLang="en-US" dirty="0" smtClean="0"/>
            <a:t>대용량 데이터 처리</a:t>
          </a:r>
          <a:endParaRPr lang="ko-KR" altLang="en-US" dirty="0"/>
        </a:p>
      </dgm:t>
    </dgm:pt>
    <dgm:pt modelId="{FD39B28A-6323-4700-BA95-D9520C9FACAB}" type="parTrans" cxnId="{52C48529-894A-4A3F-B6F9-AF5A722D2CB1}">
      <dgm:prSet/>
      <dgm:spPr/>
      <dgm:t>
        <a:bodyPr/>
        <a:lstStyle/>
        <a:p>
          <a:pPr latinLnBrk="1"/>
          <a:endParaRPr lang="ko-KR" altLang="en-US"/>
        </a:p>
      </dgm:t>
    </dgm:pt>
    <dgm:pt modelId="{2C49A564-A065-4E60-89C3-A89A18B580B0}" type="sibTrans" cxnId="{52C48529-894A-4A3F-B6F9-AF5A722D2CB1}">
      <dgm:prSet/>
      <dgm:spPr/>
      <dgm:t>
        <a:bodyPr/>
        <a:lstStyle/>
        <a:p>
          <a:pPr latinLnBrk="1"/>
          <a:endParaRPr lang="ko-KR" altLang="en-US"/>
        </a:p>
      </dgm:t>
    </dgm:pt>
    <dgm:pt modelId="{A0942266-DE16-4D37-99BD-1F89B110929F}">
      <dgm:prSet phldrT="[텍스트]"/>
      <dgm:spPr/>
      <dgm:t>
        <a:bodyPr/>
        <a:lstStyle/>
        <a:p>
          <a:pPr latinLnBrk="1"/>
          <a:r>
            <a:rPr lang="en-US" altLang="ko-KR" dirty="0" smtClean="0"/>
            <a:t>R</a:t>
          </a:r>
          <a:endParaRPr lang="ko-KR" altLang="en-US" dirty="0"/>
        </a:p>
      </dgm:t>
    </dgm:pt>
    <dgm:pt modelId="{47FBCFDB-E7AA-45A5-9D1D-EAFAF2AF0F7C}" type="parTrans" cxnId="{5C45DD17-8912-4E5F-9AF9-2EC73ABA2703}">
      <dgm:prSet/>
      <dgm:spPr/>
      <dgm:t>
        <a:bodyPr/>
        <a:lstStyle/>
        <a:p>
          <a:pPr latinLnBrk="1"/>
          <a:endParaRPr lang="ko-KR" altLang="en-US"/>
        </a:p>
      </dgm:t>
    </dgm:pt>
    <dgm:pt modelId="{0B7621A3-059F-475C-A992-89220600DAAF}" type="sibTrans" cxnId="{5C45DD17-8912-4E5F-9AF9-2EC73ABA2703}">
      <dgm:prSet/>
      <dgm:spPr/>
      <dgm:t>
        <a:bodyPr/>
        <a:lstStyle/>
        <a:p>
          <a:pPr latinLnBrk="1"/>
          <a:endParaRPr lang="ko-KR" altLang="en-US"/>
        </a:p>
      </dgm:t>
    </dgm:pt>
    <dgm:pt modelId="{B987F18D-32D8-4743-8E37-684F39DD59E4}">
      <dgm:prSet phldrT="[텍스트]"/>
      <dgm:spPr/>
      <dgm:t>
        <a:bodyPr/>
        <a:lstStyle/>
        <a:p>
          <a:pPr latinLnBrk="1"/>
          <a:r>
            <a:rPr lang="en-US" altLang="ko-KR" dirty="0" smtClean="0"/>
            <a:t>R</a:t>
          </a:r>
          <a:r>
            <a:rPr lang="ko-KR" altLang="en-US" dirty="0" smtClean="0"/>
            <a:t>의 단점을 극복하는 여러 솔루션 개발 진행 중 </a:t>
          </a:r>
          <a:r>
            <a:rPr lang="en-US" altLang="ko-KR" dirty="0" smtClean="0"/>
            <a:t>(</a:t>
          </a:r>
          <a:r>
            <a:rPr lang="ko-KR" altLang="en-US" dirty="0" smtClean="0"/>
            <a:t>단점의 보안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F1A284E-EDD6-4FA2-A93E-E58E940DE9B5}" type="parTrans" cxnId="{9F991CA6-76D1-435B-BDE2-0D1AF6C60875}">
      <dgm:prSet/>
      <dgm:spPr/>
      <dgm:t>
        <a:bodyPr/>
        <a:lstStyle/>
        <a:p>
          <a:pPr latinLnBrk="1"/>
          <a:endParaRPr lang="ko-KR" altLang="en-US"/>
        </a:p>
      </dgm:t>
    </dgm:pt>
    <dgm:pt modelId="{DB4D123D-F27A-49C9-98AD-A5234A9143CC}" type="sibTrans" cxnId="{9F991CA6-76D1-435B-BDE2-0D1AF6C60875}">
      <dgm:prSet/>
      <dgm:spPr/>
      <dgm:t>
        <a:bodyPr/>
        <a:lstStyle/>
        <a:p>
          <a:pPr latinLnBrk="1"/>
          <a:endParaRPr lang="ko-KR" altLang="en-US"/>
        </a:p>
      </dgm:t>
    </dgm:pt>
    <dgm:pt modelId="{A89911B1-7646-44A5-B3E4-A1CAF70484EA}">
      <dgm:prSet phldrT="[텍스트]"/>
      <dgm:spPr/>
      <dgm:t>
        <a:bodyPr/>
        <a:lstStyle/>
        <a:p>
          <a:pPr latinLnBrk="1"/>
          <a:r>
            <a:rPr lang="ko-KR" altLang="en-US" dirty="0" smtClean="0"/>
            <a:t>오픈 소스의 장점을 부각</a:t>
          </a:r>
          <a:r>
            <a:rPr lang="en-US" altLang="ko-KR" dirty="0" smtClean="0"/>
            <a:t>,</a:t>
          </a:r>
          <a:r>
            <a:rPr lang="ko-KR" altLang="en-US" dirty="0" smtClean="0"/>
            <a:t> 단점은 축소</a:t>
          </a:r>
          <a:endParaRPr lang="ko-KR" altLang="en-US" dirty="0"/>
        </a:p>
      </dgm:t>
    </dgm:pt>
    <dgm:pt modelId="{39A9F732-9430-4B17-9C0B-6E7E4449405B}" type="parTrans" cxnId="{07594AC7-AED8-4EC5-AC9E-5D9629E6D3FF}">
      <dgm:prSet/>
      <dgm:spPr/>
      <dgm:t>
        <a:bodyPr/>
        <a:lstStyle/>
        <a:p>
          <a:pPr latinLnBrk="1"/>
          <a:endParaRPr lang="ko-KR" altLang="en-US"/>
        </a:p>
      </dgm:t>
    </dgm:pt>
    <dgm:pt modelId="{6A16D30D-2BCC-4350-A140-0B02FF623321}" type="sibTrans" cxnId="{07594AC7-AED8-4EC5-AC9E-5D9629E6D3FF}">
      <dgm:prSet/>
      <dgm:spPr/>
      <dgm:t>
        <a:bodyPr/>
        <a:lstStyle/>
        <a:p>
          <a:pPr latinLnBrk="1"/>
          <a:endParaRPr lang="ko-KR" altLang="en-US"/>
        </a:p>
      </dgm:t>
    </dgm:pt>
    <dgm:pt modelId="{67508BFC-7A94-469C-ABBB-78F49EF123C0}" type="pres">
      <dgm:prSet presAssocID="{C45C6421-C7D9-4764-8490-2431ECC65E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76A3CE-0126-46B4-A423-8639E542C17B}" type="pres">
      <dgm:prSet presAssocID="{36F35A12-A8F9-4D8A-92D0-1F29482D5FB6}" presName="linNode" presStyleCnt="0"/>
      <dgm:spPr/>
    </dgm:pt>
    <dgm:pt modelId="{AB3DC748-9FD0-4C06-A606-C1822447B097}" type="pres">
      <dgm:prSet presAssocID="{36F35A12-A8F9-4D8A-92D0-1F29482D5FB6}" presName="parentText" presStyleLbl="node1" presStyleIdx="0" presStyleCnt="3" custScaleX="4448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10DE4-434F-48ED-9EE4-8C1DF22F3A71}" type="pres">
      <dgm:prSet presAssocID="{36F35A12-A8F9-4D8A-92D0-1F29482D5FB6}" presName="descendantText" presStyleLbl="alignAccFollowNode1" presStyleIdx="0" presStyleCnt="3" custScaleX="1135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F10F43-26C3-401C-8D9F-381F7B8DB28D}" type="pres">
      <dgm:prSet presAssocID="{68307C80-3F94-4FEB-9902-463711C5F993}" presName="sp" presStyleCnt="0"/>
      <dgm:spPr/>
    </dgm:pt>
    <dgm:pt modelId="{BFB74C1C-434A-4618-82B3-35515DC7D342}" type="pres">
      <dgm:prSet presAssocID="{7CB22805-6836-4A8F-BB89-DE9BE87EF969}" presName="linNode" presStyleCnt="0"/>
      <dgm:spPr/>
    </dgm:pt>
    <dgm:pt modelId="{8462B59A-9EA8-4623-97F4-811C06CB91DC}" type="pres">
      <dgm:prSet presAssocID="{7CB22805-6836-4A8F-BB89-DE9BE87EF969}" presName="parentText" presStyleLbl="node1" presStyleIdx="1" presStyleCnt="3" custScaleX="44482" custLinFactNeighborX="-4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8C084D-E275-4AE1-BD0E-0F6C0AF8ABD9}" type="pres">
      <dgm:prSet presAssocID="{7CB22805-6836-4A8F-BB89-DE9BE87EF969}" presName="descendantText" presStyleLbl="alignAccFollowNode1" presStyleIdx="1" presStyleCnt="3" custScaleX="1135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34CD6B-1239-4038-8295-2F0FADFE1B31}" type="pres">
      <dgm:prSet presAssocID="{72823980-B373-48A8-B83C-2DC5E4059B08}" presName="sp" presStyleCnt="0"/>
      <dgm:spPr/>
    </dgm:pt>
    <dgm:pt modelId="{05CFBF46-64AC-418A-B6D5-1CE28910EB4D}" type="pres">
      <dgm:prSet presAssocID="{A0942266-DE16-4D37-99BD-1F89B110929F}" presName="linNode" presStyleCnt="0"/>
      <dgm:spPr/>
    </dgm:pt>
    <dgm:pt modelId="{318DF02D-45E9-4D24-92FC-857950A73536}" type="pres">
      <dgm:prSet presAssocID="{A0942266-DE16-4D37-99BD-1F89B110929F}" presName="parentText" presStyleLbl="node1" presStyleIdx="2" presStyleCnt="3" custScaleX="4448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F1C51B-1EA7-446E-AD19-375B3203B7D9}" type="pres">
      <dgm:prSet presAssocID="{A0942266-DE16-4D37-99BD-1F89B110929F}" presName="descendantText" presStyleLbl="alignAccFollowNode1" presStyleIdx="2" presStyleCnt="3" custScaleX="114575" custLinFactNeighborX="1363" custLinFactNeighborY="-7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8CAB36F-0407-4AB5-AF63-0CE57B6D92AB}" type="presOf" srcId="{B987F18D-32D8-4743-8E37-684F39DD59E4}" destId="{4CF1C51B-1EA7-446E-AD19-375B3203B7D9}" srcOrd="0" destOrd="0" presId="urn:microsoft.com/office/officeart/2005/8/layout/vList5"/>
    <dgm:cxn modelId="{B8B81CB7-2754-4216-B490-6E0C5B315F72}" srcId="{C45C6421-C7D9-4764-8490-2431ECC65E70}" destId="{7CB22805-6836-4A8F-BB89-DE9BE87EF969}" srcOrd="1" destOrd="0" parTransId="{F935AF68-62AC-4155-9CD7-6CD0FB5F147D}" sibTransId="{72823980-B373-48A8-B83C-2DC5E4059B08}"/>
    <dgm:cxn modelId="{E1C90376-145E-4C7A-A1C6-9C2265A47A0A}" type="presOf" srcId="{7CB22805-6836-4A8F-BB89-DE9BE87EF969}" destId="{8462B59A-9EA8-4623-97F4-811C06CB91DC}" srcOrd="0" destOrd="0" presId="urn:microsoft.com/office/officeart/2005/8/layout/vList5"/>
    <dgm:cxn modelId="{4B55FC89-4A09-4324-88E4-6A42BA898E7A}" srcId="{36F35A12-A8F9-4D8A-92D0-1F29482D5FB6}" destId="{5D92ED0A-C70B-4FA4-8107-D94FDEE7CFB3}" srcOrd="0" destOrd="0" parTransId="{BD4B2C77-A802-4916-B75A-F949CC5D0857}" sibTransId="{34508DF1-7927-48CE-BE50-AE41706F907C}"/>
    <dgm:cxn modelId="{A70F074E-1390-4229-9EBD-A902CC328A64}" srcId="{7CB22805-6836-4A8F-BB89-DE9BE87EF969}" destId="{DA655562-64D3-43F9-9590-0091DF53F707}" srcOrd="0" destOrd="0" parTransId="{173ADD26-5AB2-436F-8BF3-8B57916E18CC}" sibTransId="{BF0826BE-7A73-4677-8774-071E7A35D0DD}"/>
    <dgm:cxn modelId="{9F991CA6-76D1-435B-BDE2-0D1AF6C60875}" srcId="{A0942266-DE16-4D37-99BD-1F89B110929F}" destId="{B987F18D-32D8-4743-8E37-684F39DD59E4}" srcOrd="0" destOrd="0" parTransId="{BF1A284E-EDD6-4FA2-A93E-E58E940DE9B5}" sibTransId="{DB4D123D-F27A-49C9-98AD-A5234A9143CC}"/>
    <dgm:cxn modelId="{78A08A26-9EC8-49AF-8A6A-D3E09B07044A}" type="presOf" srcId="{5D92ED0A-C70B-4FA4-8107-D94FDEE7CFB3}" destId="{5D610DE4-434F-48ED-9EE4-8C1DF22F3A71}" srcOrd="0" destOrd="0" presId="urn:microsoft.com/office/officeart/2005/8/layout/vList5"/>
    <dgm:cxn modelId="{68972935-3356-4DD6-9C7B-06408E79C2DB}" type="presOf" srcId="{A89911B1-7646-44A5-B3E4-A1CAF70484EA}" destId="{4CF1C51B-1EA7-446E-AD19-375B3203B7D9}" srcOrd="0" destOrd="1" presId="urn:microsoft.com/office/officeart/2005/8/layout/vList5"/>
    <dgm:cxn modelId="{52B3AFF2-956A-4C82-926E-FAAA62BB3577}" type="presOf" srcId="{DA655562-64D3-43F9-9590-0091DF53F707}" destId="{268C084D-E275-4AE1-BD0E-0F6C0AF8ABD9}" srcOrd="0" destOrd="0" presId="urn:microsoft.com/office/officeart/2005/8/layout/vList5"/>
    <dgm:cxn modelId="{A0A767BE-8DB8-412D-8C10-C5479BA022D0}" srcId="{36F35A12-A8F9-4D8A-92D0-1F29482D5FB6}" destId="{405F3D79-5C9C-47E2-B29F-030F5B4B2E66}" srcOrd="1" destOrd="0" parTransId="{995965F3-DEFB-46BA-9150-55824E407646}" sibTransId="{BE2A3559-C09F-46D4-9444-F2149CEF45FC}"/>
    <dgm:cxn modelId="{C3B2B793-1E89-4A83-BED7-60BF1A07F323}" type="presOf" srcId="{36F35A12-A8F9-4D8A-92D0-1F29482D5FB6}" destId="{AB3DC748-9FD0-4C06-A606-C1822447B097}" srcOrd="0" destOrd="0" presId="urn:microsoft.com/office/officeart/2005/8/layout/vList5"/>
    <dgm:cxn modelId="{82506811-BD50-42BC-B6E5-4AC8167A5F83}" type="presOf" srcId="{C45C6421-C7D9-4764-8490-2431ECC65E70}" destId="{67508BFC-7A94-469C-ABBB-78F49EF123C0}" srcOrd="0" destOrd="0" presId="urn:microsoft.com/office/officeart/2005/8/layout/vList5"/>
    <dgm:cxn modelId="{77EB9A22-D8E4-406A-B4C5-E4C1CC9156C3}" type="presOf" srcId="{F206152B-96AA-4506-8897-35BC835CE9EE}" destId="{268C084D-E275-4AE1-BD0E-0F6C0AF8ABD9}" srcOrd="0" destOrd="1" presId="urn:microsoft.com/office/officeart/2005/8/layout/vList5"/>
    <dgm:cxn modelId="{52C48529-894A-4A3F-B6F9-AF5A722D2CB1}" srcId="{7CB22805-6836-4A8F-BB89-DE9BE87EF969}" destId="{F206152B-96AA-4506-8897-35BC835CE9EE}" srcOrd="1" destOrd="0" parTransId="{FD39B28A-6323-4700-BA95-D9520C9FACAB}" sibTransId="{2C49A564-A065-4E60-89C3-A89A18B580B0}"/>
    <dgm:cxn modelId="{2C4BCEB6-51F7-43FB-8E42-F212B3831938}" type="presOf" srcId="{A0942266-DE16-4D37-99BD-1F89B110929F}" destId="{318DF02D-45E9-4D24-92FC-857950A73536}" srcOrd="0" destOrd="0" presId="urn:microsoft.com/office/officeart/2005/8/layout/vList5"/>
    <dgm:cxn modelId="{5C45DD17-8912-4E5F-9AF9-2EC73ABA2703}" srcId="{C45C6421-C7D9-4764-8490-2431ECC65E70}" destId="{A0942266-DE16-4D37-99BD-1F89B110929F}" srcOrd="2" destOrd="0" parTransId="{47FBCFDB-E7AA-45A5-9D1D-EAFAF2AF0F7C}" sibTransId="{0B7621A3-059F-475C-A992-89220600DAAF}"/>
    <dgm:cxn modelId="{07594AC7-AED8-4EC5-AC9E-5D9629E6D3FF}" srcId="{A0942266-DE16-4D37-99BD-1F89B110929F}" destId="{A89911B1-7646-44A5-B3E4-A1CAF70484EA}" srcOrd="1" destOrd="0" parTransId="{39A9F732-9430-4B17-9C0B-6E7E4449405B}" sibTransId="{6A16D30D-2BCC-4350-A140-0B02FF623321}"/>
    <dgm:cxn modelId="{D4C0ABF1-4814-4010-8FBA-9DDF113FFF55}" type="presOf" srcId="{405F3D79-5C9C-47E2-B29F-030F5B4B2E66}" destId="{5D610DE4-434F-48ED-9EE4-8C1DF22F3A71}" srcOrd="0" destOrd="1" presId="urn:microsoft.com/office/officeart/2005/8/layout/vList5"/>
    <dgm:cxn modelId="{489261F6-E154-4AAE-ACAB-3E6147FBC2D3}" srcId="{C45C6421-C7D9-4764-8490-2431ECC65E70}" destId="{36F35A12-A8F9-4D8A-92D0-1F29482D5FB6}" srcOrd="0" destOrd="0" parTransId="{9D75BC20-626F-4D91-8E4C-11E5B9F776DE}" sibTransId="{68307C80-3F94-4FEB-9902-463711C5F993}"/>
    <dgm:cxn modelId="{534CC08D-6EB5-495A-9A54-DA4458774C95}" type="presParOf" srcId="{67508BFC-7A94-469C-ABBB-78F49EF123C0}" destId="{2276A3CE-0126-46B4-A423-8639E542C17B}" srcOrd="0" destOrd="0" presId="urn:microsoft.com/office/officeart/2005/8/layout/vList5"/>
    <dgm:cxn modelId="{995897EF-2605-4D2C-80E4-1ABE5CC9825C}" type="presParOf" srcId="{2276A3CE-0126-46B4-A423-8639E542C17B}" destId="{AB3DC748-9FD0-4C06-A606-C1822447B097}" srcOrd="0" destOrd="0" presId="urn:microsoft.com/office/officeart/2005/8/layout/vList5"/>
    <dgm:cxn modelId="{E62CC4C0-89CD-4301-AEA4-7B1D8FCF7591}" type="presParOf" srcId="{2276A3CE-0126-46B4-A423-8639E542C17B}" destId="{5D610DE4-434F-48ED-9EE4-8C1DF22F3A71}" srcOrd="1" destOrd="0" presId="urn:microsoft.com/office/officeart/2005/8/layout/vList5"/>
    <dgm:cxn modelId="{74BBF448-D090-4C8A-AA72-F4BAF3180F92}" type="presParOf" srcId="{67508BFC-7A94-469C-ABBB-78F49EF123C0}" destId="{3AF10F43-26C3-401C-8D9F-381F7B8DB28D}" srcOrd="1" destOrd="0" presId="urn:microsoft.com/office/officeart/2005/8/layout/vList5"/>
    <dgm:cxn modelId="{CE7FD71B-91E4-47C4-A0CB-5BD966C19B64}" type="presParOf" srcId="{67508BFC-7A94-469C-ABBB-78F49EF123C0}" destId="{BFB74C1C-434A-4618-82B3-35515DC7D342}" srcOrd="2" destOrd="0" presId="urn:microsoft.com/office/officeart/2005/8/layout/vList5"/>
    <dgm:cxn modelId="{05B9DB94-B9E3-456A-A1CF-0685E6A15381}" type="presParOf" srcId="{BFB74C1C-434A-4618-82B3-35515DC7D342}" destId="{8462B59A-9EA8-4623-97F4-811C06CB91DC}" srcOrd="0" destOrd="0" presId="urn:microsoft.com/office/officeart/2005/8/layout/vList5"/>
    <dgm:cxn modelId="{732210E5-C6E9-46DD-8479-EDB088EA2A25}" type="presParOf" srcId="{BFB74C1C-434A-4618-82B3-35515DC7D342}" destId="{268C084D-E275-4AE1-BD0E-0F6C0AF8ABD9}" srcOrd="1" destOrd="0" presId="urn:microsoft.com/office/officeart/2005/8/layout/vList5"/>
    <dgm:cxn modelId="{0DDDB427-A2E1-4902-A3E3-BCD7E6C9C156}" type="presParOf" srcId="{67508BFC-7A94-469C-ABBB-78F49EF123C0}" destId="{4634CD6B-1239-4038-8295-2F0FADFE1B31}" srcOrd="3" destOrd="0" presId="urn:microsoft.com/office/officeart/2005/8/layout/vList5"/>
    <dgm:cxn modelId="{6324392F-D43A-491B-90E7-AFA98D0ABB9D}" type="presParOf" srcId="{67508BFC-7A94-469C-ABBB-78F49EF123C0}" destId="{05CFBF46-64AC-418A-B6D5-1CE28910EB4D}" srcOrd="4" destOrd="0" presId="urn:microsoft.com/office/officeart/2005/8/layout/vList5"/>
    <dgm:cxn modelId="{E1A5B5EF-5D3D-48A4-9445-412F9DCAAD87}" type="presParOf" srcId="{05CFBF46-64AC-418A-B6D5-1CE28910EB4D}" destId="{318DF02D-45E9-4D24-92FC-857950A73536}" srcOrd="0" destOrd="0" presId="urn:microsoft.com/office/officeart/2005/8/layout/vList5"/>
    <dgm:cxn modelId="{8900A39A-A118-4628-9D21-89C292A88A65}" type="presParOf" srcId="{05CFBF46-64AC-418A-B6D5-1CE28910EB4D}" destId="{4CF1C51B-1EA7-446E-AD19-375B3203B7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10DE4-434F-48ED-9EE4-8C1DF22F3A71}">
      <dsp:nvSpPr>
        <dsp:cNvPr id="0" name=""/>
        <dsp:cNvSpPr/>
      </dsp:nvSpPr>
      <dsp:spPr>
        <a:xfrm rot="5400000">
          <a:off x="4738730" y="-2728352"/>
          <a:ext cx="824975" cy="64910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친숙한 사용자 환경이 큰 장점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End to end</a:t>
          </a:r>
          <a:r>
            <a:rPr lang="ko-KR" altLang="en-US" sz="1500" kern="1200" dirty="0" smtClean="0"/>
            <a:t> 솔루션 제공</a:t>
          </a:r>
          <a:endParaRPr lang="ko-KR" altLang="en-US" sz="1500" kern="1200" dirty="0"/>
        </a:p>
      </dsp:txBody>
      <dsp:txXfrm rot="-5400000">
        <a:off x="1905694" y="144956"/>
        <a:ext cx="6450776" cy="744431"/>
      </dsp:txXfrm>
    </dsp:sp>
    <dsp:sp modelId="{AB3DC748-9FD0-4C06-A606-C1822447B097}">
      <dsp:nvSpPr>
        <dsp:cNvPr id="0" name=""/>
        <dsp:cNvSpPr/>
      </dsp:nvSpPr>
      <dsp:spPr>
        <a:xfrm>
          <a:off x="475847" y="1562"/>
          <a:ext cx="1429845" cy="1031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Excel</a:t>
          </a:r>
          <a:endParaRPr lang="ko-KR" altLang="en-US" sz="3500" kern="1200" dirty="0"/>
        </a:p>
      </dsp:txBody>
      <dsp:txXfrm>
        <a:off x="526187" y="51902"/>
        <a:ext cx="1329165" cy="930539"/>
      </dsp:txXfrm>
    </dsp:sp>
    <dsp:sp modelId="{268C084D-E275-4AE1-BD0E-0F6C0AF8ABD9}">
      <dsp:nvSpPr>
        <dsp:cNvPr id="0" name=""/>
        <dsp:cNvSpPr/>
      </dsp:nvSpPr>
      <dsp:spPr>
        <a:xfrm rot="5400000">
          <a:off x="4738730" y="-1645572"/>
          <a:ext cx="824975" cy="64910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오랜 전통과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안정적인 데이터 처리에 대한 신뢰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대용량 데이터 처리</a:t>
          </a:r>
          <a:endParaRPr lang="ko-KR" altLang="en-US" sz="1500" kern="1200" dirty="0"/>
        </a:p>
      </dsp:txBody>
      <dsp:txXfrm rot="-5400000">
        <a:off x="1905694" y="1227736"/>
        <a:ext cx="6450776" cy="744431"/>
      </dsp:txXfrm>
    </dsp:sp>
    <dsp:sp modelId="{8462B59A-9EA8-4623-97F4-811C06CB91DC}">
      <dsp:nvSpPr>
        <dsp:cNvPr id="0" name=""/>
        <dsp:cNvSpPr/>
      </dsp:nvSpPr>
      <dsp:spPr>
        <a:xfrm>
          <a:off x="473275" y="1084342"/>
          <a:ext cx="1429845" cy="1031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SAS</a:t>
          </a:r>
          <a:endParaRPr lang="ko-KR" altLang="en-US" sz="3500" kern="1200" dirty="0"/>
        </a:p>
      </dsp:txBody>
      <dsp:txXfrm>
        <a:off x="523615" y="1134682"/>
        <a:ext cx="1329165" cy="930539"/>
      </dsp:txXfrm>
    </dsp:sp>
    <dsp:sp modelId="{4CF1C51B-1EA7-446E-AD19-375B3203B7D9}">
      <dsp:nvSpPr>
        <dsp:cNvPr id="0" name=""/>
        <dsp:cNvSpPr/>
      </dsp:nvSpPr>
      <dsp:spPr>
        <a:xfrm rot="5400000">
          <a:off x="4810744" y="-597436"/>
          <a:ext cx="824975" cy="6547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R</a:t>
          </a:r>
          <a:r>
            <a:rPr lang="ko-KR" altLang="en-US" sz="1500" kern="1200" dirty="0" smtClean="0"/>
            <a:t>의 단점을 극복하는 여러 솔루션 개발 진행 중 </a:t>
          </a:r>
          <a:r>
            <a:rPr lang="en-US" altLang="ko-KR" sz="1500" kern="1200" dirty="0" smtClean="0"/>
            <a:t>(</a:t>
          </a:r>
          <a:r>
            <a:rPr lang="ko-KR" altLang="en-US" sz="1500" kern="1200" dirty="0" smtClean="0"/>
            <a:t>단점의 보안</a:t>
          </a:r>
          <a:r>
            <a:rPr lang="en-US" altLang="ko-KR" sz="1500" kern="1200" dirty="0" smtClean="0"/>
            <a:t>)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오픈 소스의 장점을 부각</a:t>
          </a:r>
          <a:r>
            <a:rPr lang="en-US" altLang="ko-KR" sz="1500" kern="1200" dirty="0" smtClean="0"/>
            <a:t>,</a:t>
          </a:r>
          <a:r>
            <a:rPr lang="ko-KR" altLang="en-US" sz="1500" kern="1200" dirty="0" smtClean="0"/>
            <a:t> 단점은 축소</a:t>
          </a:r>
          <a:endParaRPr lang="ko-KR" altLang="en-US" sz="1500" kern="1200" dirty="0"/>
        </a:p>
      </dsp:txBody>
      <dsp:txXfrm rot="-5400000">
        <a:off x="1949506" y="2304074"/>
        <a:ext cx="6507179" cy="744431"/>
      </dsp:txXfrm>
    </dsp:sp>
    <dsp:sp modelId="{318DF02D-45E9-4D24-92FC-857950A73536}">
      <dsp:nvSpPr>
        <dsp:cNvPr id="0" name=""/>
        <dsp:cNvSpPr/>
      </dsp:nvSpPr>
      <dsp:spPr>
        <a:xfrm>
          <a:off x="475847" y="2167122"/>
          <a:ext cx="1429845" cy="1031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R</a:t>
          </a:r>
          <a:endParaRPr lang="ko-KR" altLang="en-US" sz="3500" kern="1200" dirty="0"/>
        </a:p>
      </dsp:txBody>
      <dsp:txXfrm>
        <a:off x="526187" y="2217462"/>
        <a:ext cx="1329165" cy="930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2" Type="http://schemas.openxmlformats.org/officeDocument/2006/relationships/hyperlink" Target="http://brenoco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Analysis of </a:t>
            </a:r>
            <a:r>
              <a:rPr lang="en-US" altLang="ko-KR" smtClean="0"/>
              <a:t>Statistical Packages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pPr algn="r"/>
            <a:r>
              <a:rPr lang="en-US" altLang="ko-KR" dirty="0" smtClean="0"/>
              <a:t>  9 January  2013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Big Data Team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</a:t>
            </a:r>
            <a:r>
              <a:rPr lang="ko-KR" altLang="en-US" dirty="0"/>
              <a:t>의 통계 기능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기술통계량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 오차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중앙값 등 기술통계량을 자동으로 나열해준다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60848"/>
            <a:ext cx="71913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5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</a:t>
            </a:r>
            <a:r>
              <a:rPr lang="ko-KR" altLang="en-US" dirty="0"/>
              <a:t>의 통계 기능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F-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가설에 대한 검증도 간단하게 구할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33056"/>
            <a:ext cx="42957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0" y="1988843"/>
            <a:ext cx="359187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14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의 그래프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차트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세로 막대형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꺽은선형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 막대형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영역형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분산형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…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802426"/>
              </p:ext>
            </p:extLst>
          </p:nvPr>
        </p:nvGraphicFramePr>
        <p:xfrm>
          <a:off x="683568" y="1916832"/>
          <a:ext cx="3703320" cy="222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00848"/>
              </p:ext>
            </p:extLst>
          </p:nvPr>
        </p:nvGraphicFramePr>
        <p:xfrm>
          <a:off x="4427984" y="1916832"/>
          <a:ext cx="3694176" cy="221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537520"/>
              </p:ext>
            </p:extLst>
          </p:nvPr>
        </p:nvGraphicFramePr>
        <p:xfrm>
          <a:off x="683569" y="4132568"/>
          <a:ext cx="3703320" cy="222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634960"/>
              </p:ext>
            </p:extLst>
          </p:nvPr>
        </p:nvGraphicFramePr>
        <p:xfrm>
          <a:off x="4427984" y="4149080"/>
          <a:ext cx="3703322" cy="222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926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의 통계 기능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셋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서울시 기온</a:t>
            </a:r>
            <a:r>
              <a:rPr lang="en-US" altLang="ko-KR" dirty="0"/>
              <a:t>(</a:t>
            </a:r>
            <a:r>
              <a:rPr lang="ko-KR" altLang="en-US" dirty="0"/>
              <a:t>기상청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csv</a:t>
            </a:r>
            <a:r>
              <a:rPr lang="en-US" altLang="ko-KR" dirty="0"/>
              <a:t>(</a:t>
            </a:r>
            <a:r>
              <a:rPr lang="ko-KR" altLang="en-US" dirty="0"/>
              <a:t>쉼표로 구분된 테이블</a:t>
            </a:r>
            <a:r>
              <a:rPr lang="en-US" altLang="ko-KR" dirty="0"/>
              <a:t>)</a:t>
            </a:r>
            <a:r>
              <a:rPr lang="ko-KR" altLang="en-US" dirty="0"/>
              <a:t>파일을 불러올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43" y="2420888"/>
            <a:ext cx="6691115" cy="393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47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SAS</a:t>
            </a:r>
            <a:r>
              <a:rPr lang="ko-KR" altLang="en-US" dirty="0" smtClean="0"/>
              <a:t>의 통계 기능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 방식</a:t>
            </a:r>
            <a:r>
              <a:rPr lang="en-US" altLang="ko-KR" dirty="0" smtClean="0"/>
              <a:t>, GUI </a:t>
            </a:r>
            <a:r>
              <a:rPr lang="ko-KR" altLang="en-US" dirty="0" smtClean="0"/>
              <a:t>방식으로 기술 통계량 구하는 화면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와 엑셀의 장점을 모두 이용할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028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45243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73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SAS</a:t>
            </a:r>
            <a:r>
              <a:rPr lang="ko-KR" altLang="en-US" dirty="0" smtClean="0"/>
              <a:t>의 통계 기능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기술통계량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콘솔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툴을 사용한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방식 모두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319114"/>
            <a:ext cx="61817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70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SAS</a:t>
            </a:r>
            <a:r>
              <a:rPr lang="ko-KR" altLang="en-US" dirty="0" smtClean="0"/>
              <a:t>의 통계 기능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-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콘솔과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환경으로 간단하게 구할 수 있다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621632"/>
            <a:ext cx="61817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27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SAS</a:t>
            </a:r>
            <a:r>
              <a:rPr lang="ko-KR" altLang="en-US" dirty="0" smtClean="0"/>
              <a:t>의 그래프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과 비슷한 기능을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</a:t>
            </a:r>
            <a:r>
              <a:rPr lang="en-US" altLang="ko-KR" dirty="0" smtClean="0"/>
              <a:t>, GUI</a:t>
            </a:r>
            <a:r>
              <a:rPr lang="ko-KR" altLang="en-US" dirty="0" smtClean="0"/>
              <a:t>환경에서 모두 가능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9" y="2322757"/>
            <a:ext cx="3467915" cy="261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06627"/>
            <a:ext cx="3527059" cy="263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52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통계 기능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셋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서울시 기온</a:t>
            </a:r>
            <a:r>
              <a:rPr lang="en-US" altLang="ko-KR" dirty="0"/>
              <a:t>(</a:t>
            </a:r>
            <a:r>
              <a:rPr lang="ko-KR" altLang="en-US" dirty="0"/>
              <a:t>기상청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텍스트 파일 혹은 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(</a:t>
            </a:r>
            <a:r>
              <a:rPr lang="ko-KR" altLang="en-US" dirty="0" smtClean="0"/>
              <a:t>쉼표로 구분된 테이블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파일을 불러올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73" y="2377364"/>
            <a:ext cx="3967163" cy="400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55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통계 기능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기술통계량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콘솔화면 명령어 입력 방식으로 기술통계량을 구할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060848"/>
            <a:ext cx="50863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26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Excel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SAS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R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Excel, SAS, R</a:t>
            </a:r>
            <a:r>
              <a:rPr lang="ko-KR" altLang="en-US" dirty="0" smtClean="0"/>
              <a:t>의 비교</a:t>
            </a:r>
            <a:endParaRPr lang="en-US" altLang="ko-KR" dirty="0" smtClean="0"/>
          </a:p>
          <a:p>
            <a:r>
              <a:rPr lang="en-US" altLang="ko-KR" dirty="0" smtClean="0"/>
              <a:t>Excel, SAS, R</a:t>
            </a:r>
            <a:r>
              <a:rPr lang="ko-KR" altLang="en-US" dirty="0" smtClean="0"/>
              <a:t>의 통계 기능 예제</a:t>
            </a:r>
            <a:endParaRPr lang="en-US" altLang="ko-KR" dirty="0" smtClean="0"/>
          </a:p>
          <a:p>
            <a:r>
              <a:rPr lang="en-US" altLang="ko-KR" dirty="0" smtClean="0"/>
              <a:t>With Big data</a:t>
            </a:r>
          </a:p>
          <a:p>
            <a:r>
              <a:rPr lang="en-US" altLang="ko-KR" dirty="0" err="1" smtClean="0"/>
              <a:t>MapReduce</a:t>
            </a:r>
            <a:r>
              <a:rPr lang="ko-KR" altLang="en-US" dirty="0" smtClean="0"/>
              <a:t>와의 연동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통계 기능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F-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가설 검정도 콘솔화면 명령어 입력을 통해 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09838"/>
            <a:ext cx="50292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1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그래프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통계에 필요한 그래프 위주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Plot, boxplot </a:t>
            </a:r>
            <a:r>
              <a:rPr lang="ko-KR" altLang="en-US" dirty="0" smtClean="0"/>
              <a:t>등의 그래프를 그릴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그래프도 콘솔화면 명령어 입력의 방식을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9" y="2197557"/>
            <a:ext cx="3613088" cy="360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2" y="2197557"/>
            <a:ext cx="3613086" cy="360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69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and 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RHIPE(R and </a:t>
            </a:r>
            <a:r>
              <a:rPr lang="en-US" altLang="ko-KR" sz="2000" dirty="0" err="1" smtClean="0"/>
              <a:t>Hadoop</a:t>
            </a:r>
            <a:r>
              <a:rPr lang="en-US" altLang="ko-KR" sz="2000" dirty="0" smtClean="0"/>
              <a:t> Integrated Processing Environment)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Purdue Univ.</a:t>
            </a:r>
            <a:r>
              <a:rPr lang="ko-KR" altLang="en-US" sz="2000" dirty="0" smtClean="0"/>
              <a:t>의 통계학 박사과정 학생이었던 </a:t>
            </a:r>
            <a:r>
              <a:rPr lang="en-US" altLang="ko-KR" sz="2000" dirty="0" err="1" smtClean="0"/>
              <a:t>Saptarshi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Guha</a:t>
            </a:r>
            <a:r>
              <a:rPr lang="ko-KR" altLang="en-US" sz="2000" dirty="0" smtClean="0"/>
              <a:t>에 의해 개발된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패키지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Hadoop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환경에서 </a:t>
            </a:r>
            <a:r>
              <a:rPr lang="en-US" altLang="ko-KR" sz="1600" dirty="0" err="1" smtClean="0"/>
              <a:t>MapReduce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개념의 분산처리가 가능하게 해 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Amazon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에서 사용 가능함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en-US" altLang="ko-KR" dirty="0" err="1" smtClean="0"/>
              <a:t>Rhadoop</a:t>
            </a:r>
            <a:endParaRPr lang="en-US" altLang="ko-KR" dirty="0"/>
          </a:p>
          <a:p>
            <a:pPr lvl="1"/>
            <a:r>
              <a:rPr lang="en-US" altLang="ko-KR" dirty="0" smtClean="0"/>
              <a:t>Revolution Analytics</a:t>
            </a:r>
            <a:r>
              <a:rPr lang="ko-KR" altLang="en-US" dirty="0" smtClean="0"/>
              <a:t>에서 나온 </a:t>
            </a:r>
            <a:r>
              <a:rPr lang="ko-KR" altLang="en-US" dirty="0" err="1" smtClean="0"/>
              <a:t>오픈소스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Rhive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Hive </a:t>
            </a:r>
            <a:r>
              <a:rPr lang="ko-KR" altLang="en-US" dirty="0" smtClean="0"/>
              <a:t>기술을 접목하여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데이터는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 바로 처리하고 </a:t>
            </a:r>
            <a:r>
              <a:rPr lang="ko-KR" altLang="en-US" dirty="0" err="1" smtClean="0"/>
              <a:t>빅데이터는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의 기술을 이용하여 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에서 처리가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1026" name="Picture 2" descr="C:\Users\Min Sup\Desktop\2012년 2학기\세미나\2013-01-09 빅데이터팀 세미나\images\rh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04864"/>
            <a:ext cx="2808312" cy="30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048" y="6536377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ko-KR" altLang="en-US" sz="1200" i="1" dirty="0" smtClean="0"/>
              <a:t>이동우</a:t>
            </a:r>
            <a:r>
              <a:rPr lang="en-US" altLang="ko-KR" sz="1200" i="1" dirty="0" smtClean="0"/>
              <a:t>(</a:t>
            </a:r>
            <a:r>
              <a:rPr lang="ko-KR" altLang="en-US" sz="1200" i="1" dirty="0" err="1" smtClean="0"/>
              <a:t>지티원</a:t>
            </a:r>
            <a:r>
              <a:rPr lang="en-US" altLang="ko-KR" sz="1200" i="1" dirty="0" smtClean="0"/>
              <a:t>) </a:t>
            </a:r>
            <a:r>
              <a:rPr lang="ko-KR" altLang="en-US" sz="1200" i="1" dirty="0" smtClean="0"/>
              <a:t>발표 자료 </a:t>
            </a:r>
            <a:r>
              <a:rPr lang="en-US" altLang="ko-KR" sz="1200" i="1" dirty="0" smtClean="0"/>
              <a:t>– R, </a:t>
            </a:r>
            <a:r>
              <a:rPr lang="ko-KR" altLang="en-US" sz="1200" i="1" dirty="0" smtClean="0"/>
              <a:t>그리고</a:t>
            </a:r>
            <a:r>
              <a:rPr lang="en-US" altLang="ko-KR" sz="1200" i="1" dirty="0"/>
              <a:t> </a:t>
            </a:r>
            <a:r>
              <a:rPr lang="ko-KR" altLang="en-US" sz="1200" i="1" dirty="0" err="1" smtClean="0"/>
              <a:t>빅데이터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190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 Data </a:t>
            </a:r>
            <a:r>
              <a:rPr lang="ko-KR" altLang="en-US" dirty="0" smtClean="0"/>
              <a:t>분석을 위한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분석을 위한 아키텍처 전반에 걸쳐 공통적인 분석 플랫폼으로 자리잡음</a:t>
            </a:r>
            <a:endParaRPr lang="en-US" altLang="ko-KR" sz="2000" dirty="0" smtClean="0"/>
          </a:p>
          <a:p>
            <a:r>
              <a:rPr lang="en-US" altLang="ko-KR" sz="2000" dirty="0"/>
              <a:t>R</a:t>
            </a:r>
            <a:r>
              <a:rPr lang="ko-KR" altLang="en-US" sz="2000" dirty="0"/>
              <a:t>은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핸들링 능력이 필요하며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Hadoop</a:t>
            </a:r>
            <a:r>
              <a:rPr lang="ko-KR" altLang="en-US" sz="2000" dirty="0"/>
              <a:t>은 고급 분석 능력이 </a:t>
            </a:r>
            <a:r>
              <a:rPr lang="ko-KR" altLang="en-US" sz="2000" dirty="0" smtClean="0"/>
              <a:t>필요했다</a:t>
            </a:r>
            <a:endParaRPr lang="en-US" altLang="ko-KR" sz="2000" dirty="0" smtClean="0"/>
          </a:p>
          <a:p>
            <a:r>
              <a:rPr lang="en-US" altLang="ko-KR" sz="1800" dirty="0"/>
              <a:t>Oracle, IBM, SAP, Teradata </a:t>
            </a:r>
            <a:r>
              <a:rPr lang="ko-KR" altLang="en-US" sz="1800" dirty="0"/>
              <a:t>등에서 </a:t>
            </a:r>
            <a:r>
              <a:rPr lang="en-US" altLang="ko-KR" sz="1800" dirty="0"/>
              <a:t>in-memory </a:t>
            </a:r>
            <a:r>
              <a:rPr lang="ko-KR" altLang="en-US" sz="1800" dirty="0"/>
              <a:t>혹은 </a:t>
            </a:r>
            <a:r>
              <a:rPr lang="en-US" altLang="ko-KR" sz="1800" dirty="0"/>
              <a:t>in-database</a:t>
            </a:r>
            <a:r>
              <a:rPr lang="ko-KR" altLang="en-US" sz="1800" dirty="0"/>
              <a:t>분석엔진으로 사용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2051" name="Picture 3" descr="C:\Users\Min Sup\Desktop\2012년 2학기\세미나\2013-01-09 빅데이터팀 세미나\images\Revolution%20R%20Enterpr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62" y="3656600"/>
            <a:ext cx="6111574" cy="22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2048" y="6309320"/>
            <a:ext cx="687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ko-KR" altLang="en-US" sz="1200" i="1" dirty="0" smtClean="0"/>
              <a:t>이동우</a:t>
            </a:r>
            <a:r>
              <a:rPr lang="en-US" altLang="ko-KR" sz="1200" i="1" dirty="0" smtClean="0"/>
              <a:t>(</a:t>
            </a:r>
            <a:r>
              <a:rPr lang="ko-KR" altLang="en-US" sz="1200" i="1" dirty="0" err="1" smtClean="0"/>
              <a:t>지티원</a:t>
            </a:r>
            <a:r>
              <a:rPr lang="en-US" altLang="ko-KR" sz="1200" i="1" dirty="0" smtClean="0"/>
              <a:t>) </a:t>
            </a:r>
            <a:r>
              <a:rPr lang="ko-KR" altLang="en-US" sz="1200" i="1" dirty="0" smtClean="0"/>
              <a:t>발표 자료 </a:t>
            </a:r>
            <a:r>
              <a:rPr lang="en-US" altLang="ko-KR" sz="1200" i="1" dirty="0" smtClean="0"/>
              <a:t>– R, </a:t>
            </a:r>
            <a:r>
              <a:rPr lang="ko-KR" altLang="en-US" sz="1200" i="1" dirty="0" smtClean="0"/>
              <a:t>그리고</a:t>
            </a:r>
            <a:r>
              <a:rPr lang="en-US" altLang="ko-KR" sz="1200" i="1" dirty="0"/>
              <a:t> </a:t>
            </a:r>
            <a:r>
              <a:rPr lang="ko-KR" altLang="en-US" sz="1200" i="1" dirty="0" err="1" smtClean="0"/>
              <a:t>빅데이터</a:t>
            </a:r>
            <a:endParaRPr lang="en-US" altLang="ko-KR" sz="1200" i="1" dirty="0" smtClean="0"/>
          </a:p>
          <a:p>
            <a:r>
              <a:rPr lang="en-US" altLang="ko-KR" sz="1200" i="1" dirty="0" smtClean="0"/>
              <a:t>        Revolution Analytics</a:t>
            </a:r>
          </a:p>
        </p:txBody>
      </p:sp>
    </p:spTree>
    <p:extLst>
      <p:ext uri="{BB962C8B-B14F-4D97-AF65-F5344CB8AC3E}">
        <p14:creationId xmlns:p14="http://schemas.microsoft.com/office/powerpoint/2010/main" val="281462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RODBC</a:t>
            </a:r>
            <a:r>
              <a:rPr lang="ko-KR" altLang="en-US" sz="2000" dirty="0" smtClean="0"/>
              <a:t>패키지를 이용한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접속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RODBC (ODBC Database Access)</a:t>
            </a:r>
          </a:p>
          <a:p>
            <a:pPr lvl="1"/>
            <a:r>
              <a:rPr lang="en-US" altLang="ko-KR" sz="1800" dirty="0" smtClean="0"/>
              <a:t>Windows OS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DBMS</a:t>
            </a:r>
            <a:r>
              <a:rPr lang="ko-KR" altLang="en-US" sz="1800" dirty="0" smtClean="0"/>
              <a:t>와의 인터페이스를 위한 패키지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RODBC </a:t>
            </a:r>
            <a:r>
              <a:rPr lang="ko-KR" altLang="en-US" sz="2000" dirty="0" smtClean="0"/>
              <a:t>패키지를 이용한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접속 및 데이터 가져오기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2050" name="Picture 2" descr="C:\Users\Min Sup\Desktop\2012년 2학기\세미나\2013-01-09 빅데이터팀 세미나\images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3744416" cy="316538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Min Sup\Desktop\2012년 2학기\세미나\2013-01-09 빅데이터팀 세미나\images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45" y="3284984"/>
            <a:ext cx="3773303" cy="32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6525344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ko-KR" altLang="en-US" sz="1200" i="1" dirty="0" smtClean="0"/>
              <a:t>김준기</a:t>
            </a:r>
            <a:r>
              <a:rPr lang="en-US" altLang="ko-KR" sz="1200" i="1" dirty="0" smtClean="0"/>
              <a:t>(</a:t>
            </a:r>
            <a:r>
              <a:rPr lang="ko-KR" altLang="en-US" sz="1200" i="1" dirty="0" err="1" smtClean="0"/>
              <a:t>베가스</a:t>
            </a:r>
            <a:r>
              <a:rPr lang="en-US" altLang="ko-KR" sz="1200" i="1" dirty="0" smtClean="0"/>
              <a:t>) </a:t>
            </a:r>
            <a:r>
              <a:rPr lang="ko-KR" altLang="en-US" sz="1200" i="1" dirty="0" smtClean="0"/>
              <a:t>발표자료 </a:t>
            </a:r>
            <a:r>
              <a:rPr lang="en-US" altLang="ko-KR" sz="1200" i="1" dirty="0" smtClean="0"/>
              <a:t>– </a:t>
            </a:r>
            <a:r>
              <a:rPr lang="ko-KR" altLang="en-US" sz="1200" i="1" dirty="0" smtClean="0"/>
              <a:t>일선 기업 현장에서의 </a:t>
            </a:r>
            <a:r>
              <a:rPr lang="en-US" altLang="ko-KR" sz="1200" i="1" dirty="0" smtClean="0"/>
              <a:t>R</a:t>
            </a:r>
            <a:r>
              <a:rPr lang="ko-KR" altLang="en-US" sz="1200" i="1" dirty="0" smtClean="0"/>
              <a:t>의 활용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950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Revolution Analytics</a:t>
            </a:r>
            <a:r>
              <a:rPr lang="ko-KR" altLang="en-US" dirty="0" smtClean="0"/>
              <a:t>社의 </a:t>
            </a:r>
            <a:r>
              <a:rPr lang="en-US" altLang="ko-KR" dirty="0" smtClean="0"/>
              <a:t>Revolution R</a:t>
            </a:r>
          </a:p>
          <a:p>
            <a:pPr lvl="1"/>
            <a:r>
              <a:rPr lang="en-US" altLang="ko-KR" dirty="0" smtClean="0"/>
              <a:t>Connectors to HDFS and HBASE for interacting with data stores directly in R</a:t>
            </a:r>
          </a:p>
          <a:p>
            <a:pPr lvl="1"/>
            <a:r>
              <a:rPr lang="en-US" altLang="ko-KR" dirty="0" err="1" smtClean="0"/>
              <a:t>Hadoop</a:t>
            </a:r>
            <a:r>
              <a:rPr lang="en-US" altLang="ko-KR" dirty="0" smtClean="0"/>
              <a:t> Streaming package for executing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 from 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4098" name="Picture 2" descr="C:\Users\Min Sup\Desktop\2012년 2학기\세미나\2013-01-09 빅데이터팀 세미나\image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44756"/>
            <a:ext cx="3606334" cy="3132516"/>
          </a:xfrm>
          <a:prstGeom prst="rect">
            <a:avLst/>
          </a:prstGeom>
          <a:noFill/>
          <a:ln w="222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 Sup\Desktop\2012년 2학기\세미나\2013-01-09 빅데이터팀 세미나\images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95093"/>
            <a:ext cx="4389910" cy="29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2048" y="6381328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David Smith(Revolution Analytics) – Revolution R: 100% R and More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227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 GUI Project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 GUIs 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1026" name="Picture 2" descr="C:\Users\Min Sup\Desktop\2012년 2학기\세미나\2013-01-09 빅데이터팀 세미나\imag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128792" cy="48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2048" y="6392361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R User Conference 2011, Seoul – R Commander &amp; Introduction to R GUI Projects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835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Microsoft Big Data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Excel</a:t>
            </a:r>
            <a:r>
              <a:rPr lang="ko-KR" altLang="en-US" sz="2000" dirty="0" smtClean="0"/>
              <a:t>을 자사 </a:t>
            </a:r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솔루션에 탑재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BI Client</a:t>
            </a:r>
            <a:r>
              <a:rPr lang="ko-KR" altLang="en-US" sz="1600" dirty="0" smtClean="0"/>
              <a:t> 도구로 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고급분석 </a:t>
            </a:r>
            <a:r>
              <a:rPr lang="en-US" altLang="ko-KR" sz="1600" dirty="0" smtClean="0"/>
              <a:t>(Excel add-in data mining)</a:t>
            </a:r>
            <a:r>
              <a:rPr lang="ko-KR" altLang="en-US" sz="1600" dirty="0" smtClean="0"/>
              <a:t>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Excel</a:t>
            </a:r>
            <a:r>
              <a:rPr lang="ko-KR" altLang="en-US" sz="1400" dirty="0" smtClean="0"/>
              <a:t>에서 분석 가능하도록 지원되는 데이터 </a:t>
            </a:r>
            <a:r>
              <a:rPr lang="ko-KR" altLang="en-US" sz="1400" dirty="0" err="1" smtClean="0"/>
              <a:t>마이닝</a:t>
            </a:r>
            <a:r>
              <a:rPr lang="ko-KR" altLang="en-US" sz="1400" dirty="0" smtClean="0"/>
              <a:t> 기술</a:t>
            </a:r>
            <a:endParaRPr lang="en-US" altLang="ko-KR" sz="14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6" name="Picture 2" descr="C:\Users\Min Sup\Desktop\2012년 2학기\세미나\2013-01-09 빅데이터팀 세미나\images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02988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in Sup\Desktop\2012년 2학기\세미나\2013-01-09 빅데이터팀 세미나\images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9" y="2573724"/>
            <a:ext cx="7967051" cy="402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6453336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ko-KR" altLang="en-US" sz="1200" i="1" dirty="0" smtClean="0"/>
              <a:t>박명은 부장</a:t>
            </a:r>
            <a:r>
              <a:rPr lang="en-US" altLang="ko-KR" sz="1200" i="1" dirty="0" smtClean="0"/>
              <a:t>(</a:t>
            </a:r>
            <a:r>
              <a:rPr lang="ko-KR" altLang="en-US" sz="1200" i="1" dirty="0" smtClean="0"/>
              <a:t>마이크로소프트</a:t>
            </a:r>
            <a:r>
              <a:rPr lang="en-US" altLang="ko-KR" sz="1200" i="1" dirty="0" smtClean="0"/>
              <a:t>) </a:t>
            </a:r>
            <a:r>
              <a:rPr lang="ko-KR" altLang="en-US" sz="1200" i="1" dirty="0" smtClean="0"/>
              <a:t>발표 자료 </a:t>
            </a:r>
            <a:r>
              <a:rPr lang="en-US" altLang="ko-KR" sz="1200" i="1" dirty="0" smtClean="0"/>
              <a:t>– Microsoft BIG DATA </a:t>
            </a:r>
            <a:r>
              <a:rPr lang="ko-KR" altLang="en-US" sz="1200" i="1" dirty="0" smtClean="0"/>
              <a:t>솔루션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226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Microsoft Big Data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Excel – </a:t>
            </a:r>
            <a:r>
              <a:rPr lang="ko-KR" altLang="en-US" sz="2000" dirty="0" smtClean="0"/>
              <a:t>사용자 분석 환경 </a:t>
            </a:r>
            <a:r>
              <a:rPr lang="en-US" altLang="ko-KR" sz="2000" dirty="0" smtClean="0"/>
              <a:t>(BI Client </a:t>
            </a:r>
            <a:r>
              <a:rPr lang="ko-KR" altLang="en-US" sz="2000" dirty="0" smtClean="0"/>
              <a:t>도구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600" dirty="0" smtClean="0"/>
              <a:t>Excel</a:t>
            </a:r>
            <a:r>
              <a:rPr lang="ko-KR" altLang="en-US" sz="1600" dirty="0" smtClean="0"/>
              <a:t>이 제공하는 </a:t>
            </a:r>
            <a:r>
              <a:rPr lang="en-US" altLang="ko-KR" sz="1600" dirty="0" smtClean="0"/>
              <a:t>Pivoting, Slicer, </a:t>
            </a:r>
            <a:r>
              <a:rPr lang="ko-KR" altLang="en-US" sz="1600" dirty="0" smtClean="0"/>
              <a:t>조건부 서식 등 다양한 데이터 표현 기법을 이용해 손쉽게 리포트 생성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Power View</a:t>
            </a:r>
            <a:r>
              <a:rPr lang="ko-KR" altLang="en-US" sz="1600" dirty="0" smtClean="0"/>
              <a:t>를 이용해 웹에서 마치 </a:t>
            </a:r>
            <a:r>
              <a:rPr lang="en-US" altLang="ko-KR" sz="1600" dirty="0" smtClean="0"/>
              <a:t>Excel</a:t>
            </a:r>
            <a:r>
              <a:rPr lang="ko-KR" altLang="en-US" sz="1600" dirty="0" smtClean="0"/>
              <a:t>에서 리포트를 생성하듯이 그대로 비정형 리포트 생성가능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6147" name="Picture 3" descr="C:\Users\Min Sup\Desktop\2012년 2학기\세미나\2013-01-09 빅데이터팀 세미나\images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81" y="2708920"/>
            <a:ext cx="7192219" cy="38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6453336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ko-KR" altLang="en-US" sz="1200" i="1" dirty="0" smtClean="0"/>
              <a:t>박명은 부장</a:t>
            </a:r>
            <a:r>
              <a:rPr lang="en-US" altLang="ko-KR" sz="1200" i="1" dirty="0" smtClean="0"/>
              <a:t>(</a:t>
            </a:r>
            <a:r>
              <a:rPr lang="ko-KR" altLang="en-US" sz="1200" i="1" dirty="0" smtClean="0"/>
              <a:t>마이크로소프트</a:t>
            </a:r>
            <a:r>
              <a:rPr lang="en-US" altLang="ko-KR" sz="1200" i="1" dirty="0" smtClean="0"/>
              <a:t>) </a:t>
            </a:r>
            <a:r>
              <a:rPr lang="ko-KR" altLang="en-US" sz="1200" i="1" dirty="0" smtClean="0"/>
              <a:t>발표 자료 </a:t>
            </a:r>
            <a:r>
              <a:rPr lang="en-US" altLang="ko-KR" sz="1200" i="1" dirty="0" smtClean="0"/>
              <a:t>– Microsoft BIG DATA </a:t>
            </a:r>
            <a:r>
              <a:rPr lang="ko-KR" altLang="en-US" sz="1200" i="1" dirty="0" smtClean="0"/>
              <a:t>솔루션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314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Microsoft Big Data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Excel</a:t>
            </a:r>
            <a:r>
              <a:rPr lang="ko-KR" altLang="en-US" sz="2000" dirty="0"/>
              <a:t>을 이용해 대용량 데이터를 직접 분석 및 보고서 공유가 가능한 사용자 </a:t>
            </a:r>
            <a:r>
              <a:rPr lang="ko-KR" altLang="en-US" sz="2000" dirty="0" err="1"/>
              <a:t>리포팅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툴</a:t>
            </a:r>
            <a:endParaRPr lang="en-US" altLang="ko-KR" sz="2000" dirty="0" smtClean="0"/>
          </a:p>
          <a:p>
            <a:r>
              <a:rPr lang="ko-KR" altLang="en-US" sz="2000" dirty="0" smtClean="0"/>
              <a:t>다양한 데이터 소스로부터 데이터를 가져와 </a:t>
            </a:r>
            <a:r>
              <a:rPr lang="en-US" altLang="ko-KR" sz="2000" dirty="0" smtClean="0"/>
              <a:t>Mash-up </a:t>
            </a:r>
            <a:r>
              <a:rPr lang="ko-KR" altLang="en-US" sz="2000" dirty="0" smtClean="0"/>
              <a:t>분석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7170" name="Picture 2" descr="C:\Users\Min Sup\Desktop\2012년 2학기\세미나\2013-01-09 빅데이터팀 세미나\images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8" y="2276872"/>
            <a:ext cx="714227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6381328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ko-KR" altLang="en-US" sz="1200" i="1" dirty="0" smtClean="0"/>
              <a:t>박명은 부장</a:t>
            </a:r>
            <a:r>
              <a:rPr lang="en-US" altLang="ko-KR" sz="1200" i="1" dirty="0" smtClean="0"/>
              <a:t>(</a:t>
            </a:r>
            <a:r>
              <a:rPr lang="ko-KR" altLang="en-US" sz="1200" i="1" dirty="0" smtClean="0"/>
              <a:t>마이크로소프트</a:t>
            </a:r>
            <a:r>
              <a:rPr lang="en-US" altLang="ko-KR" sz="1200" i="1" dirty="0" smtClean="0"/>
              <a:t>) </a:t>
            </a:r>
            <a:r>
              <a:rPr lang="ko-KR" altLang="en-US" sz="1200" i="1" dirty="0" smtClean="0"/>
              <a:t>발표 자료 </a:t>
            </a:r>
            <a:r>
              <a:rPr lang="en-US" altLang="ko-KR" sz="1200" i="1" dirty="0" smtClean="0"/>
              <a:t>– Microsoft BIG DATA </a:t>
            </a:r>
            <a:r>
              <a:rPr lang="ko-KR" altLang="en-US" sz="1200" i="1" dirty="0" smtClean="0"/>
              <a:t>솔루션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767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Microsoft</a:t>
            </a:r>
            <a:r>
              <a:rPr lang="ko-KR" altLang="en-US" sz="2000" dirty="0" smtClean="0"/>
              <a:t>가 제공하는 </a:t>
            </a:r>
            <a:r>
              <a:rPr lang="en-US" altLang="ko-KR" sz="2000" dirty="0" smtClean="0"/>
              <a:t>spreadsheet application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사용하기 편리한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환경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분석 도구를 사용하여 통계 및 공학분석 수행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VBA(Visual Basic for Application) </a:t>
            </a:r>
            <a:r>
              <a:rPr lang="ko-KR" altLang="en-US" sz="2000" dirty="0" smtClean="0"/>
              <a:t>지원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프로그래밍 언어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UI</a:t>
            </a:r>
            <a:r>
              <a:rPr lang="ko-KR" altLang="en-US" sz="1800" dirty="0" smtClean="0"/>
              <a:t>를 통해서는 처리하지 못하는 작업을 수행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Excel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새 기능 추가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개발한 알고리즘 적용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다른 </a:t>
            </a:r>
            <a:r>
              <a:rPr lang="en-US" altLang="ko-KR" sz="1800" dirty="0" smtClean="0"/>
              <a:t>Office </a:t>
            </a:r>
            <a:r>
              <a:rPr lang="ko-KR" altLang="en-US" sz="1800" dirty="0" smtClean="0"/>
              <a:t>응용 프로그램과 </a:t>
            </a:r>
            <a:r>
              <a:rPr lang="en-US" altLang="ko-KR" sz="1800" dirty="0" smtClean="0"/>
              <a:t>Excel</a:t>
            </a:r>
            <a:r>
              <a:rPr lang="ko-KR" altLang="en-US" sz="1800" dirty="0" smtClean="0"/>
              <a:t>을 통합하는 작업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074" name="Picture 2" descr="C:\Users\Min Sup\Desktop\2012년 2학기\세미나\2013-01-09 빅데이터팀 세미나\images\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6876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SAS/ACCESS</a:t>
            </a:r>
            <a:r>
              <a:rPr lang="ko-KR" altLang="en-US" dirty="0"/>
              <a:t>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과의 연동을 제공하고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SAS/ACCESS</a:t>
            </a:r>
            <a:r>
              <a:rPr lang="ko-KR" altLang="en-US" dirty="0" smtClean="0"/>
              <a:t>의 지원 특징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583160"/>
            <a:ext cx="5286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6381328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en-US" altLang="ko-KR" sz="1200" b="1" dirty="0" smtClean="0"/>
              <a:t>SAS</a:t>
            </a:r>
            <a:r>
              <a:rPr lang="en-US" altLang="ko-KR" sz="1200" b="1" dirty="0"/>
              <a:t>® 9.3 Interface to </a:t>
            </a:r>
            <a:r>
              <a:rPr lang="en-US" altLang="ko-KR" sz="1200" b="1" dirty="0" err="1" smtClean="0"/>
              <a:t>Hadoop</a:t>
            </a:r>
            <a:r>
              <a:rPr lang="en-US" altLang="ko-KR" sz="1200" b="1" dirty="0" smtClean="0"/>
              <a:t> Reference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15201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와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SAS/ACCESS</a:t>
            </a:r>
            <a:r>
              <a:rPr lang="ko-KR" altLang="en-US" dirty="0" smtClean="0"/>
              <a:t>는 여러 가지 기능을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LIBNAME </a:t>
            </a:r>
            <a:r>
              <a:rPr lang="ko-KR" altLang="en-US" dirty="0" smtClean="0"/>
              <a:t>구문을 통한 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의 접속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Hadoop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Data Set Option, SQL Pass-Through Facility Specific, Data Type</a:t>
            </a:r>
          </a:p>
          <a:p>
            <a:pPr lvl="1"/>
            <a:r>
              <a:rPr lang="en-US" altLang="ko-KR" dirty="0" err="1" smtClean="0"/>
              <a:t>Hadoop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SAS Function, Join </a:t>
            </a:r>
            <a:r>
              <a:rPr lang="ko-KR" altLang="en-US" dirty="0" smtClean="0"/>
              <a:t>넘겨주기</a:t>
            </a:r>
            <a:r>
              <a:rPr lang="en-US" altLang="ko-KR" dirty="0" smtClean="0"/>
              <a:t>, Bulk Loading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SAS Data </a:t>
            </a:r>
            <a:r>
              <a:rPr lang="ko-KR" altLang="en-US" dirty="0" smtClean="0"/>
              <a:t>호환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528" y="6381328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en-US" altLang="ko-KR" sz="1200" b="1" dirty="0" smtClean="0"/>
              <a:t>SAS</a:t>
            </a:r>
            <a:r>
              <a:rPr lang="en-US" altLang="ko-KR" sz="1200" b="1" dirty="0"/>
              <a:t>® 9.3 Interface to </a:t>
            </a:r>
            <a:r>
              <a:rPr lang="en-US" altLang="ko-KR" sz="1200" b="1" dirty="0" err="1" smtClean="0"/>
              <a:t>Hadoop</a:t>
            </a:r>
            <a:r>
              <a:rPr lang="en-US" altLang="ko-KR" sz="1200" b="1" dirty="0" smtClean="0"/>
              <a:t> Reference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64417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SAS</a:t>
            </a:r>
            <a:r>
              <a:rPr lang="ko-KR" altLang="en-US" dirty="0"/>
              <a:t>와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예제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700808"/>
            <a:ext cx="64484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6381328"/>
            <a:ext cx="68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출처 </a:t>
            </a:r>
            <a:r>
              <a:rPr lang="en-US" altLang="ko-KR" sz="1200" i="1" dirty="0" smtClean="0"/>
              <a:t>: </a:t>
            </a:r>
            <a:r>
              <a:rPr lang="en-US" altLang="ko-KR" sz="1200" b="1" dirty="0" smtClean="0"/>
              <a:t>SAS</a:t>
            </a:r>
            <a:r>
              <a:rPr lang="en-US" altLang="ko-KR" sz="1200" b="1" dirty="0"/>
              <a:t>® 9.3 Interface to </a:t>
            </a:r>
            <a:r>
              <a:rPr lang="en-US" altLang="ko-KR" sz="1200" b="1" dirty="0" err="1" smtClean="0"/>
              <a:t>Hadoop</a:t>
            </a:r>
            <a:r>
              <a:rPr lang="en-US" altLang="ko-KR" sz="1200" b="1" dirty="0" smtClean="0"/>
              <a:t> Reference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28405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SAS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Statistical Analysis System</a:t>
            </a:r>
            <a:r>
              <a:rPr lang="ko-KR" altLang="en-US" sz="2000" dirty="0" smtClean="0"/>
              <a:t>의 약어로 미국 </a:t>
            </a:r>
            <a:r>
              <a:rPr lang="en-US" altLang="ko-KR" sz="2000" dirty="0" smtClean="0"/>
              <a:t>North Carolina</a:t>
            </a:r>
            <a:r>
              <a:rPr lang="ko-KR" altLang="en-US" sz="2000" dirty="0" smtClean="0"/>
              <a:t>에 있는 </a:t>
            </a:r>
            <a:r>
              <a:rPr lang="en-US" altLang="ko-KR" sz="2000" dirty="0" smtClean="0"/>
              <a:t>SAS</a:t>
            </a:r>
            <a:r>
              <a:rPr lang="ko-KR" altLang="en-US" sz="2000" dirty="0" smtClean="0"/>
              <a:t>연구소에 의해 개발된 통계분석 </a:t>
            </a:r>
            <a:r>
              <a:rPr lang="en-US" altLang="ko-KR" sz="2000" dirty="0" smtClean="0"/>
              <a:t>package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신뢰성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안정적으로 많은 데이터 관리</a:t>
            </a:r>
            <a:endParaRPr lang="en-US" altLang="ko-KR" sz="18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많은 </a:t>
            </a:r>
            <a:r>
              <a:rPr lang="en-US" altLang="ko-KR" sz="2200" dirty="0" smtClean="0"/>
              <a:t>business solution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대용량 </a:t>
            </a:r>
            <a:r>
              <a:rPr lang="en-US" altLang="ko-KR" sz="2200" dirty="0" smtClean="0"/>
              <a:t>dataset </a:t>
            </a:r>
            <a:r>
              <a:rPr lang="ko-KR" altLang="en-US" sz="2200" dirty="0" smtClean="0"/>
              <a:t>처리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 descr="C:\Users\Min Sup\Desktop\2012년 2학기\세미나\2013-01-09 빅데이터팀 세미나\images\s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56565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4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S</a:t>
            </a:r>
            <a:r>
              <a:rPr lang="ko-KR" altLang="en-US" sz="2000" dirty="0" smtClean="0"/>
              <a:t>언어의 또 다른 구현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Free software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뛰어난 이식성과 </a:t>
            </a:r>
            <a:r>
              <a:rPr lang="ko-KR" altLang="en-US" sz="2000" dirty="0" err="1" smtClean="0"/>
              <a:t>확장성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UNIX, Linux, </a:t>
            </a:r>
            <a:r>
              <a:rPr lang="en-US" altLang="ko-KR" sz="1800" dirty="0" err="1" smtClean="0"/>
              <a:t>MacOS</a:t>
            </a:r>
            <a:r>
              <a:rPr lang="en-US" altLang="ko-KR" sz="1800" dirty="0" smtClean="0"/>
              <a:t>, Windows </a:t>
            </a:r>
            <a:r>
              <a:rPr lang="ko-KR" altLang="en-US" sz="1800" dirty="0" smtClean="0"/>
              <a:t>등 대부분의 컴퓨팅 환경 지원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C, C++, FORTRAN, Java, Python </a:t>
            </a:r>
            <a:r>
              <a:rPr lang="ko-KR" altLang="en-US" sz="1800" dirty="0" smtClean="0"/>
              <a:t>등 여러 프로그래밍 환경 지원</a:t>
            </a:r>
            <a:endParaRPr lang="en-US" altLang="ko-KR" sz="18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우수한 그래픽 방법 제공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3000</a:t>
            </a:r>
            <a:r>
              <a:rPr lang="ko-KR" altLang="en-US" sz="2000" dirty="0" smtClean="0"/>
              <a:t>개 이상의 </a:t>
            </a:r>
            <a:r>
              <a:rPr lang="en-US" altLang="ko-KR" sz="2000" dirty="0" smtClean="0"/>
              <a:t>R Package</a:t>
            </a:r>
          </a:p>
          <a:p>
            <a:pPr lvl="1"/>
            <a:r>
              <a:rPr lang="en-US" altLang="ko-KR" sz="1600" dirty="0" smtClean="0"/>
              <a:t>Open source community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lvl="1"/>
            <a:r>
              <a:rPr lang="en-US" altLang="ko-KR" sz="1200" dirty="0" smtClean="0"/>
              <a:t>1993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뉴질랜드 </a:t>
            </a:r>
            <a:r>
              <a:rPr lang="ko-KR" altLang="en-US" sz="1200" dirty="0" err="1" smtClean="0"/>
              <a:t>오클랜드</a:t>
            </a:r>
            <a:r>
              <a:rPr lang="ko-KR" altLang="en-US" sz="1200" dirty="0" smtClean="0"/>
              <a:t> 대학의 </a:t>
            </a:r>
            <a:r>
              <a:rPr lang="en-US" altLang="ko-KR" sz="1200" dirty="0" smtClean="0"/>
              <a:t>Ross </a:t>
            </a:r>
            <a:r>
              <a:rPr lang="en-US" altLang="ko-KR" sz="1200" dirty="0" err="1" smtClean="0"/>
              <a:t>Ihaka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Robert Gentleman</a:t>
            </a:r>
            <a:r>
              <a:rPr lang="ko-KR" altLang="en-US" sz="1200" dirty="0" smtClean="0"/>
              <a:t>에 의해 최초로 개발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1995 -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자유 소프트웨어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로 배포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2000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실무에서 사용 가능한 안정화된 버전 </a:t>
            </a:r>
            <a:r>
              <a:rPr lang="en-US" altLang="ko-KR" sz="1200" dirty="0" smtClean="0"/>
              <a:t>1.0.0 </a:t>
            </a:r>
            <a:r>
              <a:rPr lang="ko-KR" altLang="en-US" sz="1200" dirty="0" smtClean="0"/>
              <a:t>개발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2002 - R </a:t>
            </a:r>
            <a:r>
              <a:rPr lang="ko-KR" altLang="en-US" sz="1200" dirty="0" smtClean="0"/>
              <a:t>재단</a:t>
            </a:r>
            <a:r>
              <a:rPr lang="en-US" altLang="ko-KR" sz="1200" dirty="0" smtClean="0"/>
              <a:t>(R Foundation)</a:t>
            </a:r>
            <a:r>
              <a:rPr lang="ko-KR" altLang="en-US" sz="1200" dirty="0" smtClean="0"/>
              <a:t> 설립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2004 - </a:t>
            </a:r>
            <a:r>
              <a:rPr lang="ko-KR" altLang="en-US" sz="1200" dirty="0" smtClean="0"/>
              <a:t>버전 </a:t>
            </a:r>
            <a:r>
              <a:rPr lang="en-US" altLang="ko-KR" sz="1200" dirty="0" smtClean="0"/>
              <a:t>2.0.0 </a:t>
            </a:r>
            <a:r>
              <a:rPr lang="ko-KR" altLang="en-US" sz="1200" dirty="0" smtClean="0"/>
              <a:t>개발</a:t>
            </a: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098" name="Picture 2" descr="C:\Users\Min Sup\Desktop\2012년 2학기\세미나\2013-01-09 빅데이터팀 세미나\images\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82959"/>
            <a:ext cx="1704518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Isn’t R always better?</a:t>
            </a:r>
          </a:p>
          <a:p>
            <a:pPr lvl="1"/>
            <a:r>
              <a:rPr lang="en-US" altLang="ko-KR" sz="1600" dirty="0" smtClean="0"/>
              <a:t>Depend on users and the purpose of use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Excel, SAS, R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069496"/>
              </p:ext>
            </p:extLst>
          </p:nvPr>
        </p:nvGraphicFramePr>
        <p:xfrm>
          <a:off x="539428" y="2060848"/>
          <a:ext cx="7776988" cy="317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228"/>
                <a:gridCol w="2232248"/>
                <a:gridCol w="2160240"/>
                <a:gridCol w="1126207"/>
                <a:gridCol w="1322065"/>
              </a:tblGrid>
              <a:tr h="368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  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단  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Interface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 사용자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91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Excel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친숙한 사용자 환경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통합솔루션 지원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Large datasets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유료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GUI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비전공자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중소기업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86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SAS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안정성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통합 솔루션 지원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배우기 어려움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유료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CLI/GUI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전공자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연구원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대기업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9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무료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다양한 </a:t>
                      </a:r>
                      <a:r>
                        <a:rPr lang="en-US" altLang="ko-KR" sz="1400" dirty="0" smtClean="0"/>
                        <a:t>Library </a:t>
                      </a:r>
                      <a:r>
                        <a:rPr lang="ko-KR" altLang="en-US" sz="1400" dirty="0" smtClean="0"/>
                        <a:t>지원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최신 통계 기법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다양한 솔루션 존재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배우기 어려움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메모리 한계 문제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전공자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연구원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대기업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중소기업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09503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 smtClean="0">
                <a:hlinkClick r:id="rId2"/>
              </a:rPr>
              <a:t>http</a:t>
            </a:r>
            <a:r>
              <a:rPr lang="en-US" altLang="ko-KR" sz="1200" i="1" dirty="0">
                <a:hlinkClick r:id="rId2"/>
              </a:rPr>
              <a:t>://</a:t>
            </a:r>
            <a:r>
              <a:rPr lang="en-US" altLang="ko-KR" sz="1200" i="1" dirty="0" smtClean="0">
                <a:hlinkClick r:id="rId2"/>
              </a:rPr>
              <a:t>brenocon.com</a:t>
            </a:r>
            <a:r>
              <a:rPr lang="en-US" altLang="ko-KR" sz="1200" i="1" dirty="0" smtClean="0"/>
              <a:t> </a:t>
            </a:r>
          </a:p>
          <a:p>
            <a:r>
              <a:rPr lang="en-US" altLang="ko-KR" sz="1200" i="1" dirty="0" smtClean="0">
                <a:hlinkClick r:id="rId3"/>
              </a:rPr>
              <a:t>http</a:t>
            </a:r>
            <a:r>
              <a:rPr lang="en-US" altLang="ko-KR" sz="1200" i="1" dirty="0">
                <a:hlinkClick r:id="rId3"/>
              </a:rPr>
              <a:t>://</a:t>
            </a:r>
            <a:r>
              <a:rPr lang="en-US" altLang="ko-KR" sz="1200" i="1" dirty="0" smtClean="0">
                <a:hlinkClick r:id="rId3"/>
              </a:rPr>
              <a:t>www.r-bloggers.com</a:t>
            </a:r>
            <a:endParaRPr lang="en-US" altLang="ko-KR" sz="1200" i="1" dirty="0" smtClean="0"/>
          </a:p>
          <a:p>
            <a:r>
              <a:rPr lang="ko-KR" altLang="en-US" sz="1200" i="1" dirty="0" smtClean="0"/>
              <a:t>전희원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NexR</a:t>
            </a:r>
            <a:r>
              <a:rPr lang="en-US" altLang="ko-KR" sz="1200" i="1" dirty="0" smtClean="0"/>
              <a:t> data scientist) </a:t>
            </a:r>
            <a:r>
              <a:rPr lang="ko-KR" altLang="en-US" sz="1200" i="1" dirty="0" smtClean="0"/>
              <a:t>발표 자료 </a:t>
            </a:r>
            <a:r>
              <a:rPr lang="en-US" altLang="ko-KR" sz="1200" i="1" dirty="0" smtClean="0"/>
              <a:t>– </a:t>
            </a:r>
            <a:r>
              <a:rPr lang="ko-KR" altLang="en-US" sz="1200" i="1" dirty="0" err="1" smtClean="0"/>
              <a:t>오픈소스</a:t>
            </a:r>
            <a:r>
              <a:rPr lang="ko-KR" altLang="en-US" sz="1200" i="1" dirty="0" smtClean="0"/>
              <a:t> 기반의 통계언어 </a:t>
            </a:r>
            <a:r>
              <a:rPr lang="en-US" altLang="ko-KR" sz="1200" i="1" dirty="0" smtClean="0"/>
              <a:t>R</a:t>
            </a:r>
            <a:r>
              <a:rPr lang="ko-KR" altLang="en-US" sz="1200" i="1" dirty="0" smtClean="0"/>
              <a:t>와 </a:t>
            </a:r>
            <a:r>
              <a:rPr lang="ko-KR" altLang="en-US" sz="1200" i="1" dirty="0" err="1" smtClean="0"/>
              <a:t>빅데이터</a:t>
            </a:r>
            <a:r>
              <a:rPr lang="ko-KR" altLang="en-US" sz="1200" i="1" dirty="0" smtClean="0"/>
              <a:t> 분석</a:t>
            </a:r>
            <a:endParaRPr lang="en-US" altLang="ko-KR" sz="1200" i="1" dirty="0"/>
          </a:p>
        </p:txBody>
      </p:sp>
    </p:spTree>
    <p:extLst>
      <p:ext uri="{BB962C8B-B14F-4D97-AF65-F5344CB8AC3E}">
        <p14:creationId xmlns:p14="http://schemas.microsoft.com/office/powerpoint/2010/main" val="3377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그래서 어떤 통계패키지가 좋은가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en-US" altLang="ko-KR" sz="1600" dirty="0" smtClean="0"/>
              <a:t>“Windows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Linux </a:t>
            </a:r>
            <a:r>
              <a:rPr lang="ko-KR" altLang="en-US" sz="1600" dirty="0" smtClean="0"/>
              <a:t>중 어떤 것이 더 좋은가</a:t>
            </a:r>
            <a:r>
              <a:rPr lang="en-US" altLang="ko-KR" sz="1600" dirty="0" smtClean="0"/>
              <a:t>?”</a:t>
            </a:r>
            <a:r>
              <a:rPr lang="ko-KR" altLang="en-US" sz="1600" dirty="0" smtClean="0"/>
              <a:t>와 같은 질문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기업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연구소의 상황과 실제 사용자 파악 우선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장점이 부각되고 있지만 </a:t>
            </a:r>
            <a:r>
              <a:rPr lang="en-US" altLang="ko-KR" sz="1600" dirty="0" smtClean="0"/>
              <a:t>Excel</a:t>
            </a:r>
            <a:r>
              <a:rPr lang="ko-KR" altLang="en-US" sz="1600" dirty="0" smtClean="0"/>
              <a:t>의 친숙한 사용자 환경과 </a:t>
            </a:r>
            <a:r>
              <a:rPr lang="en-US" altLang="ko-KR" sz="1600" dirty="0" smtClean="0"/>
              <a:t>SAS</a:t>
            </a:r>
            <a:r>
              <a:rPr lang="ko-KR" altLang="en-US" sz="1600" dirty="0" smtClean="0"/>
              <a:t>의 신뢰성까지 넘을 수 없다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대기업은 여전히 </a:t>
            </a:r>
            <a:r>
              <a:rPr lang="en-US" altLang="ko-KR" sz="1200" dirty="0" smtClean="0"/>
              <a:t>SAS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선호하지만</a:t>
            </a:r>
            <a:r>
              <a:rPr lang="en-US" altLang="ko-KR" sz="1200" dirty="0" smtClean="0"/>
              <a:t>, R</a:t>
            </a:r>
            <a:r>
              <a:rPr lang="ko-KR" altLang="en-US" sz="1200" dirty="0" smtClean="0"/>
              <a:t>역시 쓰지 않을 수 없다</a:t>
            </a:r>
            <a:endParaRPr lang="en-US" altLang="ko-KR" sz="1200" dirty="0" smtClean="0"/>
          </a:p>
          <a:p>
            <a:pPr lvl="2"/>
            <a:r>
              <a:rPr lang="ko-KR" altLang="en-US" sz="1200" dirty="0" smtClean="0"/>
              <a:t>일반 사용자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비전공자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들은 </a:t>
            </a:r>
            <a:r>
              <a:rPr lang="en-US" altLang="ko-KR" sz="1200" dirty="0" smtClean="0"/>
              <a:t>R</a:t>
            </a:r>
            <a:r>
              <a:rPr lang="ko-KR" altLang="en-US" sz="1200" dirty="0" smtClean="0"/>
              <a:t>이 아무리 좋다고 한들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바로 사용하기엔 무리다</a:t>
            </a:r>
            <a:endParaRPr lang="en-US" altLang="ko-KR" sz="12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Excel, SAS, R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326852965"/>
              </p:ext>
            </p:extLst>
          </p:nvPr>
        </p:nvGraphicFramePr>
        <p:xfrm>
          <a:off x="107504" y="3325440"/>
          <a:ext cx="8928992" cy="319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91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의 통계 기능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셋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</a:t>
            </a:r>
            <a:r>
              <a:rPr lang="ko-KR" altLang="en-US" dirty="0" smtClean="0"/>
              <a:t>년 서울시 기온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기상청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018114"/>
            <a:ext cx="5999321" cy="450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87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</a:t>
            </a:r>
            <a:r>
              <a:rPr lang="ko-KR" altLang="en-US" dirty="0"/>
              <a:t>의 통계 기능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07293"/>
            <a:ext cx="8784976" cy="5462067"/>
          </a:xfrm>
        </p:spPr>
        <p:txBody>
          <a:bodyPr/>
          <a:lstStyle/>
          <a:p>
            <a:r>
              <a:rPr lang="ko-KR" altLang="en-US" dirty="0" smtClean="0"/>
              <a:t>기술통계량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분석 기능 추가 이후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환경으로 간단한 클릭 몇 번과 드래그 등을 이용하여 결과를 얻을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917279"/>
            <a:ext cx="3933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06" y="2917279"/>
            <a:ext cx="39814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865564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9257</TotalTime>
  <Words>1246</Words>
  <Application>Microsoft Office PowerPoint</Application>
  <PresentationFormat>화면 슬라이드 쇼(4:3)</PresentationFormat>
  <Paragraphs>253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SNU IDB Lab.</vt:lpstr>
      <vt:lpstr>Analysis of Statistical Packages </vt:lpstr>
      <vt:lpstr>Outline</vt:lpstr>
      <vt:lpstr>Excel 개요</vt:lpstr>
      <vt:lpstr>SAS 개요</vt:lpstr>
      <vt:lpstr>R 개요</vt:lpstr>
      <vt:lpstr>Excel, SAS, R의 비교</vt:lpstr>
      <vt:lpstr>Excel, SAS, R의 비교</vt:lpstr>
      <vt:lpstr>Excel의 통계 기능 예제</vt:lpstr>
      <vt:lpstr>Excel의 통계 기능 예제</vt:lpstr>
      <vt:lpstr>Excel의 통계 기능 예제</vt:lpstr>
      <vt:lpstr>Excel의 통계 기능 예제</vt:lpstr>
      <vt:lpstr>Excel의 그래프 기능</vt:lpstr>
      <vt:lpstr>SAS의 통계 기능 예제</vt:lpstr>
      <vt:lpstr>SAS의 통계 기능 예제</vt:lpstr>
      <vt:lpstr>SAS의 통계 기능 예제</vt:lpstr>
      <vt:lpstr>SAS의 통계 기능 예제</vt:lpstr>
      <vt:lpstr>SAS의 그래프 기능</vt:lpstr>
      <vt:lpstr>R의 통계 기능 예제</vt:lpstr>
      <vt:lpstr>R의 통계 기능 예제</vt:lpstr>
      <vt:lpstr>R의 통계 기능 예제</vt:lpstr>
      <vt:lpstr>R의 그래프 기능</vt:lpstr>
      <vt:lpstr>Hadoop and R</vt:lpstr>
      <vt:lpstr>Big Data 분석을 위한 R의 활용</vt:lpstr>
      <vt:lpstr>R과 DBMS의 연동</vt:lpstr>
      <vt:lpstr>R과 Hadoop</vt:lpstr>
      <vt:lpstr>R GUI Project List</vt:lpstr>
      <vt:lpstr>Microsoft Big Data Solution</vt:lpstr>
      <vt:lpstr>Microsoft Big Data Solution</vt:lpstr>
      <vt:lpstr>Microsoft Big Data Solution</vt:lpstr>
      <vt:lpstr>SAS와 Hadoop</vt:lpstr>
      <vt:lpstr>SAS와 Hadoop</vt:lpstr>
      <vt:lpstr>SAS와 Hadoop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460</cp:revision>
  <cp:lastPrinted>2013-01-09T07:53:25Z</cp:lastPrinted>
  <dcterms:created xsi:type="dcterms:W3CDTF">2006-10-05T04:04:58Z</dcterms:created>
  <dcterms:modified xsi:type="dcterms:W3CDTF">2013-01-10T08:56:47Z</dcterms:modified>
</cp:coreProperties>
</file>