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04" r:id="rId2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16" autoAdjust="0"/>
  </p:normalViewPr>
  <p:slideViewPr>
    <p:cSldViewPr>
      <p:cViewPr>
        <p:scale>
          <a:sx n="100" d="100"/>
          <a:sy n="100" d="100"/>
        </p:scale>
        <p:origin x="-1944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26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13. Searching the Web</a:t>
            </a:r>
          </a:p>
          <a:p>
            <a:pPr algn="r"/>
            <a:r>
              <a:rPr lang="en-US" altLang="ko-KR" dirty="0" smtClean="0"/>
              <a:t>July 20, 2010</a:t>
            </a:r>
          </a:p>
          <a:p>
            <a:pPr algn="r"/>
            <a:r>
              <a:rPr lang="en-US" altLang="ko-KR" dirty="0" err="1" smtClean="0"/>
              <a:t>Kangpyo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pic>
        <p:nvPicPr>
          <p:cNvPr id="4" name="그림 3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Centralized architecture (cont’d)</a:t>
            </a:r>
          </a:p>
          <a:p>
            <a:pPr lvl="1"/>
            <a:r>
              <a:rPr lang="en-US" altLang="ko-KR" dirty="0" smtClean="0"/>
              <a:t>The main problem: </a:t>
            </a:r>
            <a:r>
              <a:rPr lang="en-US" altLang="ko-KR" dirty="0" smtClean="0">
                <a:solidFill>
                  <a:srgbClr val="C00000"/>
                </a:solidFill>
              </a:rPr>
              <a:t>the gathering of the data</a:t>
            </a:r>
            <a:r>
              <a:rPr lang="en-US" altLang="ko-KR" dirty="0" smtClean="0"/>
              <a:t> because of</a:t>
            </a:r>
          </a:p>
          <a:p>
            <a:pPr lvl="2"/>
            <a:r>
              <a:rPr lang="en-US" altLang="ko-KR" dirty="0" smtClean="0"/>
              <a:t>The highly dynamic nature of the Web</a:t>
            </a:r>
          </a:p>
          <a:p>
            <a:pPr lvl="2"/>
            <a:r>
              <a:rPr lang="en-US" altLang="ko-KR" dirty="0" smtClean="0"/>
              <a:t>The saturated communication links</a:t>
            </a:r>
          </a:p>
          <a:p>
            <a:pPr lvl="2"/>
            <a:r>
              <a:rPr lang="en-US" altLang="ko-KR" dirty="0" smtClean="0"/>
              <a:t>The high load at Web servers</a:t>
            </a:r>
          </a:p>
          <a:p>
            <a:pPr lvl="1"/>
            <a:r>
              <a:rPr lang="en-US" altLang="ko-KR" dirty="0" smtClean="0"/>
              <a:t>Another important problem: </a:t>
            </a:r>
            <a:r>
              <a:rPr lang="en-US" altLang="ko-KR" dirty="0" smtClean="0">
                <a:solidFill>
                  <a:srgbClr val="C00000"/>
                </a:solidFill>
              </a:rPr>
              <a:t>the volume of the data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Needs good load balancing between the different activities of a search engine internally (answering queries &amp; indexing) &amp; externally (crawling)</a:t>
            </a:r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960440"/>
            <a:ext cx="4715224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Distributed architecture: Harvest</a:t>
            </a:r>
          </a:p>
          <a:p>
            <a:pPr lvl="1"/>
            <a:r>
              <a:rPr lang="en-US" altLang="ko-KR" dirty="0" smtClean="0"/>
              <a:t>A more efficient architecture to gather &amp; distribute data</a:t>
            </a:r>
          </a:p>
          <a:p>
            <a:pPr lvl="1"/>
            <a:r>
              <a:rPr lang="en-US" altLang="ko-KR" dirty="0" smtClean="0"/>
              <a:t>The main drawback: requiring the coordination of several Web servers</a:t>
            </a:r>
          </a:p>
          <a:p>
            <a:pPr lvl="1"/>
            <a:r>
              <a:rPr lang="en-US" altLang="ko-KR" dirty="0" smtClean="0"/>
              <a:t>Two main elements</a:t>
            </a:r>
          </a:p>
          <a:p>
            <a:pPr lvl="2"/>
            <a:r>
              <a:rPr lang="en-US" altLang="ko-KR" dirty="0" smtClean="0"/>
              <a:t>Gatherers</a:t>
            </a:r>
          </a:p>
          <a:p>
            <a:pPr lvl="3"/>
            <a:r>
              <a:rPr lang="en-US" altLang="ko-KR" dirty="0" smtClean="0"/>
              <a:t>Collecting &amp; extracting indexing information from one or more Web servers</a:t>
            </a:r>
          </a:p>
          <a:p>
            <a:pPr lvl="3"/>
            <a:r>
              <a:rPr lang="en-US" altLang="ko-KR" dirty="0" smtClean="0"/>
              <a:t>Gathering times (i.e. harvesting times) are defined by the system &amp; are periodic</a:t>
            </a:r>
          </a:p>
          <a:p>
            <a:pPr lvl="2"/>
            <a:r>
              <a:rPr lang="en-US" altLang="ko-KR" dirty="0" smtClean="0"/>
              <a:t>Brokers</a:t>
            </a:r>
          </a:p>
          <a:p>
            <a:pPr lvl="3"/>
            <a:r>
              <a:rPr lang="en-US" altLang="ko-KR" dirty="0" smtClean="0"/>
              <a:t>Providing the indexing mechanism &amp; the query interface to the data gathered</a:t>
            </a:r>
          </a:p>
          <a:p>
            <a:pPr lvl="3"/>
            <a:r>
              <a:rPr lang="en-US" altLang="ko-KR" dirty="0" smtClean="0"/>
              <a:t>Retrieving information from one or more gathers or other brokers, updating incrementally their indices</a:t>
            </a:r>
          </a:p>
          <a:p>
            <a:pPr lvl="1"/>
            <a:r>
              <a:rPr lang="en-US" altLang="ko-KR" dirty="0" smtClean="0"/>
              <a:t>Different improvements on server loads </a:t>
            </a:r>
            <a:br>
              <a:rPr lang="en-US" altLang="ko-KR" dirty="0" smtClean="0"/>
            </a:br>
            <a:r>
              <a:rPr lang="en-US" altLang="ko-KR" dirty="0" smtClean="0"/>
              <a:t>&amp; network traffic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492415"/>
            <a:ext cx="3563888" cy="23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interfaces</a:t>
            </a:r>
          </a:p>
          <a:p>
            <a:pPr lvl="1"/>
            <a:r>
              <a:rPr lang="en-US" altLang="ko-KR" dirty="0" smtClean="0"/>
              <a:t>Two important aspects: the </a:t>
            </a:r>
            <a:r>
              <a:rPr lang="en-US" altLang="ko-KR" dirty="0" smtClean="0">
                <a:solidFill>
                  <a:srgbClr val="C00000"/>
                </a:solidFill>
              </a:rPr>
              <a:t>query interface</a:t>
            </a:r>
            <a:r>
              <a:rPr lang="en-US" altLang="ko-KR" dirty="0" smtClean="0"/>
              <a:t> &amp; the </a:t>
            </a:r>
            <a:r>
              <a:rPr lang="en-US" altLang="ko-KR" dirty="0" smtClean="0">
                <a:solidFill>
                  <a:srgbClr val="C00000"/>
                </a:solidFill>
              </a:rPr>
              <a:t>answer interface</a:t>
            </a:r>
          </a:p>
          <a:p>
            <a:pPr lvl="1"/>
            <a:r>
              <a:rPr lang="en-US" altLang="ko-KR" dirty="0" smtClean="0"/>
              <a:t>The query interface</a:t>
            </a:r>
          </a:p>
          <a:p>
            <a:pPr lvl="2"/>
            <a:r>
              <a:rPr lang="en-US" altLang="ko-KR" dirty="0" smtClean="0"/>
              <a:t>The basic query interface is a box where one or more words can be typed</a:t>
            </a:r>
          </a:p>
          <a:p>
            <a:pPr lvl="2"/>
            <a:r>
              <a:rPr lang="en-US" altLang="ko-KR" dirty="0" smtClean="0"/>
              <a:t>A query interface for complex queries as well as a command language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078" t="12916" r="2534" b="35358"/>
          <a:stretch>
            <a:fillRect/>
          </a:stretch>
        </p:blipFill>
        <p:spPr bwMode="auto">
          <a:xfrm>
            <a:off x="786187" y="3212976"/>
            <a:ext cx="753022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interfaces (cont’d)</a:t>
            </a:r>
          </a:p>
          <a:p>
            <a:pPr lvl="1"/>
            <a:r>
              <a:rPr lang="en-US" altLang="ko-KR" dirty="0" smtClean="0"/>
              <a:t>The answer interface</a:t>
            </a:r>
          </a:p>
          <a:p>
            <a:pPr lvl="2"/>
            <a:r>
              <a:rPr lang="en-US" altLang="ko-KR" dirty="0" smtClean="0"/>
              <a:t>The order of the list of the retrieved documents is typically by relevance</a:t>
            </a:r>
          </a:p>
          <a:p>
            <a:pPr lvl="2"/>
            <a:r>
              <a:rPr lang="en-US" altLang="ko-KR" dirty="0" smtClean="0"/>
              <a:t>Sorting by URL or date is also available</a:t>
            </a:r>
          </a:p>
          <a:p>
            <a:pPr lvl="2"/>
            <a:r>
              <a:rPr lang="en-US" altLang="ko-KR" dirty="0" smtClean="0"/>
              <a:t>The retrieved Web pages are ranked, usually using statistics related to the terms in the query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016" t="12670" r="32944" b="39183"/>
          <a:stretch>
            <a:fillRect/>
          </a:stretch>
        </p:blipFill>
        <p:spPr bwMode="auto">
          <a:xfrm>
            <a:off x="1509765" y="3212976"/>
            <a:ext cx="615857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Difficulties with ranking</a:t>
            </a:r>
          </a:p>
          <a:p>
            <a:pPr lvl="2"/>
            <a:r>
              <a:rPr lang="en-US" altLang="ko-KR" dirty="0" smtClean="0"/>
              <a:t>Not much public information about the specific ranking algorithms used by current search engines</a:t>
            </a:r>
          </a:p>
          <a:p>
            <a:pPr lvl="2"/>
            <a:r>
              <a:rPr lang="en-US" altLang="ko-KR" dirty="0" smtClean="0"/>
              <a:t>Difficult to compare fairly different search engines</a:t>
            </a:r>
          </a:p>
          <a:p>
            <a:pPr lvl="2"/>
            <a:r>
              <a:rPr lang="en-US" altLang="ko-KR" dirty="0" smtClean="0"/>
              <a:t>Almost impossible to measure recall, as the # of relevant pages can be quite large for simple queries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Yuwono</a:t>
            </a:r>
            <a:r>
              <a:rPr lang="en-US" altLang="ko-KR" dirty="0" smtClean="0"/>
              <a:t> &amp; Lee [844] propose three ranking algorithms</a:t>
            </a:r>
          </a:p>
          <a:p>
            <a:pPr lvl="2"/>
            <a:r>
              <a:rPr lang="en-US" altLang="ko-KR" dirty="0" smtClean="0"/>
              <a:t>Boolean spread</a:t>
            </a:r>
          </a:p>
          <a:p>
            <a:pPr lvl="2"/>
            <a:r>
              <a:rPr lang="en-US" altLang="ko-KR" dirty="0" smtClean="0"/>
              <a:t>Vector spread</a:t>
            </a:r>
          </a:p>
          <a:p>
            <a:pPr lvl="2"/>
            <a:r>
              <a:rPr lang="en-US" altLang="ko-KR" dirty="0" smtClean="0"/>
              <a:t>Most-cited</a:t>
            </a:r>
          </a:p>
          <a:p>
            <a:pPr lvl="3"/>
            <a:r>
              <a:rPr lang="en-US" altLang="ko-KR" dirty="0" smtClean="0"/>
              <a:t>Based only on the terms included in pages having a link to the pages in the answer</a:t>
            </a:r>
          </a:p>
          <a:p>
            <a:pPr lvl="2"/>
            <a:r>
              <a:rPr lang="en-US" altLang="ko-KR" dirty="0" smtClean="0"/>
              <a:t>The vector model yields a better recall-precision curve, with an average precision of 75%</a:t>
            </a:r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 (cont’d)</a:t>
            </a:r>
          </a:p>
          <a:p>
            <a:pPr lvl="1"/>
            <a:r>
              <a:rPr lang="en-US" altLang="ko-KR" dirty="0" smtClean="0"/>
              <a:t>Using hyperlink information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The # of hyperlinks that point to a page provides a measure of its popularity &amp; quality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Many links in common between pages or pages referenced by the same page often indicates a relationship between those pages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Web Query [148]</a:t>
            </a:r>
          </a:p>
          <a:p>
            <a:pPr lvl="2"/>
            <a:r>
              <a:rPr lang="en-US" altLang="ko-KR" dirty="0" smtClean="0"/>
              <a:t>Ranks a set of Web pages based on how connected each Web page is</a:t>
            </a:r>
          </a:p>
          <a:p>
            <a:pPr lvl="2"/>
            <a:r>
              <a:rPr lang="en-US" altLang="ko-KR" dirty="0" smtClean="0"/>
              <a:t>Extends the set by finding Web pages that are highly connected to the original set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 (cont’d)</a:t>
            </a:r>
          </a:p>
          <a:p>
            <a:pPr lvl="1"/>
            <a:r>
              <a:rPr lang="en-US" altLang="ko-KR" dirty="0" smtClean="0"/>
              <a:t>Kleinberg [444] used in HITS (Hypertext Induced Topic Search)</a:t>
            </a:r>
          </a:p>
          <a:p>
            <a:pPr lvl="2"/>
            <a:r>
              <a:rPr lang="en-US" altLang="ko-KR" dirty="0" smtClean="0"/>
              <a:t>Defines authorities &amp; hubs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Better authority pages come from incoming edges from good hubs &amp; better hub pages come from outgoing edges to good authorities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PageRank</a:t>
            </a:r>
            <a:r>
              <a:rPr lang="en-US" altLang="ko-KR" dirty="0" smtClean="0"/>
              <a:t> [117] used in Google</a:t>
            </a:r>
          </a:p>
          <a:p>
            <a:pPr lvl="2"/>
            <a:r>
              <a:rPr lang="en-US" altLang="ko-KR" dirty="0" smtClean="0"/>
              <a:t>Random surfer model</a:t>
            </a:r>
          </a:p>
          <a:p>
            <a:pPr lvl="3"/>
            <a:r>
              <a:rPr lang="en-US" altLang="ko-KR" dirty="0" smtClean="0"/>
              <a:t>Simulates a user navigating randomly in the Web who jumps to a random page with probability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/>
              <a:t> or follows a random hyperlink with probability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1-q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This user never goes back to a previously visited page</a:t>
            </a:r>
          </a:p>
          <a:p>
            <a:pPr lvl="3"/>
            <a:r>
              <a:rPr lang="en-US" altLang="ko-KR" dirty="0" smtClean="0"/>
              <a:t>Modeled with a Markov chain</a:t>
            </a:r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5661248"/>
            <a:ext cx="3667315" cy="77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32777"/>
            <a:ext cx="5036244" cy="71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 (cont’d)</a:t>
            </a:r>
          </a:p>
          <a:p>
            <a:pPr lvl="1"/>
            <a:r>
              <a:rPr lang="en-US" altLang="ko-KR" dirty="0" smtClean="0"/>
              <a:t>Ways to help ranking algorithms</a:t>
            </a:r>
          </a:p>
          <a:p>
            <a:pPr lvl="2"/>
            <a:r>
              <a:rPr lang="en-US" altLang="ko-KR" dirty="0" smtClean="0"/>
              <a:t>Page designers should include informative titles, headings, &amp; meta fields as well as good links</a:t>
            </a:r>
          </a:p>
          <a:p>
            <a:pPr lvl="2"/>
            <a:r>
              <a:rPr lang="en-US" altLang="ko-KR" dirty="0" smtClean="0"/>
              <a:t>Keywords should not be repeated</a:t>
            </a:r>
          </a:p>
          <a:p>
            <a:pPr lvl="2"/>
            <a:r>
              <a:rPr lang="en-US" altLang="ko-KR" dirty="0" smtClean="0"/>
              <a:t>Use full terms instead of indirect ways to refer to subjects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978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Crawling the Web</a:t>
            </a:r>
          </a:p>
          <a:p>
            <a:pPr lvl="1"/>
            <a:r>
              <a:rPr lang="en-US" altLang="ko-KR" dirty="0" smtClean="0"/>
              <a:t>Several crawling techniques</a:t>
            </a:r>
          </a:p>
          <a:p>
            <a:pPr lvl="2"/>
            <a:r>
              <a:rPr lang="en-US" altLang="ko-KR" dirty="0" smtClean="0"/>
              <a:t>To start with a set of URLs &amp; from there extract other URLs which are followed recursively in a breadth-first or depth-first fashion</a:t>
            </a:r>
          </a:p>
          <a:p>
            <a:pPr lvl="2"/>
            <a:r>
              <a:rPr lang="en-US" altLang="ko-KR" dirty="0" smtClean="0"/>
              <a:t>To start with a set of popular URLs</a:t>
            </a:r>
          </a:p>
          <a:p>
            <a:pPr lvl="2"/>
            <a:r>
              <a:rPr lang="en-US" altLang="ko-KR" dirty="0" smtClean="0"/>
              <a:t>To partition the Web using country codes or Internet names, &amp; assign one or more robots to each partition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index of a search engine can be thought of as analogous to the stars in an sky (Why? &gt;.&lt;)</a:t>
            </a:r>
          </a:p>
          <a:p>
            <a:pPr lvl="2"/>
            <a:r>
              <a:rPr lang="en-US" altLang="ko-KR" dirty="0" smtClean="0"/>
              <a:t>The percentage of invalid links stored in search engines vary form 2 to 9%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order in which the URLs are traversed is important</a:t>
            </a:r>
          </a:p>
          <a:p>
            <a:pPr lvl="2"/>
            <a:r>
              <a:rPr lang="en-US" altLang="ko-KR" dirty="0" smtClean="0"/>
              <a:t>A breadth-first policy</a:t>
            </a:r>
          </a:p>
          <a:p>
            <a:pPr lvl="2"/>
            <a:r>
              <a:rPr lang="en-US" altLang="ko-KR" dirty="0" smtClean="0"/>
              <a:t>A depth-first policy</a:t>
            </a:r>
          </a:p>
          <a:p>
            <a:pPr lvl="2"/>
            <a:r>
              <a:rPr lang="en-US" altLang="ko-KR" dirty="0" smtClean="0"/>
              <a:t>Good ordering schemes can make a difference if crawling better pages first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978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Indices</a:t>
            </a:r>
          </a:p>
          <a:p>
            <a:pPr lvl="1"/>
            <a:r>
              <a:rPr lang="en-US" altLang="ko-KR" dirty="0" smtClean="0"/>
              <a:t>Most indices use variants of the inverted file</a:t>
            </a:r>
          </a:p>
          <a:p>
            <a:pPr lvl="1"/>
            <a:r>
              <a:rPr lang="en-US" altLang="ko-KR" dirty="0" smtClean="0"/>
              <a:t>State of the art indexing techniques can reduce the size of an inverted file to about 30% of the size of the text</a:t>
            </a:r>
          </a:p>
          <a:p>
            <a:pPr lvl="1"/>
            <a:r>
              <a:rPr lang="en-US" altLang="ko-KR" dirty="0" smtClean="0"/>
              <a:t>By using compression techniques, the index size can be reduced to 10%</a:t>
            </a:r>
          </a:p>
          <a:p>
            <a:pPr lvl="1"/>
            <a:r>
              <a:rPr lang="en-US" altLang="ko-KR" dirty="0" smtClean="0"/>
              <a:t>A query is answered by</a:t>
            </a:r>
            <a:r>
              <a:rPr lang="ko-KR" altLang="en-US" dirty="0" smtClean="0"/>
              <a:t> </a:t>
            </a:r>
            <a:r>
              <a:rPr lang="en-US" altLang="ko-KR" dirty="0" smtClean="0"/>
              <a:t>doing a binary search on the stored list of words of the inverted file</a:t>
            </a:r>
          </a:p>
          <a:p>
            <a:pPr lvl="1"/>
            <a:r>
              <a:rPr lang="en-US" altLang="ko-KR" dirty="0" smtClean="0"/>
              <a:t>Having the positions of the words in a page, we can answer phrase searches or proximity queries</a:t>
            </a:r>
          </a:p>
          <a:p>
            <a:pPr lvl="1"/>
            <a:r>
              <a:rPr lang="en-US" altLang="ko-KR" dirty="0" smtClean="0"/>
              <a:t>The index can be less dense if we point to logical blocks instead of pages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Challenges</a:t>
            </a:r>
          </a:p>
          <a:p>
            <a:r>
              <a:rPr lang="en-US" altLang="ko-KR" dirty="0" smtClean="0"/>
              <a:t>Characterizing the Web</a:t>
            </a:r>
          </a:p>
          <a:p>
            <a:r>
              <a:rPr lang="en-US" altLang="ko-KR" dirty="0" smtClean="0"/>
              <a:t>Search Engines</a:t>
            </a:r>
          </a:p>
          <a:p>
            <a:r>
              <a:rPr lang="en-US" altLang="ko-KR" dirty="0" smtClean="0"/>
              <a:t>Browsing</a:t>
            </a:r>
          </a:p>
          <a:p>
            <a:r>
              <a:rPr lang="en-US" altLang="ko-KR" dirty="0" err="1" smtClean="0"/>
              <a:t>Metasearchers</a:t>
            </a:r>
            <a:endParaRPr lang="en-US" altLang="ko-KR" dirty="0" smtClean="0"/>
          </a:p>
          <a:p>
            <a:r>
              <a:rPr lang="en-US" altLang="ko-KR" dirty="0" smtClean="0"/>
              <a:t>Finding the Needle in the Haystack</a:t>
            </a:r>
          </a:p>
          <a:p>
            <a:r>
              <a:rPr lang="en-US" altLang="ko-KR" dirty="0" smtClean="0"/>
              <a:t>Trends &amp; Research Issues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Browsing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directories</a:t>
            </a:r>
          </a:p>
          <a:p>
            <a:pPr lvl="1"/>
            <a:r>
              <a:rPr lang="en-US" altLang="ko-KR" dirty="0" smtClean="0"/>
              <a:t>Although the Web coverage provided by directories is very low (less than 1% of all Web pages), the answers returned to the user are usually much more relevant</a:t>
            </a:r>
          </a:p>
          <a:p>
            <a:pPr lvl="1"/>
            <a:r>
              <a:rPr lang="en-US" altLang="ko-KR" dirty="0" smtClean="0"/>
              <a:t>Directories are hierarchical taxonomies that classify human knowledge</a:t>
            </a:r>
          </a:p>
          <a:p>
            <a:pPr lvl="1"/>
            <a:r>
              <a:rPr lang="en-US" altLang="ko-KR" dirty="0" smtClean="0"/>
              <a:t>A.k.a. catalogs, yellow pages, or subject directories</a:t>
            </a:r>
          </a:p>
          <a:p>
            <a:pPr lvl="1"/>
            <a:r>
              <a:rPr lang="en-US" altLang="ko-KR" dirty="0" smtClean="0"/>
              <a:t>Advantage: </a:t>
            </a:r>
            <a:r>
              <a:rPr lang="en-US" altLang="ko-KR" dirty="0" smtClean="0">
                <a:solidFill>
                  <a:srgbClr val="C00000"/>
                </a:solidFill>
              </a:rPr>
              <a:t>if we find what we are looking for, the answer will be useful in most cases</a:t>
            </a:r>
          </a:p>
          <a:p>
            <a:pPr lvl="1"/>
            <a:r>
              <a:rPr lang="en-US" altLang="ko-KR" dirty="0" smtClean="0"/>
              <a:t>Disadvantage: </a:t>
            </a:r>
            <a:r>
              <a:rPr lang="en-US" altLang="ko-KR" dirty="0" smtClean="0">
                <a:solidFill>
                  <a:srgbClr val="C00000"/>
                </a:solidFill>
              </a:rPr>
              <a:t>the classification is not specialized enough &amp; not all Web pages are classified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13" y="4581128"/>
            <a:ext cx="4418111" cy="222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230786"/>
            <a:ext cx="2952328" cy="255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Metasearchers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Metasearchers</a:t>
            </a:r>
            <a:r>
              <a:rPr lang="en-US" altLang="ko-KR" dirty="0" smtClean="0"/>
              <a:t>: Web servers that </a:t>
            </a:r>
          </a:p>
          <a:p>
            <a:pPr lvl="1"/>
            <a:r>
              <a:rPr lang="en-US" altLang="ko-KR" dirty="0" smtClean="0"/>
              <a:t>Send a given query to several search engines, Web directories &amp; other databases</a:t>
            </a:r>
          </a:p>
          <a:p>
            <a:pPr lvl="1"/>
            <a:r>
              <a:rPr lang="en-US" altLang="ko-KR" dirty="0" smtClean="0"/>
              <a:t>Collect the answers</a:t>
            </a:r>
          </a:p>
          <a:p>
            <a:pPr lvl="1"/>
            <a:r>
              <a:rPr lang="en-US" altLang="ko-KR" dirty="0" smtClean="0"/>
              <a:t>Unify them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212976"/>
            <a:ext cx="531263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Metasearchers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The ability to combine the results of many sources</a:t>
            </a:r>
          </a:p>
          <a:p>
            <a:pPr lvl="1"/>
            <a:r>
              <a:rPr lang="en-US" altLang="ko-KR" dirty="0" smtClean="0"/>
              <a:t>The fact that the user can pose the same query to various sources through a single common interface</a:t>
            </a:r>
          </a:p>
          <a:p>
            <a:pPr lvl="1"/>
            <a:r>
              <a:rPr lang="en-US" altLang="ko-KR" dirty="0" smtClean="0"/>
              <a:t>The results can be sorted by different attributes such as host, keyword, date, etc.</a:t>
            </a:r>
          </a:p>
          <a:p>
            <a:pPr lvl="1"/>
            <a:r>
              <a:rPr lang="en-US" altLang="ko-KR" dirty="0" smtClean="0"/>
              <a:t>Browsing the results should be simpler</a:t>
            </a:r>
          </a:p>
          <a:p>
            <a:pPr lvl="1"/>
            <a:r>
              <a:rPr lang="en-US" altLang="ko-KR" dirty="0" smtClean="0"/>
              <a:t>Pages returned by more than one search engine should be more relevant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the Needle in the Haystack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problems</a:t>
            </a:r>
          </a:p>
          <a:p>
            <a:pPr lvl="1"/>
            <a:r>
              <a:rPr lang="en-US" altLang="ko-KR" dirty="0" smtClean="0"/>
              <a:t>The user does not exactly understand the meaning of searching using a set of keywords</a:t>
            </a:r>
          </a:p>
          <a:p>
            <a:pPr lvl="1"/>
            <a:r>
              <a:rPr lang="en-US" altLang="ko-KR" dirty="0" smtClean="0"/>
              <a:t>The user may not get unexpected answers because he is not aware of the logical view of the text adopted by the system</a:t>
            </a:r>
          </a:p>
          <a:p>
            <a:pPr lvl="1"/>
            <a:r>
              <a:rPr lang="en-US" altLang="ko-KR" dirty="0" smtClean="0"/>
              <a:t>Most users have trouble with Boolean logic</a:t>
            </a:r>
          </a:p>
          <a:p>
            <a:pPr lvl="2"/>
            <a:r>
              <a:rPr lang="en-US" altLang="ko-KR" dirty="0" smtClean="0"/>
              <a:t>E.g. one </a:t>
            </a:r>
            <a:r>
              <a:rPr lang="en-US" altLang="ko-KR" dirty="0" smtClean="0">
                <a:solidFill>
                  <a:srgbClr val="C00000"/>
                </a:solidFill>
              </a:rPr>
              <a:t>or</a:t>
            </a:r>
            <a:r>
              <a:rPr lang="en-US" altLang="ko-KR" dirty="0" smtClean="0"/>
              <a:t> the other -&gt; exclusive or</a:t>
            </a:r>
          </a:p>
          <a:p>
            <a:pPr lvl="2"/>
            <a:r>
              <a:rPr lang="en-US" altLang="ko-KR" dirty="0" smtClean="0"/>
              <a:t>Many people have trouble using command language</a:t>
            </a:r>
          </a:p>
          <a:p>
            <a:pPr lvl="2"/>
            <a:r>
              <a:rPr lang="en-US" altLang="ko-KR" dirty="0" smtClean="0"/>
              <a:t>Query forms should clearly specify which words must or must not be contained in a document that belongs to the answer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the Needle in the </a:t>
            </a:r>
            <a:r>
              <a:rPr lang="en-US" altLang="ko-KR" smtClean="0"/>
              <a:t>Haystack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Surveys &amp; analyses of query logs</a:t>
            </a:r>
          </a:p>
          <a:p>
            <a:pPr lvl="1"/>
            <a:r>
              <a:rPr lang="en-US" altLang="ko-KR" dirty="0" smtClean="0"/>
              <a:t>Users select a search engine mainly based on ease of use, speed, coverage, relevance of the answer, &amp; habit</a:t>
            </a:r>
          </a:p>
          <a:p>
            <a:pPr lvl="1"/>
            <a:r>
              <a:rPr lang="en-US" altLang="ko-KR" dirty="0" smtClean="0"/>
              <a:t>The main purpose are research, leisure, business, &amp; education</a:t>
            </a:r>
          </a:p>
          <a:p>
            <a:pPr lvl="1"/>
            <a:r>
              <a:rPr lang="en-US" altLang="ko-KR" dirty="0" smtClean="0"/>
              <a:t>The main problems found</a:t>
            </a:r>
          </a:p>
          <a:p>
            <a:pPr lvl="2"/>
            <a:r>
              <a:rPr lang="en-US" altLang="ko-KR" dirty="0" smtClean="0"/>
              <a:t>Novice users do not know how to start &amp; lack the general knowledge that would help in finding better answers</a:t>
            </a:r>
          </a:p>
          <a:p>
            <a:pPr lvl="2"/>
            <a:r>
              <a:rPr lang="en-US" altLang="ko-KR" dirty="0" smtClean="0"/>
              <a:t>Search engines are slow</a:t>
            </a:r>
          </a:p>
          <a:p>
            <a:pPr lvl="2"/>
            <a:r>
              <a:rPr lang="en-US" altLang="ko-KR" dirty="0" smtClean="0"/>
              <a:t>The answer is too large, not very relevant, &amp; not always up to date</a:t>
            </a:r>
          </a:p>
          <a:p>
            <a:pPr lvl="1"/>
            <a:r>
              <a:rPr lang="en-US" altLang="ko-KR" dirty="0" smtClean="0"/>
              <a:t>Most people do not care about advertising</a:t>
            </a:r>
          </a:p>
          <a:p>
            <a:pPr lvl="1"/>
            <a:r>
              <a:rPr lang="en-US" altLang="ko-KR" dirty="0" smtClean="0"/>
              <a:t>25% of the users use a single keyword</a:t>
            </a:r>
          </a:p>
          <a:p>
            <a:pPr lvl="1"/>
            <a:r>
              <a:rPr lang="en-US" altLang="ko-KR" dirty="0" smtClean="0"/>
              <a:t>On average, their queries have only two or three terms</a:t>
            </a:r>
          </a:p>
          <a:p>
            <a:pPr lvl="1"/>
            <a:r>
              <a:rPr lang="en-US" altLang="ko-KR" dirty="0" smtClean="0"/>
              <a:t>Most users (~80%) do not modify the query</a:t>
            </a:r>
          </a:p>
          <a:p>
            <a:pPr lvl="1"/>
            <a:r>
              <a:rPr lang="en-US" altLang="ko-KR" dirty="0" smtClean="0"/>
              <a:t>Most users (~85%) only look at the first screen with results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the Needle in the Haystack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Teaching the user</a:t>
            </a:r>
          </a:p>
          <a:p>
            <a:pPr lvl="1"/>
            <a:r>
              <a:rPr lang="en-US" altLang="ko-KR" dirty="0" smtClean="0"/>
              <a:t>Query forms must specify clearly</a:t>
            </a:r>
          </a:p>
          <a:p>
            <a:pPr lvl="1"/>
            <a:r>
              <a:rPr lang="en-US" altLang="ko-KR" dirty="0" smtClean="0"/>
              <a:t>Users should try to give as many terms as possible</a:t>
            </a:r>
          </a:p>
          <a:p>
            <a:pPr lvl="1"/>
            <a:r>
              <a:rPr lang="en-US" altLang="ko-KR" dirty="0" smtClean="0"/>
              <a:t>Users should include all possible synonyms of a word</a:t>
            </a:r>
          </a:p>
          <a:p>
            <a:pPr lvl="1"/>
            <a:r>
              <a:rPr lang="en-US" altLang="ko-KR" dirty="0" smtClean="0"/>
              <a:t>The user must learn from experience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It is easier &amp; more effective to teach the user how to properly profit from search engines</a:t>
            </a:r>
          </a:p>
          <a:p>
            <a:pPr lvl="1"/>
            <a:r>
              <a:rPr lang="en-US" altLang="ko-KR" dirty="0" smtClean="0"/>
              <a:t>Rather than trying to guess what the user really wants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Rules of thumb</a:t>
            </a:r>
          </a:p>
          <a:p>
            <a:pPr lvl="1"/>
            <a:r>
              <a:rPr lang="en-US" altLang="ko-KR" dirty="0" smtClean="0"/>
              <a:t>Specific queries: look in an encyclopedia</a:t>
            </a:r>
          </a:p>
          <a:p>
            <a:pPr lvl="1"/>
            <a:r>
              <a:rPr lang="en-US" altLang="ko-KR" dirty="0" smtClean="0"/>
              <a:t>Broad queries: use Web directories</a:t>
            </a:r>
          </a:p>
          <a:p>
            <a:pPr lvl="1"/>
            <a:r>
              <a:rPr lang="en-US" altLang="ko-KR" dirty="0" smtClean="0"/>
              <a:t>Vague queries: use Web search engines &amp; improve the query formulation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Trends &amp; Research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Modeling</a:t>
            </a:r>
          </a:p>
          <a:p>
            <a:r>
              <a:rPr lang="en-US" altLang="ko-KR" dirty="0" smtClean="0"/>
              <a:t>Querying</a:t>
            </a:r>
          </a:p>
          <a:p>
            <a:r>
              <a:rPr lang="en-US" altLang="ko-KR" dirty="0" smtClean="0"/>
              <a:t>Distributed architectures</a:t>
            </a:r>
          </a:p>
          <a:p>
            <a:r>
              <a:rPr lang="en-US" altLang="ko-KR" dirty="0" smtClean="0"/>
              <a:t>Ranking</a:t>
            </a:r>
          </a:p>
          <a:p>
            <a:r>
              <a:rPr lang="en-US" altLang="ko-KR" dirty="0" smtClean="0"/>
              <a:t>Indexing</a:t>
            </a:r>
          </a:p>
          <a:p>
            <a:r>
              <a:rPr lang="en-US" altLang="ko-KR" dirty="0" smtClean="0"/>
              <a:t>Dynamic pages</a:t>
            </a:r>
          </a:p>
          <a:p>
            <a:r>
              <a:rPr lang="en-US" altLang="ko-KR" dirty="0" smtClean="0"/>
              <a:t>Duplicate data</a:t>
            </a:r>
          </a:p>
          <a:p>
            <a:r>
              <a:rPr lang="en-US" altLang="ko-KR" dirty="0" smtClean="0"/>
              <a:t>Multimedia</a:t>
            </a:r>
          </a:p>
          <a:p>
            <a:r>
              <a:rPr lang="en-US" altLang="ko-KR" dirty="0" smtClean="0"/>
              <a:t>User interfaces</a:t>
            </a:r>
          </a:p>
          <a:p>
            <a:r>
              <a:rPr lang="en-US" altLang="ko-KR" dirty="0" smtClean="0"/>
              <a:t>Browsing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9781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The web can be seen as a very large, unstructured but ubiquitous database</a:t>
            </a:r>
          </a:p>
          <a:p>
            <a:pPr lvl="1"/>
            <a:r>
              <a:rPr lang="en-US" altLang="ko-KR" sz="1800" dirty="0" smtClean="0"/>
              <a:t>Triggers the need for efficient tools to manage, retrieve, &amp; filter information from this database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We focus on </a:t>
            </a:r>
            <a:r>
              <a:rPr lang="en-US" altLang="ko-KR" sz="2000" dirty="0" smtClean="0">
                <a:solidFill>
                  <a:srgbClr val="C00000"/>
                </a:solidFill>
              </a:rPr>
              <a:t>text</a:t>
            </a:r>
          </a:p>
          <a:p>
            <a:pPr lvl="1"/>
            <a:r>
              <a:rPr lang="en-US" altLang="ko-KR" sz="1800" dirty="0" smtClean="0"/>
              <a:t>Techniques for images &amp; other non-textual data cannot be applied on a large-scale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We also emphasize </a:t>
            </a:r>
            <a:r>
              <a:rPr lang="en-US" altLang="ko-KR" sz="2000" dirty="0" smtClean="0">
                <a:solidFill>
                  <a:srgbClr val="C00000"/>
                </a:solidFill>
              </a:rPr>
              <a:t>syntactic search</a:t>
            </a:r>
          </a:p>
          <a:p>
            <a:pPr lvl="1"/>
            <a:r>
              <a:rPr lang="en-US" altLang="ko-KR" sz="1800" dirty="0" smtClean="0"/>
              <a:t>Search for Web documents that have user-specified words or patterns in their text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Three different forms of searching the Web</a:t>
            </a:r>
          </a:p>
          <a:p>
            <a:pPr lvl="1"/>
            <a:r>
              <a:rPr lang="en-US" altLang="ko-KR" sz="1800" dirty="0" smtClean="0"/>
              <a:t>To use search engines that index a portion of the Web documents as a full-text database</a:t>
            </a:r>
          </a:p>
          <a:p>
            <a:pPr lvl="1"/>
            <a:r>
              <a:rPr lang="en-US" altLang="ko-KR" sz="1800" dirty="0" smtClean="0"/>
              <a:t>To use Web directories that classify selected Web documents by subject</a:t>
            </a:r>
          </a:p>
          <a:p>
            <a:pPr lvl="1"/>
            <a:r>
              <a:rPr lang="en-US" altLang="ko-KR" sz="1800" dirty="0" smtClean="0"/>
              <a:t>To search the Web exploiting its hyperlink structure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problems posed by the Web</a:t>
            </a:r>
          </a:p>
          <a:p>
            <a:pPr lvl="1"/>
            <a:r>
              <a:rPr lang="en-US" altLang="ko-KR" dirty="0" smtClean="0"/>
              <a:t>Problems with the data itself</a:t>
            </a:r>
          </a:p>
          <a:p>
            <a:pPr lvl="1"/>
            <a:r>
              <a:rPr lang="en-US" altLang="ko-KR" dirty="0" smtClean="0"/>
              <a:t>Problems regarding the user &amp; his interaction with the retrieval system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problems related to the data</a:t>
            </a:r>
          </a:p>
          <a:p>
            <a:pPr lvl="1"/>
            <a:r>
              <a:rPr lang="en-US" altLang="ko-KR" dirty="0" smtClean="0"/>
              <a:t>Distributed data</a:t>
            </a:r>
          </a:p>
          <a:p>
            <a:pPr lvl="1"/>
            <a:r>
              <a:rPr lang="en-US" altLang="ko-KR" dirty="0" smtClean="0"/>
              <a:t>High percentage of volatile data</a:t>
            </a:r>
          </a:p>
          <a:p>
            <a:pPr lvl="1"/>
            <a:r>
              <a:rPr lang="en-US" altLang="ko-KR" dirty="0" smtClean="0"/>
              <a:t>Large volume</a:t>
            </a:r>
          </a:p>
          <a:p>
            <a:pPr lvl="1"/>
            <a:r>
              <a:rPr lang="en-US" altLang="ko-KR" dirty="0" smtClean="0"/>
              <a:t>Unstructured &amp; redundant data</a:t>
            </a:r>
          </a:p>
          <a:p>
            <a:pPr lvl="1"/>
            <a:r>
              <a:rPr lang="en-US" altLang="ko-KR" dirty="0" smtClean="0"/>
              <a:t>Quality of data</a:t>
            </a:r>
          </a:p>
          <a:p>
            <a:pPr lvl="1"/>
            <a:r>
              <a:rPr lang="en-US" altLang="ko-KR" dirty="0" smtClean="0"/>
              <a:t>Heterogeneous data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=&gt; Many of them will not change because they are problems intrinsic to human nature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problems faced by the user during the interaction with the retrieval system</a:t>
            </a:r>
          </a:p>
          <a:p>
            <a:pPr lvl="1"/>
            <a:r>
              <a:rPr lang="en-US" altLang="ko-KR" dirty="0" smtClean="0"/>
              <a:t>How to specify a query</a:t>
            </a:r>
          </a:p>
          <a:p>
            <a:pPr lvl="1"/>
            <a:r>
              <a:rPr lang="en-US" altLang="ko-KR" dirty="0" smtClean="0"/>
              <a:t>Hot to interpret the answer provided by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system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overall change is to 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Submit a good query to the search system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Obtain a manageable &amp; relevant answer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Moreover, we should to try to achieve the latter goal even for poorly formulated queries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Characterizing the Web (1)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6698"/>
            <a:ext cx="3308995" cy="324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780928"/>
            <a:ext cx="5328592" cy="243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Characterizing the Web 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529" y="1995202"/>
            <a:ext cx="6705839" cy="35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queries must be answered without accessing the text</a:t>
            </a:r>
          </a:p>
          <a:p>
            <a:pPr lvl="1"/>
            <a:r>
              <a:rPr lang="en-US" altLang="ko-KR" dirty="0" smtClean="0"/>
              <a:t>I.e. only the indices are available</a:t>
            </a:r>
          </a:p>
          <a:p>
            <a:pPr lvl="1"/>
            <a:r>
              <a:rPr lang="en-US" altLang="ko-KR" dirty="0" smtClean="0"/>
              <a:t>Otherwise</a:t>
            </a:r>
          </a:p>
          <a:p>
            <a:pPr lvl="2"/>
            <a:r>
              <a:rPr lang="en-US" altLang="ko-KR" dirty="0" smtClean="0"/>
              <a:t>Storing locally a copy of the Web pages (-&gt; too expensive)</a:t>
            </a:r>
          </a:p>
          <a:p>
            <a:pPr lvl="2"/>
            <a:r>
              <a:rPr lang="en-US" altLang="ko-KR" dirty="0" smtClean="0"/>
              <a:t>Accessing remote pages through the network at query time (-&gt; too slow)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Different architectures of retrieval systems</a:t>
            </a:r>
          </a:p>
          <a:p>
            <a:pPr lvl="1"/>
            <a:r>
              <a:rPr lang="en-US" altLang="ko-KR" dirty="0" smtClean="0"/>
              <a:t>Centralized architecture</a:t>
            </a:r>
          </a:p>
          <a:p>
            <a:pPr lvl="1"/>
            <a:r>
              <a:rPr lang="en-US" altLang="ko-KR" dirty="0" smtClean="0"/>
              <a:t>Distributed architecture</a:t>
            </a:r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Centralized architecture</a:t>
            </a:r>
          </a:p>
          <a:p>
            <a:pPr lvl="1"/>
            <a:r>
              <a:rPr lang="en-US" altLang="ko-KR" dirty="0" smtClean="0"/>
              <a:t>A centralized crawler-indexer architecture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Crawlers</a:t>
            </a:r>
          </a:p>
          <a:p>
            <a:pPr lvl="2"/>
            <a:r>
              <a:rPr lang="en-US" altLang="ko-KR" dirty="0" smtClean="0"/>
              <a:t>Programs (SW agents) that traverse the Web sending new or updated pages to a main server where they are indexed</a:t>
            </a:r>
          </a:p>
          <a:p>
            <a:pPr lvl="2"/>
            <a:r>
              <a:rPr lang="en-US" altLang="ko-KR" dirty="0" smtClean="0"/>
              <a:t>A.k.a. robots, spiders, wanderers, walkers, &amp; </a:t>
            </a:r>
            <a:r>
              <a:rPr lang="en-US" altLang="ko-KR" dirty="0" err="1" smtClean="0"/>
              <a:t>knowbots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AltaVista architecture has two parts</a:t>
            </a:r>
          </a:p>
          <a:p>
            <a:pPr lvl="2"/>
            <a:r>
              <a:rPr lang="en-US" altLang="ko-KR" dirty="0" smtClean="0"/>
              <a:t>One that dealing with the users, consisting</a:t>
            </a:r>
            <a:br>
              <a:rPr lang="en-US" altLang="ko-KR" dirty="0" smtClean="0"/>
            </a:br>
            <a:r>
              <a:rPr lang="en-US" altLang="ko-KR" dirty="0" smtClean="0"/>
              <a:t>of the user interface &amp; the query engine</a:t>
            </a:r>
          </a:p>
          <a:p>
            <a:pPr lvl="2"/>
            <a:r>
              <a:rPr lang="en-US" altLang="ko-KR" dirty="0" smtClean="0"/>
              <a:t>Another that consists of the crawler &amp;</a:t>
            </a:r>
            <a:br>
              <a:rPr lang="en-US" altLang="ko-KR" dirty="0" smtClean="0"/>
            </a:br>
            <a:r>
              <a:rPr lang="en-US" altLang="ko-KR" dirty="0" smtClean="0"/>
              <a:t>indexer modules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573016"/>
            <a:ext cx="3312368" cy="260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1836</Words>
  <Application>Microsoft Office PowerPoint</Application>
  <PresentationFormat>화면 슬라이드 쇼(4:3)</PresentationFormat>
  <Paragraphs>262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SNU IDB Lab.</vt:lpstr>
      <vt:lpstr>Modern Information Retrieval </vt:lpstr>
      <vt:lpstr>Contents</vt:lpstr>
      <vt:lpstr>Introduction</vt:lpstr>
      <vt:lpstr>Challenges (1)</vt:lpstr>
      <vt:lpstr>Challenges (2)</vt:lpstr>
      <vt:lpstr>Characterizing the Web (1)</vt:lpstr>
      <vt:lpstr>Characterizing the Web (2)</vt:lpstr>
      <vt:lpstr>Search Engines (1)</vt:lpstr>
      <vt:lpstr>Search Engines (2)</vt:lpstr>
      <vt:lpstr>Search Engines (3)</vt:lpstr>
      <vt:lpstr>Search Engines (4)</vt:lpstr>
      <vt:lpstr>Search Engines (5)</vt:lpstr>
      <vt:lpstr>Search Engines (6)</vt:lpstr>
      <vt:lpstr>Search Engines (7)</vt:lpstr>
      <vt:lpstr>Search Engines (8)</vt:lpstr>
      <vt:lpstr>Search Engines (9)</vt:lpstr>
      <vt:lpstr>Search Engines (10)</vt:lpstr>
      <vt:lpstr>Search Engines (11)</vt:lpstr>
      <vt:lpstr>Search Engines (12)</vt:lpstr>
      <vt:lpstr>Browsing</vt:lpstr>
      <vt:lpstr>Metasearchers (1)</vt:lpstr>
      <vt:lpstr>Metasearchers (2)</vt:lpstr>
      <vt:lpstr>Finding the Needle in the Haystack (1)</vt:lpstr>
      <vt:lpstr>Finding the Needle in the Haystack (2)</vt:lpstr>
      <vt:lpstr>Finding the Needle in the Haystack (3)</vt:lpstr>
      <vt:lpstr>Trends &amp; Research Issues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584</cp:revision>
  <dcterms:created xsi:type="dcterms:W3CDTF">2006-10-05T04:04:58Z</dcterms:created>
  <dcterms:modified xsi:type="dcterms:W3CDTF">2010-07-20T11:38:48Z</dcterms:modified>
</cp:coreProperties>
</file>