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12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669900"/>
    <a:srgbClr val="99FF66"/>
    <a:srgbClr val="DDDDDD"/>
    <a:srgbClr val="FF0000"/>
    <a:srgbClr val="00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64" autoAdjust="0"/>
    <p:restoredTop sz="90929"/>
  </p:normalViewPr>
  <p:slideViewPr>
    <p:cSldViewPr>
      <p:cViewPr varScale="1">
        <p:scale>
          <a:sx n="99" d="100"/>
          <a:sy n="99" d="100"/>
        </p:scale>
        <p:origin x="-1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D194DEFF-1C9D-47F4-B20D-C73299365AD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33D-192A-4EA5-9BAD-5D94633248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1DED39EC-962A-4DFC-859D-78ACD926CD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42.png"/><Relationship Id="rId3" Type="http://schemas.openxmlformats.org/officeDocument/2006/relationships/image" Target="../media/image40.png"/><Relationship Id="rId21" Type="http://schemas.openxmlformats.org/officeDocument/2006/relationships/image" Target="../media/image45.png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20" Type="http://schemas.openxmlformats.org/officeDocument/2006/relationships/image" Target="../media/image44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png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48.png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5.bin"/><Relationship Id="rId23" Type="http://schemas.openxmlformats.org/officeDocument/2006/relationships/image" Target="../media/image47.png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4.bin"/><Relationship Id="rId22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DBMS: Past, Present, and the Future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SNU IDB Lab.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Text Box 10" descr="C:\참고자료\imagesource\background\bgrnd271.jpg"/>
          <p:cNvSpPr txBox="1">
            <a:spLocks noChangeArrowheads="1"/>
          </p:cNvSpPr>
          <p:nvPr/>
        </p:nvSpPr>
        <p:spPr bwMode="auto">
          <a:xfrm>
            <a:off x="1295400" y="4419600"/>
            <a:ext cx="6477000" cy="1528763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b="0">
                <a:solidFill>
                  <a:srgbClr val="00CC00"/>
                </a:solidFill>
                <a:latin typeface="Tahoma" pitchFamily="34" charset="0"/>
                <a:ea typeface="굴림체" pitchFamily="49" charset="-127"/>
              </a:rPr>
              <a:t>  </a:t>
            </a:r>
            <a:r>
              <a:rPr kumimoji="0" lang="en-US" altLang="ko-KR" b="0">
                <a:latin typeface="Tahoma" pitchFamily="34" charset="0"/>
                <a:ea typeface="굴림체" pitchFamily="49" charset="-127"/>
              </a:rPr>
              <a:t>Select sum(amount)</a:t>
            </a:r>
          </a:p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b="0">
                <a:latin typeface="Tahoma" pitchFamily="34" charset="0"/>
                <a:ea typeface="굴림체" pitchFamily="49" charset="-127"/>
              </a:rPr>
              <a:t>          from customer</a:t>
            </a:r>
          </a:p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b="0">
                <a:latin typeface="Tahoma" pitchFamily="34" charset="0"/>
                <a:ea typeface="굴림체" pitchFamily="49" charset="-127"/>
              </a:rPr>
              <a:t>          where customer.name = “Shiver” </a:t>
            </a:r>
          </a:p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b="0">
                <a:latin typeface="Tahoma" pitchFamily="34" charset="0"/>
                <a:ea typeface="굴림체" pitchFamily="49" charset="-127"/>
              </a:rPr>
              <a:t>              and customer.city=“Bronx”;</a:t>
            </a:r>
          </a:p>
        </p:txBody>
      </p:sp>
      <p:graphicFrame>
        <p:nvGraphicFramePr>
          <p:cNvPr id="11323" name="Group 59"/>
          <p:cNvGraphicFramePr>
            <a:graphicFrameLocks noGrp="1"/>
          </p:cNvGraphicFramePr>
          <p:nvPr/>
        </p:nvGraphicFramePr>
        <p:xfrm>
          <a:off x="1295400" y="1809750"/>
          <a:ext cx="6477000" cy="2194560"/>
        </p:xfrm>
        <a:graphic>
          <a:graphicData uri="http://schemas.openxmlformats.org/drawingml/2006/table">
            <a:tbl>
              <a:tblPr/>
              <a:tblGrid>
                <a:gridCol w="1581150"/>
                <a:gridCol w="1581150"/>
                <a:gridCol w="1790700"/>
                <a:gridCol w="15240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street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city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amount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Lowerly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Maple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Queens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900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Shiver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North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Bronx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556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Shiver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North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Bronx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647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Hodges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SideHill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Brooklyn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801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Hodges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SideHill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Brooklyn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647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예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1219200" y="227012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1681163" y="217805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ea typeface="HY헤드라인M" pitchFamily="18" charset="-127"/>
              </a:rPr>
              <a:t>장점</a:t>
            </a:r>
          </a:p>
        </p:txBody>
      </p:sp>
      <p:pic>
        <p:nvPicPr>
          <p:cNvPr id="12310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35263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2193925" y="2633663"/>
            <a:ext cx="441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수학적 기반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(Relational Data Model)</a:t>
            </a:r>
          </a:p>
        </p:txBody>
      </p:sp>
      <p:pic>
        <p:nvPicPr>
          <p:cNvPr id="12312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09925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2209800" y="3124200"/>
            <a:ext cx="444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사용의 편이성</a:t>
            </a: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 (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table &amp; value based)</a:t>
            </a:r>
          </a:p>
        </p:txBody>
      </p:sp>
      <p:sp>
        <p:nvSpPr>
          <p:cNvPr id="12315" name="AutoShape 27"/>
          <p:cNvSpPr>
            <a:spLocks noChangeArrowheads="1"/>
          </p:cNvSpPr>
          <p:nvPr/>
        </p:nvSpPr>
        <p:spPr bwMode="auto">
          <a:xfrm>
            <a:off x="1219200" y="385445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1681163" y="37623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ea typeface="HY헤드라인M" pitchFamily="18" charset="-127"/>
              </a:rPr>
              <a:t>단점</a:t>
            </a:r>
          </a:p>
        </p:txBody>
      </p:sp>
      <p:pic>
        <p:nvPicPr>
          <p:cNvPr id="12317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19588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2193925" y="4217988"/>
            <a:ext cx="283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Join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으로 인한 성능저하</a:t>
            </a:r>
          </a:p>
        </p:txBody>
      </p:sp>
      <p:pic>
        <p:nvPicPr>
          <p:cNvPr id="12319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9425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2209800" y="4708525"/>
            <a:ext cx="5014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Flat relation: tree &amp; graph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표현의 어려움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RDBMS</a:t>
            </a:r>
            <a:r>
              <a:rPr lang="ko-KR" altLang="en-US" dirty="0" smtClean="0"/>
              <a:t>의 장단점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219200" y="22860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1219200" y="28194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1219200" y="33528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1219200" y="38862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1219200" y="44196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681163" y="2193925"/>
            <a:ext cx="2719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197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5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년대와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1985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년대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676400" y="2727325"/>
            <a:ext cx="450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Functional Dependency Theory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연구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676400" y="3260725"/>
            <a:ext cx="349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SQL query optimization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개발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676400" y="3794125"/>
            <a:ext cx="422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Concurrency control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에 관한 연구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676400" y="4343400"/>
            <a:ext cx="4271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Semantic data model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에 대한 연구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RDBMS R&amp;D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번성기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1219200" y="22860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1219200" y="28194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1219200" y="33528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1219200" y="38862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1219200" y="44196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681163" y="2193925"/>
            <a:ext cx="4865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CAD/CASE/CAM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분야 대용량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design data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676400" y="2727325"/>
            <a:ext cx="3949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인공 지능 분야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: Expert systems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676400" y="3260725"/>
            <a:ext cx="718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Multimedia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분야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: IMAGE, TEXT, AUDIO, VIDEO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등의 데이터 처리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676400" y="3794125"/>
            <a:ext cx="254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Telecommunication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1676400" y="4343400"/>
            <a:ext cx="5148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Rich data mod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el &amp;</a:t>
            </a: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DBMS function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이 </a:t>
            </a: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요구</a:t>
            </a:r>
            <a:endParaRPr kumimoji="0" lang="ko-KR" altLang="en-US" sz="2000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80</a:t>
            </a:r>
            <a:r>
              <a:rPr lang="ko-KR" altLang="en-US" dirty="0" smtClean="0"/>
              <a:t>년 초 새로운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응용의 출현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1219200" y="227012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681163" y="2178050"/>
            <a:ext cx="2220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1985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년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~ 1995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년</a:t>
            </a:r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1219200" y="3840163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1681163" y="3748088"/>
            <a:ext cx="283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Commercial Products:</a:t>
            </a:r>
          </a:p>
        </p:txBody>
      </p:sp>
      <p:pic>
        <p:nvPicPr>
          <p:cNvPr id="1537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0530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2193925" y="4203700"/>
            <a:ext cx="487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O2, ObjectStore, Objectivity, Versant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등</a:t>
            </a:r>
          </a:p>
        </p:txBody>
      </p:sp>
      <p:sp>
        <p:nvSpPr>
          <p:cNvPr id="15382" name="AutoShape 22"/>
          <p:cNvSpPr>
            <a:spLocks noChangeArrowheads="1"/>
          </p:cNvSpPr>
          <p:nvPr/>
        </p:nvSpPr>
        <p:spPr bwMode="auto">
          <a:xfrm>
            <a:off x="1219200" y="27590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1681163" y="2667000"/>
            <a:ext cx="261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Research prototype</a:t>
            </a:r>
          </a:p>
        </p:txBody>
      </p:sp>
      <p:pic>
        <p:nvPicPr>
          <p:cNvPr id="15384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3319463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2190750" y="3217863"/>
            <a:ext cx="461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ORION, POSTGRES, ENCORE/ObServer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등</a:t>
            </a:r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1219200" y="48006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1681163" y="4708525"/>
            <a:ext cx="315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ODMG-93 OODB standard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</a:t>
            </a:r>
            <a:r>
              <a:rPr lang="en-US" altLang="ko-KR" dirty="0" smtClean="0"/>
              <a:t>(OO) DBMS</a:t>
            </a:r>
            <a:r>
              <a:rPr lang="ko-KR" altLang="en-US" dirty="0" smtClean="0"/>
              <a:t>의 등장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1219200" y="18446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681163" y="1752600"/>
            <a:ext cx="4062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Object-Oriented Pardadigm</a:t>
            </a: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 지원</a:t>
            </a:r>
            <a:endParaRPr kumimoji="0" lang="ko-KR" altLang="en-US" sz="2000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1219200" y="370522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681163" y="3613150"/>
            <a:ext cx="4030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Semantic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Data Model extension</a:t>
            </a:r>
          </a:p>
        </p:txBody>
      </p:sp>
      <p:pic>
        <p:nvPicPr>
          <p:cNvPr id="1639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70363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193925" y="4068763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Version &amp; </a:t>
            </a: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Composite object</a:t>
            </a:r>
            <a:endParaRPr kumimoji="0" lang="en-US" altLang="ko-KR" sz="2000" b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640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2359025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1692275" y="2257425"/>
            <a:ext cx="63849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latinLnBrk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객체(object), 객체 식별자(object identity),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포인터</a:t>
            </a:r>
            <a:endParaRPr kumimoji="0" lang="ko-KR" altLang="en-US" sz="2000" b="0">
              <a:latin typeface="HY헤드라인M" pitchFamily="18" charset="-127"/>
              <a:ea typeface="HY헤드라인M" pitchFamily="18" charset="-127"/>
            </a:endParaRPr>
          </a:p>
          <a:p>
            <a:pPr lvl="1" latinLnBrk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traversal Network DB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로의 회귀</a:t>
            </a:r>
            <a:r>
              <a:rPr kumimoji="0" lang="en-US" altLang="ko-KR" sz="2000">
                <a:latin typeface="Arial" pitchFamily="34" charset="0"/>
                <a:ea typeface="HY헤드라인M" pitchFamily="18" charset="-127"/>
              </a:rPr>
              <a:t>? </a:t>
            </a:r>
            <a:endParaRPr kumimoji="0" lang="ko-KR" altLang="ko-KR" sz="2000">
              <a:latin typeface="Arial" pitchFamily="34" charset="0"/>
              <a:ea typeface="HY헤드라인M" pitchFamily="18" charset="-127"/>
            </a:endParaRPr>
          </a:p>
          <a:p>
            <a:pPr lvl="1" latinLnBrk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kumimoji="0" lang="en-US" altLang="ko-KR" sz="2000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404" name="AutoShape 20"/>
          <p:cNvSpPr>
            <a:spLocks noChangeArrowheads="1"/>
          </p:cNvSpPr>
          <p:nvPr/>
        </p:nvSpPr>
        <p:spPr bwMode="auto">
          <a:xfrm>
            <a:off x="1219200" y="46640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1681163" y="4572000"/>
            <a:ext cx="4295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Persistent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programming language</a:t>
            </a:r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8135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2193925" y="3079750"/>
            <a:ext cx="4224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클래스 계층구조, 계승(inheritance)</a:t>
            </a:r>
            <a:endParaRPr kumimoji="0" lang="en-US" altLang="ko-KR" sz="2000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408" name="AutoShape 24"/>
          <p:cNvSpPr>
            <a:spLocks noChangeArrowheads="1"/>
          </p:cNvSpPr>
          <p:nvPr/>
        </p:nvSpPr>
        <p:spPr bwMode="auto">
          <a:xfrm>
            <a:off x="1219200" y="51816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1681163" y="5089525"/>
            <a:ext cx="3386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Long-duration transaction</a:t>
            </a:r>
            <a:endParaRPr kumimoji="0" lang="en-US" altLang="ko-KR" sz="2000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410" name="AutoShape 26"/>
          <p:cNvSpPr>
            <a:spLocks noChangeArrowheads="1"/>
          </p:cNvSpPr>
          <p:nvPr/>
        </p:nvSpPr>
        <p:spPr bwMode="auto">
          <a:xfrm>
            <a:off x="1219200" y="57150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1681163" y="5622925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Large object</a:t>
            </a:r>
            <a:endParaRPr kumimoji="0" lang="en-US" altLang="ko-KR" sz="2000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OODBMS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Text Box 10" descr="C:\참고자료\imagesource\background\bgrnd271.jpg"/>
          <p:cNvSpPr txBox="1">
            <a:spLocks noChangeArrowheads="1"/>
          </p:cNvSpPr>
          <p:nvPr/>
        </p:nvSpPr>
        <p:spPr bwMode="auto">
          <a:xfrm>
            <a:off x="762000" y="1371600"/>
            <a:ext cx="7620000" cy="1417638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sz="1400">
                <a:latin typeface="Tahoma" pitchFamily="34" charset="0"/>
              </a:rPr>
              <a:t>  interface Customer {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400">
                <a:latin typeface="Tahoma" pitchFamily="34" charset="0"/>
              </a:rPr>
              <a:t>  attribute string name;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400">
                <a:latin typeface="Tahoma" pitchFamily="34" charset="0"/>
              </a:rPr>
              <a:t>  relationship Set&lt;Deposit&gt; deposit inverse Deposit::owned_by;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400">
                <a:latin typeface="Tahoma" pitchFamily="34" charset="0"/>
              </a:rPr>
              <a:t>}</a:t>
            </a:r>
            <a:r>
              <a:rPr kumimoji="0" lang="en-US" altLang="ko-KR" b="0">
                <a:latin typeface="Tahoma" pitchFamily="34" charset="0"/>
                <a:ea typeface="굴림체" pitchFamily="49" charset="-127"/>
              </a:rPr>
              <a:t>	</a:t>
            </a:r>
          </a:p>
        </p:txBody>
      </p:sp>
      <p:sp>
        <p:nvSpPr>
          <p:cNvPr id="17419" name="Text Box 11" descr="C:\참고자료\imagesource\background\bgrnd271.jpg"/>
          <p:cNvSpPr txBox="1">
            <a:spLocks noChangeArrowheads="1"/>
          </p:cNvSpPr>
          <p:nvPr/>
        </p:nvSpPr>
        <p:spPr bwMode="auto">
          <a:xfrm>
            <a:off x="762000" y="2971800"/>
            <a:ext cx="7620000" cy="1508125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sz="1400">
                <a:latin typeface="Tahoma" pitchFamily="34" charset="0"/>
              </a:rPr>
              <a:t>  interface Branch {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400">
                <a:latin typeface="Tahoma" pitchFamily="34" charset="0"/>
              </a:rPr>
              <a:t>  attribute string street;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400">
                <a:latin typeface="Tahoma" pitchFamily="34" charset="0"/>
              </a:rPr>
              <a:t>  attribute string city;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400">
                <a:latin typeface="Tahoma" pitchFamily="34" charset="0"/>
              </a:rPr>
              <a:t>  relationship Set&lt;Deposit&gt; belong  inverse Deposit::branch;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400">
                <a:latin typeface="Tahoma" pitchFamily="34" charset="0"/>
              </a:rPr>
              <a:t>}</a:t>
            </a:r>
          </a:p>
        </p:txBody>
      </p:sp>
      <p:sp>
        <p:nvSpPr>
          <p:cNvPr id="17420" name="Text Box 12" descr="C:\참고자료\imagesource\background\bgrnd271.jpg"/>
          <p:cNvSpPr txBox="1">
            <a:spLocks noChangeArrowheads="1"/>
          </p:cNvSpPr>
          <p:nvPr/>
        </p:nvSpPr>
        <p:spPr bwMode="auto">
          <a:xfrm>
            <a:off x="762000" y="4664075"/>
            <a:ext cx="7620000" cy="1508125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sz="1400">
                <a:latin typeface="Tahoma" pitchFamily="34" charset="0"/>
              </a:rPr>
              <a:t>  interface Deposit {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400">
                <a:latin typeface="Tahoma" pitchFamily="34" charset="0"/>
              </a:rPr>
              <a:t>  relationship Customer owned_by inverse Customer::branch;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400">
                <a:latin typeface="Tahoma" pitchFamily="34" charset="0"/>
              </a:rPr>
              <a:t>  relationship Branch branch inverse Branch::belong;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400">
                <a:latin typeface="Tahoma" pitchFamily="34" charset="0"/>
              </a:rPr>
              <a:t>  float balance;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400">
                <a:latin typeface="Tahoma" pitchFamily="34" charset="0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IDL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8" name="Text Box 26" descr="C:\참고자료\imagesource\background\bgrnd271.jpg"/>
          <p:cNvSpPr txBox="1">
            <a:spLocks noChangeArrowheads="1"/>
          </p:cNvSpPr>
          <p:nvPr/>
        </p:nvSpPr>
        <p:spPr bwMode="auto">
          <a:xfrm>
            <a:off x="762000" y="2501900"/>
            <a:ext cx="7620000" cy="24511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sz="2000" b="0">
                <a:latin typeface="Tahoma" pitchFamily="34" charset="0"/>
              </a:rPr>
              <a:t>  </a:t>
            </a:r>
          </a:p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sz="2000" b="0">
                <a:latin typeface="Tahoma" pitchFamily="34" charset="0"/>
              </a:rPr>
              <a:t> select sum(customer.deposit.balance)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b="0">
                <a:latin typeface="Tahoma" pitchFamily="34" charset="0"/>
              </a:rPr>
              <a:t>    from Customer customer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b="0">
                <a:latin typeface="Tahoma" pitchFamily="34" charset="0"/>
              </a:rPr>
              <a:t>    where customer.name = “Shiver”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 b="0">
                <a:latin typeface="Tahoma" pitchFamily="34" charset="0"/>
              </a:rPr>
              <a:t>        and customer.deposit.branch.city = “Bronx”;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en-US" altLang="ko-KR" sz="2000" b="0">
              <a:latin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OODBMS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OQL Query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1219200" y="22256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81163" y="21336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ea typeface="HY헤드라인M" pitchFamily="18" charset="-127"/>
              </a:rPr>
              <a:t>장점</a:t>
            </a:r>
          </a:p>
        </p:txBody>
      </p:sp>
      <p:sp>
        <p:nvSpPr>
          <p:cNvPr id="19468" name="AutoShape 12"/>
          <p:cNvSpPr>
            <a:spLocks noChangeArrowheads="1"/>
          </p:cNvSpPr>
          <p:nvPr/>
        </p:nvSpPr>
        <p:spPr bwMode="auto">
          <a:xfrm>
            <a:off x="1219200" y="41148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947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9938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193925" y="4478338"/>
            <a:ext cx="263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시스템의 안정성 미비</a:t>
            </a:r>
          </a:p>
        </p:txBody>
      </p:sp>
      <p:pic>
        <p:nvPicPr>
          <p:cNvPr id="1947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2740025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7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3060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2193925" y="3429000"/>
            <a:ext cx="3294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Powerful Data Model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지원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2176463" y="2651125"/>
            <a:ext cx="5788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Fast access to frequently referenced objects</a:t>
            </a:r>
          </a:p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(object cache)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1676400" y="4021138"/>
            <a:ext cx="1781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단점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&amp;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문제점</a:t>
            </a:r>
          </a:p>
        </p:txBody>
      </p:sp>
      <p:pic>
        <p:nvPicPr>
          <p:cNvPr id="1948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38725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2193925" y="4937125"/>
            <a:ext cx="313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Big 3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의 의도적인 무관심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!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OODBMS</a:t>
            </a:r>
            <a:r>
              <a:rPr lang="ko-KR" altLang="en-US" dirty="0" smtClean="0"/>
              <a:t>의 장단점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1219200" y="22256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681163" y="2141538"/>
            <a:ext cx="5021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1980 </a:t>
            </a:r>
            <a:r>
              <a:rPr kumimoji="0" lang="en-US" altLang="ko-KR" sz="2000" b="0">
                <a:latin typeface="Tahoma"/>
                <a:ea typeface="HY헤드라인M" pitchFamily="18" charset="-127"/>
              </a:rPr>
              <a:t>–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 1985: 3rd generation  manifesto</a:t>
            </a:r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1219200" y="3675063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4020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2193925" y="4038600"/>
            <a:ext cx="3798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Extension within SQL &amp; Tables!</a:t>
            </a:r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2740025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4960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193925" y="3048000"/>
            <a:ext cx="6091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System/R engineering extension by IBM Almaden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2176463" y="2651125"/>
            <a:ext cx="3328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PostGress by UC Berkeley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676400" y="3581400"/>
            <a:ext cx="3643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객체기능을 갖춘 관계형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DBMS</a:t>
            </a:r>
          </a:p>
        </p:txBody>
      </p:sp>
      <p:pic>
        <p:nvPicPr>
          <p:cNvPr id="20500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98988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2193925" y="4497388"/>
            <a:ext cx="574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1990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년 초반 의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Illustra, UniSQL, Mattise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의 몰락</a:t>
            </a:r>
          </a:p>
        </p:txBody>
      </p:sp>
      <p:pic>
        <p:nvPicPr>
          <p:cNvPr id="20502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56188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2193925" y="4954588"/>
            <a:ext cx="4167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1997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년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, Big3 ORDBMS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일제히 등장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객체관계형</a:t>
            </a:r>
            <a:r>
              <a:rPr lang="en-US" altLang="ko-KR" dirty="0" smtClean="0"/>
              <a:t>(OR) DBMS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304800" y="6475413"/>
            <a:ext cx="3559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1800">
                <a:solidFill>
                  <a:schemeClr val="bg1"/>
                </a:solidFill>
              </a:rPr>
              <a:t>http://www.oopsla.snu.ac.kr</a:t>
            </a:r>
            <a:endParaRPr lang="en-US" altLang="ko-KR" sz="1800">
              <a:solidFill>
                <a:schemeClr val="bg1"/>
              </a:solidFill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1219200" y="22860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1219200" y="28194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1219200" y="33528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1219200" y="38862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1219200" y="44196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1681163" y="2193925"/>
            <a:ext cx="1443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 u="sng">
                <a:solidFill>
                  <a:srgbClr val="FF6600"/>
                </a:solidFill>
                <a:latin typeface="HY헤드라인M" pitchFamily="18" charset="-127"/>
                <a:ea typeface="HY헤드라인M" pitchFamily="18" charset="-127"/>
              </a:rPr>
              <a:t>DBMS </a:t>
            </a:r>
            <a:r>
              <a:rPr kumimoji="0" lang="ko-KR" altLang="en-US" sz="2000" b="0" u="sng">
                <a:solidFill>
                  <a:srgbClr val="FF6600"/>
                </a:solidFill>
                <a:latin typeface="HY헤드라인M" pitchFamily="18" charset="-127"/>
                <a:ea typeface="HY헤드라인M" pitchFamily="18" charset="-127"/>
              </a:rPr>
              <a:t>정의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1676400" y="2727325"/>
            <a:ext cx="1443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DBMS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역사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1676400" y="3260725"/>
            <a:ext cx="203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DBMS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시장 동향</a:t>
            </a:r>
            <a:endParaRPr lang="ko-KR" altLang="en-US" sz="2000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1676400" y="3794125"/>
            <a:ext cx="310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The current DBMS trend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676400" y="4343400"/>
            <a:ext cx="3068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Another step : Oracle 9i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87" name="Group 83"/>
          <p:cNvGraphicFramePr>
            <a:graphicFrameLocks noGrp="1"/>
          </p:cNvGraphicFramePr>
          <p:nvPr/>
        </p:nvGraphicFramePr>
        <p:xfrm>
          <a:off x="1219200" y="2362200"/>
          <a:ext cx="6781800" cy="2819400"/>
        </p:xfrm>
        <a:graphic>
          <a:graphicData uri="http://schemas.openxmlformats.org/drawingml/2006/table">
            <a:tbl>
              <a:tblPr/>
              <a:tblGrid>
                <a:gridCol w="1695450"/>
                <a:gridCol w="3390900"/>
                <a:gridCol w="1695450"/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Branch(street, city)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amount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Lowerly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{Maple, Queens}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900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Shiver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{North, Bronx}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556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Shiver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{North, Bronx}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647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Hodges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{SideHill, Brooklyn}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801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Hodges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{SideHill, Brooklyn}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HY헤드라인M" pitchFamily="18" charset="-127"/>
                        </a:rPr>
                        <a:t>647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ORDBMS</a:t>
            </a:r>
            <a:r>
              <a:rPr lang="ko-KR" altLang="en-US" dirty="0" smtClean="0"/>
              <a:t>의 예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1219200" y="21494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1219200" y="26828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1219200" y="32162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1219200" y="37496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8" name="AutoShape 10"/>
          <p:cNvSpPr>
            <a:spLocks noChangeArrowheads="1"/>
          </p:cNvSpPr>
          <p:nvPr/>
        </p:nvSpPr>
        <p:spPr bwMode="auto">
          <a:xfrm>
            <a:off x="1219200" y="42830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1681163" y="2057400"/>
            <a:ext cx="282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LOB(large object)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지원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1676400" y="2590800"/>
            <a:ext cx="441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Abstract Data Type 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지원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객체 지원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1676400" y="3124200"/>
            <a:ext cx="2805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Type Inheritance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지원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1676400" y="3657600"/>
            <a:ext cx="5459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User defined type &amp; Stored procedure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지원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676400" y="4206875"/>
            <a:ext cx="5392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Application domain specific extension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지원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1219200" y="48164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1676400" y="4740275"/>
            <a:ext cx="227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SQL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프로시저 확장</a:t>
            </a:r>
          </a:p>
        </p:txBody>
      </p:sp>
      <p:sp>
        <p:nvSpPr>
          <p:cNvPr id="22550" name="AutoShape 22"/>
          <p:cNvSpPr>
            <a:spLocks noChangeArrowheads="1"/>
          </p:cNvSpPr>
          <p:nvPr/>
        </p:nvSpPr>
        <p:spPr bwMode="auto">
          <a:xfrm>
            <a:off x="1219200" y="53498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1676400" y="5273675"/>
            <a:ext cx="433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룰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(rule)/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트리거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(trigger)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시스템 지원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ORDBMS</a:t>
            </a:r>
            <a:r>
              <a:rPr lang="ko-KR" altLang="en-US" dirty="0" smtClean="0"/>
              <a:t>의 주요기능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1219200" y="21494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1219200" y="26828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1219200" y="32162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>
            <a:off x="1219200" y="37496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1219200" y="42830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681163" y="2057400"/>
            <a:ext cx="276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Major ORDBMS </a:t>
            </a:r>
            <a:r>
              <a:rPr kumimoji="0" lang="ko-KR" altLang="en-US" sz="2000" b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제품들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676400" y="2590800"/>
            <a:ext cx="340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ORACLE-8 Universal Server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1676400" y="3124200"/>
            <a:ext cx="3263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Informix Universal Server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1676400" y="3657600"/>
            <a:ext cx="3589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IBM DB2 Universal Database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676400" y="4206875"/>
            <a:ext cx="3081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Sybase Adaptive Server</a:t>
            </a:r>
          </a:p>
        </p:txBody>
      </p:sp>
      <p:sp>
        <p:nvSpPr>
          <p:cNvPr id="23572" name="AutoShape 20"/>
          <p:cNvSpPr>
            <a:spLocks noChangeArrowheads="1"/>
          </p:cNvSpPr>
          <p:nvPr/>
        </p:nvSpPr>
        <p:spPr bwMode="auto">
          <a:xfrm>
            <a:off x="1219200" y="48164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1676400" y="4740275"/>
            <a:ext cx="220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Microsoft OLE DB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ORDBMS</a:t>
            </a:r>
            <a:r>
              <a:rPr lang="ko-KR" altLang="en-US" dirty="0" smtClean="0"/>
              <a:t>의 주요기능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18" name="Object 42"/>
          <p:cNvGraphicFramePr>
            <a:graphicFrameLocks noChangeAspect="1"/>
          </p:cNvGraphicFramePr>
          <p:nvPr/>
        </p:nvGraphicFramePr>
        <p:xfrm>
          <a:off x="914400" y="1752600"/>
          <a:ext cx="7175500" cy="471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문서" r:id="rId3" imgW="7477920" imgH="4913640" progId="Word.Document.8">
                  <p:embed/>
                </p:oleObj>
              </mc:Choice>
              <mc:Fallback>
                <p:oleObj name="문서" r:id="rId3" imgW="7477920" imgH="4913640" progId="Word.Document.8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7175500" cy="471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ORDBMS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952500" y="1676400"/>
          <a:ext cx="73025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문서" r:id="rId3" imgW="7503840" imgH="5580720" progId="Word.Document.8">
                  <p:embed/>
                </p:oleObj>
              </mc:Choice>
              <mc:Fallback>
                <p:oleObj name="문서" r:id="rId3" imgW="7503840" imgH="558072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676400"/>
                        <a:ext cx="73025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ORDBMS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927100" y="2120900"/>
          <a:ext cx="74422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문서" r:id="rId3" imgW="7448040" imgH="3359160" progId="Word.Document.8">
                  <p:embed/>
                </p:oleObj>
              </mc:Choice>
              <mc:Fallback>
                <p:oleObj name="문서" r:id="rId3" imgW="7448040" imgH="335916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120900"/>
                        <a:ext cx="74422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ORDBMS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1219200" y="22860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1219200" y="28194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>
            <a:off x="1219200" y="33528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1219200" y="38862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1219200" y="44196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681163" y="2193925"/>
            <a:ext cx="1443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DBMS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정의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676400" y="2727325"/>
            <a:ext cx="1443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DBMS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역사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1676400" y="3260725"/>
            <a:ext cx="203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 u="sng">
                <a:solidFill>
                  <a:srgbClr val="FF6600"/>
                </a:solidFill>
                <a:latin typeface="HY헤드라인M" pitchFamily="18" charset="-127"/>
                <a:ea typeface="HY헤드라인M" pitchFamily="18" charset="-127"/>
              </a:rPr>
              <a:t>DBMS </a:t>
            </a:r>
            <a:r>
              <a:rPr kumimoji="0" lang="ko-KR" altLang="en-US" sz="2000" b="0" u="sng">
                <a:solidFill>
                  <a:srgbClr val="FF6600"/>
                </a:solidFill>
                <a:latin typeface="HY헤드라인M" pitchFamily="18" charset="-127"/>
                <a:ea typeface="HY헤드라인M" pitchFamily="18" charset="-127"/>
              </a:rPr>
              <a:t>시장 동향</a:t>
            </a:r>
            <a:endParaRPr lang="ko-KR" altLang="en-US" sz="2000" b="0" u="sng">
              <a:solidFill>
                <a:srgbClr val="FF66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1676400" y="3794125"/>
            <a:ext cx="310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The current DBMS trend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1676400" y="4343400"/>
            <a:ext cx="3068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Another step : Oracle 9i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4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55838"/>
            <a:ext cx="8351837" cy="345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685800" y="5715000"/>
            <a:ext cx="985838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0" tIns="50800" rIns="101600" bIns="50800">
            <a:spAutoFit/>
          </a:bodyPr>
          <a:lstStyle/>
          <a:p>
            <a:pPr defTabSz="1111250" eaLnBrk="0" latinLnBrk="0" hangingPunct="0"/>
            <a:r>
              <a:rPr lang="en-US" altLang="ko-KR" sz="1800"/>
              <a:t>Oracle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2532063" y="5715000"/>
            <a:ext cx="1125537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0" tIns="50800" rIns="101600" bIns="50800">
            <a:spAutoFit/>
          </a:bodyPr>
          <a:lstStyle/>
          <a:p>
            <a:pPr defTabSz="1111250" eaLnBrk="0" latinLnBrk="0" hangingPunct="0"/>
            <a:r>
              <a:rPr lang="en-US" altLang="ko-KR" sz="1800"/>
              <a:t>IBM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3933825" y="5715000"/>
            <a:ext cx="1323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0" tIns="50800" rIns="101600" bIns="50800">
            <a:spAutoFit/>
          </a:bodyPr>
          <a:lstStyle/>
          <a:p>
            <a:pPr defTabSz="1111250" eaLnBrk="0" latinLnBrk="0" hangingPunct="0"/>
            <a:r>
              <a:rPr lang="en-US" altLang="ko-KR" sz="1800"/>
              <a:t>Microsoft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5638800" y="5715000"/>
            <a:ext cx="1354138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0" tIns="50800" rIns="101600" bIns="50800">
            <a:spAutoFit/>
          </a:bodyPr>
          <a:lstStyle/>
          <a:p>
            <a:pPr defTabSz="1111250" eaLnBrk="0" latinLnBrk="0" hangingPunct="0"/>
            <a:r>
              <a:rPr lang="en-US" altLang="ko-KR" sz="1800"/>
              <a:t>Informix</a:t>
            </a: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7332663" y="5715000"/>
            <a:ext cx="1125537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0" tIns="50800" rIns="101600" bIns="50800">
            <a:spAutoFit/>
          </a:bodyPr>
          <a:lstStyle/>
          <a:p>
            <a:pPr defTabSz="1111250" eaLnBrk="0" latinLnBrk="0" hangingPunct="0"/>
            <a:r>
              <a:rPr lang="en-US" altLang="ko-KR" sz="1800"/>
              <a:t>Sybase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943600" y="1676400"/>
            <a:ext cx="288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800">
                <a:solidFill>
                  <a:srgbClr val="FF0000"/>
                </a:solidFill>
              </a:rPr>
              <a:t>Source: IDC, June 2000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838200" y="1905000"/>
            <a:ext cx="11811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0" tIns="50800" rIns="101600" bIns="50800">
            <a:spAutoFit/>
          </a:bodyPr>
          <a:lstStyle/>
          <a:p>
            <a:pPr defTabSz="1111250" eaLnBrk="0" latinLnBrk="0" hangingPunct="0"/>
            <a:r>
              <a:rPr lang="en-US" altLang="ko-KR" sz="1800"/>
              <a:t>42.4%</a:t>
            </a: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2438400" y="3048000"/>
            <a:ext cx="1122363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0" tIns="50800" rIns="101600" bIns="50800">
            <a:spAutoFit/>
          </a:bodyPr>
          <a:lstStyle/>
          <a:p>
            <a:pPr defTabSz="1111250" eaLnBrk="0" latinLnBrk="0" hangingPunct="0"/>
            <a:r>
              <a:rPr lang="en-US" altLang="ko-KR" sz="1800"/>
              <a:t>20.4%</a:t>
            </a: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4191000" y="3810000"/>
            <a:ext cx="973138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0" tIns="50800" rIns="101600" bIns="50800">
            <a:spAutoFit/>
          </a:bodyPr>
          <a:lstStyle/>
          <a:p>
            <a:pPr defTabSz="1111250" eaLnBrk="0" latinLnBrk="0" hangingPunct="0"/>
            <a:r>
              <a:rPr lang="en-US" altLang="ko-KR" sz="1800"/>
              <a:t>7.8%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5791200" y="4267200"/>
            <a:ext cx="973138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0" tIns="50800" rIns="101600" bIns="50800">
            <a:spAutoFit/>
          </a:bodyPr>
          <a:lstStyle/>
          <a:p>
            <a:pPr defTabSz="1111250" eaLnBrk="0" latinLnBrk="0" hangingPunct="0"/>
            <a:r>
              <a:rPr lang="en-US" altLang="ko-KR" sz="1800"/>
              <a:t>5.9%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7467600" y="4648200"/>
            <a:ext cx="973138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0" tIns="50800" rIns="101600" bIns="50800">
            <a:spAutoFit/>
          </a:bodyPr>
          <a:lstStyle/>
          <a:p>
            <a:pPr defTabSz="1111250" eaLnBrk="0" latinLnBrk="0" hangingPunct="0"/>
            <a:r>
              <a:rPr lang="en-US" altLang="ko-KR" sz="1800"/>
              <a:t>3.9%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1999 Database Market Share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27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2209800"/>
            <a:ext cx="5967413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52400" y="5957888"/>
            <a:ext cx="7085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1800">
                <a:solidFill>
                  <a:srgbClr val="FF0000"/>
                </a:solidFill>
              </a:rPr>
              <a:t>Source : Dataquest DBMS Market Share Numbers, May 2000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3657600" y="3192463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31.1%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3101975" y="4564063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29.9%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1752600" y="4267200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13.1%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1627188" y="3694113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3.3%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1600200" y="335280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itchFamily="34" charset="0"/>
              </a:rPr>
              <a:t>4.3%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1779588" y="3116263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itchFamily="34" charset="0"/>
              </a:rPr>
              <a:t>3.0%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2346325" y="2786063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itchFamily="34" charset="0"/>
              </a:rPr>
              <a:t>16.0%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1999 Database Market – World Wide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52400" y="5957888"/>
            <a:ext cx="7085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1800">
                <a:solidFill>
                  <a:srgbClr val="FF0000"/>
                </a:solidFill>
              </a:rPr>
              <a:t>Source : Dataquest DBMS Market Share Numbers, May 2000</a:t>
            </a:r>
          </a:p>
        </p:txBody>
      </p:sp>
      <p:pic>
        <p:nvPicPr>
          <p:cNvPr id="30745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060575"/>
            <a:ext cx="5903913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3581400" y="3581400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822325" eaLnBrk="0" latinLnBrk="0" hangingPunct="0">
              <a:spcBef>
                <a:spcPct val="50000"/>
              </a:spcBef>
            </a:pPr>
            <a:r>
              <a:rPr kumimoji="0" lang="en-US" altLang="ko-KR">
                <a:latin typeface="Arial" pitchFamily="34" charset="0"/>
              </a:rPr>
              <a:t>63.0%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1828800" y="381000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12%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1736725" y="3184525"/>
            <a:ext cx="477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6%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1808163" y="2847975"/>
            <a:ext cx="477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3%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2057400" y="2514600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</a:rPr>
              <a:t>10.0%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2819400" y="2193925"/>
            <a:ext cx="477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itchFamily="34" charset="0"/>
              </a:rPr>
              <a:t>6%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1999 UNIX RDBMS Market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1219200" y="22860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681163" y="2193925"/>
            <a:ext cx="382270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방대한 양의 데이터를 편리하고 </a:t>
            </a:r>
            <a:endParaRPr kumimoji="0" lang="ko-KR" altLang="en-US" sz="2000" b="0">
              <a:latin typeface="HY헤드라인M" pitchFamily="18" charset="-127"/>
              <a:ea typeface="HY헤드라인M" pitchFamily="18" charset="-127"/>
            </a:endParaRPr>
          </a:p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효율적으로 저장, 검색할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수 있</a:t>
            </a:r>
            <a:endParaRPr kumimoji="0" lang="ko-KR" altLang="en-US" sz="2000" b="0">
              <a:latin typeface="HY헤드라인M" pitchFamily="18" charset="-127"/>
              <a:ea typeface="HY헤드라인M" pitchFamily="18" charset="-127"/>
            </a:endParaRPr>
          </a:p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는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환경을 제공해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주는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System</a:t>
            </a:r>
          </a:p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Software</a:t>
            </a:r>
            <a:endParaRPr kumimoji="0" lang="ko-KR" altLang="ko-KR" sz="2000" b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136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309813"/>
            <a:ext cx="1584325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DMBS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68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2133600"/>
            <a:ext cx="5967413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52400" y="5957888"/>
            <a:ext cx="7085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1800">
                <a:solidFill>
                  <a:srgbClr val="FF0000"/>
                </a:solidFill>
              </a:rPr>
              <a:t>Source : Dataquest DBMS Market Share Numbers, May 2000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3810000" y="3429000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822325" eaLnBrk="0" latinLnBrk="0" hangingPunct="0">
              <a:spcBef>
                <a:spcPct val="50000"/>
              </a:spcBef>
            </a:pPr>
            <a:r>
              <a:rPr kumimoji="0" lang="en-US" altLang="ko-KR">
                <a:latin typeface="Arial" pitchFamily="34" charset="0"/>
              </a:rPr>
              <a:t>40.0%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2209800" y="4267200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822325" eaLnBrk="0" latinLnBrk="0" hangingPunct="0">
              <a:spcBef>
                <a:spcPct val="50000"/>
              </a:spcBef>
            </a:pPr>
            <a:r>
              <a:rPr kumimoji="0" lang="en-US" altLang="ko-KR">
                <a:latin typeface="Arial" pitchFamily="34" charset="0"/>
              </a:rPr>
              <a:t>35.0%</a:t>
            </a: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676400" y="304800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822325" eaLnBrk="0" latinLnBrk="0" hangingPunct="0">
              <a:spcBef>
                <a:spcPct val="50000"/>
              </a:spcBef>
            </a:pPr>
            <a:r>
              <a:rPr kumimoji="0" lang="en-US" altLang="ko-KR">
                <a:latin typeface="Arial" pitchFamily="34" charset="0"/>
              </a:rPr>
              <a:t>3.0%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2286000" y="2635250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822325" eaLnBrk="0" latinLnBrk="0" hangingPunct="0">
              <a:spcBef>
                <a:spcPct val="50000"/>
              </a:spcBef>
            </a:pPr>
            <a:r>
              <a:rPr kumimoji="0" lang="en-US" altLang="ko-KR">
                <a:latin typeface="Arial" pitchFamily="34" charset="0"/>
              </a:rPr>
              <a:t>15.0%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2895600" y="182880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822325" eaLnBrk="0" latinLnBrk="0" hangingPunct="0">
              <a:spcBef>
                <a:spcPct val="50000"/>
              </a:spcBef>
            </a:pPr>
            <a:r>
              <a:rPr kumimoji="0" lang="en-US" altLang="ko-KR">
                <a:latin typeface="Arial" pitchFamily="34" charset="0"/>
              </a:rPr>
              <a:t>0.7%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1999 NT RDBMS Market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2305050"/>
            <a:ext cx="3392487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3657600" y="1676400"/>
            <a:ext cx="1681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800">
                <a:solidFill>
                  <a:srgbClr val="FF0000"/>
                </a:solidFill>
              </a:rPr>
              <a:t>Internet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5562600" y="1981200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/>
              <a:t>Distributed</a:t>
            </a:r>
            <a:endParaRPr lang="en-US" altLang="ko-KR" sz="1800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6400800" y="2819400"/>
            <a:ext cx="22082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lang="en-US" altLang="ko-KR" sz="2400"/>
              <a:t>Warehousing</a:t>
            </a:r>
          </a:p>
          <a:p>
            <a:pPr eaLnBrk="0" latinLnBrk="0" hangingPunct="0">
              <a:lnSpc>
                <a:spcPct val="80000"/>
              </a:lnSpc>
            </a:pPr>
            <a:r>
              <a:rPr lang="en-US" altLang="ko-KR" sz="2400"/>
              <a:t>Decision</a:t>
            </a:r>
          </a:p>
          <a:p>
            <a:pPr eaLnBrk="0" latinLnBrk="0" hangingPunct="0">
              <a:lnSpc>
                <a:spcPct val="80000"/>
              </a:lnSpc>
            </a:pPr>
            <a:r>
              <a:rPr lang="en-US" altLang="ko-KR" sz="2400"/>
              <a:t>Support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6324600" y="4343400"/>
            <a:ext cx="194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lang="en-US" altLang="ko-KR" sz="2400"/>
              <a:t>Object</a:t>
            </a:r>
          </a:p>
          <a:p>
            <a:pPr eaLnBrk="0" latinLnBrk="0" hangingPunct="0">
              <a:lnSpc>
                <a:spcPct val="80000"/>
              </a:lnSpc>
            </a:pPr>
            <a:r>
              <a:rPr lang="en-US" altLang="ko-KR" sz="2400"/>
              <a:t>Component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3657600" y="5486400"/>
            <a:ext cx="203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800"/>
              <a:t>Extensible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2133600" y="5105400"/>
            <a:ext cx="1338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/>
              <a:t>Parallel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1524000" y="3962400"/>
            <a:ext cx="122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/>
              <a:t>Secure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1143000" y="2438400"/>
            <a:ext cx="19843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80000"/>
              </a:lnSpc>
            </a:pPr>
            <a:r>
              <a:rPr lang="en-US" altLang="ko-KR" sz="2400"/>
              <a:t>Transaction</a:t>
            </a:r>
          </a:p>
          <a:p>
            <a:pPr eaLnBrk="0" latinLnBrk="0" hangingPunct="0">
              <a:lnSpc>
                <a:spcPct val="80000"/>
              </a:lnSpc>
            </a:pPr>
            <a:r>
              <a:rPr lang="en-US" altLang="ko-KR" sz="2400"/>
              <a:t>Processing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Oracle 8i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1219200" y="1954213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681163" y="1828800"/>
            <a:ext cx="5170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400">
                <a:solidFill>
                  <a:schemeClr val="tx2"/>
                </a:solidFill>
                <a:latin typeface="Univers" charset="0"/>
              </a:rPr>
              <a:t>Oracle8</a:t>
            </a:r>
            <a:r>
              <a:rPr kumimoji="0" lang="en-US" altLang="ko-KR" sz="2400" i="1">
                <a:solidFill>
                  <a:schemeClr val="tx2"/>
                </a:solidFill>
                <a:latin typeface="Univers" charset="0"/>
              </a:rPr>
              <a:t>i</a:t>
            </a:r>
            <a:r>
              <a:rPr kumimoji="0" lang="en-US" altLang="ko-KR" sz="2400" b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Release 1 (8.1.5) </a:t>
            </a:r>
            <a:r>
              <a:rPr kumimoji="0" lang="en-US" altLang="ko-KR" sz="2000" b="0">
                <a:latin typeface="Tahoma"/>
                <a:ea typeface="HY헤드라인M" pitchFamily="18" charset="-127"/>
              </a:rPr>
              <a:t>–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 March, 1999</a:t>
            </a:r>
          </a:p>
        </p:txBody>
      </p:sp>
      <p:sp>
        <p:nvSpPr>
          <p:cNvPr id="33804" name="AutoShape 12"/>
          <p:cNvSpPr>
            <a:spLocks noChangeArrowheads="1"/>
          </p:cNvSpPr>
          <p:nvPr/>
        </p:nvSpPr>
        <p:spPr bwMode="auto">
          <a:xfrm>
            <a:off x="1219200" y="3360738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380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25875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2193925" y="3724275"/>
            <a:ext cx="6651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Analytic functions, Java2, PL/SQL Server Pages, Oracle</a:t>
            </a:r>
          </a:p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Parallel Fail Safe, security enhancements</a:t>
            </a:r>
          </a:p>
        </p:txBody>
      </p:sp>
      <p:pic>
        <p:nvPicPr>
          <p:cNvPr id="3380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2468563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2176463" y="2379663"/>
            <a:ext cx="65738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Significant new functionality: summary management,</a:t>
            </a:r>
          </a:p>
          <a:p>
            <a:pPr eaLnBrk="0" latinLnBrk="0" hangingPunct="0"/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resource management, </a:t>
            </a:r>
            <a:r>
              <a:rPr kumimoji="0" lang="en-US" altLang="ko-KR" sz="2400">
                <a:solidFill>
                  <a:schemeClr val="tx2"/>
                </a:solidFill>
                <a:latin typeface="Univers" charset="0"/>
              </a:rPr>
              <a:t>Oracle8</a:t>
            </a:r>
            <a:r>
              <a:rPr kumimoji="0" lang="en-US" altLang="ko-KR" sz="2400" i="1">
                <a:solidFill>
                  <a:schemeClr val="tx2"/>
                </a:solidFill>
                <a:latin typeface="Univers" charset="0"/>
              </a:rPr>
              <a:t>i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 JVM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1676400" y="3233738"/>
            <a:ext cx="531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400">
                <a:solidFill>
                  <a:schemeClr val="tx2"/>
                </a:solidFill>
                <a:latin typeface="Univers" charset="0"/>
              </a:rPr>
              <a:t>Oracle8</a:t>
            </a:r>
            <a:r>
              <a:rPr kumimoji="0" lang="en-US" altLang="ko-KR" sz="2400" i="1">
                <a:solidFill>
                  <a:schemeClr val="tx2"/>
                </a:solidFill>
                <a:latin typeface="Univers" charset="0"/>
              </a:rPr>
              <a:t>i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 Release 2 (8.1.6) </a:t>
            </a:r>
            <a:r>
              <a:rPr kumimoji="0" lang="en-US" altLang="ko-KR" sz="2000" b="0">
                <a:latin typeface="Tahoma"/>
                <a:ea typeface="HY헤드라인M" pitchFamily="18" charset="-127"/>
              </a:rPr>
              <a:t>–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 January, 2000</a:t>
            </a:r>
          </a:p>
        </p:txBody>
      </p:sp>
      <p:sp>
        <p:nvSpPr>
          <p:cNvPr id="33817" name="AutoShape 25"/>
          <p:cNvSpPr>
            <a:spLocks noChangeArrowheads="1"/>
          </p:cNvSpPr>
          <p:nvPr/>
        </p:nvSpPr>
        <p:spPr bwMode="auto">
          <a:xfrm>
            <a:off x="1219200" y="468312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3818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48263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2193925" y="5013325"/>
            <a:ext cx="67230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400">
                <a:solidFill>
                  <a:schemeClr val="tx2"/>
                </a:solidFill>
                <a:latin typeface="Univers" charset="0"/>
              </a:rPr>
              <a:t>Oracle8</a:t>
            </a:r>
            <a:r>
              <a:rPr kumimoji="0" lang="en-US" altLang="ko-KR" sz="2400" i="1">
                <a:solidFill>
                  <a:schemeClr val="tx2"/>
                </a:solidFill>
                <a:latin typeface="Univers" charset="0"/>
              </a:rPr>
              <a:t>i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 JVM Accelerator, Java Server Pages, Servlet</a:t>
            </a:r>
          </a:p>
          <a:p>
            <a:pPr eaLnBrk="0" latinLnBrk="0" hangingPunct="0"/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engine, enhanced XML support, Oracle Integration </a:t>
            </a:r>
          </a:p>
          <a:p>
            <a:pPr eaLnBrk="0" latinLnBrk="0" hangingPunct="0"/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Server, </a:t>
            </a:r>
            <a:r>
              <a:rPr kumimoji="0" lang="en-US" altLang="ko-KR" sz="2000" b="0" i="1">
                <a:latin typeface="HY헤드라인M" pitchFamily="18" charset="-127"/>
                <a:ea typeface="HY헤드라인M" pitchFamily="18" charset="-127"/>
              </a:rPr>
              <a:t>i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FS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1676400" y="4556125"/>
            <a:ext cx="573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400">
                <a:solidFill>
                  <a:schemeClr val="tx2"/>
                </a:solidFill>
                <a:latin typeface="Univers" charset="0"/>
              </a:rPr>
              <a:t>Oracle8</a:t>
            </a:r>
            <a:r>
              <a:rPr kumimoji="0" lang="en-US" altLang="ko-KR" sz="2400" i="1">
                <a:solidFill>
                  <a:schemeClr val="tx2"/>
                </a:solidFill>
                <a:latin typeface="Univers" charset="0"/>
              </a:rPr>
              <a:t>i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 Release 3 (8.1.7) </a:t>
            </a:r>
            <a:r>
              <a:rPr kumimoji="0" lang="en-US" altLang="ko-KR" sz="2000" b="0">
                <a:latin typeface="Tahoma"/>
                <a:ea typeface="HY헤드라인M" pitchFamily="18" charset="-127"/>
              </a:rPr>
              <a:t>–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 September, 2000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Oracle 8i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1219200" y="22860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1219200" y="28194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1219200" y="33528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1219200" y="38862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1219200" y="44196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1681163" y="2193925"/>
            <a:ext cx="1443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DBMS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정의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1676400" y="2727325"/>
            <a:ext cx="1443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DBMS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역사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676400" y="3260725"/>
            <a:ext cx="203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DBMS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시장 동향</a:t>
            </a:r>
            <a:endParaRPr lang="ko-KR" altLang="en-US" sz="2000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1676400" y="3794125"/>
            <a:ext cx="310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 u="sng">
                <a:solidFill>
                  <a:srgbClr val="FF6600"/>
                </a:solidFill>
                <a:latin typeface="HY헤드라인M" pitchFamily="18" charset="-127"/>
                <a:ea typeface="HY헤드라인M" pitchFamily="18" charset="-127"/>
              </a:rPr>
              <a:t>The current DBMS trend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1676400" y="4343400"/>
            <a:ext cx="3068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Another step : Oracle 9i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1233488" y="2090738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695450" y="1998663"/>
            <a:ext cx="478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The challenges in the Asilomar report</a:t>
            </a:r>
          </a:p>
        </p:txBody>
      </p:sp>
      <p:sp>
        <p:nvSpPr>
          <p:cNvPr id="35852" name="AutoShape 12"/>
          <p:cNvSpPr>
            <a:spLocks noChangeArrowheads="1"/>
          </p:cNvSpPr>
          <p:nvPr/>
        </p:nvSpPr>
        <p:spPr bwMode="auto">
          <a:xfrm>
            <a:off x="1233488" y="262572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585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3590925"/>
            <a:ext cx="233362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2132013" y="3489325"/>
            <a:ext cx="242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Data WareHousing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690688" y="2532063"/>
            <a:ext cx="639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XML</a:t>
            </a:r>
          </a:p>
        </p:txBody>
      </p:sp>
      <p:sp>
        <p:nvSpPr>
          <p:cNvPr id="35858" name="AutoShape 18"/>
          <p:cNvSpPr>
            <a:spLocks noChangeArrowheads="1"/>
          </p:cNvSpPr>
          <p:nvPr/>
        </p:nvSpPr>
        <p:spPr bwMode="auto">
          <a:xfrm>
            <a:off x="1233488" y="453072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1690688" y="4437063"/>
            <a:ext cx="2627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Security &amp; Directory</a:t>
            </a:r>
          </a:p>
        </p:txBody>
      </p:sp>
      <p:sp>
        <p:nvSpPr>
          <p:cNvPr id="35862" name="AutoShape 22"/>
          <p:cNvSpPr>
            <a:spLocks noChangeArrowheads="1"/>
          </p:cNvSpPr>
          <p:nvPr/>
        </p:nvSpPr>
        <p:spPr bwMode="auto">
          <a:xfrm>
            <a:off x="1233488" y="3125788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1690688" y="3032125"/>
            <a:ext cx="279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Knowledge Discovery</a:t>
            </a:r>
          </a:p>
        </p:txBody>
      </p:sp>
      <p:pic>
        <p:nvPicPr>
          <p:cNvPr id="35864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4032250"/>
            <a:ext cx="233362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2132013" y="3930650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Data Mining</a:t>
            </a:r>
          </a:p>
        </p:txBody>
      </p:sp>
      <p:sp>
        <p:nvSpPr>
          <p:cNvPr id="35866" name="AutoShape 26"/>
          <p:cNvSpPr>
            <a:spLocks noChangeArrowheads="1"/>
          </p:cNvSpPr>
          <p:nvPr/>
        </p:nvSpPr>
        <p:spPr bwMode="auto">
          <a:xfrm>
            <a:off x="1233488" y="5014913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1690688" y="4921250"/>
            <a:ext cx="1970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High availibility</a:t>
            </a:r>
          </a:p>
        </p:txBody>
      </p:sp>
      <p:sp>
        <p:nvSpPr>
          <p:cNvPr id="35868" name="AutoShape 28"/>
          <p:cNvSpPr>
            <a:spLocks noChangeArrowheads="1"/>
          </p:cNvSpPr>
          <p:nvPr/>
        </p:nvSpPr>
        <p:spPr bwMode="auto">
          <a:xfrm>
            <a:off x="1233488" y="5487988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1690688" y="5394325"/>
            <a:ext cx="1843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Manageability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Database Issues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1219200" y="227012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681163" y="2178050"/>
            <a:ext cx="6769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1998. 8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월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Asilomar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에서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16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명의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DB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전문가가 모여 차세대</a:t>
            </a:r>
          </a:p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DBMS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의 연구 방향 제시</a:t>
            </a:r>
          </a:p>
        </p:txBody>
      </p:sp>
      <p:sp>
        <p:nvSpPr>
          <p:cNvPr id="36880" name="AutoShape 16"/>
          <p:cNvSpPr>
            <a:spLocks noChangeArrowheads="1"/>
          </p:cNvSpPr>
          <p:nvPr/>
        </p:nvSpPr>
        <p:spPr bwMode="auto">
          <a:xfrm>
            <a:off x="1219200" y="48164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681163" y="4724400"/>
            <a:ext cx="670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Ten-year goal for the database research community:</a:t>
            </a:r>
          </a:p>
        </p:txBody>
      </p:sp>
      <p:pic>
        <p:nvPicPr>
          <p:cNvPr id="3688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99063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193925" y="5105400"/>
            <a:ext cx="65674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kumimoji="0" lang="en-US" altLang="ko-KR" sz="2000" b="0">
                <a:latin typeface="Tahoma"/>
                <a:ea typeface="HY헤드라인M" pitchFamily="18" charset="-127"/>
              </a:rPr>
              <a:t>“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The Information Utility: Make it easy for everyone</a:t>
            </a:r>
          </a:p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to store, organize, access, and analyze the majority </a:t>
            </a:r>
          </a:p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of human information online</a:t>
            </a:r>
            <a:r>
              <a:rPr kumimoji="0" lang="en-US" altLang="ko-KR" sz="2000" b="0">
                <a:latin typeface="Tahoma"/>
                <a:ea typeface="HY헤드라인M" pitchFamily="18" charset="-127"/>
              </a:rPr>
              <a:t>”</a:t>
            </a:r>
            <a:endParaRPr kumimoji="0" lang="en-US" altLang="ko-KR" sz="2000" b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688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38525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2209800" y="3352800"/>
            <a:ext cx="2881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Web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과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Internet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의 발달</a:t>
            </a:r>
          </a:p>
        </p:txBody>
      </p:sp>
      <p:sp>
        <p:nvSpPr>
          <p:cNvPr id="36886" name="AutoShape 22"/>
          <p:cNvSpPr>
            <a:spLocks noChangeArrowheads="1"/>
          </p:cNvSpPr>
          <p:nvPr/>
        </p:nvSpPr>
        <p:spPr bwMode="auto">
          <a:xfrm>
            <a:off x="1219200" y="30638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1681163" y="2971800"/>
            <a:ext cx="5324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기존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DB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연구 방향을 변화시키는 세가지 조류</a:t>
            </a:r>
          </a:p>
        </p:txBody>
      </p:sp>
      <p:pic>
        <p:nvPicPr>
          <p:cNvPr id="36888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7985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209800" y="3794125"/>
            <a:ext cx="3738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프로그램과 데이터의 통합 필요</a:t>
            </a:r>
          </a:p>
        </p:txBody>
      </p:sp>
      <p:pic>
        <p:nvPicPr>
          <p:cNvPr id="36890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3705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2209800" y="4251325"/>
            <a:ext cx="2363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H/W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의 급속한 발달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Asilomar</a:t>
            </a:r>
            <a:r>
              <a:rPr lang="en-US" altLang="ko-KR" dirty="0" smtClean="0"/>
              <a:t> Report: DBMS Research Trend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609600" y="22860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143000" y="2133600"/>
            <a:ext cx="631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3200" b="0">
                <a:latin typeface="굴림" pitchFamily="50" charset="-127"/>
              </a:rPr>
              <a:t>A proposed research agenda</a:t>
            </a:r>
            <a:endParaRPr kumimoji="0" lang="en-US" altLang="ko-KR" sz="2000" b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940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1295400" y="2949575"/>
            <a:ext cx="5665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굴림" pitchFamily="50" charset="-127"/>
              </a:rPr>
              <a:t>Plug and play database management systems</a:t>
            </a:r>
          </a:p>
        </p:txBody>
      </p:sp>
      <p:pic>
        <p:nvPicPr>
          <p:cNvPr id="5941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1295400" y="3581400"/>
            <a:ext cx="477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굴림" pitchFamily="50" charset="-127"/>
              </a:rPr>
              <a:t>Federate millions of database systems</a:t>
            </a:r>
          </a:p>
        </p:txBody>
      </p:sp>
      <p:pic>
        <p:nvPicPr>
          <p:cNvPr id="59414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1371600" y="4167188"/>
            <a:ext cx="5910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굴림" pitchFamily="50" charset="-127"/>
              </a:rPr>
              <a:t>Rethink traditional database system architecture</a:t>
            </a:r>
          </a:p>
        </p:txBody>
      </p:sp>
      <p:pic>
        <p:nvPicPr>
          <p:cNvPr id="59416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1371600" y="4724400"/>
            <a:ext cx="612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굴림" pitchFamily="50" charset="-127"/>
              </a:rPr>
              <a:t>Integration of structured and semistructured data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Asilomar</a:t>
            </a:r>
            <a:r>
              <a:rPr lang="en-US" altLang="ko-KR" dirty="0"/>
              <a:t> Report: DBMS Research Trend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1219200" y="227012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681163" y="2178050"/>
            <a:ext cx="372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Web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과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Internet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의 급속한 보급</a:t>
            </a:r>
          </a:p>
        </p:txBody>
      </p:sp>
      <p:sp>
        <p:nvSpPr>
          <p:cNvPr id="37900" name="AutoShape 12"/>
          <p:cNvSpPr>
            <a:spLocks noChangeArrowheads="1"/>
          </p:cNvSpPr>
          <p:nvPr/>
        </p:nvSpPr>
        <p:spPr bwMode="auto">
          <a:xfrm>
            <a:off x="1219200" y="48164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1681163" y="4724400"/>
            <a:ext cx="2363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H/W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의 급속한 발전</a:t>
            </a:r>
          </a:p>
        </p:txBody>
      </p:sp>
      <p:pic>
        <p:nvPicPr>
          <p:cNvPr id="3790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267325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2193925" y="5165725"/>
            <a:ext cx="6356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10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년 안에 수백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terabyte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database &amp; 1 terabyte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의</a:t>
            </a:r>
          </a:p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main memory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가능</a:t>
            </a:r>
          </a:p>
        </p:txBody>
      </p:sp>
      <p:pic>
        <p:nvPicPr>
          <p:cNvPr id="3790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5388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2209800" y="3649663"/>
            <a:ext cx="349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인간 유전자 지도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: 900 Gbyte</a:t>
            </a:r>
          </a:p>
        </p:txBody>
      </p:sp>
      <p:sp>
        <p:nvSpPr>
          <p:cNvPr id="37906" name="AutoShape 18"/>
          <p:cNvSpPr>
            <a:spLocks noChangeArrowheads="1"/>
          </p:cNvSpPr>
          <p:nvPr/>
        </p:nvSpPr>
        <p:spPr bwMode="auto">
          <a:xfrm>
            <a:off x="1219200" y="32924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1681163" y="3200400"/>
            <a:ext cx="238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방대한 양의 데이터</a:t>
            </a:r>
          </a:p>
        </p:txBody>
      </p:sp>
      <p:pic>
        <p:nvPicPr>
          <p:cNvPr id="3790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76713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2209800" y="4098925"/>
            <a:ext cx="4959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영화 데이터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: (600M/1hour) </a:t>
            </a:r>
            <a:r>
              <a:rPr kumimoji="0" lang="en-US" altLang="ko-KR" sz="2000">
                <a:latin typeface="HY헤드라인M" pitchFamily="18" charset="-127"/>
                <a:ea typeface="HY헤드라인M" pitchFamily="18" charset="-127"/>
              </a:rPr>
              <a:t>×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100year=</a:t>
            </a:r>
            <a:r>
              <a:rPr kumimoji="0" lang="en-US" altLang="ko-KR" sz="2000" b="0">
                <a:latin typeface="Tahoma"/>
                <a:ea typeface="HY헤드라인M" pitchFamily="18" charset="-127"/>
              </a:rPr>
              <a:t>…</a:t>
            </a:r>
            <a:endParaRPr kumimoji="0" lang="en-US" altLang="ko-KR" sz="2000" b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7910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3685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2209800" y="2651125"/>
            <a:ext cx="3854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수천만 의 사용자가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Web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에 연결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Grand Challenge</a:t>
            </a:r>
            <a:endParaRPr lang="ko-K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1219200" y="227012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681163" y="2178050"/>
            <a:ext cx="3230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인체 설계도를 낱낱이 규명</a:t>
            </a:r>
          </a:p>
        </p:txBody>
      </p:sp>
      <p:pic>
        <p:nvPicPr>
          <p:cNvPr id="3892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2120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2193925" y="4419600"/>
            <a:ext cx="3779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1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개의 염색체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수 천개의 유전자</a:t>
            </a:r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01988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2209800" y="3116263"/>
            <a:ext cx="3163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인체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: 60-100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조 개의 세포</a:t>
            </a:r>
          </a:p>
        </p:txBody>
      </p:sp>
      <p:sp>
        <p:nvSpPr>
          <p:cNvPr id="38930" name="AutoShape 18"/>
          <p:cNvSpPr>
            <a:spLocks noChangeArrowheads="1"/>
          </p:cNvSpPr>
          <p:nvPr/>
        </p:nvSpPr>
        <p:spPr bwMode="auto">
          <a:xfrm>
            <a:off x="1219200" y="27590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1681163" y="2667000"/>
            <a:ext cx="1792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방대한 데이터</a:t>
            </a:r>
          </a:p>
        </p:txBody>
      </p:sp>
      <p:pic>
        <p:nvPicPr>
          <p:cNvPr id="3893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43313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2209800" y="3557588"/>
            <a:ext cx="282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1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개의 세포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: 2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개의 게놈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2209800" y="3962400"/>
            <a:ext cx="1982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(46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개의 염색체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pic>
        <p:nvPicPr>
          <p:cNvPr id="38937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962525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2193925" y="4860925"/>
            <a:ext cx="1685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유전자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: ACGT</a:t>
            </a:r>
          </a:p>
        </p:txBody>
      </p:sp>
      <p:pic>
        <p:nvPicPr>
          <p:cNvPr id="38939" name="Picture 27" descr="E:\double-helix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54"/>
          <a:stretch>
            <a:fillRect/>
          </a:stretch>
        </p:blipFill>
        <p:spPr bwMode="auto">
          <a:xfrm>
            <a:off x="5943600" y="2263775"/>
            <a:ext cx="2895600" cy="284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Bio Technology Data</a:t>
            </a:r>
            <a:endParaRPr lang="ko-KR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1219200" y="19970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681163" y="1905000"/>
            <a:ext cx="1739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XML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의 필요성</a:t>
            </a:r>
          </a:p>
        </p:txBody>
      </p:sp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2745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2209800" y="3649663"/>
            <a:ext cx="3779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Tahoma"/>
                <a:ea typeface="HY헤드라인M" pitchFamily="18" charset="-127"/>
              </a:rPr>
              <a:t>‘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eXtensible Markup Language</a:t>
            </a:r>
            <a:r>
              <a:rPr kumimoji="0" lang="en-US" altLang="ko-KR" sz="2000" b="0">
                <a:latin typeface="Tahoma"/>
                <a:ea typeface="HY헤드라인M" pitchFamily="18" charset="-127"/>
              </a:rPr>
              <a:t>’</a:t>
            </a:r>
            <a:endParaRPr kumimoji="0" lang="en-US" altLang="ko-KR" sz="2000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954" name="AutoShape 18"/>
          <p:cNvSpPr>
            <a:spLocks noChangeArrowheads="1"/>
          </p:cNvSpPr>
          <p:nvPr/>
        </p:nvSpPr>
        <p:spPr bwMode="auto">
          <a:xfrm>
            <a:off x="1219200" y="3284538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1681163" y="3200400"/>
            <a:ext cx="177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What is XML</a:t>
            </a:r>
            <a:r>
              <a:rPr kumimoji="0" lang="en-US" altLang="ko-KR" sz="2000">
                <a:ea typeface="HY헤드라인M" pitchFamily="18" charset="-127"/>
              </a:rPr>
              <a:t>?</a:t>
            </a:r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68775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2209800" y="4083050"/>
            <a:ext cx="294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Developed by the W3C</a:t>
            </a:r>
          </a:p>
        </p:txBody>
      </p:sp>
      <p:pic>
        <p:nvPicPr>
          <p:cNvPr id="39958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6380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2209800" y="2378075"/>
            <a:ext cx="6530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텍스트와 다른 미디어가 인터넷 상을 이동하는데 통일된</a:t>
            </a:r>
          </a:p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framework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가 필요</a:t>
            </a:r>
          </a:p>
        </p:txBody>
      </p:sp>
      <p:pic>
        <p:nvPicPr>
          <p:cNvPr id="39960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25975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2209800" y="4540250"/>
            <a:ext cx="5943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A data format for storing structured and semi-</a:t>
            </a:r>
          </a:p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structured text for dissemination and ultimate </a:t>
            </a:r>
          </a:p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publication, perhaps on a variety of media</a:t>
            </a:r>
          </a:p>
        </p:txBody>
      </p:sp>
      <p:pic>
        <p:nvPicPr>
          <p:cNvPr id="39962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63245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2209800" y="5546725"/>
            <a:ext cx="2065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Self-describing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3" name="Picture 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0" y="3649663"/>
            <a:ext cx="2798763" cy="259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82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4627563"/>
            <a:ext cx="533400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81" name="Picture 6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1860550"/>
            <a:ext cx="1333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80" name="Picture 6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1860550"/>
            <a:ext cx="1333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79" name="Picture 5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1860550"/>
            <a:ext cx="1333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78" name="Picture 5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28800"/>
            <a:ext cx="1333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73" name="Picture 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2514600"/>
            <a:ext cx="260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77" name="Picture 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3505200"/>
            <a:ext cx="4587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74" name="Picture 5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4251325"/>
            <a:ext cx="16192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72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2590800"/>
            <a:ext cx="20796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71" name="Picture 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2590800"/>
            <a:ext cx="20796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1150938" y="1366838"/>
            <a:ext cx="722312" cy="479425"/>
          </a:xfrm>
          <a:prstGeom prst="rect">
            <a:avLst/>
          </a:prstGeom>
          <a:solidFill>
            <a:srgbClr val="99CC00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b="0"/>
              <a:t>naive</a:t>
            </a:r>
          </a:p>
          <a:p>
            <a:pPr algn="ctr">
              <a:lnSpc>
                <a:spcPct val="70000"/>
              </a:lnSpc>
            </a:pPr>
            <a:r>
              <a:rPr lang="en-US" altLang="ko-KR" sz="1800" b="0"/>
              <a:t>users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2776538" y="1371600"/>
            <a:ext cx="1546225" cy="48577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b="0"/>
              <a:t>application</a:t>
            </a:r>
          </a:p>
          <a:p>
            <a:pPr algn="ctr">
              <a:lnSpc>
                <a:spcPct val="70000"/>
              </a:lnSpc>
            </a:pPr>
            <a:r>
              <a:rPr lang="en-US" altLang="ko-KR" sz="1800" b="0"/>
              <a:t>programmers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5102225" y="1371600"/>
            <a:ext cx="820738" cy="48577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b="0"/>
              <a:t>casual</a:t>
            </a:r>
          </a:p>
          <a:p>
            <a:pPr algn="ctr">
              <a:lnSpc>
                <a:spcPct val="70000"/>
              </a:lnSpc>
            </a:pPr>
            <a:r>
              <a:rPr lang="en-US" altLang="ko-KR" sz="1800" b="0"/>
              <a:t>users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6672263" y="1371600"/>
            <a:ext cx="1528762" cy="48577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b="0"/>
              <a:t>database</a:t>
            </a:r>
          </a:p>
          <a:p>
            <a:pPr algn="ctr">
              <a:lnSpc>
                <a:spcPct val="70000"/>
              </a:lnSpc>
            </a:pPr>
            <a:r>
              <a:rPr lang="en-US" altLang="ko-KR" sz="1800" b="0"/>
              <a:t>administrator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914400" y="2122488"/>
            <a:ext cx="1277938" cy="4857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b="0"/>
              <a:t>application</a:t>
            </a:r>
          </a:p>
          <a:p>
            <a:pPr algn="ctr">
              <a:lnSpc>
                <a:spcPct val="70000"/>
              </a:lnSpc>
            </a:pPr>
            <a:r>
              <a:rPr lang="en-US" altLang="ko-KR" sz="1800" b="0"/>
              <a:t>programs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3084513" y="2122488"/>
            <a:ext cx="900112" cy="4857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b="0"/>
              <a:t>system</a:t>
            </a:r>
          </a:p>
          <a:p>
            <a:pPr algn="ctr">
              <a:lnSpc>
                <a:spcPct val="70000"/>
              </a:lnSpc>
            </a:pPr>
            <a:r>
              <a:rPr lang="en-US" altLang="ko-KR" sz="1800" b="0"/>
              <a:t>calls</a:t>
            </a: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5137150" y="2122488"/>
            <a:ext cx="755650" cy="284162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b="0"/>
              <a:t>query</a:t>
            </a: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6865938" y="2122488"/>
            <a:ext cx="1108075" cy="4857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b="0"/>
              <a:t>database</a:t>
            </a:r>
          </a:p>
          <a:p>
            <a:pPr algn="ctr">
              <a:lnSpc>
                <a:spcPct val="70000"/>
              </a:lnSpc>
            </a:pPr>
            <a:r>
              <a:rPr lang="en-US" altLang="ko-KR" sz="1800" b="0"/>
              <a:t>scheme</a:t>
            </a: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3254375" y="4878388"/>
            <a:ext cx="1084263" cy="4857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b="0"/>
              <a:t>file</a:t>
            </a:r>
          </a:p>
          <a:p>
            <a:pPr algn="ctr">
              <a:lnSpc>
                <a:spcPct val="70000"/>
              </a:lnSpc>
            </a:pPr>
            <a:r>
              <a:rPr lang="en-US" altLang="ko-KR" sz="1800" b="0"/>
              <a:t>manager</a:t>
            </a:r>
          </a:p>
        </p:txBody>
      </p:sp>
      <p:sp>
        <p:nvSpPr>
          <p:cNvPr id="5149" name="Rectangle 29"/>
          <p:cNvSpPr>
            <a:spLocks noChangeArrowheads="1"/>
          </p:cNvSpPr>
          <p:nvPr/>
        </p:nvSpPr>
        <p:spPr bwMode="auto">
          <a:xfrm>
            <a:off x="1389063" y="3951288"/>
            <a:ext cx="1277937" cy="6778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b="0"/>
              <a:t>application</a:t>
            </a:r>
          </a:p>
          <a:p>
            <a:pPr algn="ctr">
              <a:lnSpc>
                <a:spcPct val="70000"/>
              </a:lnSpc>
            </a:pPr>
            <a:r>
              <a:rPr lang="en-US" altLang="ko-KR" sz="1800" b="0"/>
              <a:t>programs</a:t>
            </a:r>
          </a:p>
          <a:p>
            <a:pPr algn="ctr">
              <a:lnSpc>
                <a:spcPct val="70000"/>
              </a:lnSpc>
            </a:pPr>
            <a:r>
              <a:rPr lang="en-US" altLang="ko-KR" sz="1800" b="0"/>
              <a:t>object</a:t>
            </a:r>
          </a:p>
        </p:txBody>
      </p:sp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4389438" y="4027488"/>
            <a:ext cx="1108075" cy="4857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b="0"/>
              <a:t>database</a:t>
            </a:r>
          </a:p>
          <a:p>
            <a:pPr algn="ctr">
              <a:lnSpc>
                <a:spcPct val="70000"/>
              </a:lnSpc>
            </a:pPr>
            <a:r>
              <a:rPr lang="en-US" altLang="ko-KR" sz="1800" b="0"/>
              <a:t>manager</a:t>
            </a:r>
          </a:p>
        </p:txBody>
      </p:sp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2644775" y="3036888"/>
            <a:ext cx="2008188" cy="6778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b="0"/>
              <a:t>data manipulation</a:t>
            </a:r>
          </a:p>
          <a:p>
            <a:pPr algn="ctr">
              <a:lnSpc>
                <a:spcPct val="70000"/>
              </a:lnSpc>
            </a:pPr>
            <a:r>
              <a:rPr lang="en-US" altLang="ko-KR" sz="1800" b="0"/>
              <a:t>language</a:t>
            </a:r>
          </a:p>
          <a:p>
            <a:pPr algn="ctr">
              <a:lnSpc>
                <a:spcPct val="70000"/>
              </a:lnSpc>
            </a:pPr>
            <a:r>
              <a:rPr lang="en-US" altLang="ko-KR" sz="1800" b="0"/>
              <a:t>pre-compiler</a:t>
            </a:r>
          </a:p>
        </p:txBody>
      </p:sp>
      <p:sp>
        <p:nvSpPr>
          <p:cNvPr id="5152" name="Rectangle 32"/>
          <p:cNvSpPr>
            <a:spLocks noChangeArrowheads="1"/>
          </p:cNvSpPr>
          <p:nvPr/>
        </p:nvSpPr>
        <p:spPr bwMode="auto">
          <a:xfrm>
            <a:off x="5010150" y="3036888"/>
            <a:ext cx="1162050" cy="4857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b="0"/>
              <a:t>query</a:t>
            </a:r>
          </a:p>
          <a:p>
            <a:pPr algn="ctr">
              <a:lnSpc>
                <a:spcPct val="70000"/>
              </a:lnSpc>
            </a:pPr>
            <a:r>
              <a:rPr lang="en-US" altLang="ko-KR" sz="1800" b="0"/>
              <a:t>processor</a:t>
            </a:r>
          </a:p>
        </p:txBody>
      </p:sp>
      <p:sp>
        <p:nvSpPr>
          <p:cNvPr id="5153" name="Rectangle 33"/>
          <p:cNvSpPr>
            <a:spLocks noChangeArrowheads="1"/>
          </p:cNvSpPr>
          <p:nvPr/>
        </p:nvSpPr>
        <p:spPr bwMode="auto">
          <a:xfrm>
            <a:off x="6561138" y="3036888"/>
            <a:ext cx="1641475" cy="6778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b="0"/>
              <a:t>data definition</a:t>
            </a:r>
          </a:p>
          <a:p>
            <a:pPr algn="ctr">
              <a:lnSpc>
                <a:spcPct val="70000"/>
              </a:lnSpc>
            </a:pPr>
            <a:r>
              <a:rPr lang="en-US" altLang="ko-KR" sz="1800" b="0"/>
              <a:t>language</a:t>
            </a:r>
          </a:p>
          <a:p>
            <a:pPr algn="ctr">
              <a:lnSpc>
                <a:spcPct val="70000"/>
              </a:lnSpc>
            </a:pPr>
            <a:r>
              <a:rPr lang="en-US" altLang="ko-KR" sz="1800" b="0"/>
              <a:t>compiler</a:t>
            </a:r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7343775" y="4267200"/>
            <a:ext cx="8445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>
                <a:latin typeface="Times New Roman" pitchFamily="18" charset="0"/>
              </a:rPr>
              <a:t>DBMS</a:t>
            </a:r>
          </a:p>
        </p:txBody>
      </p:sp>
      <p:pic>
        <p:nvPicPr>
          <p:cNvPr id="5169" name="Picture 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819400"/>
            <a:ext cx="839788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75" name="Picture 5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862388"/>
            <a:ext cx="603250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85" name="Text Box 65"/>
          <p:cNvSpPr txBox="1">
            <a:spLocks noChangeArrowheads="1"/>
          </p:cNvSpPr>
          <p:nvPr/>
        </p:nvSpPr>
        <p:spPr bwMode="auto">
          <a:xfrm>
            <a:off x="3152775" y="5715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 b="0"/>
              <a:t>Disk storage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3" y="143669"/>
            <a:ext cx="8801104" cy="785810"/>
          </a:xfrm>
        </p:spPr>
        <p:txBody>
          <a:bodyPr/>
          <a:lstStyle/>
          <a:p>
            <a:r>
              <a:rPr lang="en-US" altLang="ko-KR" dirty="0" smtClean="0"/>
              <a:t>DBMS Architecture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762000" y="1905000"/>
            <a:ext cx="3429000" cy="3733800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 b="0"/>
              <a:t>&lt;tr&gt;</a:t>
            </a:r>
          </a:p>
          <a:p>
            <a:r>
              <a:rPr lang="en-US" altLang="ko-KR" sz="1800" b="0"/>
              <a:t>  </a:t>
            </a:r>
            <a:r>
              <a:rPr lang="en-US" altLang="ko-KR" sz="1800">
                <a:solidFill>
                  <a:srgbClr val="0000CC"/>
                </a:solidFill>
              </a:rPr>
              <a:t>&lt;td&gt;</a:t>
            </a:r>
          </a:p>
          <a:p>
            <a:r>
              <a:rPr lang="en-US" altLang="ko-KR" sz="1800">
                <a:solidFill>
                  <a:srgbClr val="0000CC"/>
                </a:solidFill>
              </a:rPr>
              <a:t>    &lt;font color=“red”&gt;</a:t>
            </a:r>
            <a:r>
              <a:rPr lang="en-US" altLang="ko-KR" sz="1800" b="0"/>
              <a:t> </a:t>
            </a:r>
            <a:r>
              <a:rPr lang="ko-KR" altLang="en-US" sz="1800" b="0">
                <a:ea typeface="HY헤드라인M" pitchFamily="18" charset="-127"/>
              </a:rPr>
              <a:t>이름</a:t>
            </a:r>
          </a:p>
          <a:p>
            <a:r>
              <a:rPr lang="ko-KR" altLang="en-US" sz="1800" b="0"/>
              <a:t>    </a:t>
            </a:r>
            <a:r>
              <a:rPr lang="en-US" altLang="ko-KR" sz="1800" b="0"/>
              <a:t>&lt;/font&gt;</a:t>
            </a:r>
          </a:p>
          <a:p>
            <a:r>
              <a:rPr lang="en-US" altLang="ko-KR" sz="1800" b="0"/>
              <a:t>  &lt;/td&gt;</a:t>
            </a:r>
          </a:p>
          <a:p>
            <a:r>
              <a:rPr lang="en-US" altLang="ko-KR" sz="1800" b="0"/>
              <a:t>  &lt;td&gt; </a:t>
            </a:r>
            <a:r>
              <a:rPr lang="ko-KR" altLang="en-US" sz="1800" b="0">
                <a:ea typeface="HY헤드라인M" pitchFamily="18" charset="-127"/>
              </a:rPr>
              <a:t>고소영</a:t>
            </a:r>
            <a:r>
              <a:rPr lang="ko-KR" altLang="en-US" sz="1800" b="0"/>
              <a:t> </a:t>
            </a:r>
            <a:r>
              <a:rPr lang="en-US" altLang="ko-KR" sz="1800" b="0"/>
              <a:t>&lt;/td&gt;</a:t>
            </a:r>
          </a:p>
          <a:p>
            <a:r>
              <a:rPr lang="en-US" altLang="ko-KR" sz="1800" b="0"/>
              <a:t>&lt;/tr&gt;</a:t>
            </a:r>
          </a:p>
          <a:p>
            <a:endParaRPr lang="en-US" altLang="ko-KR" sz="1800" b="0"/>
          </a:p>
          <a:p>
            <a:r>
              <a:rPr lang="en-US" altLang="ko-KR" sz="1800" b="0"/>
              <a:t>&lt;tr&gt;</a:t>
            </a:r>
          </a:p>
          <a:p>
            <a:r>
              <a:rPr lang="en-US" altLang="ko-KR" sz="1800" b="0"/>
              <a:t>  &lt;td&gt;</a:t>
            </a:r>
          </a:p>
          <a:p>
            <a:r>
              <a:rPr lang="en-US" altLang="ko-KR" sz="1800" b="0"/>
              <a:t>    &lt;b&gt; </a:t>
            </a:r>
            <a:r>
              <a:rPr lang="ko-KR" altLang="en-US" sz="1800" b="0">
                <a:ea typeface="HY헤드라인M" pitchFamily="18" charset="-127"/>
              </a:rPr>
              <a:t>주소</a:t>
            </a:r>
            <a:r>
              <a:rPr lang="ko-KR" altLang="en-US" sz="1800" b="0"/>
              <a:t> </a:t>
            </a:r>
            <a:r>
              <a:rPr lang="en-US" altLang="ko-KR" sz="1800" b="0"/>
              <a:t>&lt;/b&gt;</a:t>
            </a:r>
          </a:p>
          <a:p>
            <a:r>
              <a:rPr lang="en-US" altLang="ko-KR" sz="1800" b="0"/>
              <a:t>  &lt;/td&gt;</a:t>
            </a:r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5029200" y="1905000"/>
            <a:ext cx="3429000" cy="3733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 b="0">
                <a:solidFill>
                  <a:srgbClr val="FF0000"/>
                </a:solidFill>
              </a:rPr>
              <a:t>&lt;person&gt;</a:t>
            </a:r>
          </a:p>
          <a:p>
            <a:endParaRPr lang="en-US" altLang="ko-KR" sz="1800" b="0">
              <a:solidFill>
                <a:srgbClr val="FF0000"/>
              </a:solidFill>
            </a:endParaRPr>
          </a:p>
          <a:p>
            <a:r>
              <a:rPr lang="en-US" altLang="ko-KR" sz="1800" b="0">
                <a:solidFill>
                  <a:srgbClr val="FF0000"/>
                </a:solidFill>
              </a:rPr>
              <a:t>  &lt;name&gt;</a:t>
            </a:r>
            <a:r>
              <a:rPr lang="ko-KR" altLang="en-US" sz="1800" b="0">
                <a:ea typeface="HY헤드라인M" pitchFamily="18" charset="-127"/>
              </a:rPr>
              <a:t>고소영</a:t>
            </a:r>
          </a:p>
          <a:p>
            <a:r>
              <a:rPr lang="ko-KR" altLang="en-US" sz="1800" b="0"/>
              <a:t>  </a:t>
            </a:r>
            <a:r>
              <a:rPr lang="en-US" altLang="ko-KR" sz="1800" b="0"/>
              <a:t>&lt;/name&gt;</a:t>
            </a:r>
          </a:p>
          <a:p>
            <a:endParaRPr lang="en-US" altLang="ko-KR" sz="1800" b="0"/>
          </a:p>
          <a:p>
            <a:r>
              <a:rPr lang="en-US" altLang="ko-KR" sz="1800" b="0"/>
              <a:t>  &lt;city&gt;</a:t>
            </a:r>
            <a:r>
              <a:rPr lang="ko-KR" altLang="en-US" sz="1800" b="0">
                <a:ea typeface="HY헤드라인M" pitchFamily="18" charset="-127"/>
              </a:rPr>
              <a:t>서울</a:t>
            </a:r>
          </a:p>
          <a:p>
            <a:r>
              <a:rPr lang="ko-KR" altLang="en-US" sz="1800" b="0"/>
              <a:t>  </a:t>
            </a:r>
            <a:r>
              <a:rPr lang="en-US" altLang="ko-KR" sz="1800" b="0"/>
              <a:t>&lt;/city&gt;</a:t>
            </a:r>
          </a:p>
          <a:p>
            <a:r>
              <a:rPr lang="en-US" altLang="ko-KR" sz="1800" b="0"/>
              <a:t>  </a:t>
            </a:r>
          </a:p>
          <a:p>
            <a:r>
              <a:rPr lang="en-US" altLang="ko-KR" sz="1800" b="0"/>
              <a:t>&lt;/person&gt;</a:t>
            </a:r>
          </a:p>
        </p:txBody>
      </p:sp>
      <p:sp>
        <p:nvSpPr>
          <p:cNvPr id="40986" name="AutoShape 26"/>
          <p:cNvSpPr>
            <a:spLocks noChangeArrowheads="1"/>
          </p:cNvSpPr>
          <p:nvPr/>
        </p:nvSpPr>
        <p:spPr bwMode="auto">
          <a:xfrm>
            <a:off x="2209800" y="4114800"/>
            <a:ext cx="2514600" cy="838200"/>
          </a:xfrm>
          <a:prstGeom prst="wedgeRectCallout">
            <a:avLst>
              <a:gd name="adj1" fmla="val -41352"/>
              <a:gd name="adj2" fmla="val -10435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en-US" altLang="ko-KR" sz="1800">
                <a:latin typeface="HY헤드라인M" pitchFamily="18" charset="-127"/>
                <a:ea typeface="HY헤드라인M" pitchFamily="18" charset="-127"/>
              </a:rPr>
              <a:t>HTML</a:t>
            </a:r>
            <a:r>
              <a:rPr lang="en-US" altLang="ko-KR" sz="1800" b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8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rPr>
              <a:t>화면 출력</a:t>
            </a:r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 모양을 지정하기 위한 태그</a:t>
            </a:r>
          </a:p>
        </p:txBody>
      </p:sp>
      <p:sp>
        <p:nvSpPr>
          <p:cNvPr id="40987" name="AutoShape 27"/>
          <p:cNvSpPr>
            <a:spLocks noChangeArrowheads="1"/>
          </p:cNvSpPr>
          <p:nvPr/>
        </p:nvSpPr>
        <p:spPr bwMode="auto">
          <a:xfrm>
            <a:off x="6400800" y="4038600"/>
            <a:ext cx="2209800" cy="762000"/>
          </a:xfrm>
          <a:prstGeom prst="wedgeRectCallout">
            <a:avLst>
              <a:gd name="adj1" fmla="val -40157"/>
              <a:gd name="adj2" fmla="val -10979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en-US" altLang="ko-KR" sz="1800">
                <a:latin typeface="HY헤드라인M" pitchFamily="18" charset="-127"/>
                <a:ea typeface="HY헤드라인M" pitchFamily="18" charset="-127"/>
              </a:rPr>
              <a:t>XML</a:t>
            </a:r>
            <a:r>
              <a:rPr lang="en-US" altLang="ko-KR" sz="1800" b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문서의 </a:t>
            </a:r>
            <a:r>
              <a:rPr lang="ko-KR" altLang="en-US" sz="180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의미</a:t>
            </a:r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를 지정하기 위한 태그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&amp; XML</a:t>
            </a:r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0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7800"/>
            <a:ext cx="3986213" cy="32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381000" y="1676400"/>
            <a:ext cx="4586288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1800" b="0"/>
              <a:t>&lt;Bib&gt;</a:t>
            </a:r>
          </a:p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1800" b="0"/>
              <a:t>	&lt;paper id=“o2” references=“o3”&gt;</a:t>
            </a:r>
          </a:p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1800" b="0"/>
              <a:t>	    &lt;author&gt;Abiteboul &lt;/author&gt;</a:t>
            </a:r>
          </a:p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1800" b="0"/>
              <a:t>	&lt;/paper&gt;</a:t>
            </a:r>
          </a:p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1800" b="0"/>
              <a:t>	&lt;book id=“o3”&gt;</a:t>
            </a:r>
          </a:p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1800" b="0"/>
              <a:t>	    &lt;author&gt; Hull &lt;/author&gt;</a:t>
            </a:r>
          </a:p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1800" b="0"/>
              <a:t>	    &lt;title&gt; Foundations of Data</a:t>
            </a:r>
          </a:p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1800" b="0"/>
              <a:t>                        Bases &lt;/title&gt;</a:t>
            </a:r>
          </a:p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1800" b="0"/>
              <a:t>	   &lt;publisher&gt; Addison Wesley  </a:t>
            </a:r>
          </a:p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1800" b="0"/>
              <a:t>         &lt;/publisher&gt;</a:t>
            </a:r>
          </a:p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1800" b="0"/>
              <a:t>	&lt;/book&gt;</a:t>
            </a:r>
          </a:p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1800" b="0"/>
              <a:t>&lt;/Bib&gt;</a:t>
            </a:r>
            <a:endParaRPr lang="en-US" altLang="ko-KR" sz="1800" b="0"/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5867400" y="5840413"/>
            <a:ext cx="1608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/>
              <a:t>OEM Model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6435725" y="1157288"/>
            <a:ext cx="49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solidFill>
                  <a:schemeClr val="accent2"/>
                </a:solidFill>
              </a:rPr>
              <a:t>Bib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5562600" y="2362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solidFill>
                  <a:schemeClr val="accent2"/>
                </a:solidFill>
              </a:rPr>
              <a:t>paper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7162800" y="2362200"/>
            <a:ext cx="673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solidFill>
                  <a:schemeClr val="accent2"/>
                </a:solidFill>
              </a:rPr>
              <a:t>book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4724400" y="3505200"/>
            <a:ext cx="841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solidFill>
                  <a:schemeClr val="accent2"/>
                </a:solidFill>
              </a:rPr>
              <a:t>author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6096000" y="2819400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solidFill>
                  <a:schemeClr val="accent2"/>
                </a:solidFill>
              </a:rPr>
              <a:t>reference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6096000" y="3657600"/>
            <a:ext cx="841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solidFill>
                  <a:schemeClr val="accent2"/>
                </a:solidFill>
              </a:rPr>
              <a:t>author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7210425" y="3886200"/>
            <a:ext cx="561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8042275" y="3581400"/>
            <a:ext cx="1101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solidFill>
                  <a:schemeClr val="accent2"/>
                </a:solidFill>
              </a:rPr>
              <a:t>publisher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8164513" y="4724400"/>
            <a:ext cx="979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solidFill>
                  <a:srgbClr val="FF6600"/>
                </a:solidFill>
              </a:rPr>
              <a:t>Addison</a:t>
            </a:r>
          </a:p>
          <a:p>
            <a:r>
              <a:rPr lang="en-US" altLang="ko-KR" sz="1800" b="0">
                <a:solidFill>
                  <a:srgbClr val="FF6600"/>
                </a:solidFill>
              </a:rPr>
              <a:t>Wesley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6762750" y="4724400"/>
            <a:ext cx="1543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solidFill>
                  <a:srgbClr val="FF6600"/>
                </a:solidFill>
              </a:rPr>
              <a:t>Foundations</a:t>
            </a:r>
          </a:p>
          <a:p>
            <a:r>
              <a:rPr lang="en-US" altLang="ko-KR" sz="1800" b="0">
                <a:solidFill>
                  <a:srgbClr val="FF6600"/>
                </a:solidFill>
              </a:rPr>
              <a:t>Of DataBases</a:t>
            </a:r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6211888" y="4724400"/>
            <a:ext cx="569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solidFill>
                  <a:srgbClr val="FF6600"/>
                </a:solidFill>
              </a:rPr>
              <a:t>Hull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4572000" y="4724400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0">
                <a:solidFill>
                  <a:srgbClr val="FF6600"/>
                </a:solidFill>
              </a:rPr>
              <a:t>Abiteboul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6553200" y="1981200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1</a:t>
            </a: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5791200" y="3048000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2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7315200" y="3079750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3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4876800" y="4298950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4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6299200" y="4281488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5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7315200" y="4267200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6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8382000" y="4281488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7</a:t>
            </a: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1905000" y="5851525"/>
            <a:ext cx="1376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/>
              <a:t>XML data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Representation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381000" y="2346325"/>
            <a:ext cx="8345488" cy="2133600"/>
          </a:xfrm>
          <a:prstGeom prst="rect">
            <a:avLst/>
          </a:prstGeom>
          <a:solidFill>
            <a:srgbClr val="C0C0C0">
              <a:alpha val="50000"/>
            </a:srgbClr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CC"/>
              </a:buClr>
            </a:pPr>
            <a:r>
              <a:rPr lang="en-US" altLang="ko-KR" sz="2000" b="0">
                <a:latin typeface="HY헤드라인M" pitchFamily="18" charset="-127"/>
                <a:ea typeface="HY헤드라인M" pitchFamily="18" charset="-127"/>
              </a:rPr>
              <a:t>■ System , application</a:t>
            </a: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들 사이의 </a:t>
            </a:r>
            <a:r>
              <a:rPr lang="ko-KR" altLang="en-US" sz="2000">
                <a:solidFill>
                  <a:srgbClr val="FF6600"/>
                </a:solidFill>
                <a:latin typeface="HY헤드라인M" pitchFamily="18" charset="-127"/>
                <a:ea typeface="HY헤드라인M" pitchFamily="18" charset="-127"/>
              </a:rPr>
              <a:t>문서교환</a:t>
            </a:r>
            <a:r>
              <a:rPr lang="ko-KR" altLang="en-US" sz="200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증가</a:t>
            </a:r>
          </a:p>
          <a:p>
            <a:pPr marL="342900" indent="-342900">
              <a:spcBef>
                <a:spcPct val="20000"/>
              </a:spcBef>
              <a:buClr>
                <a:srgbClr val="0099CC"/>
              </a:buClr>
            </a:pP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■ </a:t>
            </a:r>
            <a:r>
              <a:rPr lang="en-US" altLang="ko-KR" sz="2000" b="0">
                <a:latin typeface="HY헤드라인M" pitchFamily="18" charset="-127"/>
                <a:ea typeface="HY헤드라인M" pitchFamily="18" charset="-127"/>
              </a:rPr>
              <a:t>text </a:t>
            </a: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이외의 정보 </a:t>
            </a:r>
            <a:r>
              <a:rPr lang="en-US" altLang="ko-KR" sz="2000" b="0">
                <a:latin typeface="HY헤드라인M" pitchFamily="18" charset="-127"/>
                <a:ea typeface="HY헤드라인M" pitchFamily="18" charset="-127"/>
              </a:rPr>
              <a:t>- image , video , sound </a:t>
            </a: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등 기타</a:t>
            </a:r>
            <a:r>
              <a:rPr lang="en-US" altLang="ko-KR" sz="2000" b="0">
                <a:latin typeface="HY헤드라인M" pitchFamily="18" charset="-127"/>
                <a:ea typeface="HY헤드라인M" pitchFamily="18" charset="-127"/>
              </a:rPr>
              <a:t>media</a:t>
            </a: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가 같이 존재하는 </a:t>
            </a:r>
            <a:r>
              <a:rPr lang="ko-KR" altLang="en-US" sz="2000">
                <a:solidFill>
                  <a:srgbClr val="FF6600"/>
                </a:solidFill>
                <a:latin typeface="HY헤드라인M" pitchFamily="18" charset="-127"/>
                <a:ea typeface="HY헤드라인M" pitchFamily="18" charset="-127"/>
              </a:rPr>
              <a:t>복합문서</a:t>
            </a: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가 일반화</a:t>
            </a:r>
          </a:p>
          <a:p>
            <a:pPr marL="342900" indent="-342900">
              <a:spcBef>
                <a:spcPct val="20000"/>
              </a:spcBef>
              <a:buClr>
                <a:srgbClr val="0099CC"/>
              </a:buClr>
            </a:pP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■</a:t>
            </a:r>
            <a:r>
              <a:rPr lang="ko-KR" altLang="en-US" sz="200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>
                <a:solidFill>
                  <a:srgbClr val="FF6600"/>
                </a:solidFill>
                <a:latin typeface="HY헤드라인M" pitchFamily="18" charset="-127"/>
                <a:ea typeface="HY헤드라인M" pitchFamily="18" charset="-127"/>
              </a:rPr>
              <a:t>문서의 독립성</a:t>
            </a:r>
            <a:r>
              <a:rPr lang="en-US" altLang="ko-KR" sz="2000" b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문서가 </a:t>
            </a:r>
            <a:r>
              <a:rPr lang="en-US" altLang="ko-KR" sz="2000" b="0">
                <a:latin typeface="HY헤드라인M" pitchFamily="18" charset="-127"/>
                <a:ea typeface="HY헤드라인M" pitchFamily="18" charset="-127"/>
              </a:rPr>
              <a:t>system, </a:t>
            </a: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언어</a:t>
            </a:r>
            <a:r>
              <a:rPr lang="en-US" altLang="ko-KR" sz="2000" b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주변기기</a:t>
            </a:r>
            <a:r>
              <a:rPr lang="en-US" altLang="ko-KR" sz="2000" b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네트워크 등에 종속적이지 않을 것</a:t>
            </a:r>
            <a:r>
              <a:rPr lang="en-US" altLang="ko-KR" sz="2000" b="0"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에 대한 요구 증가</a:t>
            </a:r>
          </a:p>
          <a:p>
            <a:pPr marL="342900" indent="-342900">
              <a:spcBef>
                <a:spcPct val="20000"/>
              </a:spcBef>
              <a:buClr>
                <a:srgbClr val="0099CC"/>
              </a:buClr>
            </a:pP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■ 문서의 효율적인 </a:t>
            </a:r>
            <a:r>
              <a:rPr lang="ko-KR" altLang="en-US" sz="2000">
                <a:solidFill>
                  <a:srgbClr val="FF6600"/>
                </a:solidFill>
                <a:latin typeface="HY헤드라인M" pitchFamily="18" charset="-127"/>
                <a:ea typeface="HY헤드라인M" pitchFamily="18" charset="-127"/>
              </a:rPr>
              <a:t>저장</a:t>
            </a: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과 </a:t>
            </a:r>
            <a:r>
              <a:rPr lang="ko-KR" altLang="en-US" sz="2000">
                <a:solidFill>
                  <a:srgbClr val="FF6600"/>
                </a:solidFill>
                <a:latin typeface="HY헤드라인M" pitchFamily="18" charset="-127"/>
                <a:ea typeface="HY헤드라인M" pitchFamily="18" charset="-127"/>
              </a:rPr>
              <a:t>검색</a:t>
            </a: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이 중요한 </a:t>
            </a:r>
            <a:r>
              <a:rPr lang="en-US" altLang="ko-KR" sz="2000" b="0">
                <a:latin typeface="HY헤드라인M" pitchFamily="18" charset="-127"/>
                <a:ea typeface="HY헤드라인M" pitchFamily="18" charset="-127"/>
              </a:rPr>
              <a:t>issue</a:t>
            </a: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로 대두</a:t>
            </a:r>
          </a:p>
        </p:txBody>
      </p:sp>
      <p:pic>
        <p:nvPicPr>
          <p:cNvPr id="43037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32375"/>
            <a:ext cx="9271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1828800" y="5013325"/>
            <a:ext cx="238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문서의 구조화 촉구</a:t>
            </a:r>
            <a:endParaRPr kumimoji="0" lang="ko-KR" altLang="en-US" sz="2000" b="0">
              <a:solidFill>
                <a:srgbClr val="0066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XML?</a:t>
            </a:r>
            <a:endParaRPr lang="ko-KR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98" name="Rectangle 66"/>
          <p:cNvSpPr>
            <a:spLocks noChangeArrowheads="1"/>
          </p:cNvSpPr>
          <p:nvPr/>
        </p:nvSpPr>
        <p:spPr bwMode="auto">
          <a:xfrm>
            <a:off x="3733800" y="3505200"/>
            <a:ext cx="5181600" cy="2667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>
            <a:off x="5105400" y="3352800"/>
            <a:ext cx="1143000" cy="304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1800" b="0">
                <a:latin typeface="HY헤드라인M" pitchFamily="18" charset="-127"/>
                <a:ea typeface="HY헤드라인M" pitchFamily="18" charset="-127"/>
              </a:rPr>
              <a:t>HTML</a:t>
            </a:r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검색</a:t>
            </a:r>
          </a:p>
        </p:txBody>
      </p:sp>
      <p:graphicFrame>
        <p:nvGraphicFramePr>
          <p:cNvPr id="44088" name="Object 56"/>
          <p:cNvGraphicFramePr>
            <a:graphicFrameLocks noChangeAspect="1"/>
          </p:cNvGraphicFramePr>
          <p:nvPr/>
        </p:nvGraphicFramePr>
        <p:xfrm>
          <a:off x="3825875" y="3810000"/>
          <a:ext cx="2438400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7" name="Image" r:id="rId3" imgW="2437786" imgH="1950559" progId="Photoshop.Image.6">
                  <p:embed/>
                </p:oleObj>
              </mc:Choice>
              <mc:Fallback>
                <p:oleObj name="Image" r:id="rId3" imgW="2437786" imgH="1950559" progId="Photoshop.Image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3810000"/>
                        <a:ext cx="2438400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80" name="Picture 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38" y="1524000"/>
            <a:ext cx="3370262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45" name="AutoShape 13"/>
          <p:cNvSpPr>
            <a:spLocks noChangeArrowheads="1"/>
          </p:cNvSpPr>
          <p:nvPr/>
        </p:nvSpPr>
        <p:spPr bwMode="auto">
          <a:xfrm>
            <a:off x="609600" y="12446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1071563" y="1203325"/>
            <a:ext cx="226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b="0">
                <a:latin typeface="HY헤드라인M" pitchFamily="18" charset="-127"/>
                <a:ea typeface="HY헤드라인M" pitchFamily="18" charset="-127"/>
              </a:rPr>
              <a:t>Business to Business</a:t>
            </a:r>
          </a:p>
        </p:txBody>
      </p:sp>
      <p:pic>
        <p:nvPicPr>
          <p:cNvPr id="44049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20938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1600200" y="2386013"/>
            <a:ext cx="2217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b="0">
                <a:latin typeface="HY헤드라인M" pitchFamily="18" charset="-127"/>
                <a:ea typeface="HY헤드라인M" pitchFamily="18" charset="-127"/>
              </a:rPr>
              <a:t>시스템 간 데이터 교환</a:t>
            </a:r>
          </a:p>
        </p:txBody>
      </p:sp>
      <p:sp>
        <p:nvSpPr>
          <p:cNvPr id="44051" name="AutoShape 19"/>
          <p:cNvSpPr>
            <a:spLocks noChangeArrowheads="1"/>
          </p:cNvSpPr>
          <p:nvPr/>
        </p:nvSpPr>
        <p:spPr bwMode="auto">
          <a:xfrm>
            <a:off x="609600" y="20224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1071563" y="1981200"/>
            <a:ext cx="2908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b="0">
                <a:latin typeface="HY헤드라인M" pitchFamily="18" charset="-127"/>
                <a:ea typeface="HY헤드라인M" pitchFamily="18" charset="-127"/>
              </a:rPr>
              <a:t>Electronic Data Interchange</a:t>
            </a:r>
          </a:p>
        </p:txBody>
      </p:sp>
      <p:pic>
        <p:nvPicPr>
          <p:cNvPr id="44055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35125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1600200" y="1600200"/>
            <a:ext cx="3640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b="0">
                <a:latin typeface="HY헤드라인M" pitchFamily="18" charset="-127"/>
                <a:ea typeface="HY헤드라인M" pitchFamily="18" charset="-127"/>
              </a:rPr>
              <a:t>기업간 비즈니스 어플리케이션의 통합</a:t>
            </a:r>
          </a:p>
        </p:txBody>
      </p:sp>
      <p:pic>
        <p:nvPicPr>
          <p:cNvPr id="44061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7500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62" name="Rectangle 30"/>
          <p:cNvSpPr>
            <a:spLocks noChangeArrowheads="1"/>
          </p:cNvSpPr>
          <p:nvPr/>
        </p:nvSpPr>
        <p:spPr bwMode="auto">
          <a:xfrm>
            <a:off x="1600200" y="3140075"/>
            <a:ext cx="289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b="0">
                <a:latin typeface="HY헤드라인M" pitchFamily="18" charset="-127"/>
                <a:ea typeface="HY헤드라인M" pitchFamily="18" charset="-127"/>
              </a:rPr>
              <a:t>모든 유형의 데이터 통합 관리</a:t>
            </a:r>
          </a:p>
        </p:txBody>
      </p:sp>
      <p:sp>
        <p:nvSpPr>
          <p:cNvPr id="44063" name="AutoShape 31"/>
          <p:cNvSpPr>
            <a:spLocks noChangeArrowheads="1"/>
          </p:cNvSpPr>
          <p:nvPr/>
        </p:nvSpPr>
        <p:spPr bwMode="auto">
          <a:xfrm>
            <a:off x="609600" y="2776538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1082675" y="2743200"/>
            <a:ext cx="4418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b="0">
                <a:latin typeface="HY헤드라인M" pitchFamily="18" charset="-127"/>
                <a:ea typeface="HY헤드라인M" pitchFamily="18" charset="-127"/>
              </a:rPr>
              <a:t>Advanced Information Management System</a:t>
            </a:r>
          </a:p>
        </p:txBody>
      </p:sp>
      <p:pic>
        <p:nvPicPr>
          <p:cNvPr id="44065" name="Picture 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3060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66" name="Rectangle 34"/>
          <p:cNvSpPr>
            <a:spLocks noChangeArrowheads="1"/>
          </p:cNvSpPr>
          <p:nvPr/>
        </p:nvSpPr>
        <p:spPr bwMode="auto">
          <a:xfrm>
            <a:off x="1612900" y="3489325"/>
            <a:ext cx="1063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b="0">
                <a:latin typeface="HY헤드라인M" pitchFamily="18" charset="-127"/>
                <a:ea typeface="HY헤드라인M" pitchFamily="18" charset="-127"/>
              </a:rPr>
              <a:t>Co-Work</a:t>
            </a:r>
          </a:p>
        </p:txBody>
      </p:sp>
      <p:pic>
        <p:nvPicPr>
          <p:cNvPr id="44067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6080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68" name="Rectangle 36"/>
          <p:cNvSpPr>
            <a:spLocks noChangeArrowheads="1"/>
          </p:cNvSpPr>
          <p:nvPr/>
        </p:nvSpPr>
        <p:spPr bwMode="auto">
          <a:xfrm>
            <a:off x="1600200" y="3825875"/>
            <a:ext cx="160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b="0">
                <a:latin typeface="HY헤드라인M" pitchFamily="18" charset="-127"/>
                <a:ea typeface="HY헤드라인M" pitchFamily="18" charset="-127"/>
              </a:rPr>
              <a:t>지식관리시스템</a:t>
            </a:r>
          </a:p>
        </p:txBody>
      </p:sp>
      <p:pic>
        <p:nvPicPr>
          <p:cNvPr id="44069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4638675"/>
            <a:ext cx="233362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70" name="Rectangle 38"/>
          <p:cNvSpPr>
            <a:spLocks noChangeArrowheads="1"/>
          </p:cNvSpPr>
          <p:nvPr/>
        </p:nvSpPr>
        <p:spPr bwMode="auto">
          <a:xfrm>
            <a:off x="1601788" y="460375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b="0">
                <a:latin typeface="HY헤드라인M" pitchFamily="18" charset="-127"/>
                <a:ea typeface="HY헤드라인M" pitchFamily="18" charset="-127"/>
              </a:rPr>
              <a:t>키워드</a:t>
            </a:r>
            <a:r>
              <a:rPr kumimoji="0" lang="en-US" altLang="ko-KR" b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kumimoji="0" lang="ko-KR" altLang="en-US" b="0"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kumimoji="0" lang="en-US" altLang="ko-KR" b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kumimoji="0" lang="ko-KR" altLang="en-US" b="0">
                <a:latin typeface="HY헤드라인M" pitchFamily="18" charset="-127"/>
                <a:ea typeface="HY헤드라인M" pitchFamily="18" charset="-127"/>
              </a:rPr>
              <a:t>태그</a:t>
            </a:r>
          </a:p>
        </p:txBody>
      </p:sp>
      <p:sp>
        <p:nvSpPr>
          <p:cNvPr id="44071" name="AutoShape 39"/>
          <p:cNvSpPr>
            <a:spLocks noChangeArrowheads="1"/>
          </p:cNvSpPr>
          <p:nvPr/>
        </p:nvSpPr>
        <p:spPr bwMode="auto">
          <a:xfrm>
            <a:off x="611188" y="424815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1073150" y="4191000"/>
            <a:ext cx="2662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b="0">
                <a:latin typeface="HY헤드라인M" pitchFamily="18" charset="-127"/>
                <a:ea typeface="HY헤드라인M" pitchFamily="18" charset="-127"/>
              </a:rPr>
              <a:t>Advanced Search System</a:t>
            </a:r>
          </a:p>
        </p:txBody>
      </p:sp>
      <p:pic>
        <p:nvPicPr>
          <p:cNvPr id="44073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019675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74" name="Rectangle 42"/>
          <p:cNvSpPr>
            <a:spLocks noChangeArrowheads="1"/>
          </p:cNvSpPr>
          <p:nvPr/>
        </p:nvSpPr>
        <p:spPr bwMode="auto">
          <a:xfrm>
            <a:off x="1600200" y="4984750"/>
            <a:ext cx="1946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b="0">
                <a:latin typeface="HY헤드라인M" pitchFamily="18" charset="-127"/>
                <a:ea typeface="HY헤드라인M" pitchFamily="18" charset="-127"/>
              </a:rPr>
              <a:t>상품 카탈로그 검색</a:t>
            </a:r>
          </a:p>
        </p:txBody>
      </p:sp>
      <p:sp>
        <p:nvSpPr>
          <p:cNvPr id="44081" name="Text Box 49"/>
          <p:cNvSpPr txBox="1">
            <a:spLocks noChangeArrowheads="1"/>
          </p:cNvSpPr>
          <p:nvPr/>
        </p:nvSpPr>
        <p:spPr bwMode="auto">
          <a:xfrm>
            <a:off x="7010400" y="1524000"/>
            <a:ext cx="731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/>
              <a:t>XML</a:t>
            </a:r>
          </a:p>
        </p:txBody>
      </p:sp>
      <p:sp>
        <p:nvSpPr>
          <p:cNvPr id="44082" name="Text Box 50"/>
          <p:cNvSpPr txBox="1">
            <a:spLocks noChangeArrowheads="1"/>
          </p:cNvSpPr>
          <p:nvPr/>
        </p:nvSpPr>
        <p:spPr bwMode="auto">
          <a:xfrm>
            <a:off x="7010400" y="2346325"/>
            <a:ext cx="731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/>
              <a:t>XML</a:t>
            </a:r>
          </a:p>
        </p:txBody>
      </p:sp>
      <p:sp>
        <p:nvSpPr>
          <p:cNvPr id="44086" name="Rectangle 54"/>
          <p:cNvSpPr>
            <a:spLocks noChangeArrowheads="1"/>
          </p:cNvSpPr>
          <p:nvPr/>
        </p:nvSpPr>
        <p:spPr bwMode="auto">
          <a:xfrm>
            <a:off x="7620000" y="3352800"/>
            <a:ext cx="11430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1800" b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XML</a:t>
            </a:r>
            <a:r>
              <a:rPr lang="ko-KR" altLang="en-US" sz="1800" b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검색</a:t>
            </a:r>
          </a:p>
        </p:txBody>
      </p:sp>
      <p:graphicFrame>
        <p:nvGraphicFramePr>
          <p:cNvPr id="44089" name="Object 57"/>
          <p:cNvGraphicFramePr>
            <a:graphicFrameLocks noChangeAspect="1"/>
          </p:cNvGraphicFramePr>
          <p:nvPr/>
        </p:nvGraphicFramePr>
        <p:xfrm>
          <a:off x="6416675" y="3840163"/>
          <a:ext cx="243840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8" name="Image" r:id="rId7" imgW="2437786" imgH="1950559" progId="Photoshop.Image.6">
                  <p:embed/>
                </p:oleObj>
              </mc:Choice>
              <mc:Fallback>
                <p:oleObj name="Image" r:id="rId7" imgW="2437786" imgH="1950559" progId="Photoshop.Image.6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675" y="3840163"/>
                        <a:ext cx="2438400" cy="195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90" name="Text Box 58"/>
          <p:cNvSpPr txBox="1">
            <a:spLocks noChangeArrowheads="1"/>
          </p:cNvSpPr>
          <p:nvPr/>
        </p:nvSpPr>
        <p:spPr bwMode="auto">
          <a:xfrm>
            <a:off x="3902075" y="4495800"/>
            <a:ext cx="1473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200" b="0">
                <a:latin typeface="HY헤드라인M" pitchFamily="18" charset="-127"/>
                <a:ea typeface="HY헤드라인M" pitchFamily="18" charset="-127"/>
              </a:rPr>
              <a:t>일등감자 포카</a:t>
            </a:r>
            <a:r>
              <a:rPr lang="ko-KR" altLang="en-US" sz="1200" b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칩</a:t>
            </a:r>
          </a:p>
        </p:txBody>
      </p: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3902075" y="4724400"/>
            <a:ext cx="152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200" b="0">
                <a:latin typeface="HY헤드라인M" pitchFamily="18" charset="-127"/>
                <a:ea typeface="HY헤드라인M" pitchFamily="18" charset="-127"/>
              </a:rPr>
              <a:t>초코</a:t>
            </a:r>
            <a:r>
              <a:rPr lang="ko-KR" altLang="en-US" sz="1200" b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칩</a:t>
            </a:r>
            <a:r>
              <a:rPr lang="ko-KR" altLang="en-US" sz="1200" b="0">
                <a:latin typeface="HY헤드라인M" pitchFamily="18" charset="-127"/>
                <a:ea typeface="HY헤드라인M" pitchFamily="18" charset="-127"/>
              </a:rPr>
              <a:t>이 더 좋아</a:t>
            </a:r>
            <a:endParaRPr lang="ko-KR" altLang="en-US" sz="1200" b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3902075" y="4953000"/>
            <a:ext cx="152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200" b="0">
                <a:latin typeface="HY헤드라인M" pitchFamily="18" charset="-127"/>
                <a:ea typeface="HY헤드라인M" pitchFamily="18" charset="-127"/>
              </a:rPr>
              <a:t>인텔에서 만든 </a:t>
            </a:r>
            <a:r>
              <a:rPr lang="ko-KR" altLang="en-US" sz="1200" b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칩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3902075" y="5181600"/>
            <a:ext cx="1320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200" b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칩</a:t>
            </a:r>
            <a:r>
              <a:rPr lang="ko-KR" altLang="en-US" sz="1200" b="0">
                <a:latin typeface="HY헤드라인M" pitchFamily="18" charset="-127"/>
                <a:ea typeface="HY헤드라인M" pitchFamily="18" charset="-127"/>
              </a:rPr>
              <a:t>샷을 성공해</a:t>
            </a:r>
            <a:endParaRPr lang="ko-KR" altLang="en-US" sz="1200" b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094" name="Text Box 62"/>
          <p:cNvSpPr txBox="1">
            <a:spLocks noChangeArrowheads="1"/>
          </p:cNvSpPr>
          <p:nvPr/>
        </p:nvSpPr>
        <p:spPr bwMode="auto">
          <a:xfrm>
            <a:off x="3902075" y="5440363"/>
            <a:ext cx="152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lang="ko-KR" altLang="en-US" sz="1200" b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칩</a:t>
            </a:r>
            <a:r>
              <a:rPr lang="ko-KR" altLang="en-US" sz="1200" b="0">
                <a:latin typeface="HY헤드라인M" pitchFamily="18" charset="-127"/>
                <a:ea typeface="HY헤드라인M" pitchFamily="18" charset="-127"/>
              </a:rPr>
              <a:t>이 우승을 차지</a:t>
            </a:r>
            <a:endParaRPr lang="ko-KR" altLang="en-US" sz="1200" b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3733800" y="5791200"/>
            <a:ext cx="466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400" b="0">
                <a:latin typeface="HY헤드라인M" pitchFamily="18" charset="-127"/>
                <a:ea typeface="HY헤드라인M" pitchFamily="18" charset="-127"/>
              </a:rPr>
              <a:t>검색 </a:t>
            </a:r>
            <a:r>
              <a:rPr lang="en-US" altLang="ko-KR" sz="1400" b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400" b="0">
                <a:latin typeface="HY헤드라인M" pitchFamily="18" charset="-127"/>
                <a:ea typeface="HY헤드라인M" pitchFamily="18" charset="-127"/>
              </a:rPr>
              <a:t>인텔에서 만드는 메모리 칩의 도매가는</a:t>
            </a:r>
            <a:r>
              <a:rPr lang="ko-KR" altLang="en-US" sz="1800" b="0"/>
              <a:t> </a:t>
            </a:r>
            <a:r>
              <a:rPr lang="ko-KR" altLang="en-US" sz="1400" b="0">
                <a:latin typeface="HY헤드라인M" pitchFamily="18" charset="-127"/>
                <a:ea typeface="HY헤드라인M" pitchFamily="18" charset="-127"/>
              </a:rPr>
              <a:t>얼마인가</a:t>
            </a:r>
            <a:r>
              <a:rPr lang="en-US" altLang="ko-KR" sz="1400">
                <a:ea typeface="HY헤드라인M" pitchFamily="18" charset="-127"/>
              </a:rPr>
              <a:t>?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6553200" y="4370388"/>
            <a:ext cx="2171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0">
                <a:latin typeface="HY헤드라인M" pitchFamily="18" charset="-127"/>
                <a:ea typeface="HY헤드라인M" pitchFamily="18" charset="-127"/>
              </a:rPr>
              <a:t>인텔에서 제공하는 메모리</a:t>
            </a:r>
          </a:p>
          <a:p>
            <a:r>
              <a:rPr lang="ko-KR" altLang="en-US" sz="1200" b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칩</a:t>
            </a:r>
            <a:r>
              <a:rPr lang="ko-KR" altLang="en-US" sz="1200" b="0">
                <a:latin typeface="HY헤드라인M" pitchFamily="18" charset="-127"/>
                <a:ea typeface="HY헤드라인M" pitchFamily="18" charset="-127"/>
              </a:rPr>
              <a:t>은 크기가 </a:t>
            </a:r>
            <a:r>
              <a:rPr lang="en-US" altLang="ko-KR" sz="1200" b="0">
                <a:latin typeface="HY헤드라인M" pitchFamily="18" charset="-127"/>
                <a:ea typeface="HY헤드라인M" pitchFamily="18" charset="-127"/>
              </a:rPr>
              <a:t>0.3mm</a:t>
            </a:r>
            <a:r>
              <a:rPr lang="ko-KR" altLang="en-US" sz="1200" b="0">
                <a:latin typeface="HY헤드라인M" pitchFamily="18" charset="-127"/>
                <a:ea typeface="HY헤드라인M" pitchFamily="18" charset="-127"/>
              </a:rPr>
              <a:t>이고 무게</a:t>
            </a:r>
          </a:p>
          <a:p>
            <a:r>
              <a:rPr lang="ko-KR" altLang="en-US" sz="1200" b="0">
                <a:latin typeface="HY헤드라인M" pitchFamily="18" charset="-127"/>
                <a:ea typeface="HY헤드라인M" pitchFamily="18" charset="-127"/>
              </a:rPr>
              <a:t>가 </a:t>
            </a:r>
            <a:r>
              <a:rPr lang="en-US" altLang="ko-KR" sz="1200" b="0">
                <a:latin typeface="HY헤드라인M" pitchFamily="18" charset="-127"/>
                <a:ea typeface="HY헤드라인M" pitchFamily="18" charset="-127"/>
              </a:rPr>
              <a:t>0.007g</a:t>
            </a:r>
            <a:r>
              <a:rPr lang="ko-KR" altLang="en-US" sz="1200" b="0">
                <a:latin typeface="HY헤드라인M" pitchFamily="18" charset="-127"/>
                <a:ea typeface="HY헤드라인M" pitchFamily="18" charset="-127"/>
              </a:rPr>
              <a:t>이며</a:t>
            </a:r>
            <a:r>
              <a:rPr lang="en-US" altLang="ko-KR" sz="1200" b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200" b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도매가</a:t>
            </a:r>
            <a:r>
              <a:rPr lang="ko-KR" altLang="en-US" sz="1200" b="0">
                <a:latin typeface="HY헤드라인M" pitchFamily="18" charset="-127"/>
                <a:ea typeface="HY헤드라인M" pitchFamily="18" charset="-127"/>
              </a:rPr>
              <a:t>는 </a:t>
            </a:r>
          </a:p>
          <a:p>
            <a:r>
              <a:rPr lang="en-US" altLang="ko-KR" sz="1200" b="0">
                <a:latin typeface="HY헤드라인M" pitchFamily="18" charset="-127"/>
                <a:ea typeface="HY헤드라인M" pitchFamily="18" charset="-127"/>
              </a:rPr>
              <a:t>55,000 </a:t>
            </a:r>
            <a:r>
              <a:rPr lang="ko-KR" altLang="en-US" sz="1200" b="0">
                <a:latin typeface="HY헤드라인M" pitchFamily="18" charset="-127"/>
                <a:ea typeface="HY헤드라인M" pitchFamily="18" charset="-127"/>
              </a:rPr>
              <a:t>원이다</a:t>
            </a:r>
            <a:r>
              <a:rPr lang="en-US" altLang="ko-KR" sz="1200" b="0">
                <a:latin typeface="HY헤드라인M" pitchFamily="18" charset="-127"/>
                <a:ea typeface="HY헤드라인M" pitchFamily="18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are XML for?</a:t>
            </a:r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95" name="Picture 1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4876800"/>
            <a:ext cx="3508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187" name="Picture 1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3635375"/>
            <a:ext cx="3508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181" name="Picture 1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2590800"/>
            <a:ext cx="1295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1154113" y="4267200"/>
            <a:ext cx="3048000" cy="685800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109" name="Rectangle 53"/>
          <p:cNvSpPr>
            <a:spLocks noChangeArrowheads="1"/>
          </p:cNvSpPr>
          <p:nvPr/>
        </p:nvSpPr>
        <p:spPr bwMode="auto">
          <a:xfrm>
            <a:off x="1611313" y="2895600"/>
            <a:ext cx="958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>
                <a:solidFill>
                  <a:srgbClr val="000000"/>
                </a:solidFill>
              </a:rPr>
              <a:t>Database</a:t>
            </a:r>
            <a:endParaRPr kumimoji="0" lang="en-US" altLang="ko-KR"/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5878513" y="5791200"/>
            <a:ext cx="101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ko-KR" altLang="en-US" sz="2000" b="0">
                <a:solidFill>
                  <a:srgbClr val="000000"/>
                </a:solidFill>
                <a:latin typeface="돋움" pitchFamily="50" charset="-127"/>
                <a:ea typeface="HY헤드라인M" pitchFamily="18" charset="-127"/>
              </a:rPr>
              <a:t>의사결정</a:t>
            </a:r>
            <a:endParaRPr kumimoji="0" lang="ko-KR" altLang="en-US" sz="2000" b="0">
              <a:ea typeface="HY헤드라인M" pitchFamily="18" charset="-127"/>
            </a:endParaRPr>
          </a:p>
        </p:txBody>
      </p:sp>
      <p:sp>
        <p:nvSpPr>
          <p:cNvPr id="45114" name="Freeform 58"/>
          <p:cNvSpPr>
            <a:spLocks/>
          </p:cNvSpPr>
          <p:nvPr/>
        </p:nvSpPr>
        <p:spPr bwMode="auto">
          <a:xfrm>
            <a:off x="7329488" y="5789613"/>
            <a:ext cx="147637" cy="265112"/>
          </a:xfrm>
          <a:custGeom>
            <a:avLst/>
            <a:gdLst>
              <a:gd name="T0" fmla="*/ 63 w 279"/>
              <a:gd name="T1" fmla="*/ 53 h 669"/>
              <a:gd name="T2" fmla="*/ 93 w 279"/>
              <a:gd name="T3" fmla="*/ 17 h 669"/>
              <a:gd name="T4" fmla="*/ 152 w 279"/>
              <a:gd name="T5" fmla="*/ 0 h 669"/>
              <a:gd name="T6" fmla="*/ 202 w 279"/>
              <a:gd name="T7" fmla="*/ 17 h 669"/>
              <a:gd name="T8" fmla="*/ 231 w 279"/>
              <a:gd name="T9" fmla="*/ 36 h 669"/>
              <a:gd name="T10" fmla="*/ 252 w 279"/>
              <a:gd name="T11" fmla="*/ 79 h 669"/>
              <a:gd name="T12" fmla="*/ 270 w 279"/>
              <a:gd name="T13" fmla="*/ 158 h 669"/>
              <a:gd name="T14" fmla="*/ 279 w 279"/>
              <a:gd name="T15" fmla="*/ 243 h 669"/>
              <a:gd name="T16" fmla="*/ 279 w 279"/>
              <a:gd name="T17" fmla="*/ 393 h 669"/>
              <a:gd name="T18" fmla="*/ 252 w 279"/>
              <a:gd name="T19" fmla="*/ 524 h 669"/>
              <a:gd name="T20" fmla="*/ 209 w 279"/>
              <a:gd name="T21" fmla="*/ 597 h 669"/>
              <a:gd name="T22" fmla="*/ 170 w 279"/>
              <a:gd name="T23" fmla="*/ 640 h 669"/>
              <a:gd name="T24" fmla="*/ 121 w 279"/>
              <a:gd name="T25" fmla="*/ 669 h 669"/>
              <a:gd name="T26" fmla="*/ 57 w 279"/>
              <a:gd name="T27" fmla="*/ 665 h 669"/>
              <a:gd name="T28" fmla="*/ 5 w 279"/>
              <a:gd name="T29" fmla="*/ 623 h 669"/>
              <a:gd name="T30" fmla="*/ 0 w 279"/>
              <a:gd name="T31" fmla="*/ 567 h 669"/>
              <a:gd name="T32" fmla="*/ 23 w 279"/>
              <a:gd name="T33" fmla="*/ 489 h 669"/>
              <a:gd name="T34" fmla="*/ 45 w 279"/>
              <a:gd name="T35" fmla="*/ 401 h 669"/>
              <a:gd name="T36" fmla="*/ 54 w 279"/>
              <a:gd name="T37" fmla="*/ 282 h 669"/>
              <a:gd name="T38" fmla="*/ 39 w 279"/>
              <a:gd name="T39" fmla="*/ 185 h 669"/>
              <a:gd name="T40" fmla="*/ 39 w 279"/>
              <a:gd name="T41" fmla="*/ 112 h 669"/>
              <a:gd name="T42" fmla="*/ 63 w 279"/>
              <a:gd name="T43" fmla="*/ 53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9" h="669">
                <a:moveTo>
                  <a:pt x="63" y="53"/>
                </a:moveTo>
                <a:lnTo>
                  <a:pt x="93" y="17"/>
                </a:lnTo>
                <a:lnTo>
                  <a:pt x="152" y="0"/>
                </a:lnTo>
                <a:lnTo>
                  <a:pt x="202" y="17"/>
                </a:lnTo>
                <a:lnTo>
                  <a:pt x="231" y="36"/>
                </a:lnTo>
                <a:lnTo>
                  <a:pt x="252" y="79"/>
                </a:lnTo>
                <a:lnTo>
                  <a:pt x="270" y="158"/>
                </a:lnTo>
                <a:lnTo>
                  <a:pt x="279" y="243"/>
                </a:lnTo>
                <a:lnTo>
                  <a:pt x="279" y="393"/>
                </a:lnTo>
                <a:lnTo>
                  <a:pt x="252" y="524"/>
                </a:lnTo>
                <a:lnTo>
                  <a:pt x="209" y="597"/>
                </a:lnTo>
                <a:lnTo>
                  <a:pt x="170" y="640"/>
                </a:lnTo>
                <a:lnTo>
                  <a:pt x="121" y="669"/>
                </a:lnTo>
                <a:lnTo>
                  <a:pt x="57" y="665"/>
                </a:lnTo>
                <a:lnTo>
                  <a:pt x="5" y="623"/>
                </a:lnTo>
                <a:lnTo>
                  <a:pt x="0" y="567"/>
                </a:lnTo>
                <a:lnTo>
                  <a:pt x="23" y="489"/>
                </a:lnTo>
                <a:lnTo>
                  <a:pt x="45" y="401"/>
                </a:lnTo>
                <a:lnTo>
                  <a:pt x="54" y="282"/>
                </a:lnTo>
                <a:lnTo>
                  <a:pt x="39" y="185"/>
                </a:lnTo>
                <a:lnTo>
                  <a:pt x="39" y="112"/>
                </a:lnTo>
                <a:lnTo>
                  <a:pt x="63" y="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15" name="Freeform 59"/>
          <p:cNvSpPr>
            <a:spLocks/>
          </p:cNvSpPr>
          <p:nvPr/>
        </p:nvSpPr>
        <p:spPr bwMode="auto">
          <a:xfrm>
            <a:off x="7385050" y="6049963"/>
            <a:ext cx="168275" cy="263525"/>
          </a:xfrm>
          <a:custGeom>
            <a:avLst/>
            <a:gdLst>
              <a:gd name="T0" fmla="*/ 107 w 318"/>
              <a:gd name="T1" fmla="*/ 29 h 661"/>
              <a:gd name="T2" fmla="*/ 66 w 318"/>
              <a:gd name="T3" fmla="*/ 0 h 661"/>
              <a:gd name="T4" fmla="*/ 18 w 318"/>
              <a:gd name="T5" fmla="*/ 0 h 661"/>
              <a:gd name="T6" fmla="*/ 0 w 318"/>
              <a:gd name="T7" fmla="*/ 36 h 661"/>
              <a:gd name="T8" fmla="*/ 5 w 318"/>
              <a:gd name="T9" fmla="*/ 91 h 661"/>
              <a:gd name="T10" fmla="*/ 51 w 318"/>
              <a:gd name="T11" fmla="*/ 144 h 661"/>
              <a:gd name="T12" fmla="*/ 143 w 318"/>
              <a:gd name="T13" fmla="*/ 189 h 661"/>
              <a:gd name="T14" fmla="*/ 246 w 318"/>
              <a:gd name="T15" fmla="*/ 295 h 661"/>
              <a:gd name="T16" fmla="*/ 261 w 318"/>
              <a:gd name="T17" fmla="*/ 341 h 661"/>
              <a:gd name="T18" fmla="*/ 255 w 318"/>
              <a:gd name="T19" fmla="*/ 360 h 661"/>
              <a:gd name="T20" fmla="*/ 173 w 318"/>
              <a:gd name="T21" fmla="*/ 428 h 661"/>
              <a:gd name="T22" fmla="*/ 82 w 318"/>
              <a:gd name="T23" fmla="*/ 507 h 661"/>
              <a:gd name="T24" fmla="*/ 57 w 318"/>
              <a:gd name="T25" fmla="*/ 544 h 661"/>
              <a:gd name="T26" fmla="*/ 57 w 318"/>
              <a:gd name="T27" fmla="*/ 580 h 661"/>
              <a:gd name="T28" fmla="*/ 130 w 318"/>
              <a:gd name="T29" fmla="*/ 619 h 661"/>
              <a:gd name="T30" fmla="*/ 239 w 318"/>
              <a:gd name="T31" fmla="*/ 661 h 661"/>
              <a:gd name="T32" fmla="*/ 279 w 318"/>
              <a:gd name="T33" fmla="*/ 661 h 661"/>
              <a:gd name="T34" fmla="*/ 318 w 318"/>
              <a:gd name="T35" fmla="*/ 632 h 661"/>
              <a:gd name="T36" fmla="*/ 318 w 318"/>
              <a:gd name="T37" fmla="*/ 609 h 661"/>
              <a:gd name="T38" fmla="*/ 288 w 318"/>
              <a:gd name="T39" fmla="*/ 596 h 661"/>
              <a:gd name="T40" fmla="*/ 148 w 318"/>
              <a:gd name="T41" fmla="*/ 580 h 661"/>
              <a:gd name="T42" fmla="*/ 96 w 318"/>
              <a:gd name="T43" fmla="*/ 563 h 661"/>
              <a:gd name="T44" fmla="*/ 91 w 318"/>
              <a:gd name="T45" fmla="*/ 537 h 661"/>
              <a:gd name="T46" fmla="*/ 182 w 318"/>
              <a:gd name="T47" fmla="*/ 461 h 661"/>
              <a:gd name="T48" fmla="*/ 282 w 318"/>
              <a:gd name="T49" fmla="*/ 393 h 661"/>
              <a:gd name="T50" fmla="*/ 304 w 318"/>
              <a:gd name="T51" fmla="*/ 366 h 661"/>
              <a:gd name="T52" fmla="*/ 313 w 318"/>
              <a:gd name="T53" fmla="*/ 331 h 661"/>
              <a:gd name="T54" fmla="*/ 304 w 318"/>
              <a:gd name="T55" fmla="*/ 278 h 661"/>
              <a:gd name="T56" fmla="*/ 273 w 318"/>
              <a:gd name="T57" fmla="*/ 242 h 661"/>
              <a:gd name="T58" fmla="*/ 173 w 318"/>
              <a:gd name="T59" fmla="*/ 111 h 661"/>
              <a:gd name="T60" fmla="*/ 107 w 318"/>
              <a:gd name="T61" fmla="*/ 29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18" h="661">
                <a:moveTo>
                  <a:pt x="107" y="29"/>
                </a:moveTo>
                <a:lnTo>
                  <a:pt x="66" y="0"/>
                </a:lnTo>
                <a:lnTo>
                  <a:pt x="18" y="0"/>
                </a:lnTo>
                <a:lnTo>
                  <a:pt x="0" y="36"/>
                </a:lnTo>
                <a:lnTo>
                  <a:pt x="5" y="91"/>
                </a:lnTo>
                <a:lnTo>
                  <a:pt x="51" y="144"/>
                </a:lnTo>
                <a:lnTo>
                  <a:pt x="143" y="189"/>
                </a:lnTo>
                <a:lnTo>
                  <a:pt x="246" y="295"/>
                </a:lnTo>
                <a:lnTo>
                  <a:pt x="261" y="341"/>
                </a:lnTo>
                <a:lnTo>
                  <a:pt x="255" y="360"/>
                </a:lnTo>
                <a:lnTo>
                  <a:pt x="173" y="428"/>
                </a:lnTo>
                <a:lnTo>
                  <a:pt x="82" y="507"/>
                </a:lnTo>
                <a:lnTo>
                  <a:pt x="57" y="544"/>
                </a:lnTo>
                <a:lnTo>
                  <a:pt x="57" y="580"/>
                </a:lnTo>
                <a:lnTo>
                  <a:pt x="130" y="619"/>
                </a:lnTo>
                <a:lnTo>
                  <a:pt x="239" y="661"/>
                </a:lnTo>
                <a:lnTo>
                  <a:pt x="279" y="661"/>
                </a:lnTo>
                <a:lnTo>
                  <a:pt x="318" y="632"/>
                </a:lnTo>
                <a:lnTo>
                  <a:pt x="318" y="609"/>
                </a:lnTo>
                <a:lnTo>
                  <a:pt x="288" y="596"/>
                </a:lnTo>
                <a:lnTo>
                  <a:pt x="148" y="580"/>
                </a:lnTo>
                <a:lnTo>
                  <a:pt x="96" y="563"/>
                </a:lnTo>
                <a:lnTo>
                  <a:pt x="91" y="537"/>
                </a:lnTo>
                <a:lnTo>
                  <a:pt x="182" y="461"/>
                </a:lnTo>
                <a:lnTo>
                  <a:pt x="282" y="393"/>
                </a:lnTo>
                <a:lnTo>
                  <a:pt x="304" y="366"/>
                </a:lnTo>
                <a:lnTo>
                  <a:pt x="313" y="331"/>
                </a:lnTo>
                <a:lnTo>
                  <a:pt x="304" y="278"/>
                </a:lnTo>
                <a:lnTo>
                  <a:pt x="273" y="242"/>
                </a:lnTo>
                <a:lnTo>
                  <a:pt x="173" y="111"/>
                </a:lnTo>
                <a:lnTo>
                  <a:pt x="107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16" name="Freeform 60"/>
          <p:cNvSpPr>
            <a:spLocks/>
          </p:cNvSpPr>
          <p:nvPr/>
        </p:nvSpPr>
        <p:spPr bwMode="auto">
          <a:xfrm>
            <a:off x="7161213" y="6037263"/>
            <a:ext cx="211137" cy="279400"/>
          </a:xfrm>
          <a:custGeom>
            <a:avLst/>
            <a:gdLst>
              <a:gd name="T0" fmla="*/ 219 w 398"/>
              <a:gd name="T1" fmla="*/ 95 h 704"/>
              <a:gd name="T2" fmla="*/ 283 w 398"/>
              <a:gd name="T3" fmla="*/ 36 h 704"/>
              <a:gd name="T4" fmla="*/ 340 w 398"/>
              <a:gd name="T5" fmla="*/ 0 h 704"/>
              <a:gd name="T6" fmla="*/ 380 w 398"/>
              <a:gd name="T7" fmla="*/ 6 h 704"/>
              <a:gd name="T8" fmla="*/ 398 w 398"/>
              <a:gd name="T9" fmla="*/ 36 h 704"/>
              <a:gd name="T10" fmla="*/ 398 w 398"/>
              <a:gd name="T11" fmla="*/ 69 h 704"/>
              <a:gd name="T12" fmla="*/ 389 w 398"/>
              <a:gd name="T13" fmla="*/ 104 h 704"/>
              <a:gd name="T14" fmla="*/ 347 w 398"/>
              <a:gd name="T15" fmla="*/ 124 h 704"/>
              <a:gd name="T16" fmla="*/ 265 w 398"/>
              <a:gd name="T17" fmla="*/ 177 h 704"/>
              <a:gd name="T18" fmla="*/ 215 w 398"/>
              <a:gd name="T19" fmla="*/ 239 h 704"/>
              <a:gd name="T20" fmla="*/ 183 w 398"/>
              <a:gd name="T21" fmla="*/ 311 h 704"/>
              <a:gd name="T22" fmla="*/ 174 w 398"/>
              <a:gd name="T23" fmla="*/ 357 h 704"/>
              <a:gd name="T24" fmla="*/ 219 w 398"/>
              <a:gd name="T25" fmla="*/ 409 h 704"/>
              <a:gd name="T26" fmla="*/ 265 w 398"/>
              <a:gd name="T27" fmla="*/ 488 h 704"/>
              <a:gd name="T28" fmla="*/ 298 w 398"/>
              <a:gd name="T29" fmla="*/ 560 h 704"/>
              <a:gd name="T30" fmla="*/ 307 w 398"/>
              <a:gd name="T31" fmla="*/ 603 h 704"/>
              <a:gd name="T32" fmla="*/ 307 w 398"/>
              <a:gd name="T33" fmla="*/ 629 h 704"/>
              <a:gd name="T34" fmla="*/ 283 w 398"/>
              <a:gd name="T35" fmla="*/ 648 h 704"/>
              <a:gd name="T36" fmla="*/ 215 w 398"/>
              <a:gd name="T37" fmla="*/ 652 h 704"/>
              <a:gd name="T38" fmla="*/ 110 w 398"/>
              <a:gd name="T39" fmla="*/ 679 h 704"/>
              <a:gd name="T40" fmla="*/ 92 w 398"/>
              <a:gd name="T41" fmla="*/ 702 h 704"/>
              <a:gd name="T42" fmla="*/ 76 w 398"/>
              <a:gd name="T43" fmla="*/ 704 h 704"/>
              <a:gd name="T44" fmla="*/ 0 w 398"/>
              <a:gd name="T45" fmla="*/ 679 h 704"/>
              <a:gd name="T46" fmla="*/ 0 w 398"/>
              <a:gd name="T47" fmla="*/ 652 h 704"/>
              <a:gd name="T48" fmla="*/ 34 w 398"/>
              <a:gd name="T49" fmla="*/ 629 h 704"/>
              <a:gd name="T50" fmla="*/ 167 w 398"/>
              <a:gd name="T51" fmla="*/ 603 h 704"/>
              <a:gd name="T52" fmla="*/ 235 w 398"/>
              <a:gd name="T53" fmla="*/ 613 h 704"/>
              <a:gd name="T54" fmla="*/ 267 w 398"/>
              <a:gd name="T55" fmla="*/ 613 h 704"/>
              <a:gd name="T56" fmla="*/ 276 w 398"/>
              <a:gd name="T57" fmla="*/ 596 h 704"/>
              <a:gd name="T58" fmla="*/ 249 w 398"/>
              <a:gd name="T59" fmla="*/ 534 h 704"/>
              <a:gd name="T60" fmla="*/ 192 w 398"/>
              <a:gd name="T61" fmla="*/ 445 h 704"/>
              <a:gd name="T62" fmla="*/ 149 w 398"/>
              <a:gd name="T63" fmla="*/ 384 h 704"/>
              <a:gd name="T64" fmla="*/ 134 w 398"/>
              <a:gd name="T65" fmla="*/ 347 h 704"/>
              <a:gd name="T66" fmla="*/ 134 w 398"/>
              <a:gd name="T67" fmla="*/ 295 h 704"/>
              <a:gd name="T68" fmla="*/ 161 w 398"/>
              <a:gd name="T69" fmla="*/ 206 h 704"/>
              <a:gd name="T70" fmla="*/ 185 w 398"/>
              <a:gd name="T71" fmla="*/ 150 h 704"/>
              <a:gd name="T72" fmla="*/ 219 w 398"/>
              <a:gd name="T73" fmla="*/ 95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98" h="704">
                <a:moveTo>
                  <a:pt x="219" y="95"/>
                </a:moveTo>
                <a:lnTo>
                  <a:pt x="283" y="36"/>
                </a:lnTo>
                <a:lnTo>
                  <a:pt x="340" y="0"/>
                </a:lnTo>
                <a:lnTo>
                  <a:pt x="380" y="6"/>
                </a:lnTo>
                <a:lnTo>
                  <a:pt x="398" y="36"/>
                </a:lnTo>
                <a:lnTo>
                  <a:pt x="398" y="69"/>
                </a:lnTo>
                <a:lnTo>
                  <a:pt x="389" y="104"/>
                </a:lnTo>
                <a:lnTo>
                  <a:pt x="347" y="124"/>
                </a:lnTo>
                <a:lnTo>
                  <a:pt x="265" y="177"/>
                </a:lnTo>
                <a:lnTo>
                  <a:pt x="215" y="239"/>
                </a:lnTo>
                <a:lnTo>
                  <a:pt x="183" y="311"/>
                </a:lnTo>
                <a:lnTo>
                  <a:pt x="174" y="357"/>
                </a:lnTo>
                <a:lnTo>
                  <a:pt x="219" y="409"/>
                </a:lnTo>
                <a:lnTo>
                  <a:pt x="265" y="488"/>
                </a:lnTo>
                <a:lnTo>
                  <a:pt x="298" y="560"/>
                </a:lnTo>
                <a:lnTo>
                  <a:pt x="307" y="603"/>
                </a:lnTo>
                <a:lnTo>
                  <a:pt x="307" y="629"/>
                </a:lnTo>
                <a:lnTo>
                  <a:pt x="283" y="648"/>
                </a:lnTo>
                <a:lnTo>
                  <a:pt x="215" y="652"/>
                </a:lnTo>
                <a:lnTo>
                  <a:pt x="110" y="679"/>
                </a:lnTo>
                <a:lnTo>
                  <a:pt x="92" y="702"/>
                </a:lnTo>
                <a:lnTo>
                  <a:pt x="76" y="704"/>
                </a:lnTo>
                <a:lnTo>
                  <a:pt x="0" y="679"/>
                </a:lnTo>
                <a:lnTo>
                  <a:pt x="0" y="652"/>
                </a:lnTo>
                <a:lnTo>
                  <a:pt x="34" y="629"/>
                </a:lnTo>
                <a:lnTo>
                  <a:pt x="167" y="603"/>
                </a:lnTo>
                <a:lnTo>
                  <a:pt x="235" y="613"/>
                </a:lnTo>
                <a:lnTo>
                  <a:pt x="267" y="613"/>
                </a:lnTo>
                <a:lnTo>
                  <a:pt x="276" y="596"/>
                </a:lnTo>
                <a:lnTo>
                  <a:pt x="249" y="534"/>
                </a:lnTo>
                <a:lnTo>
                  <a:pt x="192" y="445"/>
                </a:lnTo>
                <a:lnTo>
                  <a:pt x="149" y="384"/>
                </a:lnTo>
                <a:lnTo>
                  <a:pt x="134" y="347"/>
                </a:lnTo>
                <a:lnTo>
                  <a:pt x="134" y="295"/>
                </a:lnTo>
                <a:lnTo>
                  <a:pt x="161" y="206"/>
                </a:lnTo>
                <a:lnTo>
                  <a:pt x="185" y="150"/>
                </a:lnTo>
                <a:lnTo>
                  <a:pt x="219" y="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17" name="Freeform 61"/>
          <p:cNvSpPr>
            <a:spLocks/>
          </p:cNvSpPr>
          <p:nvPr/>
        </p:nvSpPr>
        <p:spPr bwMode="auto">
          <a:xfrm>
            <a:off x="7185025" y="5740400"/>
            <a:ext cx="187325" cy="260350"/>
          </a:xfrm>
          <a:custGeom>
            <a:avLst/>
            <a:gdLst>
              <a:gd name="T0" fmla="*/ 47 w 353"/>
              <a:gd name="T1" fmla="*/ 20 h 655"/>
              <a:gd name="T2" fmla="*/ 70 w 353"/>
              <a:gd name="T3" fmla="*/ 0 h 655"/>
              <a:gd name="T4" fmla="*/ 89 w 353"/>
              <a:gd name="T5" fmla="*/ 20 h 655"/>
              <a:gd name="T6" fmla="*/ 134 w 353"/>
              <a:gd name="T7" fmla="*/ 102 h 655"/>
              <a:gd name="T8" fmla="*/ 220 w 353"/>
              <a:gd name="T9" fmla="*/ 174 h 655"/>
              <a:gd name="T10" fmla="*/ 277 w 353"/>
              <a:gd name="T11" fmla="*/ 187 h 655"/>
              <a:gd name="T12" fmla="*/ 342 w 353"/>
              <a:gd name="T13" fmla="*/ 196 h 655"/>
              <a:gd name="T14" fmla="*/ 353 w 353"/>
              <a:gd name="T15" fmla="*/ 236 h 655"/>
              <a:gd name="T16" fmla="*/ 335 w 353"/>
              <a:gd name="T17" fmla="*/ 279 h 655"/>
              <a:gd name="T18" fmla="*/ 295 w 353"/>
              <a:gd name="T19" fmla="*/ 289 h 655"/>
              <a:gd name="T20" fmla="*/ 238 w 353"/>
              <a:gd name="T21" fmla="*/ 273 h 655"/>
              <a:gd name="T22" fmla="*/ 156 w 353"/>
              <a:gd name="T23" fmla="*/ 190 h 655"/>
              <a:gd name="T24" fmla="*/ 104 w 353"/>
              <a:gd name="T25" fmla="*/ 121 h 655"/>
              <a:gd name="T26" fmla="*/ 74 w 353"/>
              <a:gd name="T27" fmla="*/ 86 h 655"/>
              <a:gd name="T28" fmla="*/ 52 w 353"/>
              <a:gd name="T29" fmla="*/ 125 h 655"/>
              <a:gd name="T30" fmla="*/ 56 w 353"/>
              <a:gd name="T31" fmla="*/ 227 h 655"/>
              <a:gd name="T32" fmla="*/ 80 w 353"/>
              <a:gd name="T33" fmla="*/ 350 h 655"/>
              <a:gd name="T34" fmla="*/ 104 w 353"/>
              <a:gd name="T35" fmla="*/ 393 h 655"/>
              <a:gd name="T36" fmla="*/ 140 w 353"/>
              <a:gd name="T37" fmla="*/ 429 h 655"/>
              <a:gd name="T38" fmla="*/ 161 w 353"/>
              <a:gd name="T39" fmla="*/ 459 h 655"/>
              <a:gd name="T40" fmla="*/ 101 w 353"/>
              <a:gd name="T41" fmla="*/ 518 h 655"/>
              <a:gd name="T42" fmla="*/ 47 w 353"/>
              <a:gd name="T43" fmla="*/ 590 h 655"/>
              <a:gd name="T44" fmla="*/ 34 w 353"/>
              <a:gd name="T45" fmla="*/ 655 h 655"/>
              <a:gd name="T46" fmla="*/ 9 w 353"/>
              <a:gd name="T47" fmla="*/ 653 h 655"/>
              <a:gd name="T48" fmla="*/ 0 w 353"/>
              <a:gd name="T49" fmla="*/ 567 h 655"/>
              <a:gd name="T50" fmla="*/ 50 w 353"/>
              <a:gd name="T51" fmla="*/ 512 h 655"/>
              <a:gd name="T52" fmla="*/ 98 w 353"/>
              <a:gd name="T53" fmla="*/ 456 h 655"/>
              <a:gd name="T54" fmla="*/ 74 w 353"/>
              <a:gd name="T55" fmla="*/ 397 h 655"/>
              <a:gd name="T56" fmla="*/ 50 w 353"/>
              <a:gd name="T57" fmla="*/ 325 h 655"/>
              <a:gd name="T58" fmla="*/ 31 w 353"/>
              <a:gd name="T59" fmla="*/ 233 h 655"/>
              <a:gd name="T60" fmla="*/ 22 w 353"/>
              <a:gd name="T61" fmla="*/ 138 h 655"/>
              <a:gd name="T62" fmla="*/ 31 w 353"/>
              <a:gd name="T63" fmla="*/ 55 h 655"/>
              <a:gd name="T64" fmla="*/ 47 w 353"/>
              <a:gd name="T65" fmla="*/ 2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3" h="655">
                <a:moveTo>
                  <a:pt x="47" y="20"/>
                </a:moveTo>
                <a:lnTo>
                  <a:pt x="70" y="0"/>
                </a:lnTo>
                <a:lnTo>
                  <a:pt x="89" y="20"/>
                </a:lnTo>
                <a:lnTo>
                  <a:pt x="134" y="102"/>
                </a:lnTo>
                <a:lnTo>
                  <a:pt x="220" y="174"/>
                </a:lnTo>
                <a:lnTo>
                  <a:pt x="277" y="187"/>
                </a:lnTo>
                <a:lnTo>
                  <a:pt x="342" y="196"/>
                </a:lnTo>
                <a:lnTo>
                  <a:pt x="353" y="236"/>
                </a:lnTo>
                <a:lnTo>
                  <a:pt x="335" y="279"/>
                </a:lnTo>
                <a:lnTo>
                  <a:pt x="295" y="289"/>
                </a:lnTo>
                <a:lnTo>
                  <a:pt x="238" y="273"/>
                </a:lnTo>
                <a:lnTo>
                  <a:pt x="156" y="190"/>
                </a:lnTo>
                <a:lnTo>
                  <a:pt x="104" y="121"/>
                </a:lnTo>
                <a:lnTo>
                  <a:pt x="74" y="86"/>
                </a:lnTo>
                <a:lnTo>
                  <a:pt x="52" y="125"/>
                </a:lnTo>
                <a:lnTo>
                  <a:pt x="56" y="227"/>
                </a:lnTo>
                <a:lnTo>
                  <a:pt x="80" y="350"/>
                </a:lnTo>
                <a:lnTo>
                  <a:pt x="104" y="393"/>
                </a:lnTo>
                <a:lnTo>
                  <a:pt x="140" y="429"/>
                </a:lnTo>
                <a:lnTo>
                  <a:pt x="161" y="459"/>
                </a:lnTo>
                <a:lnTo>
                  <a:pt x="101" y="518"/>
                </a:lnTo>
                <a:lnTo>
                  <a:pt x="47" y="590"/>
                </a:lnTo>
                <a:lnTo>
                  <a:pt x="34" y="655"/>
                </a:lnTo>
                <a:lnTo>
                  <a:pt x="9" y="653"/>
                </a:lnTo>
                <a:lnTo>
                  <a:pt x="0" y="567"/>
                </a:lnTo>
                <a:lnTo>
                  <a:pt x="50" y="512"/>
                </a:lnTo>
                <a:lnTo>
                  <a:pt x="98" y="456"/>
                </a:lnTo>
                <a:lnTo>
                  <a:pt x="74" y="397"/>
                </a:lnTo>
                <a:lnTo>
                  <a:pt x="50" y="325"/>
                </a:lnTo>
                <a:lnTo>
                  <a:pt x="31" y="233"/>
                </a:lnTo>
                <a:lnTo>
                  <a:pt x="22" y="138"/>
                </a:lnTo>
                <a:lnTo>
                  <a:pt x="31" y="55"/>
                </a:lnTo>
                <a:lnTo>
                  <a:pt x="47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18" name="Freeform 62"/>
          <p:cNvSpPr>
            <a:spLocks/>
          </p:cNvSpPr>
          <p:nvPr/>
        </p:nvSpPr>
        <p:spPr bwMode="auto">
          <a:xfrm>
            <a:off x="7497763" y="5599113"/>
            <a:ext cx="209550" cy="280987"/>
          </a:xfrm>
          <a:custGeom>
            <a:avLst/>
            <a:gdLst>
              <a:gd name="T0" fmla="*/ 0 w 395"/>
              <a:gd name="T1" fmla="*/ 704 h 710"/>
              <a:gd name="T2" fmla="*/ 0 w 395"/>
              <a:gd name="T3" fmla="*/ 658 h 710"/>
              <a:gd name="T4" fmla="*/ 25 w 395"/>
              <a:gd name="T5" fmla="*/ 622 h 710"/>
              <a:gd name="T6" fmla="*/ 131 w 395"/>
              <a:gd name="T7" fmla="*/ 579 h 710"/>
              <a:gd name="T8" fmla="*/ 261 w 395"/>
              <a:gd name="T9" fmla="*/ 544 h 710"/>
              <a:gd name="T10" fmla="*/ 340 w 395"/>
              <a:gd name="T11" fmla="*/ 524 h 710"/>
              <a:gd name="T12" fmla="*/ 347 w 395"/>
              <a:gd name="T13" fmla="*/ 504 h 710"/>
              <a:gd name="T14" fmla="*/ 313 w 395"/>
              <a:gd name="T15" fmla="*/ 452 h 710"/>
              <a:gd name="T16" fmla="*/ 240 w 395"/>
              <a:gd name="T17" fmla="*/ 377 h 710"/>
              <a:gd name="T18" fmla="*/ 167 w 395"/>
              <a:gd name="T19" fmla="*/ 311 h 710"/>
              <a:gd name="T20" fmla="*/ 110 w 395"/>
              <a:gd name="T21" fmla="*/ 275 h 710"/>
              <a:gd name="T22" fmla="*/ 76 w 395"/>
              <a:gd name="T23" fmla="*/ 239 h 710"/>
              <a:gd name="T24" fmla="*/ 74 w 395"/>
              <a:gd name="T25" fmla="*/ 213 h 710"/>
              <a:gd name="T26" fmla="*/ 92 w 395"/>
              <a:gd name="T27" fmla="*/ 190 h 710"/>
              <a:gd name="T28" fmla="*/ 140 w 395"/>
              <a:gd name="T29" fmla="*/ 176 h 710"/>
              <a:gd name="T30" fmla="*/ 197 w 395"/>
              <a:gd name="T31" fmla="*/ 131 h 710"/>
              <a:gd name="T32" fmla="*/ 204 w 395"/>
              <a:gd name="T33" fmla="*/ 88 h 710"/>
              <a:gd name="T34" fmla="*/ 204 w 395"/>
              <a:gd name="T35" fmla="*/ 26 h 710"/>
              <a:gd name="T36" fmla="*/ 201 w 395"/>
              <a:gd name="T37" fmla="*/ 0 h 710"/>
              <a:gd name="T38" fmla="*/ 222 w 395"/>
              <a:gd name="T39" fmla="*/ 6 h 710"/>
              <a:gd name="T40" fmla="*/ 252 w 395"/>
              <a:gd name="T41" fmla="*/ 59 h 710"/>
              <a:gd name="T42" fmla="*/ 261 w 395"/>
              <a:gd name="T43" fmla="*/ 118 h 710"/>
              <a:gd name="T44" fmla="*/ 228 w 395"/>
              <a:gd name="T45" fmla="*/ 157 h 710"/>
              <a:gd name="T46" fmla="*/ 201 w 395"/>
              <a:gd name="T47" fmla="*/ 170 h 710"/>
              <a:gd name="T48" fmla="*/ 143 w 395"/>
              <a:gd name="T49" fmla="*/ 203 h 710"/>
              <a:gd name="T50" fmla="*/ 131 w 395"/>
              <a:gd name="T51" fmla="*/ 219 h 710"/>
              <a:gd name="T52" fmla="*/ 140 w 395"/>
              <a:gd name="T53" fmla="*/ 239 h 710"/>
              <a:gd name="T54" fmla="*/ 192 w 395"/>
              <a:gd name="T55" fmla="*/ 284 h 710"/>
              <a:gd name="T56" fmla="*/ 247 w 395"/>
              <a:gd name="T57" fmla="*/ 315 h 710"/>
              <a:gd name="T58" fmla="*/ 319 w 395"/>
              <a:gd name="T59" fmla="*/ 380 h 710"/>
              <a:gd name="T60" fmla="*/ 371 w 395"/>
              <a:gd name="T61" fmla="*/ 462 h 710"/>
              <a:gd name="T62" fmla="*/ 395 w 395"/>
              <a:gd name="T63" fmla="*/ 524 h 710"/>
              <a:gd name="T64" fmla="*/ 386 w 395"/>
              <a:gd name="T65" fmla="*/ 544 h 710"/>
              <a:gd name="T66" fmla="*/ 371 w 395"/>
              <a:gd name="T67" fmla="*/ 560 h 710"/>
              <a:gd name="T68" fmla="*/ 308 w 395"/>
              <a:gd name="T69" fmla="*/ 587 h 710"/>
              <a:gd name="T70" fmla="*/ 179 w 395"/>
              <a:gd name="T71" fmla="*/ 633 h 710"/>
              <a:gd name="T72" fmla="*/ 101 w 395"/>
              <a:gd name="T73" fmla="*/ 668 h 710"/>
              <a:gd name="T74" fmla="*/ 49 w 395"/>
              <a:gd name="T75" fmla="*/ 701 h 710"/>
              <a:gd name="T76" fmla="*/ 15 w 395"/>
              <a:gd name="T77" fmla="*/ 710 h 710"/>
              <a:gd name="T78" fmla="*/ 0 w 395"/>
              <a:gd name="T79" fmla="*/ 704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5" h="710">
                <a:moveTo>
                  <a:pt x="0" y="704"/>
                </a:moveTo>
                <a:lnTo>
                  <a:pt x="0" y="658"/>
                </a:lnTo>
                <a:lnTo>
                  <a:pt x="25" y="622"/>
                </a:lnTo>
                <a:lnTo>
                  <a:pt x="131" y="579"/>
                </a:lnTo>
                <a:lnTo>
                  <a:pt x="261" y="544"/>
                </a:lnTo>
                <a:lnTo>
                  <a:pt x="340" y="524"/>
                </a:lnTo>
                <a:lnTo>
                  <a:pt x="347" y="504"/>
                </a:lnTo>
                <a:lnTo>
                  <a:pt x="313" y="452"/>
                </a:lnTo>
                <a:lnTo>
                  <a:pt x="240" y="377"/>
                </a:lnTo>
                <a:lnTo>
                  <a:pt x="167" y="311"/>
                </a:lnTo>
                <a:lnTo>
                  <a:pt x="110" y="275"/>
                </a:lnTo>
                <a:lnTo>
                  <a:pt x="76" y="239"/>
                </a:lnTo>
                <a:lnTo>
                  <a:pt x="74" y="213"/>
                </a:lnTo>
                <a:lnTo>
                  <a:pt x="92" y="190"/>
                </a:lnTo>
                <a:lnTo>
                  <a:pt x="140" y="176"/>
                </a:lnTo>
                <a:lnTo>
                  <a:pt x="197" y="131"/>
                </a:lnTo>
                <a:lnTo>
                  <a:pt x="204" y="88"/>
                </a:lnTo>
                <a:lnTo>
                  <a:pt x="204" y="26"/>
                </a:lnTo>
                <a:lnTo>
                  <a:pt x="201" y="0"/>
                </a:lnTo>
                <a:lnTo>
                  <a:pt x="222" y="6"/>
                </a:lnTo>
                <a:lnTo>
                  <a:pt x="252" y="59"/>
                </a:lnTo>
                <a:lnTo>
                  <a:pt x="261" y="118"/>
                </a:lnTo>
                <a:lnTo>
                  <a:pt x="228" y="157"/>
                </a:lnTo>
                <a:lnTo>
                  <a:pt x="201" y="170"/>
                </a:lnTo>
                <a:lnTo>
                  <a:pt x="143" y="203"/>
                </a:lnTo>
                <a:lnTo>
                  <a:pt x="131" y="219"/>
                </a:lnTo>
                <a:lnTo>
                  <a:pt x="140" y="239"/>
                </a:lnTo>
                <a:lnTo>
                  <a:pt x="192" y="284"/>
                </a:lnTo>
                <a:lnTo>
                  <a:pt x="247" y="315"/>
                </a:lnTo>
                <a:lnTo>
                  <a:pt x="319" y="380"/>
                </a:lnTo>
                <a:lnTo>
                  <a:pt x="371" y="462"/>
                </a:lnTo>
                <a:lnTo>
                  <a:pt x="395" y="524"/>
                </a:lnTo>
                <a:lnTo>
                  <a:pt x="386" y="544"/>
                </a:lnTo>
                <a:lnTo>
                  <a:pt x="371" y="560"/>
                </a:lnTo>
                <a:lnTo>
                  <a:pt x="308" y="587"/>
                </a:lnTo>
                <a:lnTo>
                  <a:pt x="179" y="633"/>
                </a:lnTo>
                <a:lnTo>
                  <a:pt x="101" y="668"/>
                </a:lnTo>
                <a:lnTo>
                  <a:pt x="49" y="701"/>
                </a:lnTo>
                <a:lnTo>
                  <a:pt x="15" y="710"/>
                </a:lnTo>
                <a:lnTo>
                  <a:pt x="0" y="7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19" name="Freeform 63"/>
          <p:cNvSpPr>
            <a:spLocks/>
          </p:cNvSpPr>
          <p:nvPr/>
        </p:nvSpPr>
        <p:spPr bwMode="auto">
          <a:xfrm>
            <a:off x="7377113" y="5594350"/>
            <a:ext cx="165100" cy="200025"/>
          </a:xfrm>
          <a:custGeom>
            <a:avLst/>
            <a:gdLst>
              <a:gd name="T0" fmla="*/ 63 w 310"/>
              <a:gd name="T1" fmla="*/ 96 h 505"/>
              <a:gd name="T2" fmla="*/ 100 w 310"/>
              <a:gd name="T3" fmla="*/ 54 h 505"/>
              <a:gd name="T4" fmla="*/ 158 w 310"/>
              <a:gd name="T5" fmla="*/ 11 h 505"/>
              <a:gd name="T6" fmla="*/ 206 w 310"/>
              <a:gd name="T7" fmla="*/ 0 h 505"/>
              <a:gd name="T8" fmla="*/ 242 w 310"/>
              <a:gd name="T9" fmla="*/ 11 h 505"/>
              <a:gd name="T10" fmla="*/ 288 w 310"/>
              <a:gd name="T11" fmla="*/ 47 h 505"/>
              <a:gd name="T12" fmla="*/ 303 w 310"/>
              <a:gd name="T13" fmla="*/ 119 h 505"/>
              <a:gd name="T14" fmla="*/ 310 w 310"/>
              <a:gd name="T15" fmla="*/ 172 h 505"/>
              <a:gd name="T16" fmla="*/ 297 w 310"/>
              <a:gd name="T17" fmla="*/ 220 h 505"/>
              <a:gd name="T18" fmla="*/ 270 w 310"/>
              <a:gd name="T19" fmla="*/ 283 h 505"/>
              <a:gd name="T20" fmla="*/ 245 w 310"/>
              <a:gd name="T21" fmla="*/ 338 h 505"/>
              <a:gd name="T22" fmla="*/ 242 w 310"/>
              <a:gd name="T23" fmla="*/ 349 h 505"/>
              <a:gd name="T24" fmla="*/ 254 w 310"/>
              <a:gd name="T25" fmla="*/ 411 h 505"/>
              <a:gd name="T26" fmla="*/ 288 w 310"/>
              <a:gd name="T27" fmla="*/ 473 h 505"/>
              <a:gd name="T28" fmla="*/ 294 w 310"/>
              <a:gd name="T29" fmla="*/ 492 h 505"/>
              <a:gd name="T30" fmla="*/ 276 w 310"/>
              <a:gd name="T31" fmla="*/ 505 h 505"/>
              <a:gd name="T32" fmla="*/ 254 w 310"/>
              <a:gd name="T33" fmla="*/ 505 h 505"/>
              <a:gd name="T34" fmla="*/ 231 w 310"/>
              <a:gd name="T35" fmla="*/ 426 h 505"/>
              <a:gd name="T36" fmla="*/ 218 w 310"/>
              <a:gd name="T37" fmla="*/ 374 h 505"/>
              <a:gd name="T38" fmla="*/ 188 w 310"/>
              <a:gd name="T39" fmla="*/ 407 h 505"/>
              <a:gd name="T40" fmla="*/ 163 w 310"/>
              <a:gd name="T41" fmla="*/ 436 h 505"/>
              <a:gd name="T42" fmla="*/ 111 w 310"/>
              <a:gd name="T43" fmla="*/ 457 h 505"/>
              <a:gd name="T44" fmla="*/ 72 w 310"/>
              <a:gd name="T45" fmla="*/ 457 h 505"/>
              <a:gd name="T46" fmla="*/ 15 w 310"/>
              <a:gd name="T47" fmla="*/ 426 h 505"/>
              <a:gd name="T48" fmla="*/ 0 w 310"/>
              <a:gd name="T49" fmla="*/ 338 h 505"/>
              <a:gd name="T50" fmla="*/ 11 w 310"/>
              <a:gd name="T51" fmla="*/ 230 h 505"/>
              <a:gd name="T52" fmla="*/ 39 w 310"/>
              <a:gd name="T53" fmla="*/ 125 h 505"/>
              <a:gd name="T54" fmla="*/ 63 w 310"/>
              <a:gd name="T55" fmla="*/ 96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10" h="505">
                <a:moveTo>
                  <a:pt x="63" y="96"/>
                </a:moveTo>
                <a:lnTo>
                  <a:pt x="100" y="54"/>
                </a:lnTo>
                <a:lnTo>
                  <a:pt x="158" y="11"/>
                </a:lnTo>
                <a:lnTo>
                  <a:pt x="206" y="0"/>
                </a:lnTo>
                <a:lnTo>
                  <a:pt x="242" y="11"/>
                </a:lnTo>
                <a:lnTo>
                  <a:pt x="288" y="47"/>
                </a:lnTo>
                <a:lnTo>
                  <a:pt x="303" y="119"/>
                </a:lnTo>
                <a:lnTo>
                  <a:pt x="310" y="172"/>
                </a:lnTo>
                <a:lnTo>
                  <a:pt x="297" y="220"/>
                </a:lnTo>
                <a:lnTo>
                  <a:pt x="270" y="283"/>
                </a:lnTo>
                <a:lnTo>
                  <a:pt x="245" y="338"/>
                </a:lnTo>
                <a:lnTo>
                  <a:pt x="242" y="349"/>
                </a:lnTo>
                <a:lnTo>
                  <a:pt x="254" y="411"/>
                </a:lnTo>
                <a:lnTo>
                  <a:pt x="288" y="473"/>
                </a:lnTo>
                <a:lnTo>
                  <a:pt x="294" y="492"/>
                </a:lnTo>
                <a:lnTo>
                  <a:pt x="276" y="505"/>
                </a:lnTo>
                <a:lnTo>
                  <a:pt x="254" y="505"/>
                </a:lnTo>
                <a:lnTo>
                  <a:pt x="231" y="426"/>
                </a:lnTo>
                <a:lnTo>
                  <a:pt x="218" y="374"/>
                </a:lnTo>
                <a:lnTo>
                  <a:pt x="188" y="407"/>
                </a:lnTo>
                <a:lnTo>
                  <a:pt x="163" y="436"/>
                </a:lnTo>
                <a:lnTo>
                  <a:pt x="111" y="457"/>
                </a:lnTo>
                <a:lnTo>
                  <a:pt x="72" y="457"/>
                </a:lnTo>
                <a:lnTo>
                  <a:pt x="15" y="426"/>
                </a:lnTo>
                <a:lnTo>
                  <a:pt x="0" y="338"/>
                </a:lnTo>
                <a:lnTo>
                  <a:pt x="11" y="230"/>
                </a:lnTo>
                <a:lnTo>
                  <a:pt x="39" y="125"/>
                </a:lnTo>
                <a:lnTo>
                  <a:pt x="63" y="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20" name="Freeform 64"/>
          <p:cNvSpPr>
            <a:spLocks/>
          </p:cNvSpPr>
          <p:nvPr/>
        </p:nvSpPr>
        <p:spPr bwMode="auto">
          <a:xfrm>
            <a:off x="7467600" y="5459413"/>
            <a:ext cx="30163" cy="100012"/>
          </a:xfrm>
          <a:custGeom>
            <a:avLst/>
            <a:gdLst>
              <a:gd name="T0" fmla="*/ 18 w 57"/>
              <a:gd name="T1" fmla="*/ 233 h 250"/>
              <a:gd name="T2" fmla="*/ 9 w 57"/>
              <a:gd name="T3" fmla="*/ 135 h 250"/>
              <a:gd name="T4" fmla="*/ 0 w 57"/>
              <a:gd name="T5" fmla="*/ 73 h 250"/>
              <a:gd name="T6" fmla="*/ 0 w 57"/>
              <a:gd name="T7" fmla="*/ 17 h 250"/>
              <a:gd name="T8" fmla="*/ 18 w 57"/>
              <a:gd name="T9" fmla="*/ 0 h 250"/>
              <a:gd name="T10" fmla="*/ 45 w 57"/>
              <a:gd name="T11" fmla="*/ 0 h 250"/>
              <a:gd name="T12" fmla="*/ 57 w 57"/>
              <a:gd name="T13" fmla="*/ 27 h 250"/>
              <a:gd name="T14" fmla="*/ 48 w 57"/>
              <a:gd name="T15" fmla="*/ 89 h 250"/>
              <a:gd name="T16" fmla="*/ 45 w 57"/>
              <a:gd name="T17" fmla="*/ 204 h 250"/>
              <a:gd name="T18" fmla="*/ 33 w 57"/>
              <a:gd name="T19" fmla="*/ 250 h 250"/>
              <a:gd name="T20" fmla="*/ 18 w 57"/>
              <a:gd name="T21" fmla="*/ 233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250">
                <a:moveTo>
                  <a:pt x="18" y="233"/>
                </a:moveTo>
                <a:lnTo>
                  <a:pt x="9" y="135"/>
                </a:lnTo>
                <a:lnTo>
                  <a:pt x="0" y="73"/>
                </a:lnTo>
                <a:lnTo>
                  <a:pt x="0" y="17"/>
                </a:lnTo>
                <a:lnTo>
                  <a:pt x="18" y="0"/>
                </a:lnTo>
                <a:lnTo>
                  <a:pt x="45" y="0"/>
                </a:lnTo>
                <a:lnTo>
                  <a:pt x="57" y="27"/>
                </a:lnTo>
                <a:lnTo>
                  <a:pt x="48" y="89"/>
                </a:lnTo>
                <a:lnTo>
                  <a:pt x="45" y="204"/>
                </a:lnTo>
                <a:lnTo>
                  <a:pt x="33" y="250"/>
                </a:lnTo>
                <a:lnTo>
                  <a:pt x="18" y="2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21" name="Freeform 65"/>
          <p:cNvSpPr>
            <a:spLocks/>
          </p:cNvSpPr>
          <p:nvPr/>
        </p:nvSpPr>
        <p:spPr bwMode="auto">
          <a:xfrm>
            <a:off x="7297738" y="5510213"/>
            <a:ext cx="104775" cy="66675"/>
          </a:xfrm>
          <a:custGeom>
            <a:avLst/>
            <a:gdLst>
              <a:gd name="T0" fmla="*/ 167 w 200"/>
              <a:gd name="T1" fmla="*/ 150 h 170"/>
              <a:gd name="T2" fmla="*/ 136 w 200"/>
              <a:gd name="T3" fmla="*/ 95 h 170"/>
              <a:gd name="T4" fmla="*/ 75 w 200"/>
              <a:gd name="T5" fmla="*/ 69 h 170"/>
              <a:gd name="T6" fmla="*/ 27 w 200"/>
              <a:gd name="T7" fmla="*/ 62 h 170"/>
              <a:gd name="T8" fmla="*/ 0 w 200"/>
              <a:gd name="T9" fmla="*/ 29 h 170"/>
              <a:gd name="T10" fmla="*/ 9 w 200"/>
              <a:gd name="T11" fmla="*/ 10 h 170"/>
              <a:gd name="T12" fmla="*/ 33 w 200"/>
              <a:gd name="T13" fmla="*/ 0 h 170"/>
              <a:gd name="T14" fmla="*/ 79 w 200"/>
              <a:gd name="T15" fmla="*/ 19 h 170"/>
              <a:gd name="T16" fmla="*/ 127 w 200"/>
              <a:gd name="T17" fmla="*/ 46 h 170"/>
              <a:gd name="T18" fmla="*/ 161 w 200"/>
              <a:gd name="T19" fmla="*/ 92 h 170"/>
              <a:gd name="T20" fmla="*/ 200 w 200"/>
              <a:gd name="T21" fmla="*/ 170 h 170"/>
              <a:gd name="T22" fmla="*/ 167 w 200"/>
              <a:gd name="T23" fmla="*/ 15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170">
                <a:moveTo>
                  <a:pt x="167" y="150"/>
                </a:moveTo>
                <a:lnTo>
                  <a:pt x="136" y="95"/>
                </a:lnTo>
                <a:lnTo>
                  <a:pt x="75" y="69"/>
                </a:lnTo>
                <a:lnTo>
                  <a:pt x="27" y="62"/>
                </a:lnTo>
                <a:lnTo>
                  <a:pt x="0" y="29"/>
                </a:lnTo>
                <a:lnTo>
                  <a:pt x="9" y="10"/>
                </a:lnTo>
                <a:lnTo>
                  <a:pt x="33" y="0"/>
                </a:lnTo>
                <a:lnTo>
                  <a:pt x="79" y="19"/>
                </a:lnTo>
                <a:lnTo>
                  <a:pt x="127" y="46"/>
                </a:lnTo>
                <a:lnTo>
                  <a:pt x="161" y="92"/>
                </a:lnTo>
                <a:lnTo>
                  <a:pt x="200" y="170"/>
                </a:lnTo>
                <a:lnTo>
                  <a:pt x="167" y="1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22" name="Freeform 66"/>
          <p:cNvSpPr>
            <a:spLocks/>
          </p:cNvSpPr>
          <p:nvPr/>
        </p:nvSpPr>
        <p:spPr bwMode="auto">
          <a:xfrm>
            <a:off x="7232650" y="5589588"/>
            <a:ext cx="114300" cy="47625"/>
          </a:xfrm>
          <a:custGeom>
            <a:avLst/>
            <a:gdLst>
              <a:gd name="T0" fmla="*/ 0 w 215"/>
              <a:gd name="T1" fmla="*/ 42 h 119"/>
              <a:gd name="T2" fmla="*/ 3 w 215"/>
              <a:gd name="T3" fmla="*/ 20 h 119"/>
              <a:gd name="T4" fmla="*/ 27 w 215"/>
              <a:gd name="T5" fmla="*/ 7 h 119"/>
              <a:gd name="T6" fmla="*/ 67 w 215"/>
              <a:gd name="T7" fmla="*/ 0 h 119"/>
              <a:gd name="T8" fmla="*/ 110 w 215"/>
              <a:gd name="T9" fmla="*/ 3 h 119"/>
              <a:gd name="T10" fmla="*/ 164 w 215"/>
              <a:gd name="T11" fmla="*/ 30 h 119"/>
              <a:gd name="T12" fmla="*/ 197 w 215"/>
              <a:gd name="T13" fmla="*/ 69 h 119"/>
              <a:gd name="T14" fmla="*/ 215 w 215"/>
              <a:gd name="T15" fmla="*/ 105 h 119"/>
              <a:gd name="T16" fmla="*/ 213 w 215"/>
              <a:gd name="T17" fmla="*/ 119 h 119"/>
              <a:gd name="T18" fmla="*/ 188 w 215"/>
              <a:gd name="T19" fmla="*/ 98 h 119"/>
              <a:gd name="T20" fmla="*/ 149 w 215"/>
              <a:gd name="T21" fmla="*/ 69 h 119"/>
              <a:gd name="T22" fmla="*/ 97 w 215"/>
              <a:gd name="T23" fmla="*/ 56 h 119"/>
              <a:gd name="T24" fmla="*/ 51 w 215"/>
              <a:gd name="T25" fmla="*/ 65 h 119"/>
              <a:gd name="T26" fmla="*/ 6 w 215"/>
              <a:gd name="T27" fmla="*/ 63 h 119"/>
              <a:gd name="T28" fmla="*/ 0 w 215"/>
              <a:gd name="T29" fmla="*/ 4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5" h="119">
                <a:moveTo>
                  <a:pt x="0" y="42"/>
                </a:moveTo>
                <a:lnTo>
                  <a:pt x="3" y="20"/>
                </a:lnTo>
                <a:lnTo>
                  <a:pt x="27" y="7"/>
                </a:lnTo>
                <a:lnTo>
                  <a:pt x="67" y="0"/>
                </a:lnTo>
                <a:lnTo>
                  <a:pt x="110" y="3"/>
                </a:lnTo>
                <a:lnTo>
                  <a:pt x="164" y="30"/>
                </a:lnTo>
                <a:lnTo>
                  <a:pt x="197" y="69"/>
                </a:lnTo>
                <a:lnTo>
                  <a:pt x="215" y="105"/>
                </a:lnTo>
                <a:lnTo>
                  <a:pt x="213" y="119"/>
                </a:lnTo>
                <a:lnTo>
                  <a:pt x="188" y="98"/>
                </a:lnTo>
                <a:lnTo>
                  <a:pt x="149" y="69"/>
                </a:lnTo>
                <a:lnTo>
                  <a:pt x="97" y="56"/>
                </a:lnTo>
                <a:lnTo>
                  <a:pt x="51" y="65"/>
                </a:lnTo>
                <a:lnTo>
                  <a:pt x="6" y="63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28" name="Freeform 72"/>
          <p:cNvSpPr>
            <a:spLocks/>
          </p:cNvSpPr>
          <p:nvPr/>
        </p:nvSpPr>
        <p:spPr bwMode="auto">
          <a:xfrm>
            <a:off x="2584450" y="2109788"/>
            <a:ext cx="196850" cy="138112"/>
          </a:xfrm>
          <a:custGeom>
            <a:avLst/>
            <a:gdLst>
              <a:gd name="T0" fmla="*/ 152 w 371"/>
              <a:gd name="T1" fmla="*/ 0 h 347"/>
              <a:gd name="T2" fmla="*/ 277 w 371"/>
              <a:gd name="T3" fmla="*/ 62 h 347"/>
              <a:gd name="T4" fmla="*/ 335 w 371"/>
              <a:gd name="T5" fmla="*/ 98 h 347"/>
              <a:gd name="T6" fmla="*/ 362 w 371"/>
              <a:gd name="T7" fmla="*/ 128 h 347"/>
              <a:gd name="T8" fmla="*/ 371 w 371"/>
              <a:gd name="T9" fmla="*/ 180 h 347"/>
              <a:gd name="T10" fmla="*/ 365 w 371"/>
              <a:gd name="T11" fmla="*/ 236 h 347"/>
              <a:gd name="T12" fmla="*/ 340 w 371"/>
              <a:gd name="T13" fmla="*/ 289 h 347"/>
              <a:gd name="T14" fmla="*/ 301 w 371"/>
              <a:gd name="T15" fmla="*/ 322 h 347"/>
              <a:gd name="T16" fmla="*/ 283 w 371"/>
              <a:gd name="T17" fmla="*/ 347 h 347"/>
              <a:gd name="T18" fmla="*/ 219 w 371"/>
              <a:gd name="T19" fmla="*/ 311 h 347"/>
              <a:gd name="T20" fmla="*/ 174 w 371"/>
              <a:gd name="T21" fmla="*/ 292 h 347"/>
              <a:gd name="T22" fmla="*/ 127 w 371"/>
              <a:gd name="T23" fmla="*/ 266 h 347"/>
              <a:gd name="T24" fmla="*/ 91 w 371"/>
              <a:gd name="T25" fmla="*/ 230 h 347"/>
              <a:gd name="T26" fmla="*/ 55 w 371"/>
              <a:gd name="T27" fmla="*/ 197 h 347"/>
              <a:gd name="T28" fmla="*/ 25 w 371"/>
              <a:gd name="T29" fmla="*/ 158 h 347"/>
              <a:gd name="T30" fmla="*/ 0 w 371"/>
              <a:gd name="T31" fmla="*/ 122 h 347"/>
              <a:gd name="T32" fmla="*/ 95 w 371"/>
              <a:gd name="T33" fmla="*/ 62 h 347"/>
              <a:gd name="T34" fmla="*/ 152 w 371"/>
              <a:gd name="T35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1" h="347">
                <a:moveTo>
                  <a:pt x="152" y="0"/>
                </a:moveTo>
                <a:lnTo>
                  <a:pt x="277" y="62"/>
                </a:lnTo>
                <a:lnTo>
                  <a:pt x="335" y="98"/>
                </a:lnTo>
                <a:lnTo>
                  <a:pt x="362" y="128"/>
                </a:lnTo>
                <a:lnTo>
                  <a:pt x="371" y="180"/>
                </a:lnTo>
                <a:lnTo>
                  <a:pt x="365" y="236"/>
                </a:lnTo>
                <a:lnTo>
                  <a:pt x="340" y="289"/>
                </a:lnTo>
                <a:lnTo>
                  <a:pt x="301" y="322"/>
                </a:lnTo>
                <a:lnTo>
                  <a:pt x="283" y="347"/>
                </a:lnTo>
                <a:lnTo>
                  <a:pt x="219" y="311"/>
                </a:lnTo>
                <a:lnTo>
                  <a:pt x="174" y="292"/>
                </a:lnTo>
                <a:lnTo>
                  <a:pt x="127" y="266"/>
                </a:lnTo>
                <a:lnTo>
                  <a:pt x="91" y="230"/>
                </a:lnTo>
                <a:lnTo>
                  <a:pt x="55" y="197"/>
                </a:lnTo>
                <a:lnTo>
                  <a:pt x="25" y="158"/>
                </a:lnTo>
                <a:lnTo>
                  <a:pt x="0" y="122"/>
                </a:lnTo>
                <a:lnTo>
                  <a:pt x="95" y="62"/>
                </a:lnTo>
                <a:lnTo>
                  <a:pt x="152" y="0"/>
                </a:lnTo>
                <a:close/>
              </a:path>
            </a:pathLst>
          </a:custGeom>
          <a:solidFill>
            <a:srgbClr val="0000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129" name="Freeform 73"/>
          <p:cNvSpPr>
            <a:spLocks/>
          </p:cNvSpPr>
          <p:nvPr/>
        </p:nvSpPr>
        <p:spPr bwMode="auto">
          <a:xfrm>
            <a:off x="2722563" y="2162175"/>
            <a:ext cx="55562" cy="68263"/>
          </a:xfrm>
          <a:custGeom>
            <a:avLst/>
            <a:gdLst>
              <a:gd name="T0" fmla="*/ 43 w 104"/>
              <a:gd name="T1" fmla="*/ 23 h 174"/>
              <a:gd name="T2" fmla="*/ 70 w 104"/>
              <a:gd name="T3" fmla="*/ 4 h 174"/>
              <a:gd name="T4" fmla="*/ 92 w 104"/>
              <a:gd name="T5" fmla="*/ 0 h 174"/>
              <a:gd name="T6" fmla="*/ 104 w 104"/>
              <a:gd name="T7" fmla="*/ 4 h 174"/>
              <a:gd name="T8" fmla="*/ 79 w 104"/>
              <a:gd name="T9" fmla="*/ 37 h 174"/>
              <a:gd name="T10" fmla="*/ 65 w 104"/>
              <a:gd name="T11" fmla="*/ 69 h 174"/>
              <a:gd name="T12" fmla="*/ 56 w 104"/>
              <a:gd name="T13" fmla="*/ 105 h 174"/>
              <a:gd name="T14" fmla="*/ 61 w 104"/>
              <a:gd name="T15" fmla="*/ 122 h 174"/>
              <a:gd name="T16" fmla="*/ 83 w 104"/>
              <a:gd name="T17" fmla="*/ 147 h 174"/>
              <a:gd name="T18" fmla="*/ 56 w 104"/>
              <a:gd name="T19" fmla="*/ 164 h 174"/>
              <a:gd name="T20" fmla="*/ 31 w 104"/>
              <a:gd name="T21" fmla="*/ 164 h 174"/>
              <a:gd name="T22" fmla="*/ 4 w 104"/>
              <a:gd name="T23" fmla="*/ 174 h 174"/>
              <a:gd name="T24" fmla="*/ 0 w 104"/>
              <a:gd name="T25" fmla="*/ 135 h 174"/>
              <a:gd name="T26" fmla="*/ 7 w 104"/>
              <a:gd name="T27" fmla="*/ 102 h 174"/>
              <a:gd name="T28" fmla="*/ 22 w 104"/>
              <a:gd name="T29" fmla="*/ 60 h 174"/>
              <a:gd name="T30" fmla="*/ 43 w 104"/>
              <a:gd name="T31" fmla="*/ 2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" h="174">
                <a:moveTo>
                  <a:pt x="43" y="23"/>
                </a:moveTo>
                <a:lnTo>
                  <a:pt x="70" y="4"/>
                </a:lnTo>
                <a:lnTo>
                  <a:pt x="92" y="0"/>
                </a:lnTo>
                <a:lnTo>
                  <a:pt x="104" y="4"/>
                </a:lnTo>
                <a:lnTo>
                  <a:pt x="79" y="37"/>
                </a:lnTo>
                <a:lnTo>
                  <a:pt x="65" y="69"/>
                </a:lnTo>
                <a:lnTo>
                  <a:pt x="56" y="105"/>
                </a:lnTo>
                <a:lnTo>
                  <a:pt x="61" y="122"/>
                </a:lnTo>
                <a:lnTo>
                  <a:pt x="83" y="147"/>
                </a:lnTo>
                <a:lnTo>
                  <a:pt x="56" y="164"/>
                </a:lnTo>
                <a:lnTo>
                  <a:pt x="31" y="164"/>
                </a:lnTo>
                <a:lnTo>
                  <a:pt x="4" y="174"/>
                </a:lnTo>
                <a:lnTo>
                  <a:pt x="0" y="135"/>
                </a:lnTo>
                <a:lnTo>
                  <a:pt x="7" y="102"/>
                </a:lnTo>
                <a:lnTo>
                  <a:pt x="22" y="60"/>
                </a:lnTo>
                <a:lnTo>
                  <a:pt x="43" y="23"/>
                </a:lnTo>
                <a:close/>
              </a:path>
            </a:pathLst>
          </a:custGeom>
          <a:solidFill>
            <a:srgbClr val="E0E0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130" name="Freeform 74"/>
          <p:cNvSpPr>
            <a:spLocks/>
          </p:cNvSpPr>
          <p:nvPr/>
        </p:nvSpPr>
        <p:spPr bwMode="auto">
          <a:xfrm>
            <a:off x="2720975" y="2159000"/>
            <a:ext cx="55563" cy="90488"/>
          </a:xfrm>
          <a:custGeom>
            <a:avLst/>
            <a:gdLst>
              <a:gd name="T0" fmla="*/ 25 w 104"/>
              <a:gd name="T1" fmla="*/ 226 h 226"/>
              <a:gd name="T2" fmla="*/ 10 w 104"/>
              <a:gd name="T3" fmla="*/ 199 h 226"/>
              <a:gd name="T4" fmla="*/ 0 w 104"/>
              <a:gd name="T5" fmla="*/ 157 h 226"/>
              <a:gd name="T6" fmla="*/ 7 w 104"/>
              <a:gd name="T7" fmla="*/ 108 h 226"/>
              <a:gd name="T8" fmla="*/ 25 w 104"/>
              <a:gd name="T9" fmla="*/ 62 h 226"/>
              <a:gd name="T10" fmla="*/ 50 w 104"/>
              <a:gd name="T11" fmla="*/ 26 h 226"/>
              <a:gd name="T12" fmla="*/ 77 w 104"/>
              <a:gd name="T13" fmla="*/ 6 h 226"/>
              <a:gd name="T14" fmla="*/ 104 w 104"/>
              <a:gd name="T15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226">
                <a:moveTo>
                  <a:pt x="25" y="226"/>
                </a:moveTo>
                <a:lnTo>
                  <a:pt x="10" y="199"/>
                </a:lnTo>
                <a:lnTo>
                  <a:pt x="0" y="157"/>
                </a:lnTo>
                <a:lnTo>
                  <a:pt x="7" y="108"/>
                </a:lnTo>
                <a:lnTo>
                  <a:pt x="25" y="62"/>
                </a:lnTo>
                <a:lnTo>
                  <a:pt x="50" y="26"/>
                </a:lnTo>
                <a:lnTo>
                  <a:pt x="77" y="6"/>
                </a:lnTo>
                <a:lnTo>
                  <a:pt x="104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31" name="Freeform 75"/>
          <p:cNvSpPr>
            <a:spLocks/>
          </p:cNvSpPr>
          <p:nvPr/>
        </p:nvSpPr>
        <p:spPr bwMode="auto">
          <a:xfrm>
            <a:off x="2749550" y="2103438"/>
            <a:ext cx="119063" cy="123825"/>
          </a:xfrm>
          <a:custGeom>
            <a:avLst/>
            <a:gdLst>
              <a:gd name="T0" fmla="*/ 9 w 225"/>
              <a:gd name="T1" fmla="*/ 204 h 312"/>
              <a:gd name="T2" fmla="*/ 19 w 225"/>
              <a:gd name="T3" fmla="*/ 183 h 312"/>
              <a:gd name="T4" fmla="*/ 28 w 225"/>
              <a:gd name="T5" fmla="*/ 171 h 312"/>
              <a:gd name="T6" fmla="*/ 39 w 225"/>
              <a:gd name="T7" fmla="*/ 164 h 312"/>
              <a:gd name="T8" fmla="*/ 55 w 225"/>
              <a:gd name="T9" fmla="*/ 150 h 312"/>
              <a:gd name="T10" fmla="*/ 67 w 225"/>
              <a:gd name="T11" fmla="*/ 138 h 312"/>
              <a:gd name="T12" fmla="*/ 80 w 225"/>
              <a:gd name="T13" fmla="*/ 125 h 312"/>
              <a:gd name="T14" fmla="*/ 85 w 225"/>
              <a:gd name="T15" fmla="*/ 111 h 312"/>
              <a:gd name="T16" fmla="*/ 100 w 225"/>
              <a:gd name="T17" fmla="*/ 102 h 312"/>
              <a:gd name="T18" fmla="*/ 119 w 225"/>
              <a:gd name="T19" fmla="*/ 95 h 312"/>
              <a:gd name="T20" fmla="*/ 134 w 225"/>
              <a:gd name="T21" fmla="*/ 82 h 312"/>
              <a:gd name="T22" fmla="*/ 139 w 225"/>
              <a:gd name="T23" fmla="*/ 59 h 312"/>
              <a:gd name="T24" fmla="*/ 152 w 225"/>
              <a:gd name="T25" fmla="*/ 42 h 312"/>
              <a:gd name="T26" fmla="*/ 170 w 225"/>
              <a:gd name="T27" fmla="*/ 3 h 312"/>
              <a:gd name="T28" fmla="*/ 180 w 225"/>
              <a:gd name="T29" fmla="*/ 0 h 312"/>
              <a:gd name="T30" fmla="*/ 191 w 225"/>
              <a:gd name="T31" fmla="*/ 7 h 312"/>
              <a:gd name="T32" fmla="*/ 195 w 225"/>
              <a:gd name="T33" fmla="*/ 17 h 312"/>
              <a:gd name="T34" fmla="*/ 198 w 225"/>
              <a:gd name="T35" fmla="*/ 36 h 312"/>
              <a:gd name="T36" fmla="*/ 191 w 225"/>
              <a:gd name="T37" fmla="*/ 59 h 312"/>
              <a:gd name="T38" fmla="*/ 182 w 225"/>
              <a:gd name="T39" fmla="*/ 69 h 312"/>
              <a:gd name="T40" fmla="*/ 177 w 225"/>
              <a:gd name="T41" fmla="*/ 82 h 312"/>
              <a:gd name="T42" fmla="*/ 168 w 225"/>
              <a:gd name="T43" fmla="*/ 102 h 312"/>
              <a:gd name="T44" fmla="*/ 177 w 225"/>
              <a:gd name="T45" fmla="*/ 98 h 312"/>
              <a:gd name="T46" fmla="*/ 195 w 225"/>
              <a:gd name="T47" fmla="*/ 98 h 312"/>
              <a:gd name="T48" fmla="*/ 200 w 225"/>
              <a:gd name="T49" fmla="*/ 102 h 312"/>
              <a:gd name="T50" fmla="*/ 219 w 225"/>
              <a:gd name="T51" fmla="*/ 115 h 312"/>
              <a:gd name="T52" fmla="*/ 222 w 225"/>
              <a:gd name="T53" fmla="*/ 135 h 312"/>
              <a:gd name="T54" fmla="*/ 225 w 225"/>
              <a:gd name="T55" fmla="*/ 164 h 312"/>
              <a:gd name="T56" fmla="*/ 219 w 225"/>
              <a:gd name="T57" fmla="*/ 196 h 312"/>
              <a:gd name="T58" fmla="*/ 210 w 225"/>
              <a:gd name="T59" fmla="*/ 220 h 312"/>
              <a:gd name="T60" fmla="*/ 198 w 225"/>
              <a:gd name="T61" fmla="*/ 249 h 312"/>
              <a:gd name="T62" fmla="*/ 180 w 225"/>
              <a:gd name="T63" fmla="*/ 281 h 312"/>
              <a:gd name="T64" fmla="*/ 170 w 225"/>
              <a:gd name="T65" fmla="*/ 298 h 312"/>
              <a:gd name="T66" fmla="*/ 155 w 225"/>
              <a:gd name="T67" fmla="*/ 308 h 312"/>
              <a:gd name="T68" fmla="*/ 139 w 225"/>
              <a:gd name="T69" fmla="*/ 312 h 312"/>
              <a:gd name="T70" fmla="*/ 121 w 225"/>
              <a:gd name="T71" fmla="*/ 308 h 312"/>
              <a:gd name="T72" fmla="*/ 103 w 225"/>
              <a:gd name="T73" fmla="*/ 302 h 312"/>
              <a:gd name="T74" fmla="*/ 94 w 225"/>
              <a:gd name="T75" fmla="*/ 295 h 312"/>
              <a:gd name="T76" fmla="*/ 85 w 225"/>
              <a:gd name="T77" fmla="*/ 289 h 312"/>
              <a:gd name="T78" fmla="*/ 76 w 225"/>
              <a:gd name="T79" fmla="*/ 291 h 312"/>
              <a:gd name="T80" fmla="*/ 61 w 225"/>
              <a:gd name="T81" fmla="*/ 295 h 312"/>
              <a:gd name="T82" fmla="*/ 49 w 225"/>
              <a:gd name="T83" fmla="*/ 298 h 312"/>
              <a:gd name="T84" fmla="*/ 28 w 225"/>
              <a:gd name="T85" fmla="*/ 291 h 312"/>
              <a:gd name="T86" fmla="*/ 19 w 225"/>
              <a:gd name="T87" fmla="*/ 281 h 312"/>
              <a:gd name="T88" fmla="*/ 7 w 225"/>
              <a:gd name="T89" fmla="*/ 266 h 312"/>
              <a:gd name="T90" fmla="*/ 0 w 225"/>
              <a:gd name="T91" fmla="*/ 237 h 312"/>
              <a:gd name="T92" fmla="*/ 7 w 225"/>
              <a:gd name="T93" fmla="*/ 206 h 312"/>
              <a:gd name="T94" fmla="*/ 9 w 225"/>
              <a:gd name="T95" fmla="*/ 20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5" h="312">
                <a:moveTo>
                  <a:pt x="9" y="204"/>
                </a:moveTo>
                <a:lnTo>
                  <a:pt x="19" y="183"/>
                </a:lnTo>
                <a:lnTo>
                  <a:pt x="28" y="171"/>
                </a:lnTo>
                <a:lnTo>
                  <a:pt x="39" y="164"/>
                </a:lnTo>
                <a:lnTo>
                  <a:pt x="55" y="150"/>
                </a:lnTo>
                <a:lnTo>
                  <a:pt x="67" y="138"/>
                </a:lnTo>
                <a:lnTo>
                  <a:pt x="80" y="125"/>
                </a:lnTo>
                <a:lnTo>
                  <a:pt x="85" y="111"/>
                </a:lnTo>
                <a:lnTo>
                  <a:pt x="100" y="102"/>
                </a:lnTo>
                <a:lnTo>
                  <a:pt x="119" y="95"/>
                </a:lnTo>
                <a:lnTo>
                  <a:pt x="134" y="82"/>
                </a:lnTo>
                <a:lnTo>
                  <a:pt x="139" y="59"/>
                </a:lnTo>
                <a:lnTo>
                  <a:pt x="152" y="42"/>
                </a:lnTo>
                <a:lnTo>
                  <a:pt x="170" y="3"/>
                </a:lnTo>
                <a:lnTo>
                  <a:pt x="180" y="0"/>
                </a:lnTo>
                <a:lnTo>
                  <a:pt x="191" y="7"/>
                </a:lnTo>
                <a:lnTo>
                  <a:pt x="195" y="17"/>
                </a:lnTo>
                <a:lnTo>
                  <a:pt x="198" y="36"/>
                </a:lnTo>
                <a:lnTo>
                  <a:pt x="191" y="59"/>
                </a:lnTo>
                <a:lnTo>
                  <a:pt x="182" y="69"/>
                </a:lnTo>
                <a:lnTo>
                  <a:pt x="177" y="82"/>
                </a:lnTo>
                <a:lnTo>
                  <a:pt x="168" y="102"/>
                </a:lnTo>
                <a:lnTo>
                  <a:pt x="177" y="98"/>
                </a:lnTo>
                <a:lnTo>
                  <a:pt x="195" y="98"/>
                </a:lnTo>
                <a:lnTo>
                  <a:pt x="200" y="102"/>
                </a:lnTo>
                <a:lnTo>
                  <a:pt x="219" y="115"/>
                </a:lnTo>
                <a:lnTo>
                  <a:pt x="222" y="135"/>
                </a:lnTo>
                <a:lnTo>
                  <a:pt x="225" y="164"/>
                </a:lnTo>
                <a:lnTo>
                  <a:pt x="219" y="196"/>
                </a:lnTo>
                <a:lnTo>
                  <a:pt x="210" y="220"/>
                </a:lnTo>
                <a:lnTo>
                  <a:pt x="198" y="249"/>
                </a:lnTo>
                <a:lnTo>
                  <a:pt x="180" y="281"/>
                </a:lnTo>
                <a:lnTo>
                  <a:pt x="170" y="298"/>
                </a:lnTo>
                <a:lnTo>
                  <a:pt x="155" y="308"/>
                </a:lnTo>
                <a:lnTo>
                  <a:pt x="139" y="312"/>
                </a:lnTo>
                <a:lnTo>
                  <a:pt x="121" y="308"/>
                </a:lnTo>
                <a:lnTo>
                  <a:pt x="103" y="302"/>
                </a:lnTo>
                <a:lnTo>
                  <a:pt x="94" y="295"/>
                </a:lnTo>
                <a:lnTo>
                  <a:pt x="85" y="289"/>
                </a:lnTo>
                <a:lnTo>
                  <a:pt x="76" y="291"/>
                </a:lnTo>
                <a:lnTo>
                  <a:pt x="61" y="295"/>
                </a:lnTo>
                <a:lnTo>
                  <a:pt x="49" y="298"/>
                </a:lnTo>
                <a:lnTo>
                  <a:pt x="28" y="291"/>
                </a:lnTo>
                <a:lnTo>
                  <a:pt x="19" y="281"/>
                </a:lnTo>
                <a:lnTo>
                  <a:pt x="7" y="266"/>
                </a:lnTo>
                <a:lnTo>
                  <a:pt x="0" y="237"/>
                </a:lnTo>
                <a:lnTo>
                  <a:pt x="7" y="206"/>
                </a:lnTo>
                <a:lnTo>
                  <a:pt x="9" y="204"/>
                </a:lnTo>
                <a:close/>
              </a:path>
            </a:pathLst>
          </a:custGeom>
          <a:solidFill>
            <a:srgbClr val="E0A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132" name="Freeform 76"/>
          <p:cNvSpPr>
            <a:spLocks/>
          </p:cNvSpPr>
          <p:nvPr/>
        </p:nvSpPr>
        <p:spPr bwMode="auto">
          <a:xfrm>
            <a:off x="2776538" y="2017713"/>
            <a:ext cx="236537" cy="188912"/>
          </a:xfrm>
          <a:custGeom>
            <a:avLst/>
            <a:gdLst>
              <a:gd name="T0" fmla="*/ 6 w 446"/>
              <a:gd name="T1" fmla="*/ 426 h 478"/>
              <a:gd name="T2" fmla="*/ 28 w 446"/>
              <a:gd name="T3" fmla="*/ 393 h 478"/>
              <a:gd name="T4" fmla="*/ 60 w 446"/>
              <a:gd name="T5" fmla="*/ 351 h 478"/>
              <a:gd name="T6" fmla="*/ 100 w 446"/>
              <a:gd name="T7" fmla="*/ 308 h 478"/>
              <a:gd name="T8" fmla="*/ 130 w 446"/>
              <a:gd name="T9" fmla="*/ 282 h 478"/>
              <a:gd name="T10" fmla="*/ 155 w 446"/>
              <a:gd name="T11" fmla="*/ 272 h 478"/>
              <a:gd name="T12" fmla="*/ 173 w 446"/>
              <a:gd name="T13" fmla="*/ 266 h 478"/>
              <a:gd name="T14" fmla="*/ 185 w 446"/>
              <a:gd name="T15" fmla="*/ 253 h 478"/>
              <a:gd name="T16" fmla="*/ 179 w 446"/>
              <a:gd name="T17" fmla="*/ 223 h 478"/>
              <a:gd name="T18" fmla="*/ 189 w 446"/>
              <a:gd name="T19" fmla="*/ 191 h 478"/>
              <a:gd name="T20" fmla="*/ 203 w 446"/>
              <a:gd name="T21" fmla="*/ 158 h 478"/>
              <a:gd name="T22" fmla="*/ 225 w 446"/>
              <a:gd name="T23" fmla="*/ 121 h 478"/>
              <a:gd name="T24" fmla="*/ 261 w 446"/>
              <a:gd name="T25" fmla="*/ 86 h 478"/>
              <a:gd name="T26" fmla="*/ 298 w 446"/>
              <a:gd name="T27" fmla="*/ 54 h 478"/>
              <a:gd name="T28" fmla="*/ 334 w 446"/>
              <a:gd name="T29" fmla="*/ 23 h 478"/>
              <a:gd name="T30" fmla="*/ 373 w 446"/>
              <a:gd name="T31" fmla="*/ 4 h 478"/>
              <a:gd name="T32" fmla="*/ 401 w 446"/>
              <a:gd name="T33" fmla="*/ 0 h 478"/>
              <a:gd name="T34" fmla="*/ 425 w 446"/>
              <a:gd name="T35" fmla="*/ 7 h 478"/>
              <a:gd name="T36" fmla="*/ 437 w 446"/>
              <a:gd name="T37" fmla="*/ 27 h 478"/>
              <a:gd name="T38" fmla="*/ 446 w 446"/>
              <a:gd name="T39" fmla="*/ 50 h 478"/>
              <a:gd name="T40" fmla="*/ 443 w 446"/>
              <a:gd name="T41" fmla="*/ 83 h 478"/>
              <a:gd name="T42" fmla="*/ 431 w 446"/>
              <a:gd name="T43" fmla="*/ 119 h 478"/>
              <a:gd name="T44" fmla="*/ 413 w 446"/>
              <a:gd name="T45" fmla="*/ 148 h 478"/>
              <a:gd name="T46" fmla="*/ 391 w 446"/>
              <a:gd name="T47" fmla="*/ 183 h 478"/>
              <a:gd name="T48" fmla="*/ 364 w 446"/>
              <a:gd name="T49" fmla="*/ 210 h 478"/>
              <a:gd name="T50" fmla="*/ 328 w 446"/>
              <a:gd name="T51" fmla="*/ 243 h 478"/>
              <a:gd name="T52" fmla="*/ 295 w 446"/>
              <a:gd name="T53" fmla="*/ 270 h 478"/>
              <a:gd name="T54" fmla="*/ 268 w 446"/>
              <a:gd name="T55" fmla="*/ 285 h 478"/>
              <a:gd name="T56" fmla="*/ 239 w 446"/>
              <a:gd name="T57" fmla="*/ 289 h 478"/>
              <a:gd name="T58" fmla="*/ 216 w 446"/>
              <a:gd name="T59" fmla="*/ 285 h 478"/>
              <a:gd name="T60" fmla="*/ 200 w 446"/>
              <a:gd name="T61" fmla="*/ 289 h 478"/>
              <a:gd name="T62" fmla="*/ 191 w 446"/>
              <a:gd name="T63" fmla="*/ 305 h 478"/>
              <a:gd name="T64" fmla="*/ 182 w 446"/>
              <a:gd name="T65" fmla="*/ 335 h 478"/>
              <a:gd name="T66" fmla="*/ 161 w 446"/>
              <a:gd name="T67" fmla="*/ 364 h 478"/>
              <a:gd name="T68" fmla="*/ 128 w 446"/>
              <a:gd name="T69" fmla="*/ 401 h 478"/>
              <a:gd name="T70" fmla="*/ 103 w 446"/>
              <a:gd name="T71" fmla="*/ 430 h 478"/>
              <a:gd name="T72" fmla="*/ 78 w 446"/>
              <a:gd name="T73" fmla="*/ 457 h 478"/>
              <a:gd name="T74" fmla="*/ 57 w 446"/>
              <a:gd name="T75" fmla="*/ 472 h 478"/>
              <a:gd name="T76" fmla="*/ 37 w 446"/>
              <a:gd name="T77" fmla="*/ 478 h 478"/>
              <a:gd name="T78" fmla="*/ 15 w 446"/>
              <a:gd name="T79" fmla="*/ 478 h 478"/>
              <a:gd name="T80" fmla="*/ 0 w 446"/>
              <a:gd name="T81" fmla="*/ 472 h 478"/>
              <a:gd name="T82" fmla="*/ 0 w 446"/>
              <a:gd name="T83" fmla="*/ 449 h 478"/>
              <a:gd name="T84" fmla="*/ 6 w 446"/>
              <a:gd name="T85" fmla="*/ 426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6" h="478">
                <a:moveTo>
                  <a:pt x="6" y="426"/>
                </a:moveTo>
                <a:lnTo>
                  <a:pt x="28" y="393"/>
                </a:lnTo>
                <a:lnTo>
                  <a:pt x="60" y="351"/>
                </a:lnTo>
                <a:lnTo>
                  <a:pt x="100" y="308"/>
                </a:lnTo>
                <a:lnTo>
                  <a:pt x="130" y="282"/>
                </a:lnTo>
                <a:lnTo>
                  <a:pt x="155" y="272"/>
                </a:lnTo>
                <a:lnTo>
                  <a:pt x="173" y="266"/>
                </a:lnTo>
                <a:lnTo>
                  <a:pt x="185" y="253"/>
                </a:lnTo>
                <a:lnTo>
                  <a:pt x="179" y="223"/>
                </a:lnTo>
                <a:lnTo>
                  <a:pt x="189" y="191"/>
                </a:lnTo>
                <a:lnTo>
                  <a:pt x="203" y="158"/>
                </a:lnTo>
                <a:lnTo>
                  <a:pt x="225" y="121"/>
                </a:lnTo>
                <a:lnTo>
                  <a:pt x="261" y="86"/>
                </a:lnTo>
                <a:lnTo>
                  <a:pt x="298" y="54"/>
                </a:lnTo>
                <a:lnTo>
                  <a:pt x="334" y="23"/>
                </a:lnTo>
                <a:lnTo>
                  <a:pt x="373" y="4"/>
                </a:lnTo>
                <a:lnTo>
                  <a:pt x="401" y="0"/>
                </a:lnTo>
                <a:lnTo>
                  <a:pt x="425" y="7"/>
                </a:lnTo>
                <a:lnTo>
                  <a:pt x="437" y="27"/>
                </a:lnTo>
                <a:lnTo>
                  <a:pt x="446" y="50"/>
                </a:lnTo>
                <a:lnTo>
                  <a:pt x="443" y="83"/>
                </a:lnTo>
                <a:lnTo>
                  <a:pt x="431" y="119"/>
                </a:lnTo>
                <a:lnTo>
                  <a:pt x="413" y="148"/>
                </a:lnTo>
                <a:lnTo>
                  <a:pt x="391" y="183"/>
                </a:lnTo>
                <a:lnTo>
                  <a:pt x="364" y="210"/>
                </a:lnTo>
                <a:lnTo>
                  <a:pt x="328" y="243"/>
                </a:lnTo>
                <a:lnTo>
                  <a:pt x="295" y="270"/>
                </a:lnTo>
                <a:lnTo>
                  <a:pt x="268" y="285"/>
                </a:lnTo>
                <a:lnTo>
                  <a:pt x="239" y="289"/>
                </a:lnTo>
                <a:lnTo>
                  <a:pt x="216" y="285"/>
                </a:lnTo>
                <a:lnTo>
                  <a:pt x="200" y="289"/>
                </a:lnTo>
                <a:lnTo>
                  <a:pt x="191" y="305"/>
                </a:lnTo>
                <a:lnTo>
                  <a:pt x="182" y="335"/>
                </a:lnTo>
                <a:lnTo>
                  <a:pt x="161" y="364"/>
                </a:lnTo>
                <a:lnTo>
                  <a:pt x="128" y="401"/>
                </a:lnTo>
                <a:lnTo>
                  <a:pt x="103" y="430"/>
                </a:lnTo>
                <a:lnTo>
                  <a:pt x="78" y="457"/>
                </a:lnTo>
                <a:lnTo>
                  <a:pt x="57" y="472"/>
                </a:lnTo>
                <a:lnTo>
                  <a:pt x="37" y="478"/>
                </a:lnTo>
                <a:lnTo>
                  <a:pt x="15" y="478"/>
                </a:lnTo>
                <a:lnTo>
                  <a:pt x="0" y="472"/>
                </a:lnTo>
                <a:lnTo>
                  <a:pt x="0" y="449"/>
                </a:lnTo>
                <a:lnTo>
                  <a:pt x="6" y="426"/>
                </a:lnTo>
                <a:close/>
              </a:path>
            </a:pathLst>
          </a:custGeom>
          <a:solidFill>
            <a:srgbClr val="A0A0C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133" name="Freeform 77"/>
          <p:cNvSpPr>
            <a:spLocks/>
          </p:cNvSpPr>
          <p:nvPr/>
        </p:nvSpPr>
        <p:spPr bwMode="auto">
          <a:xfrm>
            <a:off x="2886075" y="2028825"/>
            <a:ext cx="114300" cy="90488"/>
          </a:xfrm>
          <a:custGeom>
            <a:avLst/>
            <a:gdLst>
              <a:gd name="T0" fmla="*/ 0 w 215"/>
              <a:gd name="T1" fmla="*/ 186 h 230"/>
              <a:gd name="T2" fmla="*/ 9 w 215"/>
              <a:gd name="T3" fmla="*/ 157 h 230"/>
              <a:gd name="T4" fmla="*/ 23 w 215"/>
              <a:gd name="T5" fmla="*/ 134 h 230"/>
              <a:gd name="T6" fmla="*/ 51 w 215"/>
              <a:gd name="T7" fmla="*/ 99 h 230"/>
              <a:gd name="T8" fmla="*/ 79 w 215"/>
              <a:gd name="T9" fmla="*/ 68 h 230"/>
              <a:gd name="T10" fmla="*/ 112 w 215"/>
              <a:gd name="T11" fmla="*/ 43 h 230"/>
              <a:gd name="T12" fmla="*/ 143 w 215"/>
              <a:gd name="T13" fmla="*/ 20 h 230"/>
              <a:gd name="T14" fmla="*/ 170 w 215"/>
              <a:gd name="T15" fmla="*/ 3 h 230"/>
              <a:gd name="T16" fmla="*/ 194 w 215"/>
              <a:gd name="T17" fmla="*/ 0 h 230"/>
              <a:gd name="T18" fmla="*/ 209 w 215"/>
              <a:gd name="T19" fmla="*/ 7 h 230"/>
              <a:gd name="T20" fmla="*/ 215 w 215"/>
              <a:gd name="T21" fmla="*/ 30 h 230"/>
              <a:gd name="T22" fmla="*/ 206 w 215"/>
              <a:gd name="T23" fmla="*/ 56 h 230"/>
              <a:gd name="T24" fmla="*/ 194 w 215"/>
              <a:gd name="T25" fmla="*/ 85 h 230"/>
              <a:gd name="T26" fmla="*/ 166 w 215"/>
              <a:gd name="T27" fmla="*/ 124 h 230"/>
              <a:gd name="T28" fmla="*/ 139 w 215"/>
              <a:gd name="T29" fmla="*/ 153 h 230"/>
              <a:gd name="T30" fmla="*/ 112 w 215"/>
              <a:gd name="T31" fmla="*/ 180 h 230"/>
              <a:gd name="T32" fmla="*/ 82 w 215"/>
              <a:gd name="T33" fmla="*/ 207 h 230"/>
              <a:gd name="T34" fmla="*/ 42 w 215"/>
              <a:gd name="T35" fmla="*/ 230 h 230"/>
              <a:gd name="T36" fmla="*/ 18 w 215"/>
              <a:gd name="T37" fmla="*/ 226 h 230"/>
              <a:gd name="T38" fmla="*/ 2 w 215"/>
              <a:gd name="T39" fmla="*/ 213 h 230"/>
              <a:gd name="T40" fmla="*/ 0 w 215"/>
              <a:gd name="T41" fmla="*/ 186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5" h="230">
                <a:moveTo>
                  <a:pt x="0" y="186"/>
                </a:moveTo>
                <a:lnTo>
                  <a:pt x="9" y="157"/>
                </a:lnTo>
                <a:lnTo>
                  <a:pt x="23" y="134"/>
                </a:lnTo>
                <a:lnTo>
                  <a:pt x="51" y="99"/>
                </a:lnTo>
                <a:lnTo>
                  <a:pt x="79" y="68"/>
                </a:lnTo>
                <a:lnTo>
                  <a:pt x="112" y="43"/>
                </a:lnTo>
                <a:lnTo>
                  <a:pt x="143" y="20"/>
                </a:lnTo>
                <a:lnTo>
                  <a:pt x="170" y="3"/>
                </a:lnTo>
                <a:lnTo>
                  <a:pt x="194" y="0"/>
                </a:lnTo>
                <a:lnTo>
                  <a:pt x="209" y="7"/>
                </a:lnTo>
                <a:lnTo>
                  <a:pt x="215" y="30"/>
                </a:lnTo>
                <a:lnTo>
                  <a:pt x="206" y="56"/>
                </a:lnTo>
                <a:lnTo>
                  <a:pt x="194" y="85"/>
                </a:lnTo>
                <a:lnTo>
                  <a:pt x="166" y="124"/>
                </a:lnTo>
                <a:lnTo>
                  <a:pt x="139" y="153"/>
                </a:lnTo>
                <a:lnTo>
                  <a:pt x="112" y="180"/>
                </a:lnTo>
                <a:lnTo>
                  <a:pt x="82" y="207"/>
                </a:lnTo>
                <a:lnTo>
                  <a:pt x="42" y="230"/>
                </a:lnTo>
                <a:lnTo>
                  <a:pt x="18" y="226"/>
                </a:lnTo>
                <a:lnTo>
                  <a:pt x="2" y="213"/>
                </a:lnTo>
                <a:lnTo>
                  <a:pt x="0" y="186"/>
                </a:lnTo>
                <a:close/>
              </a:path>
            </a:pathLst>
          </a:custGeom>
          <a:solidFill>
            <a:srgbClr val="E0E0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134" name="Freeform 78"/>
          <p:cNvSpPr>
            <a:spLocks/>
          </p:cNvSpPr>
          <p:nvPr/>
        </p:nvSpPr>
        <p:spPr bwMode="auto">
          <a:xfrm>
            <a:off x="2809875" y="2154238"/>
            <a:ext cx="76200" cy="80962"/>
          </a:xfrm>
          <a:custGeom>
            <a:avLst/>
            <a:gdLst>
              <a:gd name="T0" fmla="*/ 109 w 143"/>
              <a:gd name="T1" fmla="*/ 0 h 206"/>
              <a:gd name="T2" fmla="*/ 121 w 143"/>
              <a:gd name="T3" fmla="*/ 2 h 206"/>
              <a:gd name="T4" fmla="*/ 130 w 143"/>
              <a:gd name="T5" fmla="*/ 16 h 206"/>
              <a:gd name="T6" fmla="*/ 130 w 143"/>
              <a:gd name="T7" fmla="*/ 29 h 206"/>
              <a:gd name="T8" fmla="*/ 127 w 143"/>
              <a:gd name="T9" fmla="*/ 39 h 206"/>
              <a:gd name="T10" fmla="*/ 134 w 143"/>
              <a:gd name="T11" fmla="*/ 42 h 206"/>
              <a:gd name="T12" fmla="*/ 143 w 143"/>
              <a:gd name="T13" fmla="*/ 56 h 206"/>
              <a:gd name="T14" fmla="*/ 143 w 143"/>
              <a:gd name="T15" fmla="*/ 71 h 206"/>
              <a:gd name="T16" fmla="*/ 136 w 143"/>
              <a:gd name="T17" fmla="*/ 81 h 206"/>
              <a:gd name="T18" fmla="*/ 121 w 143"/>
              <a:gd name="T19" fmla="*/ 88 h 206"/>
              <a:gd name="T20" fmla="*/ 130 w 143"/>
              <a:gd name="T21" fmla="*/ 104 h 206"/>
              <a:gd name="T22" fmla="*/ 130 w 143"/>
              <a:gd name="T23" fmla="*/ 121 h 206"/>
              <a:gd name="T24" fmla="*/ 125 w 143"/>
              <a:gd name="T25" fmla="*/ 133 h 206"/>
              <a:gd name="T26" fmla="*/ 106 w 143"/>
              <a:gd name="T27" fmla="*/ 141 h 206"/>
              <a:gd name="T28" fmla="*/ 79 w 143"/>
              <a:gd name="T29" fmla="*/ 133 h 206"/>
              <a:gd name="T30" fmla="*/ 82 w 143"/>
              <a:gd name="T31" fmla="*/ 150 h 206"/>
              <a:gd name="T32" fmla="*/ 79 w 143"/>
              <a:gd name="T33" fmla="*/ 170 h 206"/>
              <a:gd name="T34" fmla="*/ 75 w 143"/>
              <a:gd name="T35" fmla="*/ 187 h 206"/>
              <a:gd name="T36" fmla="*/ 66 w 143"/>
              <a:gd name="T37" fmla="*/ 197 h 206"/>
              <a:gd name="T38" fmla="*/ 57 w 143"/>
              <a:gd name="T39" fmla="*/ 206 h 206"/>
              <a:gd name="T40" fmla="*/ 43 w 143"/>
              <a:gd name="T41" fmla="*/ 206 h 206"/>
              <a:gd name="T42" fmla="*/ 23 w 143"/>
              <a:gd name="T43" fmla="*/ 199 h 206"/>
              <a:gd name="T44" fmla="*/ 14 w 143"/>
              <a:gd name="T45" fmla="*/ 187 h 206"/>
              <a:gd name="T46" fmla="*/ 3 w 143"/>
              <a:gd name="T47" fmla="*/ 164 h 206"/>
              <a:gd name="T48" fmla="*/ 0 w 143"/>
              <a:gd name="T49" fmla="*/ 147 h 206"/>
              <a:gd name="T50" fmla="*/ 5 w 143"/>
              <a:gd name="T51" fmla="*/ 133 h 206"/>
              <a:gd name="T52" fmla="*/ 14 w 143"/>
              <a:gd name="T53" fmla="*/ 131 h 206"/>
              <a:gd name="T54" fmla="*/ 21 w 143"/>
              <a:gd name="T55" fmla="*/ 127 h 206"/>
              <a:gd name="T56" fmla="*/ 21 w 143"/>
              <a:gd name="T57" fmla="*/ 118 h 206"/>
              <a:gd name="T58" fmla="*/ 9 w 143"/>
              <a:gd name="T59" fmla="*/ 108 h 206"/>
              <a:gd name="T60" fmla="*/ 5 w 143"/>
              <a:gd name="T61" fmla="*/ 95 h 206"/>
              <a:gd name="T62" fmla="*/ 9 w 143"/>
              <a:gd name="T63" fmla="*/ 85 h 206"/>
              <a:gd name="T64" fmla="*/ 23 w 143"/>
              <a:gd name="T65" fmla="*/ 79 h 206"/>
              <a:gd name="T66" fmla="*/ 18 w 143"/>
              <a:gd name="T67" fmla="*/ 68 h 206"/>
              <a:gd name="T68" fmla="*/ 18 w 143"/>
              <a:gd name="T69" fmla="*/ 56 h 206"/>
              <a:gd name="T70" fmla="*/ 27 w 143"/>
              <a:gd name="T71" fmla="*/ 48 h 206"/>
              <a:gd name="T72" fmla="*/ 23 w 143"/>
              <a:gd name="T73" fmla="*/ 35 h 206"/>
              <a:gd name="T74" fmla="*/ 30 w 143"/>
              <a:gd name="T75" fmla="*/ 23 h 206"/>
              <a:gd name="T76" fmla="*/ 39 w 143"/>
              <a:gd name="T77" fmla="*/ 16 h 206"/>
              <a:gd name="T78" fmla="*/ 54 w 143"/>
              <a:gd name="T79" fmla="*/ 13 h 206"/>
              <a:gd name="T80" fmla="*/ 61 w 143"/>
              <a:gd name="T81" fmla="*/ 16 h 206"/>
              <a:gd name="T82" fmla="*/ 70 w 143"/>
              <a:gd name="T83" fmla="*/ 16 h 206"/>
              <a:gd name="T84" fmla="*/ 84 w 143"/>
              <a:gd name="T85" fmla="*/ 10 h 206"/>
              <a:gd name="T86" fmla="*/ 109 w 143"/>
              <a:gd name="T87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3" h="206">
                <a:moveTo>
                  <a:pt x="109" y="0"/>
                </a:moveTo>
                <a:lnTo>
                  <a:pt x="121" y="2"/>
                </a:lnTo>
                <a:lnTo>
                  <a:pt x="130" y="16"/>
                </a:lnTo>
                <a:lnTo>
                  <a:pt x="130" y="29"/>
                </a:lnTo>
                <a:lnTo>
                  <a:pt x="127" y="39"/>
                </a:lnTo>
                <a:lnTo>
                  <a:pt x="134" y="42"/>
                </a:lnTo>
                <a:lnTo>
                  <a:pt x="143" y="56"/>
                </a:lnTo>
                <a:lnTo>
                  <a:pt x="143" y="71"/>
                </a:lnTo>
                <a:lnTo>
                  <a:pt x="136" y="81"/>
                </a:lnTo>
                <a:lnTo>
                  <a:pt x="121" y="88"/>
                </a:lnTo>
                <a:lnTo>
                  <a:pt x="130" y="104"/>
                </a:lnTo>
                <a:lnTo>
                  <a:pt x="130" y="121"/>
                </a:lnTo>
                <a:lnTo>
                  <a:pt x="125" y="133"/>
                </a:lnTo>
                <a:lnTo>
                  <a:pt x="106" y="141"/>
                </a:lnTo>
                <a:lnTo>
                  <a:pt x="79" y="133"/>
                </a:lnTo>
                <a:lnTo>
                  <a:pt x="82" y="150"/>
                </a:lnTo>
                <a:lnTo>
                  <a:pt x="79" y="170"/>
                </a:lnTo>
                <a:lnTo>
                  <a:pt x="75" y="187"/>
                </a:lnTo>
                <a:lnTo>
                  <a:pt x="66" y="197"/>
                </a:lnTo>
                <a:lnTo>
                  <a:pt x="57" y="206"/>
                </a:lnTo>
                <a:lnTo>
                  <a:pt x="43" y="206"/>
                </a:lnTo>
                <a:lnTo>
                  <a:pt x="23" y="199"/>
                </a:lnTo>
                <a:lnTo>
                  <a:pt x="14" y="187"/>
                </a:lnTo>
                <a:lnTo>
                  <a:pt x="3" y="164"/>
                </a:lnTo>
                <a:lnTo>
                  <a:pt x="0" y="147"/>
                </a:lnTo>
                <a:lnTo>
                  <a:pt x="5" y="133"/>
                </a:lnTo>
                <a:lnTo>
                  <a:pt x="14" y="131"/>
                </a:lnTo>
                <a:lnTo>
                  <a:pt x="21" y="127"/>
                </a:lnTo>
                <a:lnTo>
                  <a:pt x="21" y="118"/>
                </a:lnTo>
                <a:lnTo>
                  <a:pt x="9" y="108"/>
                </a:lnTo>
                <a:lnTo>
                  <a:pt x="5" y="95"/>
                </a:lnTo>
                <a:lnTo>
                  <a:pt x="9" y="85"/>
                </a:lnTo>
                <a:lnTo>
                  <a:pt x="23" y="79"/>
                </a:lnTo>
                <a:lnTo>
                  <a:pt x="18" y="68"/>
                </a:lnTo>
                <a:lnTo>
                  <a:pt x="18" y="56"/>
                </a:lnTo>
                <a:lnTo>
                  <a:pt x="27" y="48"/>
                </a:lnTo>
                <a:lnTo>
                  <a:pt x="23" y="35"/>
                </a:lnTo>
                <a:lnTo>
                  <a:pt x="30" y="23"/>
                </a:lnTo>
                <a:lnTo>
                  <a:pt x="39" y="16"/>
                </a:lnTo>
                <a:lnTo>
                  <a:pt x="54" y="13"/>
                </a:lnTo>
                <a:lnTo>
                  <a:pt x="61" y="16"/>
                </a:lnTo>
                <a:lnTo>
                  <a:pt x="70" y="16"/>
                </a:lnTo>
                <a:lnTo>
                  <a:pt x="84" y="10"/>
                </a:lnTo>
                <a:lnTo>
                  <a:pt x="109" y="0"/>
                </a:lnTo>
                <a:close/>
              </a:path>
            </a:pathLst>
          </a:custGeom>
          <a:solidFill>
            <a:srgbClr val="E0A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135" name="Freeform 79"/>
          <p:cNvSpPr>
            <a:spLocks/>
          </p:cNvSpPr>
          <p:nvPr/>
        </p:nvSpPr>
        <p:spPr bwMode="auto">
          <a:xfrm>
            <a:off x="2838450" y="2187575"/>
            <a:ext cx="38100" cy="6350"/>
          </a:xfrm>
          <a:custGeom>
            <a:avLst/>
            <a:gdLst>
              <a:gd name="T0" fmla="*/ 0 w 73"/>
              <a:gd name="T1" fmla="*/ 3 h 16"/>
              <a:gd name="T2" fmla="*/ 9 w 73"/>
              <a:gd name="T3" fmla="*/ 10 h 16"/>
              <a:gd name="T4" fmla="*/ 27 w 73"/>
              <a:gd name="T5" fmla="*/ 16 h 16"/>
              <a:gd name="T6" fmla="*/ 45 w 73"/>
              <a:gd name="T7" fmla="*/ 13 h 16"/>
              <a:gd name="T8" fmla="*/ 60 w 73"/>
              <a:gd name="T9" fmla="*/ 6 h 16"/>
              <a:gd name="T10" fmla="*/ 73 w 73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16">
                <a:moveTo>
                  <a:pt x="0" y="3"/>
                </a:moveTo>
                <a:lnTo>
                  <a:pt x="9" y="10"/>
                </a:lnTo>
                <a:lnTo>
                  <a:pt x="27" y="16"/>
                </a:lnTo>
                <a:lnTo>
                  <a:pt x="45" y="13"/>
                </a:lnTo>
                <a:lnTo>
                  <a:pt x="60" y="6"/>
                </a:lnTo>
                <a:lnTo>
                  <a:pt x="73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36" name="Freeform 80"/>
          <p:cNvSpPr>
            <a:spLocks/>
          </p:cNvSpPr>
          <p:nvPr/>
        </p:nvSpPr>
        <p:spPr bwMode="auto">
          <a:xfrm>
            <a:off x="2828925" y="2201863"/>
            <a:ext cx="23813" cy="6350"/>
          </a:xfrm>
          <a:custGeom>
            <a:avLst/>
            <a:gdLst>
              <a:gd name="T0" fmla="*/ 43 w 43"/>
              <a:gd name="T1" fmla="*/ 16 h 16"/>
              <a:gd name="T2" fmla="*/ 30 w 43"/>
              <a:gd name="T3" fmla="*/ 12 h 16"/>
              <a:gd name="T4" fmla="*/ 16 w 43"/>
              <a:gd name="T5" fmla="*/ 10 h 16"/>
              <a:gd name="T6" fmla="*/ 0 w 43"/>
              <a:gd name="T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" h="16">
                <a:moveTo>
                  <a:pt x="43" y="16"/>
                </a:moveTo>
                <a:lnTo>
                  <a:pt x="30" y="12"/>
                </a:lnTo>
                <a:lnTo>
                  <a:pt x="16" y="1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37" name="Freeform 81"/>
          <p:cNvSpPr>
            <a:spLocks/>
          </p:cNvSpPr>
          <p:nvPr/>
        </p:nvSpPr>
        <p:spPr bwMode="auto">
          <a:xfrm>
            <a:off x="2828925" y="2208213"/>
            <a:ext cx="20638" cy="9525"/>
          </a:xfrm>
          <a:custGeom>
            <a:avLst/>
            <a:gdLst>
              <a:gd name="T0" fmla="*/ 39 w 39"/>
              <a:gd name="T1" fmla="*/ 23 h 23"/>
              <a:gd name="T2" fmla="*/ 27 w 39"/>
              <a:gd name="T3" fmla="*/ 17 h 23"/>
              <a:gd name="T4" fmla="*/ 18 w 39"/>
              <a:gd name="T5" fmla="*/ 17 h 23"/>
              <a:gd name="T6" fmla="*/ 9 w 39"/>
              <a:gd name="T7" fmla="*/ 23 h 23"/>
              <a:gd name="T8" fmla="*/ 5 w 39"/>
              <a:gd name="T9" fmla="*/ 10 h 23"/>
              <a:gd name="T10" fmla="*/ 0 w 39"/>
              <a:gd name="T11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23">
                <a:moveTo>
                  <a:pt x="39" y="23"/>
                </a:moveTo>
                <a:lnTo>
                  <a:pt x="27" y="17"/>
                </a:lnTo>
                <a:lnTo>
                  <a:pt x="18" y="17"/>
                </a:lnTo>
                <a:lnTo>
                  <a:pt x="9" y="23"/>
                </a:lnTo>
                <a:lnTo>
                  <a:pt x="5" y="1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38" name="Freeform 82"/>
          <p:cNvSpPr>
            <a:spLocks/>
          </p:cNvSpPr>
          <p:nvPr/>
        </p:nvSpPr>
        <p:spPr bwMode="auto">
          <a:xfrm>
            <a:off x="2838450" y="2170113"/>
            <a:ext cx="38100" cy="6350"/>
          </a:xfrm>
          <a:custGeom>
            <a:avLst/>
            <a:gdLst>
              <a:gd name="T0" fmla="*/ 73 w 73"/>
              <a:gd name="T1" fmla="*/ 0 h 16"/>
              <a:gd name="T2" fmla="*/ 63 w 73"/>
              <a:gd name="T3" fmla="*/ 4 h 16"/>
              <a:gd name="T4" fmla="*/ 51 w 73"/>
              <a:gd name="T5" fmla="*/ 4 h 16"/>
              <a:gd name="T6" fmla="*/ 45 w 73"/>
              <a:gd name="T7" fmla="*/ 10 h 16"/>
              <a:gd name="T8" fmla="*/ 36 w 73"/>
              <a:gd name="T9" fmla="*/ 14 h 16"/>
              <a:gd name="T10" fmla="*/ 27 w 73"/>
              <a:gd name="T11" fmla="*/ 16 h 16"/>
              <a:gd name="T12" fmla="*/ 14 w 73"/>
              <a:gd name="T13" fmla="*/ 16 h 16"/>
              <a:gd name="T14" fmla="*/ 5 w 73"/>
              <a:gd name="T15" fmla="*/ 10 h 16"/>
              <a:gd name="T16" fmla="*/ 0 w 73"/>
              <a:gd name="T17" fmla="*/ 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16">
                <a:moveTo>
                  <a:pt x="73" y="0"/>
                </a:moveTo>
                <a:lnTo>
                  <a:pt x="63" y="4"/>
                </a:lnTo>
                <a:lnTo>
                  <a:pt x="51" y="4"/>
                </a:lnTo>
                <a:lnTo>
                  <a:pt x="45" y="10"/>
                </a:lnTo>
                <a:lnTo>
                  <a:pt x="36" y="14"/>
                </a:lnTo>
                <a:lnTo>
                  <a:pt x="27" y="16"/>
                </a:lnTo>
                <a:lnTo>
                  <a:pt x="14" y="16"/>
                </a:lnTo>
                <a:lnTo>
                  <a:pt x="5" y="10"/>
                </a:lnTo>
                <a:lnTo>
                  <a:pt x="0" y="6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39" name="Freeform 83"/>
          <p:cNvSpPr>
            <a:spLocks/>
          </p:cNvSpPr>
          <p:nvPr/>
        </p:nvSpPr>
        <p:spPr bwMode="auto">
          <a:xfrm>
            <a:off x="2741613" y="1924050"/>
            <a:ext cx="158750" cy="207963"/>
          </a:xfrm>
          <a:custGeom>
            <a:avLst/>
            <a:gdLst>
              <a:gd name="T0" fmla="*/ 9 w 301"/>
              <a:gd name="T1" fmla="*/ 140 h 524"/>
              <a:gd name="T2" fmla="*/ 4 w 301"/>
              <a:gd name="T3" fmla="*/ 173 h 524"/>
              <a:gd name="T4" fmla="*/ 0 w 301"/>
              <a:gd name="T5" fmla="*/ 206 h 524"/>
              <a:gd name="T6" fmla="*/ 9 w 301"/>
              <a:gd name="T7" fmla="*/ 278 h 524"/>
              <a:gd name="T8" fmla="*/ 15 w 301"/>
              <a:gd name="T9" fmla="*/ 337 h 524"/>
              <a:gd name="T10" fmla="*/ 27 w 301"/>
              <a:gd name="T11" fmla="*/ 376 h 524"/>
              <a:gd name="T12" fmla="*/ 43 w 301"/>
              <a:gd name="T13" fmla="*/ 422 h 524"/>
              <a:gd name="T14" fmla="*/ 52 w 301"/>
              <a:gd name="T15" fmla="*/ 445 h 524"/>
              <a:gd name="T16" fmla="*/ 64 w 301"/>
              <a:gd name="T17" fmla="*/ 474 h 524"/>
              <a:gd name="T18" fmla="*/ 73 w 301"/>
              <a:gd name="T19" fmla="*/ 497 h 524"/>
              <a:gd name="T20" fmla="*/ 85 w 301"/>
              <a:gd name="T21" fmla="*/ 514 h 524"/>
              <a:gd name="T22" fmla="*/ 95 w 301"/>
              <a:gd name="T23" fmla="*/ 524 h 524"/>
              <a:gd name="T24" fmla="*/ 104 w 301"/>
              <a:gd name="T25" fmla="*/ 524 h 524"/>
              <a:gd name="T26" fmla="*/ 115 w 301"/>
              <a:gd name="T27" fmla="*/ 520 h 524"/>
              <a:gd name="T28" fmla="*/ 124 w 301"/>
              <a:gd name="T29" fmla="*/ 524 h 524"/>
              <a:gd name="T30" fmla="*/ 131 w 301"/>
              <a:gd name="T31" fmla="*/ 520 h 524"/>
              <a:gd name="T32" fmla="*/ 140 w 301"/>
              <a:gd name="T33" fmla="*/ 505 h 524"/>
              <a:gd name="T34" fmla="*/ 152 w 301"/>
              <a:gd name="T35" fmla="*/ 474 h 524"/>
              <a:gd name="T36" fmla="*/ 165 w 301"/>
              <a:gd name="T37" fmla="*/ 439 h 524"/>
              <a:gd name="T38" fmla="*/ 174 w 301"/>
              <a:gd name="T39" fmla="*/ 406 h 524"/>
              <a:gd name="T40" fmla="*/ 176 w 301"/>
              <a:gd name="T41" fmla="*/ 376 h 524"/>
              <a:gd name="T42" fmla="*/ 183 w 301"/>
              <a:gd name="T43" fmla="*/ 356 h 524"/>
              <a:gd name="T44" fmla="*/ 195 w 301"/>
              <a:gd name="T45" fmla="*/ 331 h 524"/>
              <a:gd name="T46" fmla="*/ 206 w 301"/>
              <a:gd name="T47" fmla="*/ 310 h 524"/>
              <a:gd name="T48" fmla="*/ 195 w 301"/>
              <a:gd name="T49" fmla="*/ 298 h 524"/>
              <a:gd name="T50" fmla="*/ 183 w 301"/>
              <a:gd name="T51" fmla="*/ 291 h 524"/>
              <a:gd name="T52" fmla="*/ 192 w 301"/>
              <a:gd name="T53" fmla="*/ 275 h 524"/>
              <a:gd name="T54" fmla="*/ 195 w 301"/>
              <a:gd name="T55" fmla="*/ 262 h 524"/>
              <a:gd name="T56" fmla="*/ 197 w 301"/>
              <a:gd name="T57" fmla="*/ 252 h 524"/>
              <a:gd name="T58" fmla="*/ 206 w 301"/>
              <a:gd name="T59" fmla="*/ 239 h 524"/>
              <a:gd name="T60" fmla="*/ 210 w 301"/>
              <a:gd name="T61" fmla="*/ 245 h 524"/>
              <a:gd name="T62" fmla="*/ 219 w 301"/>
              <a:gd name="T63" fmla="*/ 248 h 524"/>
              <a:gd name="T64" fmla="*/ 225 w 301"/>
              <a:gd name="T65" fmla="*/ 258 h 524"/>
              <a:gd name="T66" fmla="*/ 228 w 301"/>
              <a:gd name="T67" fmla="*/ 272 h 524"/>
              <a:gd name="T68" fmla="*/ 231 w 301"/>
              <a:gd name="T69" fmla="*/ 278 h 524"/>
              <a:gd name="T70" fmla="*/ 240 w 301"/>
              <a:gd name="T71" fmla="*/ 278 h 524"/>
              <a:gd name="T72" fmla="*/ 246 w 301"/>
              <a:gd name="T73" fmla="*/ 275 h 524"/>
              <a:gd name="T74" fmla="*/ 252 w 301"/>
              <a:gd name="T75" fmla="*/ 265 h 524"/>
              <a:gd name="T76" fmla="*/ 258 w 301"/>
              <a:gd name="T77" fmla="*/ 235 h 524"/>
              <a:gd name="T78" fmla="*/ 270 w 301"/>
              <a:gd name="T79" fmla="*/ 219 h 524"/>
              <a:gd name="T80" fmla="*/ 279 w 301"/>
              <a:gd name="T81" fmla="*/ 206 h 524"/>
              <a:gd name="T82" fmla="*/ 283 w 301"/>
              <a:gd name="T83" fmla="*/ 193 h 524"/>
              <a:gd name="T84" fmla="*/ 276 w 301"/>
              <a:gd name="T85" fmla="*/ 167 h 524"/>
              <a:gd name="T86" fmla="*/ 270 w 301"/>
              <a:gd name="T87" fmla="*/ 150 h 524"/>
              <a:gd name="T88" fmla="*/ 276 w 301"/>
              <a:gd name="T89" fmla="*/ 131 h 524"/>
              <a:gd name="T90" fmla="*/ 292 w 301"/>
              <a:gd name="T91" fmla="*/ 114 h 524"/>
              <a:gd name="T92" fmla="*/ 301 w 301"/>
              <a:gd name="T93" fmla="*/ 98 h 524"/>
              <a:gd name="T94" fmla="*/ 295 w 301"/>
              <a:gd name="T95" fmla="*/ 61 h 524"/>
              <a:gd name="T96" fmla="*/ 276 w 301"/>
              <a:gd name="T97" fmla="*/ 32 h 524"/>
              <a:gd name="T98" fmla="*/ 237 w 301"/>
              <a:gd name="T99" fmla="*/ 9 h 524"/>
              <a:gd name="T100" fmla="*/ 195 w 301"/>
              <a:gd name="T101" fmla="*/ 0 h 524"/>
              <a:gd name="T102" fmla="*/ 149 w 301"/>
              <a:gd name="T103" fmla="*/ 3 h 524"/>
              <a:gd name="T104" fmla="*/ 100 w 301"/>
              <a:gd name="T105" fmla="*/ 19 h 524"/>
              <a:gd name="T106" fmla="*/ 85 w 301"/>
              <a:gd name="T107" fmla="*/ 38 h 524"/>
              <a:gd name="T108" fmla="*/ 79 w 301"/>
              <a:gd name="T109" fmla="*/ 55 h 524"/>
              <a:gd name="T110" fmla="*/ 73 w 301"/>
              <a:gd name="T111" fmla="*/ 81 h 524"/>
              <a:gd name="T112" fmla="*/ 67 w 301"/>
              <a:gd name="T113" fmla="*/ 94 h 524"/>
              <a:gd name="T114" fmla="*/ 34 w 301"/>
              <a:gd name="T115" fmla="*/ 114 h 524"/>
              <a:gd name="T116" fmla="*/ 22 w 301"/>
              <a:gd name="T117" fmla="*/ 127 h 524"/>
              <a:gd name="T118" fmla="*/ 9 w 301"/>
              <a:gd name="T119" fmla="*/ 140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1" h="524">
                <a:moveTo>
                  <a:pt x="9" y="140"/>
                </a:moveTo>
                <a:lnTo>
                  <a:pt x="4" y="173"/>
                </a:lnTo>
                <a:lnTo>
                  <a:pt x="0" y="206"/>
                </a:lnTo>
                <a:lnTo>
                  <a:pt x="9" y="278"/>
                </a:lnTo>
                <a:lnTo>
                  <a:pt x="15" y="337"/>
                </a:lnTo>
                <a:lnTo>
                  <a:pt x="27" y="376"/>
                </a:lnTo>
                <a:lnTo>
                  <a:pt x="43" y="422"/>
                </a:lnTo>
                <a:lnTo>
                  <a:pt x="52" y="445"/>
                </a:lnTo>
                <a:lnTo>
                  <a:pt x="64" y="474"/>
                </a:lnTo>
                <a:lnTo>
                  <a:pt x="73" y="497"/>
                </a:lnTo>
                <a:lnTo>
                  <a:pt x="85" y="514"/>
                </a:lnTo>
                <a:lnTo>
                  <a:pt x="95" y="524"/>
                </a:lnTo>
                <a:lnTo>
                  <a:pt x="104" y="524"/>
                </a:lnTo>
                <a:lnTo>
                  <a:pt x="115" y="520"/>
                </a:lnTo>
                <a:lnTo>
                  <a:pt x="124" y="524"/>
                </a:lnTo>
                <a:lnTo>
                  <a:pt x="131" y="520"/>
                </a:lnTo>
                <a:lnTo>
                  <a:pt x="140" y="505"/>
                </a:lnTo>
                <a:lnTo>
                  <a:pt x="152" y="474"/>
                </a:lnTo>
                <a:lnTo>
                  <a:pt x="165" y="439"/>
                </a:lnTo>
                <a:lnTo>
                  <a:pt x="174" y="406"/>
                </a:lnTo>
                <a:lnTo>
                  <a:pt x="176" y="376"/>
                </a:lnTo>
                <a:lnTo>
                  <a:pt x="183" y="356"/>
                </a:lnTo>
                <a:lnTo>
                  <a:pt x="195" y="331"/>
                </a:lnTo>
                <a:lnTo>
                  <a:pt x="206" y="310"/>
                </a:lnTo>
                <a:lnTo>
                  <a:pt x="195" y="298"/>
                </a:lnTo>
                <a:lnTo>
                  <a:pt x="183" y="291"/>
                </a:lnTo>
                <a:lnTo>
                  <a:pt x="192" y="275"/>
                </a:lnTo>
                <a:lnTo>
                  <a:pt x="195" y="262"/>
                </a:lnTo>
                <a:lnTo>
                  <a:pt x="197" y="252"/>
                </a:lnTo>
                <a:lnTo>
                  <a:pt x="206" y="239"/>
                </a:lnTo>
                <a:lnTo>
                  <a:pt x="210" y="245"/>
                </a:lnTo>
                <a:lnTo>
                  <a:pt x="219" y="248"/>
                </a:lnTo>
                <a:lnTo>
                  <a:pt x="225" y="258"/>
                </a:lnTo>
                <a:lnTo>
                  <a:pt x="228" y="272"/>
                </a:lnTo>
                <a:lnTo>
                  <a:pt x="231" y="278"/>
                </a:lnTo>
                <a:lnTo>
                  <a:pt x="240" y="278"/>
                </a:lnTo>
                <a:lnTo>
                  <a:pt x="246" y="275"/>
                </a:lnTo>
                <a:lnTo>
                  <a:pt x="252" y="265"/>
                </a:lnTo>
                <a:lnTo>
                  <a:pt x="258" y="235"/>
                </a:lnTo>
                <a:lnTo>
                  <a:pt x="270" y="219"/>
                </a:lnTo>
                <a:lnTo>
                  <a:pt x="279" y="206"/>
                </a:lnTo>
                <a:lnTo>
                  <a:pt x="283" y="193"/>
                </a:lnTo>
                <a:lnTo>
                  <a:pt x="276" y="167"/>
                </a:lnTo>
                <a:lnTo>
                  <a:pt x="270" y="150"/>
                </a:lnTo>
                <a:lnTo>
                  <a:pt x="276" y="131"/>
                </a:lnTo>
                <a:lnTo>
                  <a:pt x="292" y="114"/>
                </a:lnTo>
                <a:lnTo>
                  <a:pt x="301" y="98"/>
                </a:lnTo>
                <a:lnTo>
                  <a:pt x="295" y="61"/>
                </a:lnTo>
                <a:lnTo>
                  <a:pt x="276" y="32"/>
                </a:lnTo>
                <a:lnTo>
                  <a:pt x="237" y="9"/>
                </a:lnTo>
                <a:lnTo>
                  <a:pt x="195" y="0"/>
                </a:lnTo>
                <a:lnTo>
                  <a:pt x="149" y="3"/>
                </a:lnTo>
                <a:lnTo>
                  <a:pt x="100" y="19"/>
                </a:lnTo>
                <a:lnTo>
                  <a:pt x="85" y="38"/>
                </a:lnTo>
                <a:lnTo>
                  <a:pt x="79" y="55"/>
                </a:lnTo>
                <a:lnTo>
                  <a:pt x="73" y="81"/>
                </a:lnTo>
                <a:lnTo>
                  <a:pt x="67" y="94"/>
                </a:lnTo>
                <a:lnTo>
                  <a:pt x="34" y="114"/>
                </a:lnTo>
                <a:lnTo>
                  <a:pt x="22" y="127"/>
                </a:lnTo>
                <a:lnTo>
                  <a:pt x="9" y="140"/>
                </a:lnTo>
                <a:close/>
              </a:path>
            </a:pathLst>
          </a:custGeom>
          <a:solidFill>
            <a:srgbClr val="E0A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140" name="Freeform 84"/>
          <p:cNvSpPr>
            <a:spLocks/>
          </p:cNvSpPr>
          <p:nvPr/>
        </p:nvSpPr>
        <p:spPr bwMode="auto">
          <a:xfrm>
            <a:off x="2760663" y="1965325"/>
            <a:ext cx="36512" cy="100013"/>
          </a:xfrm>
          <a:custGeom>
            <a:avLst/>
            <a:gdLst>
              <a:gd name="T0" fmla="*/ 4 w 70"/>
              <a:gd name="T1" fmla="*/ 252 h 252"/>
              <a:gd name="T2" fmla="*/ 13 w 70"/>
              <a:gd name="T3" fmla="*/ 229 h 252"/>
              <a:gd name="T4" fmla="*/ 18 w 70"/>
              <a:gd name="T5" fmla="*/ 210 h 252"/>
              <a:gd name="T6" fmla="*/ 16 w 70"/>
              <a:gd name="T7" fmla="*/ 181 h 252"/>
              <a:gd name="T8" fmla="*/ 7 w 70"/>
              <a:gd name="T9" fmla="*/ 154 h 252"/>
              <a:gd name="T10" fmla="*/ 0 w 70"/>
              <a:gd name="T11" fmla="*/ 121 h 252"/>
              <a:gd name="T12" fmla="*/ 4 w 70"/>
              <a:gd name="T13" fmla="*/ 98 h 252"/>
              <a:gd name="T14" fmla="*/ 16 w 70"/>
              <a:gd name="T15" fmla="*/ 73 h 252"/>
              <a:gd name="T16" fmla="*/ 31 w 70"/>
              <a:gd name="T17" fmla="*/ 53 h 252"/>
              <a:gd name="T18" fmla="*/ 52 w 70"/>
              <a:gd name="T19" fmla="*/ 36 h 252"/>
              <a:gd name="T20" fmla="*/ 70 w 70"/>
              <a:gd name="T21" fmla="*/ 30 h 252"/>
              <a:gd name="T22" fmla="*/ 59 w 70"/>
              <a:gd name="T23" fmla="*/ 30 h 252"/>
              <a:gd name="T24" fmla="*/ 52 w 70"/>
              <a:gd name="T25" fmla="*/ 27 h 252"/>
              <a:gd name="T26" fmla="*/ 46 w 70"/>
              <a:gd name="T27" fmla="*/ 21 h 252"/>
              <a:gd name="T28" fmla="*/ 43 w 70"/>
              <a:gd name="T29" fmla="*/ 10 h 252"/>
              <a:gd name="T30" fmla="*/ 46 w 70"/>
              <a:gd name="T31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" h="252">
                <a:moveTo>
                  <a:pt x="4" y="252"/>
                </a:moveTo>
                <a:lnTo>
                  <a:pt x="13" y="229"/>
                </a:lnTo>
                <a:lnTo>
                  <a:pt x="18" y="210"/>
                </a:lnTo>
                <a:lnTo>
                  <a:pt x="16" y="181"/>
                </a:lnTo>
                <a:lnTo>
                  <a:pt x="7" y="154"/>
                </a:lnTo>
                <a:lnTo>
                  <a:pt x="0" y="121"/>
                </a:lnTo>
                <a:lnTo>
                  <a:pt x="4" y="98"/>
                </a:lnTo>
                <a:lnTo>
                  <a:pt x="16" y="73"/>
                </a:lnTo>
                <a:lnTo>
                  <a:pt x="31" y="53"/>
                </a:lnTo>
                <a:lnTo>
                  <a:pt x="52" y="36"/>
                </a:lnTo>
                <a:lnTo>
                  <a:pt x="70" y="30"/>
                </a:lnTo>
                <a:lnTo>
                  <a:pt x="59" y="30"/>
                </a:lnTo>
                <a:lnTo>
                  <a:pt x="52" y="27"/>
                </a:lnTo>
                <a:lnTo>
                  <a:pt x="46" y="21"/>
                </a:lnTo>
                <a:lnTo>
                  <a:pt x="43" y="10"/>
                </a:lnTo>
                <a:lnTo>
                  <a:pt x="46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41" name="Freeform 85"/>
          <p:cNvSpPr>
            <a:spLocks/>
          </p:cNvSpPr>
          <p:nvPr/>
        </p:nvSpPr>
        <p:spPr bwMode="auto">
          <a:xfrm>
            <a:off x="2813050" y="1981200"/>
            <a:ext cx="44450" cy="14288"/>
          </a:xfrm>
          <a:custGeom>
            <a:avLst/>
            <a:gdLst>
              <a:gd name="T0" fmla="*/ 0 w 83"/>
              <a:gd name="T1" fmla="*/ 21 h 37"/>
              <a:gd name="T2" fmla="*/ 16 w 83"/>
              <a:gd name="T3" fmla="*/ 31 h 37"/>
              <a:gd name="T4" fmla="*/ 31 w 83"/>
              <a:gd name="T5" fmla="*/ 33 h 37"/>
              <a:gd name="T6" fmla="*/ 49 w 83"/>
              <a:gd name="T7" fmla="*/ 37 h 37"/>
              <a:gd name="T8" fmla="*/ 61 w 83"/>
              <a:gd name="T9" fmla="*/ 33 h 37"/>
              <a:gd name="T10" fmla="*/ 74 w 83"/>
              <a:gd name="T11" fmla="*/ 31 h 37"/>
              <a:gd name="T12" fmla="*/ 83 w 83"/>
              <a:gd name="T13" fmla="*/ 21 h 37"/>
              <a:gd name="T14" fmla="*/ 83 w 83"/>
              <a:gd name="T15" fmla="*/ 8 h 37"/>
              <a:gd name="T16" fmla="*/ 74 w 83"/>
              <a:gd name="T17" fmla="*/ 4 h 37"/>
              <a:gd name="T18" fmla="*/ 61 w 83"/>
              <a:gd name="T19" fmla="*/ 0 h 37"/>
              <a:gd name="T20" fmla="*/ 47 w 83"/>
              <a:gd name="T21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37">
                <a:moveTo>
                  <a:pt x="0" y="21"/>
                </a:moveTo>
                <a:lnTo>
                  <a:pt x="16" y="31"/>
                </a:lnTo>
                <a:lnTo>
                  <a:pt x="31" y="33"/>
                </a:lnTo>
                <a:lnTo>
                  <a:pt x="49" y="37"/>
                </a:lnTo>
                <a:lnTo>
                  <a:pt x="61" y="33"/>
                </a:lnTo>
                <a:lnTo>
                  <a:pt x="74" y="31"/>
                </a:lnTo>
                <a:lnTo>
                  <a:pt x="83" y="21"/>
                </a:lnTo>
                <a:lnTo>
                  <a:pt x="83" y="8"/>
                </a:lnTo>
                <a:lnTo>
                  <a:pt x="74" y="4"/>
                </a:lnTo>
                <a:lnTo>
                  <a:pt x="61" y="0"/>
                </a:lnTo>
                <a:lnTo>
                  <a:pt x="47" y="4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42" name="Freeform 86"/>
          <p:cNvSpPr>
            <a:spLocks/>
          </p:cNvSpPr>
          <p:nvPr/>
        </p:nvSpPr>
        <p:spPr bwMode="auto">
          <a:xfrm>
            <a:off x="2801938" y="2012950"/>
            <a:ext cx="19050" cy="20638"/>
          </a:xfrm>
          <a:custGeom>
            <a:avLst/>
            <a:gdLst>
              <a:gd name="T0" fmla="*/ 37 w 37"/>
              <a:gd name="T1" fmla="*/ 0 h 53"/>
              <a:gd name="T2" fmla="*/ 21 w 37"/>
              <a:gd name="T3" fmla="*/ 8 h 53"/>
              <a:gd name="T4" fmla="*/ 9 w 37"/>
              <a:gd name="T5" fmla="*/ 20 h 53"/>
              <a:gd name="T6" fmla="*/ 3 w 37"/>
              <a:gd name="T7" fmla="*/ 37 h 53"/>
              <a:gd name="T8" fmla="*/ 0 w 37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3">
                <a:moveTo>
                  <a:pt x="37" y="0"/>
                </a:moveTo>
                <a:lnTo>
                  <a:pt x="21" y="8"/>
                </a:lnTo>
                <a:lnTo>
                  <a:pt x="9" y="20"/>
                </a:lnTo>
                <a:lnTo>
                  <a:pt x="3" y="37"/>
                </a:lnTo>
                <a:lnTo>
                  <a:pt x="0" y="53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43" name="Freeform 87"/>
          <p:cNvSpPr>
            <a:spLocks/>
          </p:cNvSpPr>
          <p:nvPr/>
        </p:nvSpPr>
        <p:spPr bwMode="auto">
          <a:xfrm>
            <a:off x="2844800" y="1962150"/>
            <a:ext cx="17463" cy="17463"/>
          </a:xfrm>
          <a:custGeom>
            <a:avLst/>
            <a:gdLst>
              <a:gd name="T0" fmla="*/ 0 w 31"/>
              <a:gd name="T1" fmla="*/ 0 h 42"/>
              <a:gd name="T2" fmla="*/ 16 w 31"/>
              <a:gd name="T3" fmla="*/ 42 h 42"/>
              <a:gd name="T4" fmla="*/ 16 w 31"/>
              <a:gd name="T5" fmla="*/ 29 h 42"/>
              <a:gd name="T6" fmla="*/ 22 w 31"/>
              <a:gd name="T7" fmla="*/ 27 h 42"/>
              <a:gd name="T8" fmla="*/ 31 w 31"/>
              <a:gd name="T9" fmla="*/ 2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42">
                <a:moveTo>
                  <a:pt x="0" y="0"/>
                </a:moveTo>
                <a:lnTo>
                  <a:pt x="16" y="42"/>
                </a:lnTo>
                <a:lnTo>
                  <a:pt x="16" y="29"/>
                </a:lnTo>
                <a:lnTo>
                  <a:pt x="22" y="27"/>
                </a:lnTo>
                <a:lnTo>
                  <a:pt x="31" y="27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44" name="Freeform 88"/>
          <p:cNvSpPr>
            <a:spLocks/>
          </p:cNvSpPr>
          <p:nvPr/>
        </p:nvSpPr>
        <p:spPr bwMode="auto">
          <a:xfrm>
            <a:off x="2859088" y="1974850"/>
            <a:ext cx="6350" cy="6350"/>
          </a:xfrm>
          <a:custGeom>
            <a:avLst/>
            <a:gdLst>
              <a:gd name="T0" fmla="*/ 3 w 12"/>
              <a:gd name="T1" fmla="*/ 13 h 15"/>
              <a:gd name="T2" fmla="*/ 0 w 12"/>
              <a:gd name="T3" fmla="*/ 9 h 15"/>
              <a:gd name="T4" fmla="*/ 0 w 12"/>
              <a:gd name="T5" fmla="*/ 3 h 15"/>
              <a:gd name="T6" fmla="*/ 0 w 12"/>
              <a:gd name="T7" fmla="*/ 0 h 15"/>
              <a:gd name="T8" fmla="*/ 6 w 12"/>
              <a:gd name="T9" fmla="*/ 0 h 15"/>
              <a:gd name="T10" fmla="*/ 9 w 12"/>
              <a:gd name="T11" fmla="*/ 3 h 15"/>
              <a:gd name="T12" fmla="*/ 12 w 12"/>
              <a:gd name="T13" fmla="*/ 6 h 15"/>
              <a:gd name="T14" fmla="*/ 12 w 12"/>
              <a:gd name="T15" fmla="*/ 9 h 15"/>
              <a:gd name="T16" fmla="*/ 12 w 12"/>
              <a:gd name="T17" fmla="*/ 13 h 15"/>
              <a:gd name="T18" fmla="*/ 12 w 12"/>
              <a:gd name="T19" fmla="*/ 15 h 15"/>
              <a:gd name="T20" fmla="*/ 9 w 12"/>
              <a:gd name="T21" fmla="*/ 15 h 15"/>
              <a:gd name="T22" fmla="*/ 3 w 12"/>
              <a:gd name="T23" fmla="*/ 1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" h="15">
                <a:moveTo>
                  <a:pt x="3" y="13"/>
                </a:moveTo>
                <a:lnTo>
                  <a:pt x="0" y="9"/>
                </a:lnTo>
                <a:lnTo>
                  <a:pt x="0" y="3"/>
                </a:lnTo>
                <a:lnTo>
                  <a:pt x="0" y="0"/>
                </a:lnTo>
                <a:lnTo>
                  <a:pt x="6" y="0"/>
                </a:lnTo>
                <a:lnTo>
                  <a:pt x="9" y="3"/>
                </a:lnTo>
                <a:lnTo>
                  <a:pt x="12" y="6"/>
                </a:lnTo>
                <a:lnTo>
                  <a:pt x="12" y="9"/>
                </a:lnTo>
                <a:lnTo>
                  <a:pt x="12" y="13"/>
                </a:lnTo>
                <a:lnTo>
                  <a:pt x="12" y="15"/>
                </a:lnTo>
                <a:lnTo>
                  <a:pt x="9" y="15"/>
                </a:lnTo>
                <a:lnTo>
                  <a:pt x="3" y="13"/>
                </a:lnTo>
                <a:close/>
              </a:path>
            </a:pathLst>
          </a:custGeom>
          <a:solidFill>
            <a:srgbClr val="C0804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145" name="Freeform 89"/>
          <p:cNvSpPr>
            <a:spLocks/>
          </p:cNvSpPr>
          <p:nvPr/>
        </p:nvSpPr>
        <p:spPr bwMode="auto">
          <a:xfrm>
            <a:off x="2863850" y="1954213"/>
            <a:ext cx="20638" cy="26987"/>
          </a:xfrm>
          <a:custGeom>
            <a:avLst/>
            <a:gdLst>
              <a:gd name="T0" fmla="*/ 39 w 39"/>
              <a:gd name="T1" fmla="*/ 68 h 68"/>
              <a:gd name="T2" fmla="*/ 39 w 39"/>
              <a:gd name="T3" fmla="*/ 47 h 68"/>
              <a:gd name="T4" fmla="*/ 30 w 39"/>
              <a:gd name="T5" fmla="*/ 26 h 68"/>
              <a:gd name="T6" fmla="*/ 15 w 39"/>
              <a:gd name="T7" fmla="*/ 24 h 68"/>
              <a:gd name="T8" fmla="*/ 0 w 39"/>
              <a:gd name="T9" fmla="*/ 14 h 68"/>
              <a:gd name="T10" fmla="*/ 0 w 39"/>
              <a:gd name="T11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68">
                <a:moveTo>
                  <a:pt x="39" y="68"/>
                </a:moveTo>
                <a:lnTo>
                  <a:pt x="39" y="47"/>
                </a:lnTo>
                <a:lnTo>
                  <a:pt x="30" y="26"/>
                </a:lnTo>
                <a:lnTo>
                  <a:pt x="15" y="24"/>
                </a:lnTo>
                <a:lnTo>
                  <a:pt x="0" y="14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46" name="Freeform 90"/>
          <p:cNvSpPr>
            <a:spLocks/>
          </p:cNvSpPr>
          <p:nvPr/>
        </p:nvSpPr>
        <p:spPr bwMode="auto">
          <a:xfrm>
            <a:off x="2833688" y="1993900"/>
            <a:ext cx="30162" cy="25400"/>
          </a:xfrm>
          <a:custGeom>
            <a:avLst/>
            <a:gdLst>
              <a:gd name="T0" fmla="*/ 28 w 55"/>
              <a:gd name="T1" fmla="*/ 62 h 65"/>
              <a:gd name="T2" fmla="*/ 19 w 55"/>
              <a:gd name="T3" fmla="*/ 65 h 65"/>
              <a:gd name="T4" fmla="*/ 7 w 55"/>
              <a:gd name="T5" fmla="*/ 65 h 65"/>
              <a:gd name="T6" fmla="*/ 0 w 55"/>
              <a:gd name="T7" fmla="*/ 56 h 65"/>
              <a:gd name="T8" fmla="*/ 0 w 55"/>
              <a:gd name="T9" fmla="*/ 42 h 65"/>
              <a:gd name="T10" fmla="*/ 9 w 55"/>
              <a:gd name="T11" fmla="*/ 35 h 65"/>
              <a:gd name="T12" fmla="*/ 28 w 55"/>
              <a:gd name="T13" fmla="*/ 25 h 65"/>
              <a:gd name="T14" fmla="*/ 39 w 55"/>
              <a:gd name="T15" fmla="*/ 16 h 65"/>
              <a:gd name="T16" fmla="*/ 49 w 55"/>
              <a:gd name="T17" fmla="*/ 13 h 65"/>
              <a:gd name="T18" fmla="*/ 55 w 55"/>
              <a:gd name="T1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65">
                <a:moveTo>
                  <a:pt x="28" y="62"/>
                </a:moveTo>
                <a:lnTo>
                  <a:pt x="19" y="65"/>
                </a:lnTo>
                <a:lnTo>
                  <a:pt x="7" y="65"/>
                </a:lnTo>
                <a:lnTo>
                  <a:pt x="0" y="56"/>
                </a:lnTo>
                <a:lnTo>
                  <a:pt x="0" y="42"/>
                </a:lnTo>
                <a:lnTo>
                  <a:pt x="9" y="35"/>
                </a:lnTo>
                <a:lnTo>
                  <a:pt x="28" y="25"/>
                </a:lnTo>
                <a:lnTo>
                  <a:pt x="39" y="16"/>
                </a:lnTo>
                <a:lnTo>
                  <a:pt x="49" y="13"/>
                </a:lnTo>
                <a:lnTo>
                  <a:pt x="55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47" name="Line 91"/>
          <p:cNvSpPr>
            <a:spLocks noChangeShapeType="1"/>
          </p:cNvSpPr>
          <p:nvPr/>
        </p:nvSpPr>
        <p:spPr bwMode="auto">
          <a:xfrm flipH="1" flipV="1">
            <a:off x="2809875" y="2022475"/>
            <a:ext cx="30163" cy="1746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48" name="Freeform 92"/>
          <p:cNvSpPr>
            <a:spLocks/>
          </p:cNvSpPr>
          <p:nvPr/>
        </p:nvSpPr>
        <p:spPr bwMode="auto">
          <a:xfrm>
            <a:off x="2759075" y="1884363"/>
            <a:ext cx="169863" cy="87312"/>
          </a:xfrm>
          <a:custGeom>
            <a:avLst/>
            <a:gdLst>
              <a:gd name="T0" fmla="*/ 11 w 322"/>
              <a:gd name="T1" fmla="*/ 220 h 220"/>
              <a:gd name="T2" fmla="*/ 33 w 322"/>
              <a:gd name="T3" fmla="*/ 210 h 220"/>
              <a:gd name="T4" fmla="*/ 45 w 322"/>
              <a:gd name="T5" fmla="*/ 193 h 220"/>
              <a:gd name="T6" fmla="*/ 51 w 322"/>
              <a:gd name="T7" fmla="*/ 170 h 220"/>
              <a:gd name="T8" fmla="*/ 57 w 322"/>
              <a:gd name="T9" fmla="*/ 147 h 220"/>
              <a:gd name="T10" fmla="*/ 63 w 322"/>
              <a:gd name="T11" fmla="*/ 135 h 220"/>
              <a:gd name="T12" fmla="*/ 79 w 322"/>
              <a:gd name="T13" fmla="*/ 125 h 220"/>
              <a:gd name="T14" fmla="*/ 90 w 322"/>
              <a:gd name="T15" fmla="*/ 118 h 220"/>
              <a:gd name="T16" fmla="*/ 106 w 322"/>
              <a:gd name="T17" fmla="*/ 122 h 220"/>
              <a:gd name="T18" fmla="*/ 118 w 322"/>
              <a:gd name="T19" fmla="*/ 131 h 220"/>
              <a:gd name="T20" fmla="*/ 124 w 322"/>
              <a:gd name="T21" fmla="*/ 151 h 220"/>
              <a:gd name="T22" fmla="*/ 120 w 322"/>
              <a:gd name="T23" fmla="*/ 170 h 220"/>
              <a:gd name="T24" fmla="*/ 109 w 322"/>
              <a:gd name="T25" fmla="*/ 201 h 220"/>
              <a:gd name="T26" fmla="*/ 133 w 322"/>
              <a:gd name="T27" fmla="*/ 207 h 220"/>
              <a:gd name="T28" fmla="*/ 136 w 322"/>
              <a:gd name="T29" fmla="*/ 193 h 220"/>
              <a:gd name="T30" fmla="*/ 151 w 322"/>
              <a:gd name="T31" fmla="*/ 180 h 220"/>
              <a:gd name="T32" fmla="*/ 161 w 322"/>
              <a:gd name="T33" fmla="*/ 168 h 220"/>
              <a:gd name="T34" fmla="*/ 167 w 322"/>
              <a:gd name="T35" fmla="*/ 154 h 220"/>
              <a:gd name="T36" fmla="*/ 170 w 322"/>
              <a:gd name="T37" fmla="*/ 141 h 220"/>
              <a:gd name="T38" fmla="*/ 176 w 322"/>
              <a:gd name="T39" fmla="*/ 147 h 220"/>
              <a:gd name="T40" fmla="*/ 188 w 322"/>
              <a:gd name="T41" fmla="*/ 151 h 220"/>
              <a:gd name="T42" fmla="*/ 200 w 322"/>
              <a:gd name="T43" fmla="*/ 154 h 220"/>
              <a:gd name="T44" fmla="*/ 209 w 322"/>
              <a:gd name="T45" fmla="*/ 151 h 220"/>
              <a:gd name="T46" fmla="*/ 215 w 322"/>
              <a:gd name="T47" fmla="*/ 151 h 220"/>
              <a:gd name="T48" fmla="*/ 224 w 322"/>
              <a:gd name="T49" fmla="*/ 160 h 220"/>
              <a:gd name="T50" fmla="*/ 233 w 322"/>
              <a:gd name="T51" fmla="*/ 177 h 220"/>
              <a:gd name="T52" fmla="*/ 249 w 322"/>
              <a:gd name="T53" fmla="*/ 191 h 220"/>
              <a:gd name="T54" fmla="*/ 261 w 322"/>
              <a:gd name="T55" fmla="*/ 197 h 220"/>
              <a:gd name="T56" fmla="*/ 276 w 322"/>
              <a:gd name="T57" fmla="*/ 203 h 220"/>
              <a:gd name="T58" fmla="*/ 294 w 322"/>
              <a:gd name="T59" fmla="*/ 207 h 220"/>
              <a:gd name="T60" fmla="*/ 310 w 322"/>
              <a:gd name="T61" fmla="*/ 203 h 220"/>
              <a:gd name="T62" fmla="*/ 319 w 322"/>
              <a:gd name="T63" fmla="*/ 187 h 220"/>
              <a:gd name="T64" fmla="*/ 322 w 322"/>
              <a:gd name="T65" fmla="*/ 170 h 220"/>
              <a:gd name="T66" fmla="*/ 319 w 322"/>
              <a:gd name="T67" fmla="*/ 158 h 220"/>
              <a:gd name="T68" fmla="*/ 310 w 322"/>
              <a:gd name="T69" fmla="*/ 137 h 220"/>
              <a:gd name="T70" fmla="*/ 306 w 322"/>
              <a:gd name="T71" fmla="*/ 118 h 220"/>
              <a:gd name="T72" fmla="*/ 301 w 322"/>
              <a:gd name="T73" fmla="*/ 108 h 220"/>
              <a:gd name="T74" fmla="*/ 285 w 322"/>
              <a:gd name="T75" fmla="*/ 93 h 220"/>
              <a:gd name="T76" fmla="*/ 270 w 322"/>
              <a:gd name="T77" fmla="*/ 89 h 220"/>
              <a:gd name="T78" fmla="*/ 258 w 322"/>
              <a:gd name="T79" fmla="*/ 85 h 220"/>
              <a:gd name="T80" fmla="*/ 249 w 322"/>
              <a:gd name="T81" fmla="*/ 85 h 220"/>
              <a:gd name="T82" fmla="*/ 236 w 322"/>
              <a:gd name="T83" fmla="*/ 62 h 220"/>
              <a:gd name="T84" fmla="*/ 218 w 322"/>
              <a:gd name="T85" fmla="*/ 43 h 220"/>
              <a:gd name="T86" fmla="*/ 191 w 322"/>
              <a:gd name="T87" fmla="*/ 23 h 220"/>
              <a:gd name="T88" fmla="*/ 154 w 322"/>
              <a:gd name="T89" fmla="*/ 6 h 220"/>
              <a:gd name="T90" fmla="*/ 118 w 322"/>
              <a:gd name="T91" fmla="*/ 0 h 220"/>
              <a:gd name="T92" fmla="*/ 93 w 322"/>
              <a:gd name="T93" fmla="*/ 4 h 220"/>
              <a:gd name="T94" fmla="*/ 88 w 322"/>
              <a:gd name="T95" fmla="*/ 10 h 220"/>
              <a:gd name="T96" fmla="*/ 81 w 322"/>
              <a:gd name="T97" fmla="*/ 20 h 220"/>
              <a:gd name="T98" fmla="*/ 66 w 322"/>
              <a:gd name="T99" fmla="*/ 29 h 220"/>
              <a:gd name="T100" fmla="*/ 51 w 322"/>
              <a:gd name="T101" fmla="*/ 39 h 220"/>
              <a:gd name="T102" fmla="*/ 36 w 322"/>
              <a:gd name="T103" fmla="*/ 46 h 220"/>
              <a:gd name="T104" fmla="*/ 27 w 322"/>
              <a:gd name="T105" fmla="*/ 56 h 220"/>
              <a:gd name="T106" fmla="*/ 20 w 322"/>
              <a:gd name="T107" fmla="*/ 72 h 220"/>
              <a:gd name="T108" fmla="*/ 11 w 322"/>
              <a:gd name="T109" fmla="*/ 85 h 220"/>
              <a:gd name="T110" fmla="*/ 11 w 322"/>
              <a:gd name="T111" fmla="*/ 102 h 220"/>
              <a:gd name="T112" fmla="*/ 6 w 322"/>
              <a:gd name="T113" fmla="*/ 122 h 220"/>
              <a:gd name="T114" fmla="*/ 2 w 322"/>
              <a:gd name="T115" fmla="*/ 141 h 220"/>
              <a:gd name="T116" fmla="*/ 0 w 322"/>
              <a:gd name="T117" fmla="*/ 168 h 220"/>
              <a:gd name="T118" fmla="*/ 0 w 322"/>
              <a:gd name="T119" fmla="*/ 187 h 220"/>
              <a:gd name="T120" fmla="*/ 6 w 322"/>
              <a:gd name="T121" fmla="*/ 207 h 220"/>
              <a:gd name="T122" fmla="*/ 11 w 322"/>
              <a:gd name="T12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22" h="220">
                <a:moveTo>
                  <a:pt x="11" y="220"/>
                </a:moveTo>
                <a:lnTo>
                  <a:pt x="33" y="210"/>
                </a:lnTo>
                <a:lnTo>
                  <a:pt x="45" y="193"/>
                </a:lnTo>
                <a:lnTo>
                  <a:pt x="51" y="170"/>
                </a:lnTo>
                <a:lnTo>
                  <a:pt x="57" y="147"/>
                </a:lnTo>
                <a:lnTo>
                  <a:pt x="63" y="135"/>
                </a:lnTo>
                <a:lnTo>
                  <a:pt x="79" y="125"/>
                </a:lnTo>
                <a:lnTo>
                  <a:pt x="90" y="118"/>
                </a:lnTo>
                <a:lnTo>
                  <a:pt x="106" y="122"/>
                </a:lnTo>
                <a:lnTo>
                  <a:pt x="118" y="131"/>
                </a:lnTo>
                <a:lnTo>
                  <a:pt x="124" y="151"/>
                </a:lnTo>
                <a:lnTo>
                  <a:pt x="120" y="170"/>
                </a:lnTo>
                <a:lnTo>
                  <a:pt x="109" y="201"/>
                </a:lnTo>
                <a:lnTo>
                  <a:pt x="133" y="207"/>
                </a:lnTo>
                <a:lnTo>
                  <a:pt x="136" y="193"/>
                </a:lnTo>
                <a:lnTo>
                  <a:pt x="151" y="180"/>
                </a:lnTo>
                <a:lnTo>
                  <a:pt x="161" y="168"/>
                </a:lnTo>
                <a:lnTo>
                  <a:pt x="167" y="154"/>
                </a:lnTo>
                <a:lnTo>
                  <a:pt x="170" y="141"/>
                </a:lnTo>
                <a:lnTo>
                  <a:pt x="176" y="147"/>
                </a:lnTo>
                <a:lnTo>
                  <a:pt x="188" y="151"/>
                </a:lnTo>
                <a:lnTo>
                  <a:pt x="200" y="154"/>
                </a:lnTo>
                <a:lnTo>
                  <a:pt x="209" y="151"/>
                </a:lnTo>
                <a:lnTo>
                  <a:pt x="215" y="151"/>
                </a:lnTo>
                <a:lnTo>
                  <a:pt x="224" y="160"/>
                </a:lnTo>
                <a:lnTo>
                  <a:pt x="233" y="177"/>
                </a:lnTo>
                <a:lnTo>
                  <a:pt x="249" y="191"/>
                </a:lnTo>
                <a:lnTo>
                  <a:pt x="261" y="197"/>
                </a:lnTo>
                <a:lnTo>
                  <a:pt x="276" y="203"/>
                </a:lnTo>
                <a:lnTo>
                  <a:pt x="294" y="207"/>
                </a:lnTo>
                <a:lnTo>
                  <a:pt x="310" y="203"/>
                </a:lnTo>
                <a:lnTo>
                  <a:pt x="319" y="187"/>
                </a:lnTo>
                <a:lnTo>
                  <a:pt x="322" y="170"/>
                </a:lnTo>
                <a:lnTo>
                  <a:pt x="319" y="158"/>
                </a:lnTo>
                <a:lnTo>
                  <a:pt x="310" y="137"/>
                </a:lnTo>
                <a:lnTo>
                  <a:pt x="306" y="118"/>
                </a:lnTo>
                <a:lnTo>
                  <a:pt x="301" y="108"/>
                </a:lnTo>
                <a:lnTo>
                  <a:pt x="285" y="93"/>
                </a:lnTo>
                <a:lnTo>
                  <a:pt x="270" y="89"/>
                </a:lnTo>
                <a:lnTo>
                  <a:pt x="258" y="85"/>
                </a:lnTo>
                <a:lnTo>
                  <a:pt x="249" y="85"/>
                </a:lnTo>
                <a:lnTo>
                  <a:pt x="236" y="62"/>
                </a:lnTo>
                <a:lnTo>
                  <a:pt x="218" y="43"/>
                </a:lnTo>
                <a:lnTo>
                  <a:pt x="191" y="23"/>
                </a:lnTo>
                <a:lnTo>
                  <a:pt x="154" y="6"/>
                </a:lnTo>
                <a:lnTo>
                  <a:pt x="118" y="0"/>
                </a:lnTo>
                <a:lnTo>
                  <a:pt x="93" y="4"/>
                </a:lnTo>
                <a:lnTo>
                  <a:pt x="88" y="10"/>
                </a:lnTo>
                <a:lnTo>
                  <a:pt x="81" y="20"/>
                </a:lnTo>
                <a:lnTo>
                  <a:pt x="66" y="29"/>
                </a:lnTo>
                <a:lnTo>
                  <a:pt x="51" y="39"/>
                </a:lnTo>
                <a:lnTo>
                  <a:pt x="36" y="46"/>
                </a:lnTo>
                <a:lnTo>
                  <a:pt x="27" y="56"/>
                </a:lnTo>
                <a:lnTo>
                  <a:pt x="20" y="72"/>
                </a:lnTo>
                <a:lnTo>
                  <a:pt x="11" y="85"/>
                </a:lnTo>
                <a:lnTo>
                  <a:pt x="11" y="102"/>
                </a:lnTo>
                <a:lnTo>
                  <a:pt x="6" y="122"/>
                </a:lnTo>
                <a:lnTo>
                  <a:pt x="2" y="141"/>
                </a:lnTo>
                <a:lnTo>
                  <a:pt x="0" y="168"/>
                </a:lnTo>
                <a:lnTo>
                  <a:pt x="0" y="187"/>
                </a:lnTo>
                <a:lnTo>
                  <a:pt x="6" y="207"/>
                </a:lnTo>
                <a:lnTo>
                  <a:pt x="11" y="220"/>
                </a:lnTo>
                <a:close/>
              </a:path>
            </a:pathLst>
          </a:custGeom>
          <a:solidFill>
            <a:srgbClr val="A0A0A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149" name="Freeform 93"/>
          <p:cNvSpPr>
            <a:spLocks/>
          </p:cNvSpPr>
          <p:nvPr/>
        </p:nvSpPr>
        <p:spPr bwMode="auto">
          <a:xfrm>
            <a:off x="2171700" y="2557463"/>
            <a:ext cx="314325" cy="58737"/>
          </a:xfrm>
          <a:custGeom>
            <a:avLst/>
            <a:gdLst>
              <a:gd name="T0" fmla="*/ 283 w 593"/>
              <a:gd name="T1" fmla="*/ 0 h 150"/>
              <a:gd name="T2" fmla="*/ 320 w 593"/>
              <a:gd name="T3" fmla="*/ 6 h 150"/>
              <a:gd name="T4" fmla="*/ 350 w 593"/>
              <a:gd name="T5" fmla="*/ 19 h 150"/>
              <a:gd name="T6" fmla="*/ 383 w 593"/>
              <a:gd name="T7" fmla="*/ 35 h 150"/>
              <a:gd name="T8" fmla="*/ 432 w 593"/>
              <a:gd name="T9" fmla="*/ 49 h 150"/>
              <a:gd name="T10" fmla="*/ 465 w 593"/>
              <a:gd name="T11" fmla="*/ 49 h 150"/>
              <a:gd name="T12" fmla="*/ 511 w 593"/>
              <a:gd name="T13" fmla="*/ 58 h 150"/>
              <a:gd name="T14" fmla="*/ 547 w 593"/>
              <a:gd name="T15" fmla="*/ 72 h 150"/>
              <a:gd name="T16" fmla="*/ 590 w 593"/>
              <a:gd name="T17" fmla="*/ 87 h 150"/>
              <a:gd name="T18" fmla="*/ 593 w 593"/>
              <a:gd name="T19" fmla="*/ 110 h 150"/>
              <a:gd name="T20" fmla="*/ 574 w 593"/>
              <a:gd name="T21" fmla="*/ 133 h 150"/>
              <a:gd name="T22" fmla="*/ 541 w 593"/>
              <a:gd name="T23" fmla="*/ 147 h 150"/>
              <a:gd name="T24" fmla="*/ 499 w 593"/>
              <a:gd name="T25" fmla="*/ 150 h 150"/>
              <a:gd name="T26" fmla="*/ 352 w 593"/>
              <a:gd name="T27" fmla="*/ 150 h 150"/>
              <a:gd name="T28" fmla="*/ 298 w 593"/>
              <a:gd name="T29" fmla="*/ 147 h 150"/>
              <a:gd name="T30" fmla="*/ 247 w 593"/>
              <a:gd name="T31" fmla="*/ 143 h 150"/>
              <a:gd name="T32" fmla="*/ 195 w 593"/>
              <a:gd name="T33" fmla="*/ 127 h 150"/>
              <a:gd name="T34" fmla="*/ 168 w 593"/>
              <a:gd name="T35" fmla="*/ 120 h 150"/>
              <a:gd name="T36" fmla="*/ 168 w 593"/>
              <a:gd name="T37" fmla="*/ 141 h 150"/>
              <a:gd name="T38" fmla="*/ 34 w 593"/>
              <a:gd name="T39" fmla="*/ 141 h 150"/>
              <a:gd name="T40" fmla="*/ 16 w 593"/>
              <a:gd name="T41" fmla="*/ 120 h 150"/>
              <a:gd name="T42" fmla="*/ 3 w 593"/>
              <a:gd name="T43" fmla="*/ 87 h 150"/>
              <a:gd name="T44" fmla="*/ 0 w 593"/>
              <a:gd name="T45" fmla="*/ 64 h 150"/>
              <a:gd name="T46" fmla="*/ 3 w 593"/>
              <a:gd name="T47" fmla="*/ 33 h 150"/>
              <a:gd name="T48" fmla="*/ 7 w 593"/>
              <a:gd name="T49" fmla="*/ 6 h 150"/>
              <a:gd name="T50" fmla="*/ 39 w 593"/>
              <a:gd name="T51" fmla="*/ 6 h 150"/>
              <a:gd name="T52" fmla="*/ 79 w 593"/>
              <a:gd name="T53" fmla="*/ 22 h 150"/>
              <a:gd name="T54" fmla="*/ 122 w 593"/>
              <a:gd name="T55" fmla="*/ 35 h 150"/>
              <a:gd name="T56" fmla="*/ 155 w 593"/>
              <a:gd name="T57" fmla="*/ 39 h 150"/>
              <a:gd name="T58" fmla="*/ 189 w 593"/>
              <a:gd name="T59" fmla="*/ 33 h 150"/>
              <a:gd name="T60" fmla="*/ 229 w 593"/>
              <a:gd name="T61" fmla="*/ 22 h 150"/>
              <a:gd name="T62" fmla="*/ 302 w 593"/>
              <a:gd name="T63" fmla="*/ 33 h 150"/>
              <a:gd name="T64" fmla="*/ 283 w 593"/>
              <a:gd name="T6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3" h="150">
                <a:moveTo>
                  <a:pt x="283" y="0"/>
                </a:moveTo>
                <a:lnTo>
                  <a:pt x="320" y="6"/>
                </a:lnTo>
                <a:lnTo>
                  <a:pt x="350" y="19"/>
                </a:lnTo>
                <a:lnTo>
                  <a:pt x="383" y="35"/>
                </a:lnTo>
                <a:lnTo>
                  <a:pt x="432" y="49"/>
                </a:lnTo>
                <a:lnTo>
                  <a:pt x="465" y="49"/>
                </a:lnTo>
                <a:lnTo>
                  <a:pt x="511" y="58"/>
                </a:lnTo>
                <a:lnTo>
                  <a:pt x="547" y="72"/>
                </a:lnTo>
                <a:lnTo>
                  <a:pt x="590" y="87"/>
                </a:lnTo>
                <a:lnTo>
                  <a:pt x="593" y="110"/>
                </a:lnTo>
                <a:lnTo>
                  <a:pt x="574" y="133"/>
                </a:lnTo>
                <a:lnTo>
                  <a:pt x="541" y="147"/>
                </a:lnTo>
                <a:lnTo>
                  <a:pt x="499" y="150"/>
                </a:lnTo>
                <a:lnTo>
                  <a:pt x="352" y="150"/>
                </a:lnTo>
                <a:lnTo>
                  <a:pt x="298" y="147"/>
                </a:lnTo>
                <a:lnTo>
                  <a:pt x="247" y="143"/>
                </a:lnTo>
                <a:lnTo>
                  <a:pt x="195" y="127"/>
                </a:lnTo>
                <a:lnTo>
                  <a:pt x="168" y="120"/>
                </a:lnTo>
                <a:lnTo>
                  <a:pt x="168" y="141"/>
                </a:lnTo>
                <a:lnTo>
                  <a:pt x="34" y="141"/>
                </a:lnTo>
                <a:lnTo>
                  <a:pt x="16" y="120"/>
                </a:lnTo>
                <a:lnTo>
                  <a:pt x="3" y="87"/>
                </a:lnTo>
                <a:lnTo>
                  <a:pt x="0" y="64"/>
                </a:lnTo>
                <a:lnTo>
                  <a:pt x="3" y="33"/>
                </a:lnTo>
                <a:lnTo>
                  <a:pt x="7" y="6"/>
                </a:lnTo>
                <a:lnTo>
                  <a:pt x="39" y="6"/>
                </a:lnTo>
                <a:lnTo>
                  <a:pt x="79" y="22"/>
                </a:lnTo>
                <a:lnTo>
                  <a:pt x="122" y="35"/>
                </a:lnTo>
                <a:lnTo>
                  <a:pt x="155" y="39"/>
                </a:lnTo>
                <a:lnTo>
                  <a:pt x="189" y="33"/>
                </a:lnTo>
                <a:lnTo>
                  <a:pt x="229" y="22"/>
                </a:lnTo>
                <a:lnTo>
                  <a:pt x="302" y="33"/>
                </a:lnTo>
                <a:lnTo>
                  <a:pt x="283" y="0"/>
                </a:lnTo>
                <a:close/>
              </a:path>
            </a:pathLst>
          </a:custGeom>
          <a:solidFill>
            <a:srgbClr val="60606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150" name="Freeform 94"/>
          <p:cNvSpPr>
            <a:spLocks/>
          </p:cNvSpPr>
          <p:nvPr/>
        </p:nvSpPr>
        <p:spPr bwMode="auto">
          <a:xfrm>
            <a:off x="2174875" y="2576513"/>
            <a:ext cx="314325" cy="60325"/>
          </a:xfrm>
          <a:custGeom>
            <a:avLst/>
            <a:gdLst>
              <a:gd name="T0" fmla="*/ 282 w 592"/>
              <a:gd name="T1" fmla="*/ 0 h 150"/>
              <a:gd name="T2" fmla="*/ 322 w 592"/>
              <a:gd name="T3" fmla="*/ 6 h 150"/>
              <a:gd name="T4" fmla="*/ 352 w 592"/>
              <a:gd name="T5" fmla="*/ 15 h 150"/>
              <a:gd name="T6" fmla="*/ 386 w 592"/>
              <a:gd name="T7" fmla="*/ 32 h 150"/>
              <a:gd name="T8" fmla="*/ 431 w 592"/>
              <a:gd name="T9" fmla="*/ 48 h 150"/>
              <a:gd name="T10" fmla="*/ 465 w 592"/>
              <a:gd name="T11" fmla="*/ 48 h 150"/>
              <a:gd name="T12" fmla="*/ 510 w 592"/>
              <a:gd name="T13" fmla="*/ 59 h 150"/>
              <a:gd name="T14" fmla="*/ 549 w 592"/>
              <a:gd name="T15" fmla="*/ 71 h 150"/>
              <a:gd name="T16" fmla="*/ 589 w 592"/>
              <a:gd name="T17" fmla="*/ 88 h 150"/>
              <a:gd name="T18" fmla="*/ 592 w 592"/>
              <a:gd name="T19" fmla="*/ 108 h 150"/>
              <a:gd name="T20" fmla="*/ 574 w 592"/>
              <a:gd name="T21" fmla="*/ 131 h 150"/>
              <a:gd name="T22" fmla="*/ 540 w 592"/>
              <a:gd name="T23" fmla="*/ 144 h 150"/>
              <a:gd name="T24" fmla="*/ 497 w 592"/>
              <a:gd name="T25" fmla="*/ 146 h 150"/>
              <a:gd name="T26" fmla="*/ 352 w 592"/>
              <a:gd name="T27" fmla="*/ 150 h 150"/>
              <a:gd name="T28" fmla="*/ 297 w 592"/>
              <a:gd name="T29" fmla="*/ 144 h 150"/>
              <a:gd name="T30" fmla="*/ 245 w 592"/>
              <a:gd name="T31" fmla="*/ 137 h 150"/>
              <a:gd name="T32" fmla="*/ 197 w 592"/>
              <a:gd name="T33" fmla="*/ 125 h 150"/>
              <a:gd name="T34" fmla="*/ 166 w 592"/>
              <a:gd name="T35" fmla="*/ 117 h 150"/>
              <a:gd name="T36" fmla="*/ 166 w 592"/>
              <a:gd name="T37" fmla="*/ 137 h 150"/>
              <a:gd name="T38" fmla="*/ 36 w 592"/>
              <a:gd name="T39" fmla="*/ 137 h 150"/>
              <a:gd name="T40" fmla="*/ 14 w 592"/>
              <a:gd name="T41" fmla="*/ 117 h 150"/>
              <a:gd name="T42" fmla="*/ 2 w 592"/>
              <a:gd name="T43" fmla="*/ 88 h 150"/>
              <a:gd name="T44" fmla="*/ 0 w 592"/>
              <a:gd name="T45" fmla="*/ 61 h 150"/>
              <a:gd name="T46" fmla="*/ 2 w 592"/>
              <a:gd name="T47" fmla="*/ 29 h 150"/>
              <a:gd name="T48" fmla="*/ 9 w 592"/>
              <a:gd name="T49" fmla="*/ 3 h 150"/>
              <a:gd name="T50" fmla="*/ 39 w 592"/>
              <a:gd name="T51" fmla="*/ 3 h 150"/>
              <a:gd name="T52" fmla="*/ 79 w 592"/>
              <a:gd name="T53" fmla="*/ 19 h 150"/>
              <a:gd name="T54" fmla="*/ 124 w 592"/>
              <a:gd name="T55" fmla="*/ 36 h 150"/>
              <a:gd name="T56" fmla="*/ 154 w 592"/>
              <a:gd name="T57" fmla="*/ 36 h 150"/>
              <a:gd name="T58" fmla="*/ 191 w 592"/>
              <a:gd name="T59" fmla="*/ 29 h 150"/>
              <a:gd name="T60" fmla="*/ 231 w 592"/>
              <a:gd name="T61" fmla="*/ 19 h 150"/>
              <a:gd name="T62" fmla="*/ 300 w 592"/>
              <a:gd name="T63" fmla="*/ 32 h 150"/>
              <a:gd name="T64" fmla="*/ 282 w 592"/>
              <a:gd name="T6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2" h="150">
                <a:moveTo>
                  <a:pt x="282" y="0"/>
                </a:moveTo>
                <a:lnTo>
                  <a:pt x="322" y="6"/>
                </a:lnTo>
                <a:lnTo>
                  <a:pt x="352" y="15"/>
                </a:lnTo>
                <a:lnTo>
                  <a:pt x="386" y="32"/>
                </a:lnTo>
                <a:lnTo>
                  <a:pt x="431" y="48"/>
                </a:lnTo>
                <a:lnTo>
                  <a:pt x="465" y="48"/>
                </a:lnTo>
                <a:lnTo>
                  <a:pt x="510" y="59"/>
                </a:lnTo>
                <a:lnTo>
                  <a:pt x="549" y="71"/>
                </a:lnTo>
                <a:lnTo>
                  <a:pt x="589" y="88"/>
                </a:lnTo>
                <a:lnTo>
                  <a:pt x="592" y="108"/>
                </a:lnTo>
                <a:lnTo>
                  <a:pt x="574" y="131"/>
                </a:lnTo>
                <a:lnTo>
                  <a:pt x="540" y="144"/>
                </a:lnTo>
                <a:lnTo>
                  <a:pt x="497" y="146"/>
                </a:lnTo>
                <a:lnTo>
                  <a:pt x="352" y="150"/>
                </a:lnTo>
                <a:lnTo>
                  <a:pt x="297" y="144"/>
                </a:lnTo>
                <a:lnTo>
                  <a:pt x="245" y="137"/>
                </a:lnTo>
                <a:lnTo>
                  <a:pt x="197" y="125"/>
                </a:lnTo>
                <a:lnTo>
                  <a:pt x="166" y="117"/>
                </a:lnTo>
                <a:lnTo>
                  <a:pt x="166" y="137"/>
                </a:lnTo>
                <a:lnTo>
                  <a:pt x="36" y="137"/>
                </a:lnTo>
                <a:lnTo>
                  <a:pt x="14" y="117"/>
                </a:lnTo>
                <a:lnTo>
                  <a:pt x="2" y="88"/>
                </a:lnTo>
                <a:lnTo>
                  <a:pt x="0" y="61"/>
                </a:lnTo>
                <a:lnTo>
                  <a:pt x="2" y="29"/>
                </a:lnTo>
                <a:lnTo>
                  <a:pt x="9" y="3"/>
                </a:lnTo>
                <a:lnTo>
                  <a:pt x="39" y="3"/>
                </a:lnTo>
                <a:lnTo>
                  <a:pt x="79" y="19"/>
                </a:lnTo>
                <a:lnTo>
                  <a:pt x="124" y="36"/>
                </a:lnTo>
                <a:lnTo>
                  <a:pt x="154" y="36"/>
                </a:lnTo>
                <a:lnTo>
                  <a:pt x="191" y="29"/>
                </a:lnTo>
                <a:lnTo>
                  <a:pt x="231" y="19"/>
                </a:lnTo>
                <a:lnTo>
                  <a:pt x="300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808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151" name="Freeform 95"/>
          <p:cNvSpPr>
            <a:spLocks/>
          </p:cNvSpPr>
          <p:nvPr/>
        </p:nvSpPr>
        <p:spPr bwMode="auto">
          <a:xfrm>
            <a:off x="2079625" y="1863725"/>
            <a:ext cx="249238" cy="733425"/>
          </a:xfrm>
          <a:custGeom>
            <a:avLst/>
            <a:gdLst>
              <a:gd name="T0" fmla="*/ 134 w 471"/>
              <a:gd name="T1" fmla="*/ 0 h 1848"/>
              <a:gd name="T2" fmla="*/ 182 w 471"/>
              <a:gd name="T3" fmla="*/ 79 h 1848"/>
              <a:gd name="T4" fmla="*/ 221 w 471"/>
              <a:gd name="T5" fmla="*/ 154 h 1848"/>
              <a:gd name="T6" fmla="*/ 237 w 471"/>
              <a:gd name="T7" fmla="*/ 206 h 1848"/>
              <a:gd name="T8" fmla="*/ 337 w 471"/>
              <a:gd name="T9" fmla="*/ 436 h 1848"/>
              <a:gd name="T10" fmla="*/ 377 w 471"/>
              <a:gd name="T11" fmla="*/ 573 h 1848"/>
              <a:gd name="T12" fmla="*/ 384 w 471"/>
              <a:gd name="T13" fmla="*/ 704 h 1848"/>
              <a:gd name="T14" fmla="*/ 389 w 471"/>
              <a:gd name="T15" fmla="*/ 891 h 1848"/>
              <a:gd name="T16" fmla="*/ 393 w 471"/>
              <a:gd name="T17" fmla="*/ 993 h 1848"/>
              <a:gd name="T18" fmla="*/ 414 w 471"/>
              <a:gd name="T19" fmla="*/ 1074 h 1848"/>
              <a:gd name="T20" fmla="*/ 423 w 471"/>
              <a:gd name="T21" fmla="*/ 1144 h 1848"/>
              <a:gd name="T22" fmla="*/ 423 w 471"/>
              <a:gd name="T23" fmla="*/ 1209 h 1848"/>
              <a:gd name="T24" fmla="*/ 407 w 471"/>
              <a:gd name="T25" fmla="*/ 1258 h 1848"/>
              <a:gd name="T26" fmla="*/ 398 w 471"/>
              <a:gd name="T27" fmla="*/ 1317 h 1848"/>
              <a:gd name="T28" fmla="*/ 404 w 471"/>
              <a:gd name="T29" fmla="*/ 1412 h 1848"/>
              <a:gd name="T30" fmla="*/ 407 w 471"/>
              <a:gd name="T31" fmla="*/ 1576 h 1848"/>
              <a:gd name="T32" fmla="*/ 416 w 471"/>
              <a:gd name="T33" fmla="*/ 1655 h 1848"/>
              <a:gd name="T34" fmla="*/ 438 w 471"/>
              <a:gd name="T35" fmla="*/ 1726 h 1848"/>
              <a:gd name="T36" fmla="*/ 471 w 471"/>
              <a:gd name="T37" fmla="*/ 1799 h 1848"/>
              <a:gd name="T38" fmla="*/ 411 w 471"/>
              <a:gd name="T39" fmla="*/ 1822 h 1848"/>
              <a:gd name="T40" fmla="*/ 343 w 471"/>
              <a:gd name="T41" fmla="*/ 1848 h 1848"/>
              <a:gd name="T42" fmla="*/ 295 w 471"/>
              <a:gd name="T43" fmla="*/ 1842 h 1848"/>
              <a:gd name="T44" fmla="*/ 191 w 471"/>
              <a:gd name="T45" fmla="*/ 1819 h 1848"/>
              <a:gd name="T46" fmla="*/ 180 w 471"/>
              <a:gd name="T47" fmla="*/ 1730 h 1848"/>
              <a:gd name="T48" fmla="*/ 173 w 471"/>
              <a:gd name="T49" fmla="*/ 1655 h 1848"/>
              <a:gd name="T50" fmla="*/ 176 w 471"/>
              <a:gd name="T51" fmla="*/ 1602 h 1848"/>
              <a:gd name="T52" fmla="*/ 185 w 471"/>
              <a:gd name="T53" fmla="*/ 1530 h 1848"/>
              <a:gd name="T54" fmla="*/ 176 w 471"/>
              <a:gd name="T55" fmla="*/ 1464 h 1848"/>
              <a:gd name="T56" fmla="*/ 155 w 471"/>
              <a:gd name="T57" fmla="*/ 1396 h 1848"/>
              <a:gd name="T58" fmla="*/ 140 w 471"/>
              <a:gd name="T59" fmla="*/ 1350 h 1848"/>
              <a:gd name="T60" fmla="*/ 134 w 471"/>
              <a:gd name="T61" fmla="*/ 1271 h 1848"/>
              <a:gd name="T62" fmla="*/ 121 w 471"/>
              <a:gd name="T63" fmla="*/ 1229 h 1848"/>
              <a:gd name="T64" fmla="*/ 112 w 471"/>
              <a:gd name="T65" fmla="*/ 1078 h 1848"/>
              <a:gd name="T66" fmla="*/ 94 w 471"/>
              <a:gd name="T67" fmla="*/ 957 h 1848"/>
              <a:gd name="T68" fmla="*/ 82 w 471"/>
              <a:gd name="T69" fmla="*/ 864 h 1848"/>
              <a:gd name="T70" fmla="*/ 67 w 471"/>
              <a:gd name="T71" fmla="*/ 829 h 1848"/>
              <a:gd name="T72" fmla="*/ 49 w 471"/>
              <a:gd name="T73" fmla="*/ 731 h 1848"/>
              <a:gd name="T74" fmla="*/ 37 w 471"/>
              <a:gd name="T75" fmla="*/ 616 h 1848"/>
              <a:gd name="T76" fmla="*/ 42 w 471"/>
              <a:gd name="T77" fmla="*/ 511 h 1848"/>
              <a:gd name="T78" fmla="*/ 37 w 471"/>
              <a:gd name="T79" fmla="*/ 446 h 1848"/>
              <a:gd name="T80" fmla="*/ 21 w 471"/>
              <a:gd name="T81" fmla="*/ 361 h 1848"/>
              <a:gd name="T82" fmla="*/ 15 w 471"/>
              <a:gd name="T83" fmla="*/ 282 h 1848"/>
              <a:gd name="T84" fmla="*/ 10 w 471"/>
              <a:gd name="T85" fmla="*/ 189 h 1848"/>
              <a:gd name="T86" fmla="*/ 0 w 471"/>
              <a:gd name="T87" fmla="*/ 112 h 1848"/>
              <a:gd name="T88" fmla="*/ 12 w 471"/>
              <a:gd name="T89" fmla="*/ 66 h 1848"/>
              <a:gd name="T90" fmla="*/ 40 w 471"/>
              <a:gd name="T91" fmla="*/ 36 h 1848"/>
              <a:gd name="T92" fmla="*/ 80 w 471"/>
              <a:gd name="T93" fmla="*/ 10 h 1848"/>
              <a:gd name="T94" fmla="*/ 134 w 471"/>
              <a:gd name="T95" fmla="*/ 0 h 1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71" h="1848">
                <a:moveTo>
                  <a:pt x="134" y="0"/>
                </a:moveTo>
                <a:lnTo>
                  <a:pt x="182" y="79"/>
                </a:lnTo>
                <a:lnTo>
                  <a:pt x="221" y="154"/>
                </a:lnTo>
                <a:lnTo>
                  <a:pt x="237" y="206"/>
                </a:lnTo>
                <a:lnTo>
                  <a:pt x="337" y="436"/>
                </a:lnTo>
                <a:lnTo>
                  <a:pt x="377" y="573"/>
                </a:lnTo>
                <a:lnTo>
                  <a:pt x="384" y="704"/>
                </a:lnTo>
                <a:lnTo>
                  <a:pt x="389" y="891"/>
                </a:lnTo>
                <a:lnTo>
                  <a:pt x="393" y="993"/>
                </a:lnTo>
                <a:lnTo>
                  <a:pt x="414" y="1074"/>
                </a:lnTo>
                <a:lnTo>
                  <a:pt x="423" y="1144"/>
                </a:lnTo>
                <a:lnTo>
                  <a:pt x="423" y="1209"/>
                </a:lnTo>
                <a:lnTo>
                  <a:pt x="407" y="1258"/>
                </a:lnTo>
                <a:lnTo>
                  <a:pt x="398" y="1317"/>
                </a:lnTo>
                <a:lnTo>
                  <a:pt x="404" y="1412"/>
                </a:lnTo>
                <a:lnTo>
                  <a:pt x="407" y="1576"/>
                </a:lnTo>
                <a:lnTo>
                  <a:pt x="416" y="1655"/>
                </a:lnTo>
                <a:lnTo>
                  <a:pt x="438" y="1726"/>
                </a:lnTo>
                <a:lnTo>
                  <a:pt x="471" y="1799"/>
                </a:lnTo>
                <a:lnTo>
                  <a:pt x="411" y="1822"/>
                </a:lnTo>
                <a:lnTo>
                  <a:pt x="343" y="1848"/>
                </a:lnTo>
                <a:lnTo>
                  <a:pt x="295" y="1842"/>
                </a:lnTo>
                <a:lnTo>
                  <a:pt x="191" y="1819"/>
                </a:lnTo>
                <a:lnTo>
                  <a:pt x="180" y="1730"/>
                </a:lnTo>
                <a:lnTo>
                  <a:pt x="173" y="1655"/>
                </a:lnTo>
                <a:lnTo>
                  <a:pt x="176" y="1602"/>
                </a:lnTo>
                <a:lnTo>
                  <a:pt x="185" y="1530"/>
                </a:lnTo>
                <a:lnTo>
                  <a:pt x="176" y="1464"/>
                </a:lnTo>
                <a:lnTo>
                  <a:pt x="155" y="1396"/>
                </a:lnTo>
                <a:lnTo>
                  <a:pt x="140" y="1350"/>
                </a:lnTo>
                <a:lnTo>
                  <a:pt x="134" y="1271"/>
                </a:lnTo>
                <a:lnTo>
                  <a:pt x="121" y="1229"/>
                </a:lnTo>
                <a:lnTo>
                  <a:pt x="112" y="1078"/>
                </a:lnTo>
                <a:lnTo>
                  <a:pt x="94" y="957"/>
                </a:lnTo>
                <a:lnTo>
                  <a:pt x="82" y="864"/>
                </a:lnTo>
                <a:lnTo>
                  <a:pt x="67" y="829"/>
                </a:lnTo>
                <a:lnTo>
                  <a:pt x="49" y="731"/>
                </a:lnTo>
                <a:lnTo>
                  <a:pt x="37" y="616"/>
                </a:lnTo>
                <a:lnTo>
                  <a:pt x="42" y="511"/>
                </a:lnTo>
                <a:lnTo>
                  <a:pt x="37" y="446"/>
                </a:lnTo>
                <a:lnTo>
                  <a:pt x="21" y="361"/>
                </a:lnTo>
                <a:lnTo>
                  <a:pt x="15" y="282"/>
                </a:lnTo>
                <a:lnTo>
                  <a:pt x="10" y="189"/>
                </a:lnTo>
                <a:lnTo>
                  <a:pt x="0" y="112"/>
                </a:lnTo>
                <a:lnTo>
                  <a:pt x="12" y="66"/>
                </a:lnTo>
                <a:lnTo>
                  <a:pt x="40" y="36"/>
                </a:lnTo>
                <a:lnTo>
                  <a:pt x="80" y="10"/>
                </a:lnTo>
                <a:lnTo>
                  <a:pt x="134" y="0"/>
                </a:lnTo>
                <a:close/>
              </a:path>
            </a:pathLst>
          </a:custGeom>
          <a:solidFill>
            <a:srgbClr val="0000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152" name="Freeform 96"/>
          <p:cNvSpPr>
            <a:spLocks/>
          </p:cNvSpPr>
          <p:nvPr/>
        </p:nvSpPr>
        <p:spPr bwMode="auto">
          <a:xfrm>
            <a:off x="2111375" y="2066925"/>
            <a:ext cx="61913" cy="303213"/>
          </a:xfrm>
          <a:custGeom>
            <a:avLst/>
            <a:gdLst>
              <a:gd name="T0" fmla="*/ 92 w 116"/>
              <a:gd name="T1" fmla="*/ 764 h 764"/>
              <a:gd name="T2" fmla="*/ 92 w 116"/>
              <a:gd name="T3" fmla="*/ 662 h 764"/>
              <a:gd name="T4" fmla="*/ 107 w 116"/>
              <a:gd name="T5" fmla="*/ 610 h 764"/>
              <a:gd name="T6" fmla="*/ 116 w 116"/>
              <a:gd name="T7" fmla="*/ 560 h 764"/>
              <a:gd name="T8" fmla="*/ 92 w 116"/>
              <a:gd name="T9" fmla="*/ 508 h 764"/>
              <a:gd name="T10" fmla="*/ 92 w 116"/>
              <a:gd name="T11" fmla="*/ 482 h 764"/>
              <a:gd name="T12" fmla="*/ 80 w 116"/>
              <a:gd name="T13" fmla="*/ 442 h 764"/>
              <a:gd name="T14" fmla="*/ 61 w 116"/>
              <a:gd name="T15" fmla="*/ 403 h 764"/>
              <a:gd name="T16" fmla="*/ 68 w 116"/>
              <a:gd name="T17" fmla="*/ 351 h 764"/>
              <a:gd name="T18" fmla="*/ 47 w 116"/>
              <a:gd name="T19" fmla="*/ 318 h 764"/>
              <a:gd name="T20" fmla="*/ 34 w 116"/>
              <a:gd name="T21" fmla="*/ 266 h 764"/>
              <a:gd name="T22" fmla="*/ 34 w 116"/>
              <a:gd name="T23" fmla="*/ 206 h 764"/>
              <a:gd name="T24" fmla="*/ 29 w 116"/>
              <a:gd name="T25" fmla="*/ 145 h 764"/>
              <a:gd name="T26" fmla="*/ 13 w 116"/>
              <a:gd name="T27" fmla="*/ 85 h 764"/>
              <a:gd name="T28" fmla="*/ 0 w 116"/>
              <a:gd name="T29" fmla="*/ 20 h 764"/>
              <a:gd name="T30" fmla="*/ 0 w 116"/>
              <a:gd name="T31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764">
                <a:moveTo>
                  <a:pt x="92" y="764"/>
                </a:moveTo>
                <a:lnTo>
                  <a:pt x="92" y="662"/>
                </a:lnTo>
                <a:lnTo>
                  <a:pt x="107" y="610"/>
                </a:lnTo>
                <a:lnTo>
                  <a:pt x="116" y="560"/>
                </a:lnTo>
                <a:lnTo>
                  <a:pt x="92" y="508"/>
                </a:lnTo>
                <a:lnTo>
                  <a:pt x="92" y="482"/>
                </a:lnTo>
                <a:lnTo>
                  <a:pt x="80" y="442"/>
                </a:lnTo>
                <a:lnTo>
                  <a:pt x="61" y="403"/>
                </a:lnTo>
                <a:lnTo>
                  <a:pt x="68" y="351"/>
                </a:lnTo>
                <a:lnTo>
                  <a:pt x="47" y="318"/>
                </a:lnTo>
                <a:lnTo>
                  <a:pt x="34" y="266"/>
                </a:lnTo>
                <a:lnTo>
                  <a:pt x="34" y="206"/>
                </a:lnTo>
                <a:lnTo>
                  <a:pt x="29" y="145"/>
                </a:lnTo>
                <a:lnTo>
                  <a:pt x="13" y="85"/>
                </a:lnTo>
                <a:lnTo>
                  <a:pt x="0" y="2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53" name="Freeform 97"/>
          <p:cNvSpPr>
            <a:spLocks/>
          </p:cNvSpPr>
          <p:nvPr/>
        </p:nvSpPr>
        <p:spPr bwMode="auto">
          <a:xfrm>
            <a:off x="2516188" y="2082800"/>
            <a:ext cx="234950" cy="106363"/>
          </a:xfrm>
          <a:custGeom>
            <a:avLst/>
            <a:gdLst>
              <a:gd name="T0" fmla="*/ 377 w 443"/>
              <a:gd name="T1" fmla="*/ 0 h 268"/>
              <a:gd name="T2" fmla="*/ 438 w 443"/>
              <a:gd name="T3" fmla="*/ 48 h 268"/>
              <a:gd name="T4" fmla="*/ 443 w 443"/>
              <a:gd name="T5" fmla="*/ 71 h 268"/>
              <a:gd name="T6" fmla="*/ 440 w 443"/>
              <a:gd name="T7" fmla="*/ 108 h 268"/>
              <a:gd name="T8" fmla="*/ 429 w 443"/>
              <a:gd name="T9" fmla="*/ 137 h 268"/>
              <a:gd name="T10" fmla="*/ 409 w 443"/>
              <a:gd name="T11" fmla="*/ 167 h 268"/>
              <a:gd name="T12" fmla="*/ 377 w 443"/>
              <a:gd name="T13" fmla="*/ 196 h 268"/>
              <a:gd name="T14" fmla="*/ 331 w 443"/>
              <a:gd name="T15" fmla="*/ 223 h 268"/>
              <a:gd name="T16" fmla="*/ 273 w 443"/>
              <a:gd name="T17" fmla="*/ 248 h 268"/>
              <a:gd name="T18" fmla="*/ 218 w 443"/>
              <a:gd name="T19" fmla="*/ 262 h 268"/>
              <a:gd name="T20" fmla="*/ 155 w 443"/>
              <a:gd name="T21" fmla="*/ 268 h 268"/>
              <a:gd name="T22" fmla="*/ 105 w 443"/>
              <a:gd name="T23" fmla="*/ 265 h 268"/>
              <a:gd name="T24" fmla="*/ 57 w 443"/>
              <a:gd name="T25" fmla="*/ 239 h 268"/>
              <a:gd name="T26" fmla="*/ 0 w 443"/>
              <a:gd name="T27" fmla="*/ 210 h 268"/>
              <a:gd name="T28" fmla="*/ 78 w 443"/>
              <a:gd name="T29" fmla="*/ 229 h 268"/>
              <a:gd name="T30" fmla="*/ 161 w 443"/>
              <a:gd name="T31" fmla="*/ 235 h 268"/>
              <a:gd name="T32" fmla="*/ 225 w 443"/>
              <a:gd name="T33" fmla="*/ 210 h 268"/>
              <a:gd name="T34" fmla="*/ 295 w 443"/>
              <a:gd name="T35" fmla="*/ 173 h 268"/>
              <a:gd name="T36" fmla="*/ 343 w 443"/>
              <a:gd name="T37" fmla="*/ 121 h 268"/>
              <a:gd name="T38" fmla="*/ 377 w 443"/>
              <a:gd name="T39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3" h="268">
                <a:moveTo>
                  <a:pt x="377" y="0"/>
                </a:moveTo>
                <a:lnTo>
                  <a:pt x="438" y="48"/>
                </a:lnTo>
                <a:lnTo>
                  <a:pt x="443" y="71"/>
                </a:lnTo>
                <a:lnTo>
                  <a:pt x="440" y="108"/>
                </a:lnTo>
                <a:lnTo>
                  <a:pt x="429" y="137"/>
                </a:lnTo>
                <a:lnTo>
                  <a:pt x="409" y="167"/>
                </a:lnTo>
                <a:lnTo>
                  <a:pt x="377" y="196"/>
                </a:lnTo>
                <a:lnTo>
                  <a:pt x="331" y="223"/>
                </a:lnTo>
                <a:lnTo>
                  <a:pt x="273" y="248"/>
                </a:lnTo>
                <a:lnTo>
                  <a:pt x="218" y="262"/>
                </a:lnTo>
                <a:lnTo>
                  <a:pt x="155" y="268"/>
                </a:lnTo>
                <a:lnTo>
                  <a:pt x="105" y="265"/>
                </a:lnTo>
                <a:lnTo>
                  <a:pt x="57" y="239"/>
                </a:lnTo>
                <a:lnTo>
                  <a:pt x="0" y="210"/>
                </a:lnTo>
                <a:lnTo>
                  <a:pt x="78" y="229"/>
                </a:lnTo>
                <a:lnTo>
                  <a:pt x="161" y="235"/>
                </a:lnTo>
                <a:lnTo>
                  <a:pt x="225" y="210"/>
                </a:lnTo>
                <a:lnTo>
                  <a:pt x="295" y="173"/>
                </a:lnTo>
                <a:lnTo>
                  <a:pt x="343" y="121"/>
                </a:lnTo>
                <a:lnTo>
                  <a:pt x="377" y="0"/>
                </a:lnTo>
                <a:close/>
              </a:path>
            </a:pathLst>
          </a:custGeom>
          <a:solidFill>
            <a:srgbClr val="000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154" name="Freeform 98"/>
          <p:cNvSpPr>
            <a:spLocks/>
          </p:cNvSpPr>
          <p:nvPr/>
        </p:nvSpPr>
        <p:spPr bwMode="auto">
          <a:xfrm>
            <a:off x="2668588" y="2082800"/>
            <a:ext cx="100012" cy="80963"/>
          </a:xfrm>
          <a:custGeom>
            <a:avLst/>
            <a:gdLst>
              <a:gd name="T0" fmla="*/ 146 w 189"/>
              <a:gd name="T1" fmla="*/ 6 h 202"/>
              <a:gd name="T2" fmla="*/ 177 w 189"/>
              <a:gd name="T3" fmla="*/ 0 h 202"/>
              <a:gd name="T4" fmla="*/ 186 w 189"/>
              <a:gd name="T5" fmla="*/ 13 h 202"/>
              <a:gd name="T6" fmla="*/ 189 w 189"/>
              <a:gd name="T7" fmla="*/ 32 h 202"/>
              <a:gd name="T8" fmla="*/ 180 w 189"/>
              <a:gd name="T9" fmla="*/ 59 h 202"/>
              <a:gd name="T10" fmla="*/ 161 w 189"/>
              <a:gd name="T11" fmla="*/ 71 h 202"/>
              <a:gd name="T12" fmla="*/ 137 w 189"/>
              <a:gd name="T13" fmla="*/ 75 h 202"/>
              <a:gd name="T14" fmla="*/ 116 w 189"/>
              <a:gd name="T15" fmla="*/ 134 h 202"/>
              <a:gd name="T16" fmla="*/ 64 w 189"/>
              <a:gd name="T17" fmla="*/ 170 h 202"/>
              <a:gd name="T18" fmla="*/ 30 w 189"/>
              <a:gd name="T19" fmla="*/ 193 h 202"/>
              <a:gd name="T20" fmla="*/ 0 w 189"/>
              <a:gd name="T21" fmla="*/ 202 h 202"/>
              <a:gd name="T22" fmla="*/ 39 w 189"/>
              <a:gd name="T23" fmla="*/ 157 h 202"/>
              <a:gd name="T24" fmla="*/ 64 w 189"/>
              <a:gd name="T25" fmla="*/ 127 h 202"/>
              <a:gd name="T26" fmla="*/ 85 w 189"/>
              <a:gd name="T27" fmla="*/ 94 h 202"/>
              <a:gd name="T28" fmla="*/ 119 w 189"/>
              <a:gd name="T29" fmla="*/ 48 h 202"/>
              <a:gd name="T30" fmla="*/ 128 w 189"/>
              <a:gd name="T31" fmla="*/ 38 h 202"/>
              <a:gd name="T32" fmla="*/ 134 w 189"/>
              <a:gd name="T33" fmla="*/ 29 h 202"/>
              <a:gd name="T34" fmla="*/ 137 w 189"/>
              <a:gd name="T35" fmla="*/ 19 h 202"/>
              <a:gd name="T36" fmla="*/ 146 w 189"/>
              <a:gd name="T37" fmla="*/ 6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9" h="202">
                <a:moveTo>
                  <a:pt x="146" y="6"/>
                </a:moveTo>
                <a:lnTo>
                  <a:pt x="177" y="0"/>
                </a:lnTo>
                <a:lnTo>
                  <a:pt x="186" y="13"/>
                </a:lnTo>
                <a:lnTo>
                  <a:pt x="189" y="32"/>
                </a:lnTo>
                <a:lnTo>
                  <a:pt x="180" y="59"/>
                </a:lnTo>
                <a:lnTo>
                  <a:pt x="161" y="71"/>
                </a:lnTo>
                <a:lnTo>
                  <a:pt x="137" y="75"/>
                </a:lnTo>
                <a:lnTo>
                  <a:pt x="116" y="134"/>
                </a:lnTo>
                <a:lnTo>
                  <a:pt x="64" y="170"/>
                </a:lnTo>
                <a:lnTo>
                  <a:pt x="30" y="193"/>
                </a:lnTo>
                <a:lnTo>
                  <a:pt x="0" y="202"/>
                </a:lnTo>
                <a:lnTo>
                  <a:pt x="39" y="157"/>
                </a:lnTo>
                <a:lnTo>
                  <a:pt x="64" y="127"/>
                </a:lnTo>
                <a:lnTo>
                  <a:pt x="85" y="94"/>
                </a:lnTo>
                <a:lnTo>
                  <a:pt x="119" y="48"/>
                </a:lnTo>
                <a:lnTo>
                  <a:pt x="128" y="38"/>
                </a:lnTo>
                <a:lnTo>
                  <a:pt x="134" y="29"/>
                </a:lnTo>
                <a:lnTo>
                  <a:pt x="137" y="19"/>
                </a:lnTo>
                <a:lnTo>
                  <a:pt x="146" y="6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155" name="Freeform 99"/>
          <p:cNvSpPr>
            <a:spLocks/>
          </p:cNvSpPr>
          <p:nvPr/>
        </p:nvSpPr>
        <p:spPr bwMode="auto">
          <a:xfrm>
            <a:off x="2239963" y="1824038"/>
            <a:ext cx="103187" cy="117475"/>
          </a:xfrm>
          <a:custGeom>
            <a:avLst/>
            <a:gdLst>
              <a:gd name="T0" fmla="*/ 197 w 197"/>
              <a:gd name="T1" fmla="*/ 183 h 299"/>
              <a:gd name="T2" fmla="*/ 167 w 197"/>
              <a:gd name="T3" fmla="*/ 158 h 299"/>
              <a:gd name="T4" fmla="*/ 155 w 197"/>
              <a:gd name="T5" fmla="*/ 138 h 299"/>
              <a:gd name="T6" fmla="*/ 158 w 197"/>
              <a:gd name="T7" fmla="*/ 118 h 299"/>
              <a:gd name="T8" fmla="*/ 158 w 197"/>
              <a:gd name="T9" fmla="*/ 102 h 299"/>
              <a:gd name="T10" fmla="*/ 155 w 197"/>
              <a:gd name="T11" fmla="*/ 89 h 299"/>
              <a:gd name="T12" fmla="*/ 146 w 197"/>
              <a:gd name="T13" fmla="*/ 85 h 299"/>
              <a:gd name="T14" fmla="*/ 152 w 197"/>
              <a:gd name="T15" fmla="*/ 73 h 299"/>
              <a:gd name="T16" fmla="*/ 152 w 197"/>
              <a:gd name="T17" fmla="*/ 60 h 299"/>
              <a:gd name="T18" fmla="*/ 143 w 197"/>
              <a:gd name="T19" fmla="*/ 50 h 299"/>
              <a:gd name="T20" fmla="*/ 133 w 197"/>
              <a:gd name="T21" fmla="*/ 43 h 299"/>
              <a:gd name="T22" fmla="*/ 122 w 197"/>
              <a:gd name="T23" fmla="*/ 40 h 299"/>
              <a:gd name="T24" fmla="*/ 113 w 197"/>
              <a:gd name="T25" fmla="*/ 43 h 299"/>
              <a:gd name="T26" fmla="*/ 115 w 197"/>
              <a:gd name="T27" fmla="*/ 29 h 299"/>
              <a:gd name="T28" fmla="*/ 113 w 197"/>
              <a:gd name="T29" fmla="*/ 17 h 299"/>
              <a:gd name="T30" fmla="*/ 110 w 197"/>
              <a:gd name="T31" fmla="*/ 13 h 299"/>
              <a:gd name="T32" fmla="*/ 101 w 197"/>
              <a:gd name="T33" fmla="*/ 10 h 299"/>
              <a:gd name="T34" fmla="*/ 88 w 197"/>
              <a:gd name="T35" fmla="*/ 10 h 299"/>
              <a:gd name="T36" fmla="*/ 79 w 197"/>
              <a:gd name="T37" fmla="*/ 17 h 299"/>
              <a:gd name="T38" fmla="*/ 72 w 197"/>
              <a:gd name="T39" fmla="*/ 4 h 299"/>
              <a:gd name="T40" fmla="*/ 58 w 197"/>
              <a:gd name="T41" fmla="*/ 0 h 299"/>
              <a:gd name="T42" fmla="*/ 40 w 197"/>
              <a:gd name="T43" fmla="*/ 0 h 299"/>
              <a:gd name="T44" fmla="*/ 22 w 197"/>
              <a:gd name="T45" fmla="*/ 7 h 299"/>
              <a:gd name="T46" fmla="*/ 9 w 197"/>
              <a:gd name="T47" fmla="*/ 19 h 299"/>
              <a:gd name="T48" fmla="*/ 3 w 197"/>
              <a:gd name="T49" fmla="*/ 33 h 299"/>
              <a:gd name="T50" fmla="*/ 0 w 197"/>
              <a:gd name="T51" fmla="*/ 50 h 299"/>
              <a:gd name="T52" fmla="*/ 3 w 197"/>
              <a:gd name="T53" fmla="*/ 66 h 299"/>
              <a:gd name="T54" fmla="*/ 9 w 197"/>
              <a:gd name="T55" fmla="*/ 89 h 299"/>
              <a:gd name="T56" fmla="*/ 15 w 197"/>
              <a:gd name="T57" fmla="*/ 112 h 299"/>
              <a:gd name="T58" fmla="*/ 24 w 197"/>
              <a:gd name="T59" fmla="*/ 135 h 299"/>
              <a:gd name="T60" fmla="*/ 40 w 197"/>
              <a:gd name="T61" fmla="*/ 151 h 299"/>
              <a:gd name="T62" fmla="*/ 72 w 197"/>
              <a:gd name="T63" fmla="*/ 177 h 299"/>
              <a:gd name="T64" fmla="*/ 103 w 197"/>
              <a:gd name="T65" fmla="*/ 191 h 299"/>
              <a:gd name="T66" fmla="*/ 137 w 197"/>
              <a:gd name="T67" fmla="*/ 204 h 299"/>
              <a:gd name="T68" fmla="*/ 176 w 197"/>
              <a:gd name="T69" fmla="*/ 249 h 299"/>
              <a:gd name="T70" fmla="*/ 192 w 197"/>
              <a:gd name="T71" fmla="*/ 299 h 299"/>
              <a:gd name="T72" fmla="*/ 197 w 197"/>
              <a:gd name="T73" fmla="*/ 183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7" h="299">
                <a:moveTo>
                  <a:pt x="197" y="183"/>
                </a:moveTo>
                <a:lnTo>
                  <a:pt x="167" y="158"/>
                </a:lnTo>
                <a:lnTo>
                  <a:pt x="155" y="138"/>
                </a:lnTo>
                <a:lnTo>
                  <a:pt x="158" y="118"/>
                </a:lnTo>
                <a:lnTo>
                  <a:pt x="158" y="102"/>
                </a:lnTo>
                <a:lnTo>
                  <a:pt x="155" y="89"/>
                </a:lnTo>
                <a:lnTo>
                  <a:pt x="146" y="85"/>
                </a:lnTo>
                <a:lnTo>
                  <a:pt x="152" y="73"/>
                </a:lnTo>
                <a:lnTo>
                  <a:pt x="152" y="60"/>
                </a:lnTo>
                <a:lnTo>
                  <a:pt x="143" y="50"/>
                </a:lnTo>
                <a:lnTo>
                  <a:pt x="133" y="43"/>
                </a:lnTo>
                <a:lnTo>
                  <a:pt x="122" y="40"/>
                </a:lnTo>
                <a:lnTo>
                  <a:pt x="113" y="43"/>
                </a:lnTo>
                <a:lnTo>
                  <a:pt x="115" y="29"/>
                </a:lnTo>
                <a:lnTo>
                  <a:pt x="113" y="17"/>
                </a:lnTo>
                <a:lnTo>
                  <a:pt x="110" y="13"/>
                </a:lnTo>
                <a:lnTo>
                  <a:pt x="101" y="10"/>
                </a:lnTo>
                <a:lnTo>
                  <a:pt x="88" y="10"/>
                </a:lnTo>
                <a:lnTo>
                  <a:pt x="79" y="17"/>
                </a:lnTo>
                <a:lnTo>
                  <a:pt x="72" y="4"/>
                </a:lnTo>
                <a:lnTo>
                  <a:pt x="58" y="0"/>
                </a:lnTo>
                <a:lnTo>
                  <a:pt x="40" y="0"/>
                </a:lnTo>
                <a:lnTo>
                  <a:pt x="22" y="7"/>
                </a:lnTo>
                <a:lnTo>
                  <a:pt x="9" y="19"/>
                </a:lnTo>
                <a:lnTo>
                  <a:pt x="3" y="33"/>
                </a:lnTo>
                <a:lnTo>
                  <a:pt x="0" y="50"/>
                </a:lnTo>
                <a:lnTo>
                  <a:pt x="3" y="66"/>
                </a:lnTo>
                <a:lnTo>
                  <a:pt x="9" y="89"/>
                </a:lnTo>
                <a:lnTo>
                  <a:pt x="15" y="112"/>
                </a:lnTo>
                <a:lnTo>
                  <a:pt x="24" y="135"/>
                </a:lnTo>
                <a:lnTo>
                  <a:pt x="40" y="151"/>
                </a:lnTo>
                <a:lnTo>
                  <a:pt x="72" y="177"/>
                </a:lnTo>
                <a:lnTo>
                  <a:pt x="103" y="191"/>
                </a:lnTo>
                <a:lnTo>
                  <a:pt x="137" y="204"/>
                </a:lnTo>
                <a:lnTo>
                  <a:pt x="176" y="249"/>
                </a:lnTo>
                <a:lnTo>
                  <a:pt x="192" y="299"/>
                </a:lnTo>
                <a:lnTo>
                  <a:pt x="197" y="183"/>
                </a:lnTo>
                <a:close/>
              </a:path>
            </a:pathLst>
          </a:custGeom>
          <a:solidFill>
            <a:srgbClr val="E0A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156" name="Freeform 100"/>
          <p:cNvSpPr>
            <a:spLocks/>
          </p:cNvSpPr>
          <p:nvPr/>
        </p:nvSpPr>
        <p:spPr bwMode="auto">
          <a:xfrm>
            <a:off x="2260600" y="1830388"/>
            <a:ext cx="22225" cy="22225"/>
          </a:xfrm>
          <a:custGeom>
            <a:avLst/>
            <a:gdLst>
              <a:gd name="T0" fmla="*/ 2 w 43"/>
              <a:gd name="T1" fmla="*/ 58 h 58"/>
              <a:gd name="T2" fmla="*/ 0 w 43"/>
              <a:gd name="T3" fmla="*/ 43 h 58"/>
              <a:gd name="T4" fmla="*/ 0 w 43"/>
              <a:gd name="T5" fmla="*/ 26 h 58"/>
              <a:gd name="T6" fmla="*/ 9 w 43"/>
              <a:gd name="T7" fmla="*/ 12 h 58"/>
              <a:gd name="T8" fmla="*/ 14 w 43"/>
              <a:gd name="T9" fmla="*/ 6 h 58"/>
              <a:gd name="T10" fmla="*/ 23 w 43"/>
              <a:gd name="T11" fmla="*/ 2 h 58"/>
              <a:gd name="T12" fmla="*/ 32 w 43"/>
              <a:gd name="T13" fmla="*/ 2 h 58"/>
              <a:gd name="T14" fmla="*/ 43 w 43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8">
                <a:moveTo>
                  <a:pt x="2" y="58"/>
                </a:moveTo>
                <a:lnTo>
                  <a:pt x="0" y="43"/>
                </a:lnTo>
                <a:lnTo>
                  <a:pt x="0" y="26"/>
                </a:lnTo>
                <a:lnTo>
                  <a:pt x="9" y="12"/>
                </a:lnTo>
                <a:lnTo>
                  <a:pt x="14" y="6"/>
                </a:lnTo>
                <a:lnTo>
                  <a:pt x="23" y="2"/>
                </a:lnTo>
                <a:lnTo>
                  <a:pt x="32" y="2"/>
                </a:lnTo>
                <a:lnTo>
                  <a:pt x="43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57" name="Freeform 101"/>
          <p:cNvSpPr>
            <a:spLocks/>
          </p:cNvSpPr>
          <p:nvPr/>
        </p:nvSpPr>
        <p:spPr bwMode="auto">
          <a:xfrm>
            <a:off x="2278063" y="1839913"/>
            <a:ext cx="17462" cy="22225"/>
          </a:xfrm>
          <a:custGeom>
            <a:avLst/>
            <a:gdLst>
              <a:gd name="T0" fmla="*/ 34 w 34"/>
              <a:gd name="T1" fmla="*/ 0 h 55"/>
              <a:gd name="T2" fmla="*/ 20 w 34"/>
              <a:gd name="T3" fmla="*/ 3 h 55"/>
              <a:gd name="T4" fmla="*/ 7 w 34"/>
              <a:gd name="T5" fmla="*/ 9 h 55"/>
              <a:gd name="T6" fmla="*/ 0 w 34"/>
              <a:gd name="T7" fmla="*/ 19 h 55"/>
              <a:gd name="T8" fmla="*/ 4 w 34"/>
              <a:gd name="T9" fmla="*/ 30 h 55"/>
              <a:gd name="T10" fmla="*/ 13 w 34"/>
              <a:gd name="T11" fmla="*/ 42 h 55"/>
              <a:gd name="T12" fmla="*/ 16 w 34"/>
              <a:gd name="T1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55">
                <a:moveTo>
                  <a:pt x="34" y="0"/>
                </a:moveTo>
                <a:lnTo>
                  <a:pt x="20" y="3"/>
                </a:lnTo>
                <a:lnTo>
                  <a:pt x="7" y="9"/>
                </a:lnTo>
                <a:lnTo>
                  <a:pt x="0" y="19"/>
                </a:lnTo>
                <a:lnTo>
                  <a:pt x="4" y="30"/>
                </a:lnTo>
                <a:lnTo>
                  <a:pt x="13" y="42"/>
                </a:lnTo>
                <a:lnTo>
                  <a:pt x="16" y="55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58" name="Freeform 102"/>
          <p:cNvSpPr>
            <a:spLocks/>
          </p:cNvSpPr>
          <p:nvPr/>
        </p:nvSpPr>
        <p:spPr bwMode="auto">
          <a:xfrm>
            <a:off x="2295525" y="1854200"/>
            <a:ext cx="19050" cy="19050"/>
          </a:xfrm>
          <a:custGeom>
            <a:avLst/>
            <a:gdLst>
              <a:gd name="T0" fmla="*/ 37 w 37"/>
              <a:gd name="T1" fmla="*/ 6 h 46"/>
              <a:gd name="T2" fmla="*/ 22 w 37"/>
              <a:gd name="T3" fmla="*/ 0 h 46"/>
              <a:gd name="T4" fmla="*/ 9 w 37"/>
              <a:gd name="T5" fmla="*/ 4 h 46"/>
              <a:gd name="T6" fmla="*/ 4 w 37"/>
              <a:gd name="T7" fmla="*/ 10 h 46"/>
              <a:gd name="T8" fmla="*/ 0 w 37"/>
              <a:gd name="T9" fmla="*/ 23 h 46"/>
              <a:gd name="T10" fmla="*/ 4 w 37"/>
              <a:gd name="T11" fmla="*/ 33 h 46"/>
              <a:gd name="T12" fmla="*/ 9 w 37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46">
                <a:moveTo>
                  <a:pt x="37" y="6"/>
                </a:moveTo>
                <a:lnTo>
                  <a:pt x="22" y="0"/>
                </a:lnTo>
                <a:lnTo>
                  <a:pt x="9" y="4"/>
                </a:lnTo>
                <a:lnTo>
                  <a:pt x="4" y="10"/>
                </a:lnTo>
                <a:lnTo>
                  <a:pt x="0" y="23"/>
                </a:lnTo>
                <a:lnTo>
                  <a:pt x="4" y="33"/>
                </a:lnTo>
                <a:lnTo>
                  <a:pt x="9" y="46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59" name="Freeform 103"/>
          <p:cNvSpPr>
            <a:spLocks/>
          </p:cNvSpPr>
          <p:nvPr/>
        </p:nvSpPr>
        <p:spPr bwMode="auto">
          <a:xfrm>
            <a:off x="2130425" y="1844675"/>
            <a:ext cx="631825" cy="377825"/>
          </a:xfrm>
          <a:custGeom>
            <a:avLst/>
            <a:gdLst>
              <a:gd name="T0" fmla="*/ 460 w 1195"/>
              <a:gd name="T1" fmla="*/ 731 h 950"/>
              <a:gd name="T2" fmla="*/ 422 w 1195"/>
              <a:gd name="T3" fmla="*/ 787 h 950"/>
              <a:gd name="T4" fmla="*/ 386 w 1195"/>
              <a:gd name="T5" fmla="*/ 819 h 950"/>
              <a:gd name="T6" fmla="*/ 338 w 1195"/>
              <a:gd name="T7" fmla="*/ 845 h 950"/>
              <a:gd name="T8" fmla="*/ 329 w 1195"/>
              <a:gd name="T9" fmla="*/ 881 h 950"/>
              <a:gd name="T10" fmla="*/ 308 w 1195"/>
              <a:gd name="T11" fmla="*/ 908 h 950"/>
              <a:gd name="T12" fmla="*/ 290 w 1195"/>
              <a:gd name="T13" fmla="*/ 950 h 950"/>
              <a:gd name="T14" fmla="*/ 277 w 1195"/>
              <a:gd name="T15" fmla="*/ 839 h 950"/>
              <a:gd name="T16" fmla="*/ 259 w 1195"/>
              <a:gd name="T17" fmla="*/ 770 h 950"/>
              <a:gd name="T18" fmla="*/ 277 w 1195"/>
              <a:gd name="T19" fmla="*/ 642 h 950"/>
              <a:gd name="T20" fmla="*/ 249 w 1195"/>
              <a:gd name="T21" fmla="*/ 577 h 950"/>
              <a:gd name="T22" fmla="*/ 210 w 1195"/>
              <a:gd name="T23" fmla="*/ 455 h 950"/>
              <a:gd name="T24" fmla="*/ 140 w 1195"/>
              <a:gd name="T25" fmla="*/ 324 h 950"/>
              <a:gd name="T26" fmla="*/ 118 w 1195"/>
              <a:gd name="T27" fmla="*/ 239 h 950"/>
              <a:gd name="T28" fmla="*/ 79 w 1195"/>
              <a:gd name="T29" fmla="*/ 137 h 950"/>
              <a:gd name="T30" fmla="*/ 34 w 1195"/>
              <a:gd name="T31" fmla="*/ 65 h 950"/>
              <a:gd name="T32" fmla="*/ 0 w 1195"/>
              <a:gd name="T33" fmla="*/ 36 h 950"/>
              <a:gd name="T34" fmla="*/ 40 w 1195"/>
              <a:gd name="T35" fmla="*/ 13 h 950"/>
              <a:gd name="T36" fmla="*/ 95 w 1195"/>
              <a:gd name="T37" fmla="*/ 0 h 950"/>
              <a:gd name="T38" fmla="*/ 158 w 1195"/>
              <a:gd name="T39" fmla="*/ 6 h 950"/>
              <a:gd name="T40" fmla="*/ 225 w 1195"/>
              <a:gd name="T41" fmla="*/ 29 h 950"/>
              <a:gd name="T42" fmla="*/ 283 w 1195"/>
              <a:gd name="T43" fmla="*/ 59 h 950"/>
              <a:gd name="T44" fmla="*/ 329 w 1195"/>
              <a:gd name="T45" fmla="*/ 85 h 950"/>
              <a:gd name="T46" fmla="*/ 344 w 1195"/>
              <a:gd name="T47" fmla="*/ 75 h 950"/>
              <a:gd name="T48" fmla="*/ 374 w 1195"/>
              <a:gd name="T49" fmla="*/ 59 h 950"/>
              <a:gd name="T50" fmla="*/ 377 w 1195"/>
              <a:gd name="T51" fmla="*/ 17 h 950"/>
              <a:gd name="T52" fmla="*/ 404 w 1195"/>
              <a:gd name="T53" fmla="*/ 39 h 950"/>
              <a:gd name="T54" fmla="*/ 438 w 1195"/>
              <a:gd name="T55" fmla="*/ 46 h 950"/>
              <a:gd name="T56" fmla="*/ 487 w 1195"/>
              <a:gd name="T57" fmla="*/ 59 h 950"/>
              <a:gd name="T58" fmla="*/ 532 w 1195"/>
              <a:gd name="T59" fmla="*/ 62 h 950"/>
              <a:gd name="T60" fmla="*/ 574 w 1195"/>
              <a:gd name="T61" fmla="*/ 69 h 950"/>
              <a:gd name="T62" fmla="*/ 635 w 1195"/>
              <a:gd name="T63" fmla="*/ 65 h 950"/>
              <a:gd name="T64" fmla="*/ 687 w 1195"/>
              <a:gd name="T65" fmla="*/ 89 h 950"/>
              <a:gd name="T66" fmla="*/ 730 w 1195"/>
              <a:gd name="T67" fmla="*/ 127 h 950"/>
              <a:gd name="T68" fmla="*/ 775 w 1195"/>
              <a:gd name="T69" fmla="*/ 191 h 950"/>
              <a:gd name="T70" fmla="*/ 805 w 1195"/>
              <a:gd name="T71" fmla="*/ 235 h 950"/>
              <a:gd name="T72" fmla="*/ 848 w 1195"/>
              <a:gd name="T73" fmla="*/ 275 h 950"/>
              <a:gd name="T74" fmla="*/ 891 w 1195"/>
              <a:gd name="T75" fmla="*/ 301 h 950"/>
              <a:gd name="T76" fmla="*/ 927 w 1195"/>
              <a:gd name="T77" fmla="*/ 331 h 950"/>
              <a:gd name="T78" fmla="*/ 948 w 1195"/>
              <a:gd name="T79" fmla="*/ 370 h 950"/>
              <a:gd name="T80" fmla="*/ 1016 w 1195"/>
              <a:gd name="T81" fmla="*/ 364 h 950"/>
              <a:gd name="T82" fmla="*/ 1100 w 1195"/>
              <a:gd name="T83" fmla="*/ 376 h 950"/>
              <a:gd name="T84" fmla="*/ 1085 w 1195"/>
              <a:gd name="T85" fmla="*/ 334 h 950"/>
              <a:gd name="T86" fmla="*/ 1173 w 1195"/>
              <a:gd name="T87" fmla="*/ 347 h 950"/>
              <a:gd name="T88" fmla="*/ 1179 w 1195"/>
              <a:gd name="T89" fmla="*/ 462 h 950"/>
              <a:gd name="T90" fmla="*/ 1186 w 1195"/>
              <a:gd name="T91" fmla="*/ 557 h 950"/>
              <a:gd name="T92" fmla="*/ 1195 w 1195"/>
              <a:gd name="T93" fmla="*/ 590 h 950"/>
              <a:gd name="T94" fmla="*/ 1173 w 1195"/>
              <a:gd name="T95" fmla="*/ 600 h 950"/>
              <a:gd name="T96" fmla="*/ 1152 w 1195"/>
              <a:gd name="T97" fmla="*/ 600 h 950"/>
              <a:gd name="T98" fmla="*/ 1130 w 1195"/>
              <a:gd name="T99" fmla="*/ 665 h 950"/>
              <a:gd name="T100" fmla="*/ 1085 w 1195"/>
              <a:gd name="T101" fmla="*/ 737 h 950"/>
              <a:gd name="T102" fmla="*/ 1052 w 1195"/>
              <a:gd name="T103" fmla="*/ 773 h 950"/>
              <a:gd name="T104" fmla="*/ 1012 w 1195"/>
              <a:gd name="T105" fmla="*/ 800 h 950"/>
              <a:gd name="T106" fmla="*/ 942 w 1195"/>
              <a:gd name="T107" fmla="*/ 835 h 950"/>
              <a:gd name="T108" fmla="*/ 869 w 1195"/>
              <a:gd name="T109" fmla="*/ 848 h 950"/>
              <a:gd name="T110" fmla="*/ 790 w 1195"/>
              <a:gd name="T111" fmla="*/ 852 h 950"/>
              <a:gd name="T112" fmla="*/ 733 w 1195"/>
              <a:gd name="T113" fmla="*/ 839 h 950"/>
              <a:gd name="T114" fmla="*/ 681 w 1195"/>
              <a:gd name="T115" fmla="*/ 819 h 950"/>
              <a:gd name="T116" fmla="*/ 635 w 1195"/>
              <a:gd name="T117" fmla="*/ 793 h 950"/>
              <a:gd name="T118" fmla="*/ 602 w 1195"/>
              <a:gd name="T119" fmla="*/ 757 h 950"/>
              <a:gd name="T120" fmla="*/ 574 w 1195"/>
              <a:gd name="T121" fmla="*/ 727 h 950"/>
              <a:gd name="T122" fmla="*/ 520 w 1195"/>
              <a:gd name="T123" fmla="*/ 711 h 950"/>
              <a:gd name="T124" fmla="*/ 460 w 1195"/>
              <a:gd name="T125" fmla="*/ 731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95" h="950">
                <a:moveTo>
                  <a:pt x="460" y="731"/>
                </a:moveTo>
                <a:lnTo>
                  <a:pt x="422" y="787"/>
                </a:lnTo>
                <a:lnTo>
                  <a:pt x="386" y="819"/>
                </a:lnTo>
                <a:lnTo>
                  <a:pt x="338" y="845"/>
                </a:lnTo>
                <a:lnTo>
                  <a:pt x="329" y="881"/>
                </a:lnTo>
                <a:lnTo>
                  <a:pt x="308" y="908"/>
                </a:lnTo>
                <a:lnTo>
                  <a:pt x="290" y="950"/>
                </a:lnTo>
                <a:lnTo>
                  <a:pt x="277" y="839"/>
                </a:lnTo>
                <a:lnTo>
                  <a:pt x="259" y="770"/>
                </a:lnTo>
                <a:lnTo>
                  <a:pt x="277" y="642"/>
                </a:lnTo>
                <a:lnTo>
                  <a:pt x="249" y="577"/>
                </a:lnTo>
                <a:lnTo>
                  <a:pt x="210" y="455"/>
                </a:lnTo>
                <a:lnTo>
                  <a:pt x="140" y="324"/>
                </a:lnTo>
                <a:lnTo>
                  <a:pt x="118" y="239"/>
                </a:lnTo>
                <a:lnTo>
                  <a:pt x="79" y="137"/>
                </a:lnTo>
                <a:lnTo>
                  <a:pt x="34" y="65"/>
                </a:lnTo>
                <a:lnTo>
                  <a:pt x="0" y="36"/>
                </a:lnTo>
                <a:lnTo>
                  <a:pt x="40" y="13"/>
                </a:lnTo>
                <a:lnTo>
                  <a:pt x="95" y="0"/>
                </a:lnTo>
                <a:lnTo>
                  <a:pt x="158" y="6"/>
                </a:lnTo>
                <a:lnTo>
                  <a:pt x="225" y="29"/>
                </a:lnTo>
                <a:lnTo>
                  <a:pt x="283" y="59"/>
                </a:lnTo>
                <a:lnTo>
                  <a:pt x="329" y="85"/>
                </a:lnTo>
                <a:lnTo>
                  <a:pt x="344" y="75"/>
                </a:lnTo>
                <a:lnTo>
                  <a:pt x="374" y="59"/>
                </a:lnTo>
                <a:lnTo>
                  <a:pt x="377" y="17"/>
                </a:lnTo>
                <a:lnTo>
                  <a:pt x="404" y="39"/>
                </a:lnTo>
                <a:lnTo>
                  <a:pt x="438" y="46"/>
                </a:lnTo>
                <a:lnTo>
                  <a:pt x="487" y="59"/>
                </a:lnTo>
                <a:lnTo>
                  <a:pt x="532" y="62"/>
                </a:lnTo>
                <a:lnTo>
                  <a:pt x="574" y="69"/>
                </a:lnTo>
                <a:lnTo>
                  <a:pt x="635" y="65"/>
                </a:lnTo>
                <a:lnTo>
                  <a:pt x="687" y="89"/>
                </a:lnTo>
                <a:lnTo>
                  <a:pt x="730" y="127"/>
                </a:lnTo>
                <a:lnTo>
                  <a:pt x="775" y="191"/>
                </a:lnTo>
                <a:lnTo>
                  <a:pt x="805" y="235"/>
                </a:lnTo>
                <a:lnTo>
                  <a:pt x="848" y="275"/>
                </a:lnTo>
                <a:lnTo>
                  <a:pt x="891" y="301"/>
                </a:lnTo>
                <a:lnTo>
                  <a:pt x="927" y="331"/>
                </a:lnTo>
                <a:lnTo>
                  <a:pt x="948" y="370"/>
                </a:lnTo>
                <a:lnTo>
                  <a:pt x="1016" y="364"/>
                </a:lnTo>
                <a:lnTo>
                  <a:pt x="1100" y="376"/>
                </a:lnTo>
                <a:lnTo>
                  <a:pt x="1085" y="334"/>
                </a:lnTo>
                <a:lnTo>
                  <a:pt x="1173" y="347"/>
                </a:lnTo>
                <a:lnTo>
                  <a:pt x="1179" y="462"/>
                </a:lnTo>
                <a:lnTo>
                  <a:pt x="1186" y="557"/>
                </a:lnTo>
                <a:lnTo>
                  <a:pt x="1195" y="590"/>
                </a:lnTo>
                <a:lnTo>
                  <a:pt x="1173" y="600"/>
                </a:lnTo>
                <a:lnTo>
                  <a:pt x="1152" y="600"/>
                </a:lnTo>
                <a:lnTo>
                  <a:pt x="1130" y="665"/>
                </a:lnTo>
                <a:lnTo>
                  <a:pt x="1085" y="737"/>
                </a:lnTo>
                <a:lnTo>
                  <a:pt x="1052" y="773"/>
                </a:lnTo>
                <a:lnTo>
                  <a:pt x="1012" y="800"/>
                </a:lnTo>
                <a:lnTo>
                  <a:pt x="942" y="835"/>
                </a:lnTo>
                <a:lnTo>
                  <a:pt x="869" y="848"/>
                </a:lnTo>
                <a:lnTo>
                  <a:pt x="790" y="852"/>
                </a:lnTo>
                <a:lnTo>
                  <a:pt x="733" y="839"/>
                </a:lnTo>
                <a:lnTo>
                  <a:pt x="681" y="819"/>
                </a:lnTo>
                <a:lnTo>
                  <a:pt x="635" y="793"/>
                </a:lnTo>
                <a:lnTo>
                  <a:pt x="602" y="757"/>
                </a:lnTo>
                <a:lnTo>
                  <a:pt x="574" y="727"/>
                </a:lnTo>
                <a:lnTo>
                  <a:pt x="520" y="711"/>
                </a:lnTo>
                <a:lnTo>
                  <a:pt x="460" y="731"/>
                </a:lnTo>
                <a:close/>
              </a:path>
            </a:pathLst>
          </a:custGeom>
          <a:solidFill>
            <a:srgbClr val="0000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160" name="Freeform 104"/>
          <p:cNvSpPr>
            <a:spLocks/>
          </p:cNvSpPr>
          <p:nvPr/>
        </p:nvSpPr>
        <p:spPr bwMode="auto">
          <a:xfrm>
            <a:off x="2303463" y="1878013"/>
            <a:ext cx="331787" cy="185737"/>
          </a:xfrm>
          <a:custGeom>
            <a:avLst/>
            <a:gdLst>
              <a:gd name="T0" fmla="*/ 0 w 626"/>
              <a:gd name="T1" fmla="*/ 0 h 469"/>
              <a:gd name="T2" fmla="*/ 42 w 626"/>
              <a:gd name="T3" fmla="*/ 39 h 469"/>
              <a:gd name="T4" fmla="*/ 82 w 626"/>
              <a:gd name="T5" fmla="*/ 66 h 469"/>
              <a:gd name="T6" fmla="*/ 118 w 626"/>
              <a:gd name="T7" fmla="*/ 92 h 469"/>
              <a:gd name="T8" fmla="*/ 136 w 626"/>
              <a:gd name="T9" fmla="*/ 118 h 469"/>
              <a:gd name="T10" fmla="*/ 152 w 626"/>
              <a:gd name="T11" fmla="*/ 144 h 469"/>
              <a:gd name="T12" fmla="*/ 179 w 626"/>
              <a:gd name="T13" fmla="*/ 167 h 469"/>
              <a:gd name="T14" fmla="*/ 213 w 626"/>
              <a:gd name="T15" fmla="*/ 180 h 469"/>
              <a:gd name="T16" fmla="*/ 236 w 626"/>
              <a:gd name="T17" fmla="*/ 207 h 469"/>
              <a:gd name="T18" fmla="*/ 258 w 626"/>
              <a:gd name="T19" fmla="*/ 236 h 469"/>
              <a:gd name="T20" fmla="*/ 279 w 626"/>
              <a:gd name="T21" fmla="*/ 272 h 469"/>
              <a:gd name="T22" fmla="*/ 297 w 626"/>
              <a:gd name="T23" fmla="*/ 308 h 469"/>
              <a:gd name="T24" fmla="*/ 313 w 626"/>
              <a:gd name="T25" fmla="*/ 357 h 469"/>
              <a:gd name="T26" fmla="*/ 334 w 626"/>
              <a:gd name="T27" fmla="*/ 396 h 469"/>
              <a:gd name="T28" fmla="*/ 358 w 626"/>
              <a:gd name="T29" fmla="*/ 425 h 469"/>
              <a:gd name="T30" fmla="*/ 392 w 626"/>
              <a:gd name="T31" fmla="*/ 448 h 469"/>
              <a:gd name="T32" fmla="*/ 425 w 626"/>
              <a:gd name="T33" fmla="*/ 458 h 469"/>
              <a:gd name="T34" fmla="*/ 456 w 626"/>
              <a:gd name="T35" fmla="*/ 469 h 469"/>
              <a:gd name="T36" fmla="*/ 492 w 626"/>
              <a:gd name="T37" fmla="*/ 465 h 469"/>
              <a:gd name="T38" fmla="*/ 526 w 626"/>
              <a:gd name="T39" fmla="*/ 458 h 469"/>
              <a:gd name="T40" fmla="*/ 558 w 626"/>
              <a:gd name="T41" fmla="*/ 439 h 469"/>
              <a:gd name="T42" fmla="*/ 589 w 626"/>
              <a:gd name="T43" fmla="*/ 416 h 469"/>
              <a:gd name="T44" fmla="*/ 607 w 626"/>
              <a:gd name="T45" fmla="*/ 387 h 469"/>
              <a:gd name="T46" fmla="*/ 619 w 626"/>
              <a:gd name="T47" fmla="*/ 357 h 469"/>
              <a:gd name="T48" fmla="*/ 626 w 626"/>
              <a:gd name="T49" fmla="*/ 321 h 469"/>
              <a:gd name="T50" fmla="*/ 619 w 626"/>
              <a:gd name="T51" fmla="*/ 285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6" h="469">
                <a:moveTo>
                  <a:pt x="0" y="0"/>
                </a:moveTo>
                <a:lnTo>
                  <a:pt x="42" y="39"/>
                </a:lnTo>
                <a:lnTo>
                  <a:pt x="82" y="66"/>
                </a:lnTo>
                <a:lnTo>
                  <a:pt x="118" y="92"/>
                </a:lnTo>
                <a:lnTo>
                  <a:pt x="136" y="118"/>
                </a:lnTo>
                <a:lnTo>
                  <a:pt x="152" y="144"/>
                </a:lnTo>
                <a:lnTo>
                  <a:pt x="179" y="167"/>
                </a:lnTo>
                <a:lnTo>
                  <a:pt x="213" y="180"/>
                </a:lnTo>
                <a:lnTo>
                  <a:pt x="236" y="207"/>
                </a:lnTo>
                <a:lnTo>
                  <a:pt x="258" y="236"/>
                </a:lnTo>
                <a:lnTo>
                  <a:pt x="279" y="272"/>
                </a:lnTo>
                <a:lnTo>
                  <a:pt x="297" y="308"/>
                </a:lnTo>
                <a:lnTo>
                  <a:pt x="313" y="357"/>
                </a:lnTo>
                <a:lnTo>
                  <a:pt x="334" y="396"/>
                </a:lnTo>
                <a:lnTo>
                  <a:pt x="358" y="425"/>
                </a:lnTo>
                <a:lnTo>
                  <a:pt x="392" y="448"/>
                </a:lnTo>
                <a:lnTo>
                  <a:pt x="425" y="458"/>
                </a:lnTo>
                <a:lnTo>
                  <a:pt x="456" y="469"/>
                </a:lnTo>
                <a:lnTo>
                  <a:pt x="492" y="465"/>
                </a:lnTo>
                <a:lnTo>
                  <a:pt x="526" y="458"/>
                </a:lnTo>
                <a:lnTo>
                  <a:pt x="558" y="439"/>
                </a:lnTo>
                <a:lnTo>
                  <a:pt x="589" y="416"/>
                </a:lnTo>
                <a:lnTo>
                  <a:pt x="607" y="387"/>
                </a:lnTo>
                <a:lnTo>
                  <a:pt x="619" y="357"/>
                </a:lnTo>
                <a:lnTo>
                  <a:pt x="626" y="321"/>
                </a:lnTo>
                <a:lnTo>
                  <a:pt x="619" y="285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61" name="Line 105"/>
          <p:cNvSpPr>
            <a:spLocks noChangeShapeType="1"/>
          </p:cNvSpPr>
          <p:nvPr/>
        </p:nvSpPr>
        <p:spPr bwMode="auto">
          <a:xfrm>
            <a:off x="2625725" y="2032000"/>
            <a:ext cx="79375" cy="222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62" name="Freeform 106"/>
          <p:cNvSpPr>
            <a:spLocks/>
          </p:cNvSpPr>
          <p:nvPr/>
        </p:nvSpPr>
        <p:spPr bwMode="auto">
          <a:xfrm>
            <a:off x="2417763" y="2008188"/>
            <a:ext cx="36512" cy="61912"/>
          </a:xfrm>
          <a:custGeom>
            <a:avLst/>
            <a:gdLst>
              <a:gd name="T0" fmla="*/ 9 w 70"/>
              <a:gd name="T1" fmla="*/ 158 h 158"/>
              <a:gd name="T2" fmla="*/ 0 w 70"/>
              <a:gd name="T3" fmla="*/ 119 h 158"/>
              <a:gd name="T4" fmla="*/ 9 w 70"/>
              <a:gd name="T5" fmla="*/ 73 h 158"/>
              <a:gd name="T6" fmla="*/ 34 w 70"/>
              <a:gd name="T7" fmla="*/ 30 h 158"/>
              <a:gd name="T8" fmla="*/ 70 w 70"/>
              <a:gd name="T9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158">
                <a:moveTo>
                  <a:pt x="9" y="158"/>
                </a:moveTo>
                <a:lnTo>
                  <a:pt x="0" y="119"/>
                </a:lnTo>
                <a:lnTo>
                  <a:pt x="9" y="73"/>
                </a:lnTo>
                <a:lnTo>
                  <a:pt x="34" y="30"/>
                </a:lnTo>
                <a:lnTo>
                  <a:pt x="70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63" name="Freeform 107"/>
          <p:cNvSpPr>
            <a:spLocks/>
          </p:cNvSpPr>
          <p:nvPr/>
        </p:nvSpPr>
        <p:spPr bwMode="auto">
          <a:xfrm>
            <a:off x="2438400" y="2019300"/>
            <a:ext cx="23813" cy="68263"/>
          </a:xfrm>
          <a:custGeom>
            <a:avLst/>
            <a:gdLst>
              <a:gd name="T0" fmla="*/ 46 w 46"/>
              <a:gd name="T1" fmla="*/ 170 h 170"/>
              <a:gd name="T2" fmla="*/ 22 w 46"/>
              <a:gd name="T3" fmla="*/ 155 h 170"/>
              <a:gd name="T4" fmla="*/ 7 w 46"/>
              <a:gd name="T5" fmla="*/ 131 h 170"/>
              <a:gd name="T6" fmla="*/ 0 w 46"/>
              <a:gd name="T7" fmla="*/ 95 h 170"/>
              <a:gd name="T8" fmla="*/ 7 w 46"/>
              <a:gd name="T9" fmla="*/ 62 h 170"/>
              <a:gd name="T10" fmla="*/ 22 w 46"/>
              <a:gd name="T11" fmla="*/ 26 h 170"/>
              <a:gd name="T12" fmla="*/ 43 w 46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70">
                <a:moveTo>
                  <a:pt x="46" y="170"/>
                </a:moveTo>
                <a:lnTo>
                  <a:pt x="22" y="155"/>
                </a:lnTo>
                <a:lnTo>
                  <a:pt x="7" y="131"/>
                </a:lnTo>
                <a:lnTo>
                  <a:pt x="0" y="95"/>
                </a:lnTo>
                <a:lnTo>
                  <a:pt x="7" y="62"/>
                </a:lnTo>
                <a:lnTo>
                  <a:pt x="22" y="26"/>
                </a:lnTo>
                <a:lnTo>
                  <a:pt x="43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64" name="Freeform 108"/>
          <p:cNvSpPr>
            <a:spLocks/>
          </p:cNvSpPr>
          <p:nvPr/>
        </p:nvSpPr>
        <p:spPr bwMode="auto">
          <a:xfrm>
            <a:off x="2471738" y="2028825"/>
            <a:ext cx="20637" cy="30163"/>
          </a:xfrm>
          <a:custGeom>
            <a:avLst/>
            <a:gdLst>
              <a:gd name="T0" fmla="*/ 0 w 37"/>
              <a:gd name="T1" fmla="*/ 0 h 76"/>
              <a:gd name="T2" fmla="*/ 0 w 37"/>
              <a:gd name="T3" fmla="*/ 33 h 76"/>
              <a:gd name="T4" fmla="*/ 16 w 37"/>
              <a:gd name="T5" fmla="*/ 62 h 76"/>
              <a:gd name="T6" fmla="*/ 37 w 37"/>
              <a:gd name="T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76">
                <a:moveTo>
                  <a:pt x="0" y="0"/>
                </a:moveTo>
                <a:lnTo>
                  <a:pt x="0" y="33"/>
                </a:lnTo>
                <a:lnTo>
                  <a:pt x="16" y="62"/>
                </a:lnTo>
                <a:lnTo>
                  <a:pt x="37" y="76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65" name="Freeform 109"/>
          <p:cNvSpPr>
            <a:spLocks/>
          </p:cNvSpPr>
          <p:nvPr/>
        </p:nvSpPr>
        <p:spPr bwMode="auto">
          <a:xfrm>
            <a:off x="2357438" y="1984375"/>
            <a:ext cx="90487" cy="41275"/>
          </a:xfrm>
          <a:custGeom>
            <a:avLst/>
            <a:gdLst>
              <a:gd name="T0" fmla="*/ 0 w 171"/>
              <a:gd name="T1" fmla="*/ 102 h 102"/>
              <a:gd name="T2" fmla="*/ 16 w 171"/>
              <a:gd name="T3" fmla="*/ 69 h 102"/>
              <a:gd name="T4" fmla="*/ 41 w 171"/>
              <a:gd name="T5" fmla="*/ 36 h 102"/>
              <a:gd name="T6" fmla="*/ 68 w 171"/>
              <a:gd name="T7" fmla="*/ 13 h 102"/>
              <a:gd name="T8" fmla="*/ 95 w 171"/>
              <a:gd name="T9" fmla="*/ 3 h 102"/>
              <a:gd name="T10" fmla="*/ 120 w 171"/>
              <a:gd name="T11" fmla="*/ 0 h 102"/>
              <a:gd name="T12" fmla="*/ 150 w 171"/>
              <a:gd name="T13" fmla="*/ 6 h 102"/>
              <a:gd name="T14" fmla="*/ 171 w 171"/>
              <a:gd name="T15" fmla="*/ 1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" h="102">
                <a:moveTo>
                  <a:pt x="0" y="102"/>
                </a:moveTo>
                <a:lnTo>
                  <a:pt x="16" y="69"/>
                </a:lnTo>
                <a:lnTo>
                  <a:pt x="41" y="36"/>
                </a:lnTo>
                <a:lnTo>
                  <a:pt x="68" y="13"/>
                </a:lnTo>
                <a:lnTo>
                  <a:pt x="95" y="3"/>
                </a:lnTo>
                <a:lnTo>
                  <a:pt x="120" y="0"/>
                </a:lnTo>
                <a:lnTo>
                  <a:pt x="150" y="6"/>
                </a:lnTo>
                <a:lnTo>
                  <a:pt x="171" y="19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66" name="Freeform 110"/>
          <p:cNvSpPr>
            <a:spLocks/>
          </p:cNvSpPr>
          <p:nvPr/>
        </p:nvSpPr>
        <p:spPr bwMode="auto">
          <a:xfrm>
            <a:off x="2433638" y="2082800"/>
            <a:ext cx="192087" cy="98425"/>
          </a:xfrm>
          <a:custGeom>
            <a:avLst/>
            <a:gdLst>
              <a:gd name="T0" fmla="*/ 0 w 362"/>
              <a:gd name="T1" fmla="*/ 127 h 245"/>
              <a:gd name="T2" fmla="*/ 55 w 362"/>
              <a:gd name="T3" fmla="*/ 111 h 245"/>
              <a:gd name="T4" fmla="*/ 107 w 362"/>
              <a:gd name="T5" fmla="*/ 88 h 245"/>
              <a:gd name="T6" fmla="*/ 159 w 362"/>
              <a:gd name="T7" fmla="*/ 62 h 245"/>
              <a:gd name="T8" fmla="*/ 207 w 362"/>
              <a:gd name="T9" fmla="*/ 29 h 245"/>
              <a:gd name="T10" fmla="*/ 247 w 362"/>
              <a:gd name="T11" fmla="*/ 0 h 245"/>
              <a:gd name="T12" fmla="*/ 261 w 362"/>
              <a:gd name="T13" fmla="*/ 46 h 245"/>
              <a:gd name="T14" fmla="*/ 290 w 362"/>
              <a:gd name="T15" fmla="*/ 92 h 245"/>
              <a:gd name="T16" fmla="*/ 320 w 362"/>
              <a:gd name="T17" fmla="*/ 131 h 245"/>
              <a:gd name="T18" fmla="*/ 362 w 362"/>
              <a:gd name="T19" fmla="*/ 163 h 245"/>
              <a:gd name="T20" fmla="*/ 326 w 362"/>
              <a:gd name="T21" fmla="*/ 196 h 245"/>
              <a:gd name="T22" fmla="*/ 292 w 362"/>
              <a:gd name="T23" fmla="*/ 216 h 245"/>
              <a:gd name="T24" fmla="*/ 247 w 362"/>
              <a:gd name="T25" fmla="*/ 235 h 245"/>
              <a:gd name="T26" fmla="*/ 204 w 362"/>
              <a:gd name="T27" fmla="*/ 245 h 245"/>
              <a:gd name="T28" fmla="*/ 174 w 362"/>
              <a:gd name="T29" fmla="*/ 242 h 245"/>
              <a:gd name="T30" fmla="*/ 150 w 362"/>
              <a:gd name="T31" fmla="*/ 23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2" h="245">
                <a:moveTo>
                  <a:pt x="0" y="127"/>
                </a:moveTo>
                <a:lnTo>
                  <a:pt x="55" y="111"/>
                </a:lnTo>
                <a:lnTo>
                  <a:pt x="107" y="88"/>
                </a:lnTo>
                <a:lnTo>
                  <a:pt x="159" y="62"/>
                </a:lnTo>
                <a:lnTo>
                  <a:pt x="207" y="29"/>
                </a:lnTo>
                <a:lnTo>
                  <a:pt x="247" y="0"/>
                </a:lnTo>
                <a:lnTo>
                  <a:pt x="261" y="46"/>
                </a:lnTo>
                <a:lnTo>
                  <a:pt x="290" y="92"/>
                </a:lnTo>
                <a:lnTo>
                  <a:pt x="320" y="131"/>
                </a:lnTo>
                <a:lnTo>
                  <a:pt x="362" y="163"/>
                </a:lnTo>
                <a:lnTo>
                  <a:pt x="326" y="196"/>
                </a:lnTo>
                <a:lnTo>
                  <a:pt x="292" y="216"/>
                </a:lnTo>
                <a:lnTo>
                  <a:pt x="247" y="235"/>
                </a:lnTo>
                <a:lnTo>
                  <a:pt x="204" y="245"/>
                </a:lnTo>
                <a:lnTo>
                  <a:pt x="174" y="242"/>
                </a:lnTo>
                <a:lnTo>
                  <a:pt x="150" y="235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67" name="Freeform 111"/>
          <p:cNvSpPr>
            <a:spLocks/>
          </p:cNvSpPr>
          <p:nvPr/>
        </p:nvSpPr>
        <p:spPr bwMode="auto">
          <a:xfrm>
            <a:off x="2505075" y="2114550"/>
            <a:ext cx="61913" cy="60325"/>
          </a:xfrm>
          <a:custGeom>
            <a:avLst/>
            <a:gdLst>
              <a:gd name="T0" fmla="*/ 0 w 118"/>
              <a:gd name="T1" fmla="*/ 0 h 150"/>
              <a:gd name="T2" fmla="*/ 27 w 118"/>
              <a:gd name="T3" fmla="*/ 108 h 150"/>
              <a:gd name="T4" fmla="*/ 118 w 118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" h="150">
                <a:moveTo>
                  <a:pt x="0" y="0"/>
                </a:moveTo>
                <a:lnTo>
                  <a:pt x="27" y="108"/>
                </a:lnTo>
                <a:lnTo>
                  <a:pt x="118" y="15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68" name="Freeform 112"/>
          <p:cNvSpPr>
            <a:spLocks/>
          </p:cNvSpPr>
          <p:nvPr/>
        </p:nvSpPr>
        <p:spPr bwMode="auto">
          <a:xfrm>
            <a:off x="2408238" y="1897063"/>
            <a:ext cx="23812" cy="57150"/>
          </a:xfrm>
          <a:custGeom>
            <a:avLst/>
            <a:gdLst>
              <a:gd name="T0" fmla="*/ 0 w 46"/>
              <a:gd name="T1" fmla="*/ 0 h 144"/>
              <a:gd name="T2" fmla="*/ 21 w 46"/>
              <a:gd name="T3" fmla="*/ 17 h 144"/>
              <a:gd name="T4" fmla="*/ 34 w 46"/>
              <a:gd name="T5" fmla="*/ 43 h 144"/>
              <a:gd name="T6" fmla="*/ 34 w 46"/>
              <a:gd name="T7" fmla="*/ 66 h 144"/>
              <a:gd name="T8" fmla="*/ 43 w 46"/>
              <a:gd name="T9" fmla="*/ 92 h 144"/>
              <a:gd name="T10" fmla="*/ 46 w 46"/>
              <a:gd name="T11" fmla="*/ 118 h 144"/>
              <a:gd name="T12" fmla="*/ 46 w 46"/>
              <a:gd name="T13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44">
                <a:moveTo>
                  <a:pt x="0" y="0"/>
                </a:moveTo>
                <a:lnTo>
                  <a:pt x="21" y="17"/>
                </a:lnTo>
                <a:lnTo>
                  <a:pt x="34" y="43"/>
                </a:lnTo>
                <a:lnTo>
                  <a:pt x="34" y="66"/>
                </a:lnTo>
                <a:lnTo>
                  <a:pt x="43" y="92"/>
                </a:lnTo>
                <a:lnTo>
                  <a:pt x="46" y="118"/>
                </a:lnTo>
                <a:lnTo>
                  <a:pt x="46" y="144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69" name="Freeform 113"/>
          <p:cNvSpPr>
            <a:spLocks/>
          </p:cNvSpPr>
          <p:nvPr/>
        </p:nvSpPr>
        <p:spPr bwMode="auto">
          <a:xfrm>
            <a:off x="2401888" y="1909763"/>
            <a:ext cx="23812" cy="31750"/>
          </a:xfrm>
          <a:custGeom>
            <a:avLst/>
            <a:gdLst>
              <a:gd name="T0" fmla="*/ 9 w 46"/>
              <a:gd name="T1" fmla="*/ 0 h 83"/>
              <a:gd name="T2" fmla="*/ 0 w 46"/>
              <a:gd name="T3" fmla="*/ 14 h 83"/>
              <a:gd name="T4" fmla="*/ 3 w 46"/>
              <a:gd name="T5" fmla="*/ 37 h 83"/>
              <a:gd name="T6" fmla="*/ 9 w 46"/>
              <a:gd name="T7" fmla="*/ 52 h 83"/>
              <a:gd name="T8" fmla="*/ 21 w 46"/>
              <a:gd name="T9" fmla="*/ 63 h 83"/>
              <a:gd name="T10" fmla="*/ 28 w 46"/>
              <a:gd name="T11" fmla="*/ 73 h 83"/>
              <a:gd name="T12" fmla="*/ 46 w 46"/>
              <a:gd name="T13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83">
                <a:moveTo>
                  <a:pt x="9" y="0"/>
                </a:moveTo>
                <a:lnTo>
                  <a:pt x="0" y="14"/>
                </a:lnTo>
                <a:lnTo>
                  <a:pt x="3" y="37"/>
                </a:lnTo>
                <a:lnTo>
                  <a:pt x="9" y="52"/>
                </a:lnTo>
                <a:lnTo>
                  <a:pt x="21" y="63"/>
                </a:lnTo>
                <a:lnTo>
                  <a:pt x="28" y="73"/>
                </a:lnTo>
                <a:lnTo>
                  <a:pt x="46" y="83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70" name="Freeform 114"/>
          <p:cNvSpPr>
            <a:spLocks/>
          </p:cNvSpPr>
          <p:nvPr/>
        </p:nvSpPr>
        <p:spPr bwMode="auto">
          <a:xfrm>
            <a:off x="2635250" y="1981200"/>
            <a:ext cx="123825" cy="195263"/>
          </a:xfrm>
          <a:custGeom>
            <a:avLst/>
            <a:gdLst>
              <a:gd name="T0" fmla="*/ 234 w 234"/>
              <a:gd name="T1" fmla="*/ 255 h 494"/>
              <a:gd name="T2" fmla="*/ 204 w 234"/>
              <a:gd name="T3" fmla="*/ 262 h 494"/>
              <a:gd name="T4" fmla="*/ 197 w 234"/>
              <a:gd name="T5" fmla="*/ 282 h 494"/>
              <a:gd name="T6" fmla="*/ 191 w 234"/>
              <a:gd name="T7" fmla="*/ 295 h 494"/>
              <a:gd name="T8" fmla="*/ 175 w 234"/>
              <a:gd name="T9" fmla="*/ 301 h 494"/>
              <a:gd name="T10" fmla="*/ 139 w 234"/>
              <a:gd name="T11" fmla="*/ 357 h 494"/>
              <a:gd name="T12" fmla="*/ 109 w 234"/>
              <a:gd name="T13" fmla="*/ 403 h 494"/>
              <a:gd name="T14" fmla="*/ 72 w 234"/>
              <a:gd name="T15" fmla="*/ 442 h 494"/>
              <a:gd name="T16" fmla="*/ 57 w 234"/>
              <a:gd name="T17" fmla="*/ 465 h 494"/>
              <a:gd name="T18" fmla="*/ 0 w 234"/>
              <a:gd name="T19" fmla="*/ 494 h 494"/>
              <a:gd name="T20" fmla="*/ 23 w 234"/>
              <a:gd name="T21" fmla="*/ 471 h 494"/>
              <a:gd name="T22" fmla="*/ 48 w 234"/>
              <a:gd name="T23" fmla="*/ 432 h 494"/>
              <a:gd name="T24" fmla="*/ 57 w 234"/>
              <a:gd name="T25" fmla="*/ 403 h 494"/>
              <a:gd name="T26" fmla="*/ 61 w 234"/>
              <a:gd name="T27" fmla="*/ 361 h 494"/>
              <a:gd name="T28" fmla="*/ 52 w 234"/>
              <a:gd name="T29" fmla="*/ 314 h 494"/>
              <a:gd name="T30" fmla="*/ 79 w 234"/>
              <a:gd name="T31" fmla="*/ 282 h 494"/>
              <a:gd name="T32" fmla="*/ 82 w 234"/>
              <a:gd name="T33" fmla="*/ 232 h 494"/>
              <a:gd name="T34" fmla="*/ 82 w 234"/>
              <a:gd name="T35" fmla="*/ 212 h 494"/>
              <a:gd name="T36" fmla="*/ 157 w 234"/>
              <a:gd name="T37" fmla="*/ 265 h 494"/>
              <a:gd name="T38" fmla="*/ 118 w 234"/>
              <a:gd name="T39" fmla="*/ 199 h 494"/>
              <a:gd name="T40" fmla="*/ 130 w 234"/>
              <a:gd name="T41" fmla="*/ 164 h 494"/>
              <a:gd name="T42" fmla="*/ 145 w 234"/>
              <a:gd name="T43" fmla="*/ 108 h 494"/>
              <a:gd name="T44" fmla="*/ 148 w 234"/>
              <a:gd name="T45" fmla="*/ 66 h 494"/>
              <a:gd name="T46" fmla="*/ 139 w 234"/>
              <a:gd name="T47" fmla="*/ 33 h 494"/>
              <a:gd name="T48" fmla="*/ 127 w 234"/>
              <a:gd name="T49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4" h="494">
                <a:moveTo>
                  <a:pt x="234" y="255"/>
                </a:moveTo>
                <a:lnTo>
                  <a:pt x="204" y="262"/>
                </a:lnTo>
                <a:lnTo>
                  <a:pt x="197" y="282"/>
                </a:lnTo>
                <a:lnTo>
                  <a:pt x="191" y="295"/>
                </a:lnTo>
                <a:lnTo>
                  <a:pt x="175" y="301"/>
                </a:lnTo>
                <a:lnTo>
                  <a:pt x="139" y="357"/>
                </a:lnTo>
                <a:lnTo>
                  <a:pt x="109" y="403"/>
                </a:lnTo>
                <a:lnTo>
                  <a:pt x="72" y="442"/>
                </a:lnTo>
                <a:lnTo>
                  <a:pt x="57" y="465"/>
                </a:lnTo>
                <a:lnTo>
                  <a:pt x="0" y="494"/>
                </a:lnTo>
                <a:lnTo>
                  <a:pt x="23" y="471"/>
                </a:lnTo>
                <a:lnTo>
                  <a:pt x="48" y="432"/>
                </a:lnTo>
                <a:lnTo>
                  <a:pt x="57" y="403"/>
                </a:lnTo>
                <a:lnTo>
                  <a:pt x="61" y="361"/>
                </a:lnTo>
                <a:lnTo>
                  <a:pt x="52" y="314"/>
                </a:lnTo>
                <a:lnTo>
                  <a:pt x="79" y="282"/>
                </a:lnTo>
                <a:lnTo>
                  <a:pt x="82" y="232"/>
                </a:lnTo>
                <a:lnTo>
                  <a:pt x="82" y="212"/>
                </a:lnTo>
                <a:lnTo>
                  <a:pt x="157" y="265"/>
                </a:lnTo>
                <a:lnTo>
                  <a:pt x="118" y="199"/>
                </a:lnTo>
                <a:lnTo>
                  <a:pt x="130" y="164"/>
                </a:lnTo>
                <a:lnTo>
                  <a:pt x="145" y="108"/>
                </a:lnTo>
                <a:lnTo>
                  <a:pt x="148" y="66"/>
                </a:lnTo>
                <a:lnTo>
                  <a:pt x="139" y="33"/>
                </a:lnTo>
                <a:lnTo>
                  <a:pt x="127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78" name="Rectangle 122"/>
          <p:cNvSpPr>
            <a:spLocks noChangeArrowheads="1"/>
          </p:cNvSpPr>
          <p:nvPr/>
        </p:nvSpPr>
        <p:spPr bwMode="auto">
          <a:xfrm>
            <a:off x="1306513" y="4343400"/>
            <a:ext cx="24653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800">
                <a:solidFill>
                  <a:srgbClr val="000000"/>
                </a:solidFill>
                <a:ea typeface="HY헤드라인M" pitchFamily="18" charset="-127"/>
              </a:rPr>
              <a:t>Knowledge Discovery</a:t>
            </a:r>
            <a:endParaRPr kumimoji="0" lang="en-US" altLang="ko-KR" sz="1800">
              <a:ea typeface="HY헤드라인M" pitchFamily="18" charset="-127"/>
            </a:endParaRPr>
          </a:p>
        </p:txBody>
      </p:sp>
      <p:sp>
        <p:nvSpPr>
          <p:cNvPr id="45179" name="Rectangle 123"/>
          <p:cNvSpPr>
            <a:spLocks noChangeArrowheads="1"/>
          </p:cNvSpPr>
          <p:nvPr/>
        </p:nvSpPr>
        <p:spPr bwMode="auto">
          <a:xfrm>
            <a:off x="1306513" y="4592638"/>
            <a:ext cx="27892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800">
                <a:solidFill>
                  <a:srgbClr val="000000"/>
                </a:solidFill>
              </a:rPr>
              <a:t>Processing: </a:t>
            </a:r>
            <a:r>
              <a:rPr kumimoji="0" lang="en-US" altLang="ko-KR" sz="1800" u="sng">
                <a:solidFill>
                  <a:srgbClr val="000000"/>
                </a:solidFill>
              </a:rPr>
              <a:t>Data mining</a:t>
            </a:r>
            <a:endParaRPr kumimoji="0" lang="en-US" altLang="ko-KR" sz="1800" u="sng"/>
          </a:p>
        </p:txBody>
      </p:sp>
      <p:pic>
        <p:nvPicPr>
          <p:cNvPr id="45183" name="Picture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2166938"/>
            <a:ext cx="1328738" cy="141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184" name="Rectangle 128"/>
          <p:cNvSpPr>
            <a:spLocks noChangeArrowheads="1"/>
          </p:cNvSpPr>
          <p:nvPr/>
        </p:nvSpPr>
        <p:spPr bwMode="auto">
          <a:xfrm>
            <a:off x="2754313" y="2982913"/>
            <a:ext cx="542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>
                <a:solidFill>
                  <a:srgbClr val="000000"/>
                </a:solidFill>
              </a:rPr>
              <a:t>Data </a:t>
            </a:r>
            <a:endParaRPr kumimoji="0" lang="en-US" altLang="ko-KR"/>
          </a:p>
        </p:txBody>
      </p:sp>
      <p:sp>
        <p:nvSpPr>
          <p:cNvPr id="45185" name="Rectangle 129"/>
          <p:cNvSpPr>
            <a:spLocks noChangeArrowheads="1"/>
          </p:cNvSpPr>
          <p:nvPr/>
        </p:nvSpPr>
        <p:spPr bwMode="auto">
          <a:xfrm>
            <a:off x="2754313" y="3260725"/>
            <a:ext cx="11525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>
                <a:solidFill>
                  <a:srgbClr val="000000"/>
                </a:solidFill>
              </a:rPr>
              <a:t>Warehouse</a:t>
            </a:r>
            <a:endParaRPr kumimoji="0" lang="en-US" altLang="ko-KR"/>
          </a:p>
        </p:txBody>
      </p:sp>
      <p:pic>
        <p:nvPicPr>
          <p:cNvPr id="45188" name="Picture 1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4419600"/>
            <a:ext cx="75565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190" name="Picture 1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124200"/>
            <a:ext cx="2960687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191" name="Rectangle 135"/>
          <p:cNvSpPr>
            <a:spLocks noChangeArrowheads="1"/>
          </p:cNvSpPr>
          <p:nvPr/>
        </p:nvSpPr>
        <p:spPr bwMode="auto">
          <a:xfrm>
            <a:off x="6056313" y="3775075"/>
            <a:ext cx="773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800">
                <a:solidFill>
                  <a:srgbClr val="000000"/>
                </a:solidFill>
                <a:ea typeface="HY헤드라인M" pitchFamily="18" charset="-127"/>
              </a:rPr>
              <a:t>useful,</a:t>
            </a:r>
            <a:endParaRPr kumimoji="0" lang="en-US" altLang="ko-KR" sz="1800">
              <a:ea typeface="HY헤드라인M" pitchFamily="18" charset="-127"/>
            </a:endParaRPr>
          </a:p>
        </p:txBody>
      </p:sp>
      <p:sp>
        <p:nvSpPr>
          <p:cNvPr id="45192" name="Rectangle 136"/>
          <p:cNvSpPr>
            <a:spLocks noChangeArrowheads="1"/>
          </p:cNvSpPr>
          <p:nvPr/>
        </p:nvSpPr>
        <p:spPr bwMode="auto">
          <a:xfrm>
            <a:off x="6056313" y="4000500"/>
            <a:ext cx="12525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800">
                <a:solidFill>
                  <a:srgbClr val="000000"/>
                </a:solidFill>
                <a:ea typeface="HY헤드라인M" pitchFamily="18" charset="-127"/>
              </a:rPr>
              <a:t>interesting</a:t>
            </a:r>
            <a:endParaRPr kumimoji="0" lang="en-US" altLang="ko-KR" sz="1800">
              <a:ea typeface="HY헤드라인M" pitchFamily="18" charset="-127"/>
            </a:endParaRPr>
          </a:p>
        </p:txBody>
      </p:sp>
      <p:sp>
        <p:nvSpPr>
          <p:cNvPr id="45193" name="Rectangle 137"/>
          <p:cNvSpPr>
            <a:spLocks noChangeArrowheads="1"/>
          </p:cNvSpPr>
          <p:nvPr/>
        </p:nvSpPr>
        <p:spPr bwMode="auto">
          <a:xfrm>
            <a:off x="6056313" y="4225925"/>
            <a:ext cx="785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800">
                <a:solidFill>
                  <a:srgbClr val="000000"/>
                </a:solidFill>
                <a:ea typeface="HY헤드라인M" pitchFamily="18" charset="-127"/>
              </a:rPr>
              <a:t>hidden</a:t>
            </a:r>
            <a:endParaRPr kumimoji="0" lang="en-US" altLang="ko-KR" sz="1800">
              <a:ea typeface="HY헤드라인M" pitchFamily="18" charset="-127"/>
            </a:endParaRPr>
          </a:p>
        </p:txBody>
      </p:sp>
      <p:sp>
        <p:nvSpPr>
          <p:cNvPr id="45194" name="Rectangle 138"/>
          <p:cNvSpPr>
            <a:spLocks noChangeArrowheads="1"/>
          </p:cNvSpPr>
          <p:nvPr/>
        </p:nvSpPr>
        <p:spPr bwMode="auto">
          <a:xfrm>
            <a:off x="6056313" y="4449763"/>
            <a:ext cx="1346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800">
                <a:solidFill>
                  <a:srgbClr val="000000"/>
                </a:solidFill>
                <a:ea typeface="HY헤드라인M" pitchFamily="18" charset="-127"/>
              </a:rPr>
              <a:t>information</a:t>
            </a:r>
            <a:endParaRPr kumimoji="0" lang="en-US" altLang="ko-KR" sz="1800">
              <a:ea typeface="HY헤드라인M" pitchFamily="18" charset="-127"/>
            </a:endParaRPr>
          </a:p>
        </p:txBody>
      </p:sp>
      <p:sp>
        <p:nvSpPr>
          <p:cNvPr id="45196" name="Text Box 140"/>
          <p:cNvSpPr txBox="1">
            <a:spLocks noChangeArrowheads="1"/>
          </p:cNvSpPr>
          <p:nvPr/>
        </p:nvSpPr>
        <p:spPr bwMode="auto">
          <a:xfrm>
            <a:off x="6488113" y="49530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800" b="0">
                <a:ea typeface="HY헤드라인M" pitchFamily="18" charset="-127"/>
              </a:rPr>
              <a:t>응용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 (RDBMS)</a:t>
            </a: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1219200" y="1954213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681163" y="1862138"/>
            <a:ext cx="2182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Data warehouse</a:t>
            </a:r>
          </a:p>
        </p:txBody>
      </p:sp>
      <p:pic>
        <p:nvPicPr>
          <p:cNvPr id="4609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237490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2176463" y="2286000"/>
            <a:ext cx="213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시간 데이터 저장</a:t>
            </a:r>
          </a:p>
        </p:txBody>
      </p:sp>
      <p:pic>
        <p:nvPicPr>
          <p:cNvPr id="46102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0025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2179638" y="2651125"/>
            <a:ext cx="2722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시간에 따른 경향 분석</a:t>
            </a:r>
          </a:p>
        </p:txBody>
      </p:sp>
      <p:pic>
        <p:nvPicPr>
          <p:cNvPr id="46104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21025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2179638" y="3032125"/>
            <a:ext cx="213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요약 데이터 요구</a:t>
            </a:r>
          </a:p>
        </p:txBody>
      </p:sp>
      <p:pic>
        <p:nvPicPr>
          <p:cNvPr id="46106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2025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2179638" y="3413125"/>
            <a:ext cx="382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다양한 관점에 의한 데이터 관찰</a:t>
            </a:r>
          </a:p>
        </p:txBody>
      </p:sp>
      <p:pic>
        <p:nvPicPr>
          <p:cNvPr id="46108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83025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2179638" y="3794125"/>
            <a:ext cx="1674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Non-volatile</a:t>
            </a:r>
          </a:p>
        </p:txBody>
      </p:sp>
      <p:pic>
        <p:nvPicPr>
          <p:cNvPr id="46110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67200"/>
            <a:ext cx="1524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2514600" y="4137025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1800" b="0">
                <a:latin typeface="HY헤드라인M" pitchFamily="18" charset="-127"/>
                <a:ea typeface="HY헤드라인M" pitchFamily="18" charset="-127"/>
              </a:rPr>
              <a:t>질의 위주</a:t>
            </a:r>
          </a:p>
        </p:txBody>
      </p:sp>
      <p:pic>
        <p:nvPicPr>
          <p:cNvPr id="46112" name="Picture 32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81600"/>
            <a:ext cx="963613" cy="227013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113" name="Rectangle 33" descr="편지지"/>
          <p:cNvSpPr>
            <a:spLocks noChangeArrowheads="1"/>
          </p:cNvSpPr>
          <p:nvPr/>
        </p:nvSpPr>
        <p:spPr bwMode="auto">
          <a:xfrm>
            <a:off x="3048000" y="4699000"/>
            <a:ext cx="4191000" cy="13208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latinLnBrk="0"/>
            <a:endParaRPr lang="en-US" altLang="ko-KR" sz="2000" b="0">
              <a:latin typeface="HY헤드라인M" pitchFamily="18" charset="-127"/>
              <a:ea typeface="HY헤드라인M" pitchFamily="18" charset="-127"/>
            </a:endParaRPr>
          </a:p>
          <a:p>
            <a:pPr latinLnBrk="0"/>
            <a:r>
              <a:rPr lang="en-US" altLang="ko-KR" sz="2000" b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새로운 데이터 모델의 필요성</a:t>
            </a:r>
          </a:p>
          <a:p>
            <a:pPr latinLnBrk="0"/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000" b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차원 모델</a:t>
            </a:r>
            <a:r>
              <a:rPr lang="en-US" altLang="ko-KR" sz="2000" b="0">
                <a:latin typeface="HY헤드라인M" pitchFamily="18" charset="-127"/>
                <a:ea typeface="HY헤드라인M" pitchFamily="18" charset="-127"/>
              </a:rPr>
              <a:t>(Dimensional model)</a:t>
            </a:r>
          </a:p>
          <a:p>
            <a:pPr latinLnBrk="0"/>
            <a:endParaRPr lang="en-US" altLang="ko-KR" sz="2000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Warehouse</a:t>
            </a:r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32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2084388"/>
            <a:ext cx="3267075" cy="303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3924300" y="1676400"/>
            <a:ext cx="201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/>
              <a:t>Sales Volumes</a:t>
            </a:r>
          </a:p>
        </p:txBody>
      </p:sp>
      <p:sp>
        <p:nvSpPr>
          <p:cNvPr id="47134" name="Rectangle 30"/>
          <p:cNvSpPr>
            <a:spLocks noChangeArrowheads="1"/>
          </p:cNvSpPr>
          <p:nvPr/>
        </p:nvSpPr>
        <p:spPr bwMode="auto">
          <a:xfrm>
            <a:off x="914400" y="3673475"/>
            <a:ext cx="1143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1143000" y="3673475"/>
            <a:ext cx="701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time</a:t>
            </a:r>
          </a:p>
        </p:txBody>
      </p:sp>
      <p:sp>
        <p:nvSpPr>
          <p:cNvPr id="47137" name="Rectangle 33"/>
          <p:cNvSpPr>
            <a:spLocks noChangeArrowheads="1"/>
          </p:cNvSpPr>
          <p:nvPr/>
        </p:nvSpPr>
        <p:spPr bwMode="auto">
          <a:xfrm>
            <a:off x="6858000" y="3673475"/>
            <a:ext cx="1143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6858000" y="3673475"/>
            <a:ext cx="1081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Product</a:t>
            </a:r>
          </a:p>
        </p:txBody>
      </p:sp>
      <p:sp>
        <p:nvSpPr>
          <p:cNvPr id="47139" name="Rectangle 35"/>
          <p:cNvSpPr>
            <a:spLocks noChangeArrowheads="1"/>
          </p:cNvSpPr>
          <p:nvPr/>
        </p:nvSpPr>
        <p:spPr bwMode="auto">
          <a:xfrm>
            <a:off x="3276600" y="5654675"/>
            <a:ext cx="1752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3352800" y="5654675"/>
            <a:ext cx="1638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Sales person</a:t>
            </a:r>
          </a:p>
        </p:txBody>
      </p:sp>
      <p:sp>
        <p:nvSpPr>
          <p:cNvPr id="47141" name="Text Box 37"/>
          <p:cNvSpPr txBox="1">
            <a:spLocks noChangeArrowheads="1"/>
          </p:cNvSpPr>
          <p:nvPr/>
        </p:nvSpPr>
        <p:spPr bwMode="auto">
          <a:xfrm>
            <a:off x="2286000" y="2935288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Jan</a:t>
            </a:r>
          </a:p>
        </p:txBody>
      </p: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2314575" y="3787775"/>
            <a:ext cx="55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Feb</a:t>
            </a:r>
          </a:p>
        </p:txBody>
      </p:sp>
      <p:sp>
        <p:nvSpPr>
          <p:cNvPr id="47143" name="Text Box 39"/>
          <p:cNvSpPr txBox="1">
            <a:spLocks noChangeArrowheads="1"/>
          </p:cNvSpPr>
          <p:nvPr/>
        </p:nvSpPr>
        <p:spPr bwMode="auto">
          <a:xfrm>
            <a:off x="2347913" y="4549775"/>
            <a:ext cx="576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Mar</a:t>
            </a:r>
          </a:p>
        </p:txBody>
      </p: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2895600" y="5045075"/>
            <a:ext cx="777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Wong</a:t>
            </a:r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3352800" y="5273675"/>
            <a:ext cx="156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Stonebreaker</a:t>
            </a:r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4495800" y="5045075"/>
            <a:ext cx="869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Dewitt</a:t>
            </a:r>
          </a:p>
        </p:txBody>
      </p:sp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5334000" y="49307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A</a:t>
            </a:r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5638800" y="47402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B</a:t>
            </a:r>
          </a:p>
        </p:txBody>
      </p:sp>
      <p:sp>
        <p:nvSpPr>
          <p:cNvPr id="47149" name="Text Box 45"/>
          <p:cNvSpPr txBox="1">
            <a:spLocks noChangeArrowheads="1"/>
          </p:cNvSpPr>
          <p:nvPr/>
        </p:nvSpPr>
        <p:spPr bwMode="auto">
          <a:xfrm>
            <a:off x="5943600" y="4511675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C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Warehouse</a:t>
            </a:r>
            <a:endParaRPr lang="ko-KR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1066800" y="1954213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528763" y="1870075"/>
            <a:ext cx="2325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Data Mining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이란</a:t>
            </a:r>
            <a:r>
              <a:rPr kumimoji="0" lang="en-US" altLang="ko-KR" sz="2000">
                <a:ea typeface="HY헤드라인M" pitchFamily="18" charset="-127"/>
              </a:rPr>
              <a:t>?</a:t>
            </a:r>
          </a:p>
        </p:txBody>
      </p:sp>
      <p:pic>
        <p:nvPicPr>
          <p:cNvPr id="481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245110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024063" y="2362200"/>
            <a:ext cx="1284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넒은 의미</a:t>
            </a:r>
          </a:p>
        </p:txBody>
      </p:sp>
      <p:pic>
        <p:nvPicPr>
          <p:cNvPr id="48150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49575"/>
            <a:ext cx="1524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2362200" y="2819400"/>
            <a:ext cx="64325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1800" b="0">
                <a:latin typeface="HY헤드라인M" pitchFamily="18" charset="-127"/>
                <a:ea typeface="HY헤드라인M" pitchFamily="18" charset="-127"/>
              </a:rPr>
              <a:t>대상이 되는 데이터를 추출하는 단계에서부터 발견된 패턴을 </a:t>
            </a:r>
          </a:p>
          <a:p>
            <a:r>
              <a:rPr kumimoji="0" lang="ko-KR" altLang="en-US" sz="1800" b="0">
                <a:latin typeface="HY헤드라인M" pitchFamily="18" charset="-127"/>
                <a:ea typeface="HY헤드라인M" pitchFamily="18" charset="-127"/>
              </a:rPr>
              <a:t>정제</a:t>
            </a:r>
            <a:r>
              <a:rPr kumimoji="0" lang="en-US" altLang="ko-KR" sz="1800" b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kumimoji="0" lang="ko-KR" altLang="en-US" sz="1800" b="0">
                <a:latin typeface="HY헤드라인M" pitchFamily="18" charset="-127"/>
                <a:ea typeface="HY헤드라인M" pitchFamily="18" charset="-127"/>
              </a:rPr>
              <a:t>해석한 후 사람이 이해할 수 있는 언어</a:t>
            </a:r>
            <a:r>
              <a:rPr kumimoji="0" lang="en-US" altLang="ko-KR" sz="1800" b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1800" b="0">
                <a:latin typeface="HY헤드라인M" pitchFamily="18" charset="-127"/>
                <a:ea typeface="HY헤드라인M" pitchFamily="18" charset="-127"/>
              </a:rPr>
              <a:t>텍스트</a:t>
            </a:r>
            <a:r>
              <a:rPr kumimoji="0" lang="en-US" altLang="ko-KR" sz="1800" b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kumimoji="0" lang="ko-KR" altLang="en-US" sz="1800" b="0">
                <a:latin typeface="HY헤드라인M" pitchFamily="18" charset="-127"/>
                <a:ea typeface="HY헤드라인M" pitchFamily="18" charset="-127"/>
              </a:rPr>
              <a:t>그림</a:t>
            </a:r>
            <a:r>
              <a:rPr kumimoji="0" lang="en-US" altLang="ko-KR" sz="1800" b="0">
                <a:latin typeface="HY헤드라인M" pitchFamily="18" charset="-127"/>
                <a:ea typeface="HY헤드라인M" pitchFamily="18" charset="-127"/>
              </a:rPr>
              <a:t>, </a:t>
            </a:r>
          </a:p>
          <a:p>
            <a:r>
              <a:rPr kumimoji="0" lang="ko-KR" altLang="en-US" sz="1800" b="0">
                <a:latin typeface="HY헤드라인M" pitchFamily="18" charset="-127"/>
                <a:ea typeface="HY헤드라인M" pitchFamily="18" charset="-127"/>
              </a:rPr>
              <a:t>그래픽</a:t>
            </a:r>
            <a:r>
              <a:rPr kumimoji="0" lang="en-US" altLang="ko-KR" sz="1800" b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kumimoji="0" lang="ko-KR" altLang="en-US" sz="1800" b="0">
                <a:latin typeface="HY헤드라인M" pitchFamily="18" charset="-127"/>
                <a:ea typeface="HY헤드라인M" pitchFamily="18" charset="-127"/>
              </a:rPr>
              <a:t>로 표현하는 단계까지를 포함</a:t>
            </a:r>
          </a:p>
        </p:txBody>
      </p:sp>
      <p:pic>
        <p:nvPicPr>
          <p:cNvPr id="48155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59225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2027238" y="3870325"/>
            <a:ext cx="1284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좁은 의미</a:t>
            </a:r>
          </a:p>
        </p:txBody>
      </p:sp>
      <p:pic>
        <p:nvPicPr>
          <p:cNvPr id="48157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71988"/>
            <a:ext cx="1524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2362200" y="4341813"/>
            <a:ext cx="67278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1800" b="0">
                <a:latin typeface="HY헤드라인M" pitchFamily="18" charset="-127"/>
                <a:ea typeface="HY헤드라인M" pitchFamily="18" charset="-127"/>
              </a:rPr>
              <a:t>대용량 데이터에서 흥미 있고 사람이 이해할 수 있는 </a:t>
            </a:r>
            <a:r>
              <a:rPr kumimoji="0" lang="ko-KR" altLang="en-US" sz="1800" b="0" u="sng">
                <a:solidFill>
                  <a:srgbClr val="FF6600"/>
                </a:solidFill>
                <a:latin typeface="HY헤드라인M" pitchFamily="18" charset="-127"/>
                <a:ea typeface="HY헤드라인M" pitchFamily="18" charset="-127"/>
              </a:rPr>
              <a:t>패턴과</a:t>
            </a:r>
          </a:p>
          <a:p>
            <a:pPr eaLnBrk="0" latinLnBrk="0" hangingPunct="0"/>
            <a:r>
              <a:rPr kumimoji="0" lang="ko-KR" altLang="en-US" sz="1800" b="0" u="sng">
                <a:solidFill>
                  <a:srgbClr val="FF6600"/>
                </a:solidFill>
                <a:latin typeface="HY헤드라인M" pitchFamily="18" charset="-127"/>
                <a:ea typeface="HY헤드라인M" pitchFamily="18" charset="-127"/>
              </a:rPr>
              <a:t>규칙성</a:t>
            </a:r>
            <a:r>
              <a:rPr kumimoji="0" lang="ko-KR" altLang="en-US" sz="1800" b="0">
                <a:latin typeface="HY헤드라인M" pitchFamily="18" charset="-127"/>
                <a:ea typeface="HY헤드라인M" pitchFamily="18" charset="-127"/>
              </a:rPr>
              <a:t>을 추출하는 여러 가지 알고리즘</a:t>
            </a:r>
            <a:r>
              <a:rPr kumimoji="0" lang="en-US" altLang="ko-KR" sz="1800" b="0">
                <a:latin typeface="HY헤드라인M" pitchFamily="18" charset="-127"/>
                <a:ea typeface="HY헤드라인M" pitchFamily="18" charset="-127"/>
              </a:rPr>
              <a:t>(data  mining algorithm)</a:t>
            </a:r>
          </a:p>
          <a:p>
            <a:pPr eaLnBrk="0" latinLnBrk="0" hangingPunct="0"/>
            <a:r>
              <a:rPr kumimoji="0" lang="ko-KR" altLang="en-US" sz="1800" b="0">
                <a:latin typeface="HY헤드라인M" pitchFamily="18" charset="-127"/>
                <a:ea typeface="HY헤드라인M" pitchFamily="18" charset="-127"/>
              </a:rPr>
              <a:t>또는 소프트웨어의 사용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Mining</a:t>
            </a:r>
            <a:endParaRPr lang="ko-KR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990600" y="1954213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452563" y="1862138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패턴발견</a:t>
            </a:r>
            <a:endParaRPr kumimoji="0" lang="ko-KR" altLang="en-US" sz="2000">
              <a:ea typeface="HY헤드라인M" pitchFamily="18" charset="-127"/>
            </a:endParaRP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1276350" y="2286000"/>
            <a:ext cx="6838950" cy="8382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wrap="none" anchor="ctr"/>
          <a:lstStyle/>
          <a:p>
            <a:pPr lvl="3"/>
            <a:endParaRPr lang="ko-KR" altLang="ko-KR" sz="1800" b="0">
              <a:latin typeface="╜┼╕φ┴╢" charset="0"/>
              <a:ea typeface="신명조" charset="-127"/>
            </a:endParaRP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1336675" y="2362200"/>
            <a:ext cx="5838825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빵과 과자를 사는 사람의 </a:t>
            </a:r>
            <a:r>
              <a:rPr lang="en-US" altLang="ko-KR" sz="1800" b="0">
                <a:latin typeface="HY헤드라인M" pitchFamily="18" charset="-127"/>
                <a:ea typeface="HY헤드라인M" pitchFamily="18" charset="-127"/>
              </a:rPr>
              <a:t>80%</a:t>
            </a:r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는 우유를 같이 산다</a:t>
            </a:r>
          </a:p>
          <a:p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분유와 기저귀를 사는 사람의 </a:t>
            </a:r>
            <a:r>
              <a:rPr lang="en-US" altLang="ko-KR" sz="1800" b="0">
                <a:latin typeface="HY헤드라인M" pitchFamily="18" charset="-127"/>
                <a:ea typeface="HY헤드라인M" pitchFamily="18" charset="-127"/>
              </a:rPr>
              <a:t>74%</a:t>
            </a:r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는 맥주를 같이 산다</a:t>
            </a:r>
            <a:r>
              <a:rPr lang="ko-KR" altLang="en-US" sz="2400" b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9174" name="AutoShape 22"/>
          <p:cNvSpPr>
            <a:spLocks noChangeArrowheads="1"/>
          </p:cNvSpPr>
          <p:nvPr/>
        </p:nvSpPr>
        <p:spPr bwMode="auto">
          <a:xfrm>
            <a:off x="990600" y="33686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1452563" y="3276600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의사결정</a:t>
            </a:r>
            <a:endParaRPr kumimoji="0" lang="ko-KR" altLang="en-US" sz="2000">
              <a:ea typeface="HY헤드라인M" pitchFamily="18" charset="-127"/>
            </a:endParaRP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1276350" y="3673475"/>
            <a:ext cx="6838950" cy="762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wrap="none" anchor="ctr"/>
          <a:lstStyle/>
          <a:p>
            <a:pPr lvl="3"/>
            <a:endParaRPr lang="ko-KR" altLang="ko-KR" sz="1800" b="0">
              <a:latin typeface="╜┼╕φ┴╢" charset="0"/>
              <a:ea typeface="신명조" charset="-127"/>
            </a:endParaRP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1336675" y="3749675"/>
            <a:ext cx="506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맥주 소비는 분유와 기저귀 소비에 영향을 미침</a:t>
            </a:r>
          </a:p>
          <a:p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빵과 과자 가격 인상은 우유 소비에 영향을 미침</a:t>
            </a:r>
          </a:p>
        </p:txBody>
      </p:sp>
      <p:sp>
        <p:nvSpPr>
          <p:cNvPr id="49178" name="AutoShape 26"/>
          <p:cNvSpPr>
            <a:spLocks noChangeArrowheads="1"/>
          </p:cNvSpPr>
          <p:nvPr/>
        </p:nvSpPr>
        <p:spPr bwMode="auto">
          <a:xfrm>
            <a:off x="990600" y="47244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1276350" y="5029200"/>
            <a:ext cx="6877050" cy="762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wrap="none" anchor="ctr"/>
          <a:lstStyle/>
          <a:p>
            <a:pPr lvl="3"/>
            <a:endParaRPr lang="ko-KR" altLang="ko-KR" sz="1800" b="0">
              <a:latin typeface="╜┼╕φ┴╢" charset="0"/>
              <a:ea typeface="신명조" charset="-127"/>
            </a:endParaRP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1336675" y="5105400"/>
            <a:ext cx="6632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상품 진열대에 </a:t>
            </a:r>
            <a:r>
              <a:rPr lang="en-US" altLang="ko-KR" sz="1800" b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빵</a:t>
            </a:r>
            <a:r>
              <a:rPr lang="en-US" altLang="ko-KR" sz="1800" b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과자</a:t>
            </a:r>
            <a:r>
              <a:rPr lang="en-US" altLang="ko-KR" sz="1800" b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우유</a:t>
            </a:r>
            <a:r>
              <a:rPr lang="en-US" altLang="ko-KR" sz="1800" b="0">
                <a:latin typeface="HY헤드라인M" pitchFamily="18" charset="-127"/>
                <a:ea typeface="HY헤드라인M" pitchFamily="18" charset="-127"/>
              </a:rPr>
              <a:t>), (</a:t>
            </a:r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분유</a:t>
            </a:r>
            <a:r>
              <a:rPr lang="en-US" altLang="ko-KR" sz="1800" b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기저귀</a:t>
            </a:r>
            <a:r>
              <a:rPr lang="en-US" altLang="ko-KR" sz="1800" b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맥주</a:t>
            </a:r>
            <a:r>
              <a:rPr lang="en-US" altLang="ko-KR" sz="1800" b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를 같이 진열</a:t>
            </a:r>
          </a:p>
          <a:p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우유 소비를 조절하기 위해 빵</a:t>
            </a:r>
            <a:r>
              <a:rPr lang="en-US" altLang="ko-KR" sz="1800" b="0"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800" b="0">
                <a:latin typeface="HY헤드라인M" pitchFamily="18" charset="-127"/>
                <a:ea typeface="HY헤드라인M" pitchFamily="18" charset="-127"/>
              </a:rPr>
              <a:t>과자 가격을 조정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1447800" y="463232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업무적용</a:t>
            </a:r>
            <a:endParaRPr kumimoji="0" lang="ko-KR" altLang="en-US" sz="2000">
              <a:ea typeface="HY헤드라인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Mining</a:t>
            </a:r>
            <a:endParaRPr lang="ko-KR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457200" y="2032000"/>
            <a:ext cx="3032125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</a:pPr>
            <a:r>
              <a:rPr kumimoji="0" lang="en-US" altLang="ko-KR" sz="2200">
                <a:latin typeface="Arial" pitchFamily="34" charset="0"/>
              </a:rPr>
              <a:t>    </a:t>
            </a:r>
            <a:r>
              <a:rPr kumimoji="0" lang="en-US" altLang="ko-KR" sz="2000"/>
              <a:t>Privacy of Communications</a:t>
            </a:r>
          </a:p>
          <a:p>
            <a:pPr marL="342900" indent="-342900" eaLnBrk="0" latinLnBrk="0" hangingPunct="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</a:pPr>
            <a:endParaRPr kumimoji="0" lang="en-US" altLang="ko-KR" sz="2200">
              <a:latin typeface="Arial" pitchFamily="34" charset="0"/>
            </a:endParaRPr>
          </a:p>
          <a:p>
            <a:pPr marL="342900" indent="-342900" eaLnBrk="0" latinLnBrk="0" hangingPunct="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</a:pPr>
            <a:r>
              <a:rPr kumimoji="0" lang="en-US" altLang="ko-KR" sz="2200">
                <a:latin typeface="Arial" pitchFamily="34" charset="0"/>
              </a:rPr>
              <a:t>    </a:t>
            </a:r>
            <a:r>
              <a:rPr kumimoji="0" lang="en-US" altLang="ko-KR" sz="2000"/>
              <a:t>Sensitive Data Storage</a:t>
            </a:r>
          </a:p>
          <a:p>
            <a:pPr marL="342900" indent="-342900" eaLnBrk="0" latinLnBrk="0" hangingPunct="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</a:pPr>
            <a:endParaRPr kumimoji="0" lang="en-US" altLang="ko-KR" sz="2200">
              <a:latin typeface="Arial" pitchFamily="34" charset="0"/>
            </a:endParaRPr>
          </a:p>
          <a:p>
            <a:pPr marL="342900" indent="-342900" eaLnBrk="0" latinLnBrk="0" hangingPunct="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</a:pPr>
            <a:r>
              <a:rPr kumimoji="0" lang="en-US" altLang="ko-KR" sz="2200">
                <a:latin typeface="Arial" pitchFamily="34" charset="0"/>
              </a:rPr>
              <a:t>    </a:t>
            </a:r>
            <a:r>
              <a:rPr kumimoji="0" lang="en-US" altLang="ko-KR" sz="2000"/>
              <a:t>Granular Access Control</a:t>
            </a:r>
          </a:p>
          <a:p>
            <a:pPr marL="342900" indent="-342900" eaLnBrk="0" latinLnBrk="0" hangingPunct="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</a:pPr>
            <a:endParaRPr kumimoji="0" lang="en-US" altLang="ko-KR" sz="2000"/>
          </a:p>
          <a:p>
            <a:pPr marL="342900" indent="-342900" eaLnBrk="0" latinLnBrk="0" hangingPunct="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</a:pPr>
            <a:endParaRPr kumimoji="0" lang="en-US" altLang="ko-KR" sz="2200">
              <a:latin typeface="Arial" pitchFamily="34" charset="0"/>
            </a:endParaRP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4800600" y="1955800"/>
            <a:ext cx="3579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2000" i="1"/>
              <a:t>Is an order read or modified in transit?</a:t>
            </a:r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4800600" y="3175000"/>
            <a:ext cx="3584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2000" i="1"/>
              <a:t>Is your credit card # stored in clear?</a:t>
            </a:r>
          </a:p>
        </p:txBody>
      </p:sp>
      <p:sp>
        <p:nvSpPr>
          <p:cNvPr id="50201" name="Rectangle 25"/>
          <p:cNvSpPr>
            <a:spLocks noChangeArrowheads="1"/>
          </p:cNvSpPr>
          <p:nvPr/>
        </p:nvSpPr>
        <p:spPr bwMode="auto">
          <a:xfrm>
            <a:off x="4800600" y="4394200"/>
            <a:ext cx="3729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2000" i="1"/>
              <a:t>Can a customer see only her own order?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5181600" y="2595563"/>
            <a:ext cx="3867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2000" b="0" i="1">
                <a:solidFill>
                  <a:srgbClr val="3366FF"/>
                </a:solidFill>
              </a:rPr>
              <a:t>Network encryption</a:t>
            </a: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5172075" y="3814763"/>
            <a:ext cx="4048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2000" b="0" i="1">
                <a:solidFill>
                  <a:srgbClr val="3366FF"/>
                </a:solidFill>
              </a:rPr>
              <a:t>Encryption of stored data</a:t>
            </a:r>
          </a:p>
        </p:txBody>
      </p:sp>
      <p:sp>
        <p:nvSpPr>
          <p:cNvPr id="50204" name="Rectangle 28"/>
          <p:cNvSpPr>
            <a:spLocks noChangeArrowheads="1"/>
          </p:cNvSpPr>
          <p:nvPr/>
        </p:nvSpPr>
        <p:spPr bwMode="auto">
          <a:xfrm>
            <a:off x="5181600" y="5033963"/>
            <a:ext cx="3824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2000" b="0" i="1">
                <a:solidFill>
                  <a:srgbClr val="3366FF"/>
                </a:solidFill>
              </a:rPr>
              <a:t>Virtual Private Database</a:t>
            </a:r>
          </a:p>
        </p:txBody>
      </p:sp>
      <p:pic>
        <p:nvPicPr>
          <p:cNvPr id="50208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133600"/>
            <a:ext cx="58578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209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71850"/>
            <a:ext cx="58578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210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91050"/>
            <a:ext cx="58578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211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25241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212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25241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213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25241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 and Directory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2" grpId="0" build="p" autoUpdateAnimBg="0"/>
      <p:bldP spid="50203" grpId="0" autoUpdateAnimBg="0"/>
      <p:bldP spid="5020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1219200" y="22860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1219200" y="28194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1219200" y="33528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1219200" y="38862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1219200" y="44196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1681163" y="2193925"/>
            <a:ext cx="1443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DBMS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정의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1676400" y="2727325"/>
            <a:ext cx="1443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 u="sng">
                <a:solidFill>
                  <a:srgbClr val="FF6600"/>
                </a:solidFill>
                <a:latin typeface="HY헤드라인M" pitchFamily="18" charset="-127"/>
                <a:ea typeface="HY헤드라인M" pitchFamily="18" charset="-127"/>
              </a:rPr>
              <a:t>DBMS </a:t>
            </a:r>
            <a:r>
              <a:rPr kumimoji="0" lang="ko-KR" altLang="en-US" sz="2000" b="0" u="sng">
                <a:solidFill>
                  <a:srgbClr val="FF6600"/>
                </a:solidFill>
                <a:latin typeface="HY헤드라인M" pitchFamily="18" charset="-127"/>
                <a:ea typeface="HY헤드라인M" pitchFamily="18" charset="-127"/>
              </a:rPr>
              <a:t>역사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1676400" y="3260725"/>
            <a:ext cx="203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DBMS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시장 동향</a:t>
            </a:r>
            <a:endParaRPr lang="ko-KR" altLang="en-US" sz="2000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676400" y="3794125"/>
            <a:ext cx="310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The current DBMS trend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1676400" y="4343400"/>
            <a:ext cx="3068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Another step : Oracle 9i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457200" y="2032000"/>
            <a:ext cx="3032125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</a:pPr>
            <a:r>
              <a:rPr kumimoji="0" lang="en-US" altLang="ko-KR" sz="2200">
                <a:latin typeface="Arial" pitchFamily="34" charset="0"/>
              </a:rPr>
              <a:t>    </a:t>
            </a:r>
            <a:r>
              <a:rPr kumimoji="0" lang="en-US" altLang="ko-KR" sz="2000"/>
              <a:t>Know your Users</a:t>
            </a:r>
          </a:p>
          <a:p>
            <a:pPr marL="342900" indent="-342900" eaLnBrk="0" latinLnBrk="0" hangingPunct="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</a:pPr>
            <a:endParaRPr kumimoji="0" lang="en-US" altLang="ko-KR" sz="2200"/>
          </a:p>
          <a:p>
            <a:pPr marL="342900" indent="-342900" eaLnBrk="0" latinLnBrk="0" hangingPunct="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</a:pPr>
            <a:r>
              <a:rPr kumimoji="0" lang="en-US" altLang="ko-KR" sz="2000"/>
              <a:t>    </a:t>
            </a:r>
          </a:p>
          <a:p>
            <a:pPr marL="342900" indent="-342900" eaLnBrk="0" latinLnBrk="0" hangingPunct="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</a:pPr>
            <a:r>
              <a:rPr kumimoji="0" lang="en-US" altLang="ko-KR" sz="2000"/>
              <a:t>    Scalability</a:t>
            </a:r>
          </a:p>
          <a:p>
            <a:pPr marL="342900" indent="-342900" eaLnBrk="0" latinLnBrk="0" hangingPunct="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</a:pPr>
            <a:endParaRPr kumimoji="0" lang="en-US" altLang="ko-KR" sz="2200">
              <a:latin typeface="Arial" pitchFamily="34" charset="0"/>
            </a:endParaRPr>
          </a:p>
          <a:p>
            <a:pPr marL="342900" indent="-342900" eaLnBrk="0" latinLnBrk="0" hangingPunct="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</a:pPr>
            <a:r>
              <a:rPr kumimoji="0" lang="en-US" altLang="ko-KR" sz="2200">
                <a:latin typeface="Arial" pitchFamily="34" charset="0"/>
              </a:rPr>
              <a:t> </a:t>
            </a:r>
          </a:p>
          <a:p>
            <a:pPr marL="342900" indent="-342900" eaLnBrk="0" latinLnBrk="0" hangingPunct="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</a:pPr>
            <a:r>
              <a:rPr kumimoji="0" lang="en-US" altLang="ko-KR" sz="2200">
                <a:latin typeface="Arial" pitchFamily="34" charset="0"/>
              </a:rPr>
              <a:t>    </a:t>
            </a:r>
            <a:r>
              <a:rPr kumimoji="0" lang="en-US" altLang="ko-KR" sz="2000"/>
              <a:t>Ease of Use</a:t>
            </a:r>
          </a:p>
          <a:p>
            <a:pPr marL="342900" indent="-342900" eaLnBrk="0" latinLnBrk="0" hangingPunct="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</a:pPr>
            <a:endParaRPr kumimoji="0" lang="en-US" altLang="ko-KR" sz="2000"/>
          </a:p>
          <a:p>
            <a:pPr marL="342900" indent="-342900" eaLnBrk="0" latinLnBrk="0" hangingPunct="0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</a:pPr>
            <a:endParaRPr kumimoji="0" lang="en-US" altLang="ko-KR" sz="2200">
              <a:latin typeface="Arial" pitchFamily="34" charset="0"/>
            </a:endParaRP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4800600" y="1955800"/>
            <a:ext cx="3579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2000" i="1"/>
              <a:t>Who is accessing the data from the web?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4800600" y="3175000"/>
            <a:ext cx="3584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2000" i="1"/>
              <a:t>Can you support 100,000s of users?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4800600" y="4394200"/>
            <a:ext cx="3729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2000" i="1"/>
              <a:t>Is it easy to use for users &amp; administrators?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5181600" y="2595563"/>
            <a:ext cx="3867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2000" b="0" i="1">
                <a:solidFill>
                  <a:srgbClr val="3366FF"/>
                </a:solidFill>
              </a:rPr>
              <a:t>Strong authentication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5172075" y="3814763"/>
            <a:ext cx="4048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2000" b="0" i="1">
                <a:solidFill>
                  <a:srgbClr val="3366FF"/>
                </a:solidFill>
              </a:rPr>
              <a:t>Directory integration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5181600" y="5033963"/>
            <a:ext cx="3824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2000" b="0" i="1">
                <a:solidFill>
                  <a:srgbClr val="3366FF"/>
                </a:solidFill>
              </a:rPr>
              <a:t>Schema-independent users</a:t>
            </a:r>
          </a:p>
        </p:txBody>
      </p:sp>
      <p:pic>
        <p:nvPicPr>
          <p:cNvPr id="5121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133600"/>
            <a:ext cx="58578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19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71850"/>
            <a:ext cx="58578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0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91050"/>
            <a:ext cx="58578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1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25241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2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25241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3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24388"/>
            <a:ext cx="252413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 and Directory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5" grpId="0" build="p" autoUpdateAnimBg="0"/>
      <p:bldP spid="51216" grpId="0" autoUpdateAnimBg="0"/>
      <p:bldP spid="5121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01" name="Picture 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4876800"/>
            <a:ext cx="4540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302" name="Picture 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75" y="4876800"/>
            <a:ext cx="4540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303" name="Picture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5" y="4876800"/>
            <a:ext cx="4540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6858000" y="3962400"/>
            <a:ext cx="838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>
            <a:off x="6705600" y="4572000"/>
            <a:ext cx="1219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306" name="Line 82"/>
          <p:cNvSpPr>
            <a:spLocks noChangeShapeType="1"/>
          </p:cNvSpPr>
          <p:nvPr/>
        </p:nvSpPr>
        <p:spPr bwMode="auto">
          <a:xfrm>
            <a:off x="6705600" y="4572000"/>
            <a:ext cx="0" cy="304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7315200" y="4572000"/>
            <a:ext cx="0" cy="304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7924800" y="4572000"/>
            <a:ext cx="0" cy="304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>
            <a:off x="7315200" y="3962400"/>
            <a:ext cx="0" cy="6096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2300" name="Picture 7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2667000"/>
            <a:ext cx="2070100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249" name="Object 25"/>
          <p:cNvGraphicFramePr>
            <a:graphicFrameLocks noChangeAspect="1"/>
          </p:cNvGraphicFramePr>
          <p:nvPr/>
        </p:nvGraphicFramePr>
        <p:xfrm>
          <a:off x="228600" y="2262188"/>
          <a:ext cx="457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3" name="Image" r:id="rId5" imgW="2844444" imgH="2539683" progId="Photoshop.Image.6">
                  <p:embed/>
                </p:oleObj>
              </mc:Choice>
              <mc:Fallback>
                <p:oleObj name="Image" r:id="rId5" imgW="2844444" imgH="2539683" progId="Photoshop.Image.6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62188"/>
                        <a:ext cx="457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0" name="Object 26"/>
          <p:cNvGraphicFramePr>
            <a:graphicFrameLocks noChangeAspect="1"/>
          </p:cNvGraphicFramePr>
          <p:nvPr/>
        </p:nvGraphicFramePr>
        <p:xfrm>
          <a:off x="762000" y="2259013"/>
          <a:ext cx="457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4" name="Image" r:id="rId7" imgW="2844444" imgH="2539683" progId="Photoshop.Image.6">
                  <p:embed/>
                </p:oleObj>
              </mc:Choice>
              <mc:Fallback>
                <p:oleObj name="Image" r:id="rId7" imgW="2844444" imgH="2539683" progId="Photoshop.Image.6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59013"/>
                        <a:ext cx="457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1" name="Object 27"/>
          <p:cNvGraphicFramePr>
            <a:graphicFrameLocks noChangeAspect="1"/>
          </p:cNvGraphicFramePr>
          <p:nvPr/>
        </p:nvGraphicFramePr>
        <p:xfrm>
          <a:off x="1295400" y="2259013"/>
          <a:ext cx="457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5" name="Image" r:id="rId8" imgW="2844444" imgH="2539683" progId="Photoshop.Image.6">
                  <p:embed/>
                </p:oleObj>
              </mc:Choice>
              <mc:Fallback>
                <p:oleObj name="Image" r:id="rId8" imgW="2844444" imgH="2539683" progId="Photoshop.Image.6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59013"/>
                        <a:ext cx="457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2" name="Object 28"/>
          <p:cNvGraphicFramePr>
            <a:graphicFrameLocks noChangeAspect="1"/>
          </p:cNvGraphicFramePr>
          <p:nvPr/>
        </p:nvGraphicFramePr>
        <p:xfrm>
          <a:off x="2133600" y="2259013"/>
          <a:ext cx="457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6" name="Image" r:id="rId9" imgW="2844444" imgH="2539683" progId="Photoshop.Image.6">
                  <p:embed/>
                </p:oleObj>
              </mc:Choice>
              <mc:Fallback>
                <p:oleObj name="Image" r:id="rId9" imgW="2844444" imgH="2539683" progId="Photoshop.Image.6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59013"/>
                        <a:ext cx="457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3" name="Object 29"/>
          <p:cNvGraphicFramePr>
            <a:graphicFrameLocks noChangeAspect="1"/>
          </p:cNvGraphicFramePr>
          <p:nvPr/>
        </p:nvGraphicFramePr>
        <p:xfrm>
          <a:off x="2667000" y="2255838"/>
          <a:ext cx="457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7" name="Image" r:id="rId10" imgW="2844444" imgH="2539683" progId="Photoshop.Image.6">
                  <p:embed/>
                </p:oleObj>
              </mc:Choice>
              <mc:Fallback>
                <p:oleObj name="Image" r:id="rId10" imgW="2844444" imgH="2539683" progId="Photoshop.Image.6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55838"/>
                        <a:ext cx="457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4" name="Object 30"/>
          <p:cNvGraphicFramePr>
            <a:graphicFrameLocks noChangeAspect="1"/>
          </p:cNvGraphicFramePr>
          <p:nvPr/>
        </p:nvGraphicFramePr>
        <p:xfrm>
          <a:off x="3200400" y="2255838"/>
          <a:ext cx="457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8" name="Image" r:id="rId11" imgW="2844444" imgH="2539683" progId="Photoshop.Image.6">
                  <p:embed/>
                </p:oleObj>
              </mc:Choice>
              <mc:Fallback>
                <p:oleObj name="Image" r:id="rId11" imgW="2844444" imgH="2539683" progId="Photoshop.Image.6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55838"/>
                        <a:ext cx="457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5" name="Object 31"/>
          <p:cNvGraphicFramePr>
            <a:graphicFrameLocks noChangeAspect="1"/>
          </p:cNvGraphicFramePr>
          <p:nvPr/>
        </p:nvGraphicFramePr>
        <p:xfrm>
          <a:off x="5486400" y="2259013"/>
          <a:ext cx="457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9" name="Image" r:id="rId12" imgW="2844444" imgH="2539683" progId="Photoshop.Image.6">
                  <p:embed/>
                </p:oleObj>
              </mc:Choice>
              <mc:Fallback>
                <p:oleObj name="Image" r:id="rId12" imgW="2844444" imgH="2539683" progId="Photoshop.Image.6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259013"/>
                        <a:ext cx="457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6" name="Object 32"/>
          <p:cNvGraphicFramePr>
            <a:graphicFrameLocks noChangeAspect="1"/>
          </p:cNvGraphicFramePr>
          <p:nvPr/>
        </p:nvGraphicFramePr>
        <p:xfrm>
          <a:off x="6019800" y="2255838"/>
          <a:ext cx="457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0" name="Image" r:id="rId13" imgW="2844444" imgH="2539683" progId="Photoshop.Image.6">
                  <p:embed/>
                </p:oleObj>
              </mc:Choice>
              <mc:Fallback>
                <p:oleObj name="Image" r:id="rId13" imgW="2844444" imgH="2539683" progId="Photoshop.Image.6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55838"/>
                        <a:ext cx="457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7" name="Object 33"/>
          <p:cNvGraphicFramePr>
            <a:graphicFrameLocks noChangeAspect="1"/>
          </p:cNvGraphicFramePr>
          <p:nvPr/>
        </p:nvGraphicFramePr>
        <p:xfrm>
          <a:off x="6553200" y="2255838"/>
          <a:ext cx="457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1" name="Image" r:id="rId14" imgW="2844444" imgH="2539683" progId="Photoshop.Image.6">
                  <p:embed/>
                </p:oleObj>
              </mc:Choice>
              <mc:Fallback>
                <p:oleObj name="Image" r:id="rId14" imgW="2844444" imgH="2539683" progId="Photoshop.Image.6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255838"/>
                        <a:ext cx="457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8" name="Object 34"/>
          <p:cNvGraphicFramePr>
            <a:graphicFrameLocks noChangeAspect="1"/>
          </p:cNvGraphicFramePr>
          <p:nvPr/>
        </p:nvGraphicFramePr>
        <p:xfrm>
          <a:off x="7391400" y="2255838"/>
          <a:ext cx="457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2" name="Image" r:id="rId15" imgW="2844444" imgH="2539683" progId="Photoshop.Image.6">
                  <p:embed/>
                </p:oleObj>
              </mc:Choice>
              <mc:Fallback>
                <p:oleObj name="Image" r:id="rId15" imgW="2844444" imgH="2539683" progId="Photoshop.Image.6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255838"/>
                        <a:ext cx="457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9" name="Object 35"/>
          <p:cNvGraphicFramePr>
            <a:graphicFrameLocks noChangeAspect="1"/>
          </p:cNvGraphicFramePr>
          <p:nvPr/>
        </p:nvGraphicFramePr>
        <p:xfrm>
          <a:off x="7924800" y="2252663"/>
          <a:ext cx="457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3" name="Image" r:id="rId16" imgW="2844444" imgH="2539683" progId="Photoshop.Image.6">
                  <p:embed/>
                </p:oleObj>
              </mc:Choice>
              <mc:Fallback>
                <p:oleObj name="Image" r:id="rId16" imgW="2844444" imgH="2539683" progId="Photoshop.Image.6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252663"/>
                        <a:ext cx="457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0" name="Object 36"/>
          <p:cNvGraphicFramePr>
            <a:graphicFrameLocks noChangeAspect="1"/>
          </p:cNvGraphicFramePr>
          <p:nvPr/>
        </p:nvGraphicFramePr>
        <p:xfrm>
          <a:off x="8458200" y="2252663"/>
          <a:ext cx="457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4" name="Image" r:id="rId17" imgW="2844444" imgH="2539683" progId="Photoshop.Image.6">
                  <p:embed/>
                </p:oleObj>
              </mc:Choice>
              <mc:Fallback>
                <p:oleObj name="Image" r:id="rId17" imgW="2844444" imgH="2539683" progId="Photoshop.Image.6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2252663"/>
                        <a:ext cx="457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61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4876800"/>
            <a:ext cx="4540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6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4876800"/>
            <a:ext cx="4540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63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4876800"/>
            <a:ext cx="4540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64" name="Picture 4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2794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65" name="Rectangle 41"/>
          <p:cNvSpPr>
            <a:spLocks noChangeArrowheads="1"/>
          </p:cNvSpPr>
          <p:nvPr/>
        </p:nvSpPr>
        <p:spPr bwMode="auto">
          <a:xfrm>
            <a:off x="609600" y="3581400"/>
            <a:ext cx="990600" cy="7620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ko-KR" sz="1400"/>
              <a:t>Computer</a:t>
            </a:r>
          </a:p>
          <a:p>
            <a:pPr algn="ctr"/>
            <a:r>
              <a:rPr lang="en-US" altLang="ko-KR" sz="1400"/>
              <a:t>A</a:t>
            </a:r>
          </a:p>
        </p:txBody>
      </p:sp>
      <p:pic>
        <p:nvPicPr>
          <p:cNvPr id="52266" name="Picture 4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36850"/>
            <a:ext cx="2794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67" name="Picture 4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188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71" name="Rectangle 47"/>
          <p:cNvSpPr>
            <a:spLocks noChangeArrowheads="1"/>
          </p:cNvSpPr>
          <p:nvPr/>
        </p:nvSpPr>
        <p:spPr bwMode="auto">
          <a:xfrm>
            <a:off x="2590800" y="3581400"/>
            <a:ext cx="990600" cy="7620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ko-KR" sz="1400"/>
              <a:t>Computer</a:t>
            </a:r>
          </a:p>
          <a:p>
            <a:pPr algn="ctr"/>
            <a:r>
              <a:rPr lang="en-US" altLang="ko-KR" sz="1400"/>
              <a:t>B</a:t>
            </a:r>
            <a:endParaRPr lang="en-US" altLang="ko-KR"/>
          </a:p>
        </p:txBody>
      </p:sp>
      <p:pic>
        <p:nvPicPr>
          <p:cNvPr id="52272" name="Picture 48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43200"/>
            <a:ext cx="2794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73" name="Picture 49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188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74" name="Picture 50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2743200"/>
            <a:ext cx="2794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77" name="Line 53"/>
          <p:cNvSpPr>
            <a:spLocks noChangeShapeType="1"/>
          </p:cNvSpPr>
          <p:nvPr/>
        </p:nvSpPr>
        <p:spPr bwMode="auto">
          <a:xfrm>
            <a:off x="1600200" y="3962400"/>
            <a:ext cx="838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1447800" y="4572000"/>
            <a:ext cx="1219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79" name="Line 55"/>
          <p:cNvSpPr>
            <a:spLocks noChangeShapeType="1"/>
          </p:cNvSpPr>
          <p:nvPr/>
        </p:nvSpPr>
        <p:spPr bwMode="auto">
          <a:xfrm>
            <a:off x="1447800" y="4572000"/>
            <a:ext cx="0" cy="304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80" name="Line 56"/>
          <p:cNvSpPr>
            <a:spLocks noChangeShapeType="1"/>
          </p:cNvSpPr>
          <p:nvPr/>
        </p:nvSpPr>
        <p:spPr bwMode="auto">
          <a:xfrm>
            <a:off x="2057400" y="4572000"/>
            <a:ext cx="0" cy="304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2667000" y="4572000"/>
            <a:ext cx="0" cy="304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82" name="Line 58"/>
          <p:cNvSpPr>
            <a:spLocks noChangeShapeType="1"/>
          </p:cNvSpPr>
          <p:nvPr/>
        </p:nvSpPr>
        <p:spPr bwMode="auto">
          <a:xfrm>
            <a:off x="2057400" y="3962400"/>
            <a:ext cx="0" cy="6096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2286" name="Picture 6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0"/>
            <a:ext cx="1711325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87" name="Text Box 63"/>
          <p:cNvSpPr txBox="1">
            <a:spLocks noChangeArrowheads="1"/>
          </p:cNvSpPr>
          <p:nvPr/>
        </p:nvSpPr>
        <p:spPr bwMode="auto">
          <a:xfrm>
            <a:off x="3657600" y="3441700"/>
            <a:ext cx="21145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/>
              <a:t>Node A in a</a:t>
            </a:r>
          </a:p>
          <a:p>
            <a:pPr eaLnBrk="0" latinLnBrk="0" hangingPunct="0"/>
            <a:r>
              <a:rPr lang="en-US" altLang="ko-KR"/>
              <a:t>cluster fails,</a:t>
            </a:r>
          </a:p>
          <a:p>
            <a:pPr eaLnBrk="0" latinLnBrk="0" hangingPunct="0"/>
            <a:r>
              <a:rPr lang="en-US" altLang="ko-KR"/>
              <a:t>users are migrated</a:t>
            </a:r>
          </a:p>
        </p:txBody>
      </p:sp>
      <p:sp>
        <p:nvSpPr>
          <p:cNvPr id="52289" name="Rectangle 65"/>
          <p:cNvSpPr>
            <a:spLocks noChangeArrowheads="1"/>
          </p:cNvSpPr>
          <p:nvPr/>
        </p:nvSpPr>
        <p:spPr bwMode="auto">
          <a:xfrm>
            <a:off x="5943600" y="3581400"/>
            <a:ext cx="990600" cy="7620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ko-KR" sz="1400"/>
              <a:t>Computer</a:t>
            </a:r>
          </a:p>
          <a:p>
            <a:pPr algn="ctr"/>
            <a:r>
              <a:rPr lang="en-US" altLang="ko-KR" sz="1400"/>
              <a:t>A</a:t>
            </a:r>
          </a:p>
        </p:txBody>
      </p:sp>
      <p:sp>
        <p:nvSpPr>
          <p:cNvPr id="52290" name="Rectangle 66"/>
          <p:cNvSpPr>
            <a:spLocks noChangeArrowheads="1"/>
          </p:cNvSpPr>
          <p:nvPr/>
        </p:nvSpPr>
        <p:spPr bwMode="auto">
          <a:xfrm>
            <a:off x="7848600" y="3581400"/>
            <a:ext cx="990600" cy="7620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ko-KR" sz="1400"/>
              <a:t>Computer</a:t>
            </a:r>
          </a:p>
          <a:p>
            <a:pPr algn="ctr"/>
            <a:r>
              <a:rPr lang="en-US" altLang="ko-KR" sz="1400"/>
              <a:t>B</a:t>
            </a:r>
            <a:endParaRPr lang="en-US" altLang="ko-KR"/>
          </a:p>
        </p:txBody>
      </p:sp>
      <p:sp>
        <p:nvSpPr>
          <p:cNvPr id="52292" name="Oval 68"/>
          <p:cNvSpPr>
            <a:spLocks noChangeArrowheads="1"/>
          </p:cNvSpPr>
          <p:nvPr/>
        </p:nvSpPr>
        <p:spPr bwMode="auto">
          <a:xfrm>
            <a:off x="6099175" y="3657600"/>
            <a:ext cx="681038" cy="565150"/>
          </a:xfrm>
          <a:prstGeom prst="ellipse">
            <a:avLst/>
          </a:prstGeom>
          <a:noFill/>
          <a:ln w="508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93" name="Line 69"/>
          <p:cNvSpPr>
            <a:spLocks noChangeShapeType="1"/>
          </p:cNvSpPr>
          <p:nvPr/>
        </p:nvSpPr>
        <p:spPr bwMode="auto">
          <a:xfrm flipH="1">
            <a:off x="6186488" y="3713163"/>
            <a:ext cx="511175" cy="4318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2295" name="Picture 7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00" y="2743200"/>
            <a:ext cx="2794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96" name="Picture 7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2743200"/>
            <a:ext cx="188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97" name="Picture 7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2743200"/>
            <a:ext cx="2794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High Availability</a:t>
            </a:r>
            <a:endParaRPr lang="ko-KR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08" name="Picture 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333500"/>
            <a:ext cx="52197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310" name="Oval 62"/>
          <p:cNvSpPr>
            <a:spLocks noChangeArrowheads="1"/>
          </p:cNvSpPr>
          <p:nvPr/>
        </p:nvSpPr>
        <p:spPr bwMode="auto">
          <a:xfrm>
            <a:off x="6176963" y="3702050"/>
            <a:ext cx="681037" cy="565150"/>
          </a:xfrm>
          <a:prstGeom prst="ellipse">
            <a:avLst/>
          </a:prstGeom>
          <a:noFill/>
          <a:ln w="508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311" name="Line 63"/>
          <p:cNvSpPr>
            <a:spLocks noChangeShapeType="1"/>
          </p:cNvSpPr>
          <p:nvPr/>
        </p:nvSpPr>
        <p:spPr bwMode="auto">
          <a:xfrm flipH="1">
            <a:off x="6264275" y="3757613"/>
            <a:ext cx="511175" cy="4318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312" name="Text Box 64"/>
          <p:cNvSpPr txBox="1">
            <a:spLocks noChangeArrowheads="1"/>
          </p:cNvSpPr>
          <p:nvPr/>
        </p:nvSpPr>
        <p:spPr bwMode="auto">
          <a:xfrm>
            <a:off x="2236788" y="1143000"/>
            <a:ext cx="1039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/>
            <a:r>
              <a:rPr lang="en-US" altLang="ko-KR" sz="2000"/>
              <a:t>Orders</a:t>
            </a:r>
          </a:p>
        </p:txBody>
      </p:sp>
      <p:sp>
        <p:nvSpPr>
          <p:cNvPr id="53314" name="Text Box 66"/>
          <p:cNvSpPr txBox="1">
            <a:spLocks noChangeArrowheads="1"/>
          </p:cNvSpPr>
          <p:nvPr/>
        </p:nvSpPr>
        <p:spPr bwMode="auto">
          <a:xfrm>
            <a:off x="3505200" y="1143000"/>
            <a:ext cx="1039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/>
            <a:r>
              <a:rPr lang="en-US" altLang="ko-KR" sz="2000"/>
              <a:t>Orders</a:t>
            </a:r>
          </a:p>
        </p:txBody>
      </p:sp>
      <p:sp>
        <p:nvSpPr>
          <p:cNvPr id="53315" name="Text Box 67"/>
          <p:cNvSpPr txBox="1">
            <a:spLocks noChangeArrowheads="1"/>
          </p:cNvSpPr>
          <p:nvPr/>
        </p:nvSpPr>
        <p:spPr bwMode="auto">
          <a:xfrm>
            <a:off x="4724400" y="1143000"/>
            <a:ext cx="1039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/>
            <a:r>
              <a:rPr lang="en-US" altLang="ko-KR" sz="2000"/>
              <a:t>Orders</a:t>
            </a:r>
          </a:p>
        </p:txBody>
      </p:sp>
      <p:sp>
        <p:nvSpPr>
          <p:cNvPr id="53316" name="Text Box 68"/>
          <p:cNvSpPr txBox="1">
            <a:spLocks noChangeArrowheads="1"/>
          </p:cNvSpPr>
          <p:nvPr/>
        </p:nvSpPr>
        <p:spPr bwMode="auto">
          <a:xfrm>
            <a:off x="1931988" y="1828800"/>
            <a:ext cx="4087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solidFill>
                  <a:schemeClr val="accent2"/>
                </a:solidFill>
              </a:rPr>
              <a:t>Queries/Inserts/Updates/Deletes</a:t>
            </a:r>
          </a:p>
        </p:txBody>
      </p:sp>
      <p:sp>
        <p:nvSpPr>
          <p:cNvPr id="53317" name="Text Box 69"/>
          <p:cNvSpPr txBox="1">
            <a:spLocks noChangeArrowheads="1"/>
          </p:cNvSpPr>
          <p:nvPr/>
        </p:nvSpPr>
        <p:spPr bwMode="auto">
          <a:xfrm>
            <a:off x="5943600" y="1416050"/>
            <a:ext cx="2244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/>
            <a:r>
              <a:rPr lang="en-US" altLang="ko-KR" sz="1800"/>
              <a:t>Parallel Recovery </a:t>
            </a:r>
          </a:p>
          <a:p>
            <a:pPr latinLnBrk="0"/>
            <a:r>
              <a:rPr lang="en-US" altLang="ko-KR" sz="1800"/>
              <a:t>from Failure</a:t>
            </a:r>
          </a:p>
        </p:txBody>
      </p:sp>
      <p:pic>
        <p:nvPicPr>
          <p:cNvPr id="53318" name="Picture 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181600"/>
            <a:ext cx="33337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319" name="Rectangle 71"/>
          <p:cNvSpPr>
            <a:spLocks noChangeArrowheads="1"/>
          </p:cNvSpPr>
          <p:nvPr/>
        </p:nvSpPr>
        <p:spPr bwMode="auto">
          <a:xfrm>
            <a:off x="5791200" y="5715000"/>
            <a:ext cx="15240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lang="en-US" altLang="ko-KR" sz="1800"/>
              <a:t>Partition</a:t>
            </a:r>
          </a:p>
          <a:p>
            <a:pPr algn="ctr" eaLnBrk="0" latinLnBrk="0" hangingPunct="0"/>
            <a:r>
              <a:rPr lang="en-US" altLang="ko-KR" sz="1800"/>
              <a:t>Unavailable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 Availability</a:t>
            </a:r>
            <a:endParaRPr lang="ko-KR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747713" y="4348163"/>
            <a:ext cx="10255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7625" tIns="23813" rIns="47625" bIns="23813">
            <a:spAutoFit/>
          </a:bodyPr>
          <a:lstStyle/>
          <a:p>
            <a:pPr algn="ctr" defTabSz="246063" eaLnBrk="0" latinLnBrk="0" hangingPunct="0">
              <a:lnSpc>
                <a:spcPct val="90000"/>
              </a:lnSpc>
            </a:pPr>
            <a:r>
              <a:rPr lang="en-US" altLang="ko-KR" sz="1800"/>
              <a:t>Batch </a:t>
            </a:r>
          </a:p>
          <a:p>
            <a:pPr algn="ctr" defTabSz="246063" eaLnBrk="0" latinLnBrk="0" hangingPunct="0">
              <a:lnSpc>
                <a:spcPct val="90000"/>
              </a:lnSpc>
            </a:pPr>
            <a:r>
              <a:rPr lang="en-US" altLang="ko-KR" sz="1800"/>
              <a:t>Processing</a:t>
            </a:r>
          </a:p>
        </p:txBody>
      </p:sp>
      <p:grpSp>
        <p:nvGrpSpPr>
          <p:cNvPr id="54293" name="Group 21"/>
          <p:cNvGrpSpPr>
            <a:grpSpLocks/>
          </p:cNvGrpSpPr>
          <p:nvPr/>
        </p:nvGrpSpPr>
        <p:grpSpPr bwMode="auto">
          <a:xfrm>
            <a:off x="2119313" y="4365625"/>
            <a:ext cx="617537" cy="661988"/>
            <a:chOff x="1231" y="3123"/>
            <a:chExt cx="389" cy="417"/>
          </a:xfrm>
        </p:grpSpPr>
        <p:sp>
          <p:nvSpPr>
            <p:cNvPr id="54294" name="Freeform 22"/>
            <p:cNvSpPr>
              <a:spLocks/>
            </p:cNvSpPr>
            <p:nvPr/>
          </p:nvSpPr>
          <p:spPr bwMode="auto">
            <a:xfrm>
              <a:off x="1268" y="3123"/>
              <a:ext cx="172" cy="323"/>
            </a:xfrm>
            <a:custGeom>
              <a:avLst/>
              <a:gdLst>
                <a:gd name="T0" fmla="*/ 75 w 172"/>
                <a:gd name="T1" fmla="*/ 107 h 323"/>
                <a:gd name="T2" fmla="*/ 76 w 172"/>
                <a:gd name="T3" fmla="*/ 79 h 323"/>
                <a:gd name="T4" fmla="*/ 66 w 172"/>
                <a:gd name="T5" fmla="*/ 69 h 323"/>
                <a:gd name="T6" fmla="*/ 55 w 172"/>
                <a:gd name="T7" fmla="*/ 64 h 323"/>
                <a:gd name="T8" fmla="*/ 56 w 172"/>
                <a:gd name="T9" fmla="*/ 60 h 323"/>
                <a:gd name="T10" fmla="*/ 61 w 172"/>
                <a:gd name="T11" fmla="*/ 59 h 323"/>
                <a:gd name="T12" fmla="*/ 65 w 172"/>
                <a:gd name="T13" fmla="*/ 56 h 323"/>
                <a:gd name="T14" fmla="*/ 67 w 172"/>
                <a:gd name="T15" fmla="*/ 47 h 323"/>
                <a:gd name="T16" fmla="*/ 69 w 172"/>
                <a:gd name="T17" fmla="*/ 44 h 323"/>
                <a:gd name="T18" fmla="*/ 71 w 172"/>
                <a:gd name="T19" fmla="*/ 41 h 323"/>
                <a:gd name="T20" fmla="*/ 68 w 172"/>
                <a:gd name="T21" fmla="*/ 34 h 323"/>
                <a:gd name="T22" fmla="*/ 66 w 172"/>
                <a:gd name="T23" fmla="*/ 26 h 323"/>
                <a:gd name="T24" fmla="*/ 63 w 172"/>
                <a:gd name="T25" fmla="*/ 15 h 323"/>
                <a:gd name="T26" fmla="*/ 55 w 172"/>
                <a:gd name="T27" fmla="*/ 6 h 323"/>
                <a:gd name="T28" fmla="*/ 45 w 172"/>
                <a:gd name="T29" fmla="*/ 0 h 323"/>
                <a:gd name="T30" fmla="*/ 32 w 172"/>
                <a:gd name="T31" fmla="*/ 2 h 323"/>
                <a:gd name="T32" fmla="*/ 23 w 172"/>
                <a:gd name="T33" fmla="*/ 6 h 323"/>
                <a:gd name="T34" fmla="*/ 21 w 172"/>
                <a:gd name="T35" fmla="*/ 16 h 323"/>
                <a:gd name="T36" fmla="*/ 20 w 172"/>
                <a:gd name="T37" fmla="*/ 28 h 323"/>
                <a:gd name="T38" fmla="*/ 23 w 172"/>
                <a:gd name="T39" fmla="*/ 37 h 323"/>
                <a:gd name="T40" fmla="*/ 26 w 172"/>
                <a:gd name="T41" fmla="*/ 49 h 323"/>
                <a:gd name="T42" fmla="*/ 27 w 172"/>
                <a:gd name="T43" fmla="*/ 57 h 323"/>
                <a:gd name="T44" fmla="*/ 11 w 172"/>
                <a:gd name="T45" fmla="*/ 67 h 323"/>
                <a:gd name="T46" fmla="*/ 3 w 172"/>
                <a:gd name="T47" fmla="*/ 75 h 323"/>
                <a:gd name="T48" fmla="*/ 0 w 172"/>
                <a:gd name="T49" fmla="*/ 84 h 323"/>
                <a:gd name="T50" fmla="*/ 5 w 172"/>
                <a:gd name="T51" fmla="*/ 106 h 323"/>
                <a:gd name="T52" fmla="*/ 9 w 172"/>
                <a:gd name="T53" fmla="*/ 138 h 323"/>
                <a:gd name="T54" fmla="*/ 9 w 172"/>
                <a:gd name="T55" fmla="*/ 157 h 323"/>
                <a:gd name="T56" fmla="*/ 10 w 172"/>
                <a:gd name="T57" fmla="*/ 177 h 323"/>
                <a:gd name="T58" fmla="*/ 19 w 172"/>
                <a:gd name="T59" fmla="*/ 199 h 323"/>
                <a:gd name="T60" fmla="*/ 37 w 172"/>
                <a:gd name="T61" fmla="*/ 208 h 323"/>
                <a:gd name="T62" fmla="*/ 50 w 172"/>
                <a:gd name="T63" fmla="*/ 209 h 323"/>
                <a:gd name="T64" fmla="*/ 73 w 172"/>
                <a:gd name="T65" fmla="*/ 210 h 323"/>
                <a:gd name="T66" fmla="*/ 92 w 172"/>
                <a:gd name="T67" fmla="*/ 212 h 323"/>
                <a:gd name="T68" fmla="*/ 112 w 172"/>
                <a:gd name="T69" fmla="*/ 220 h 323"/>
                <a:gd name="T70" fmla="*/ 120 w 172"/>
                <a:gd name="T71" fmla="*/ 224 h 323"/>
                <a:gd name="T72" fmla="*/ 118 w 172"/>
                <a:gd name="T73" fmla="*/ 239 h 323"/>
                <a:gd name="T74" fmla="*/ 118 w 172"/>
                <a:gd name="T75" fmla="*/ 257 h 323"/>
                <a:gd name="T76" fmla="*/ 122 w 172"/>
                <a:gd name="T77" fmla="*/ 281 h 323"/>
                <a:gd name="T78" fmla="*/ 121 w 172"/>
                <a:gd name="T79" fmla="*/ 297 h 323"/>
                <a:gd name="T80" fmla="*/ 119 w 172"/>
                <a:gd name="T81" fmla="*/ 304 h 323"/>
                <a:gd name="T82" fmla="*/ 125 w 172"/>
                <a:gd name="T83" fmla="*/ 315 h 323"/>
                <a:gd name="T84" fmla="*/ 138 w 172"/>
                <a:gd name="T85" fmla="*/ 316 h 323"/>
                <a:gd name="T86" fmla="*/ 148 w 172"/>
                <a:gd name="T87" fmla="*/ 318 h 323"/>
                <a:gd name="T88" fmla="*/ 161 w 172"/>
                <a:gd name="T89" fmla="*/ 321 h 323"/>
                <a:gd name="T90" fmla="*/ 167 w 172"/>
                <a:gd name="T91" fmla="*/ 320 h 323"/>
                <a:gd name="T92" fmla="*/ 171 w 172"/>
                <a:gd name="T93" fmla="*/ 316 h 323"/>
                <a:gd name="T94" fmla="*/ 159 w 172"/>
                <a:gd name="T95" fmla="*/ 310 h 323"/>
                <a:gd name="T96" fmla="*/ 144 w 172"/>
                <a:gd name="T97" fmla="*/ 301 h 323"/>
                <a:gd name="T98" fmla="*/ 141 w 172"/>
                <a:gd name="T99" fmla="*/ 291 h 323"/>
                <a:gd name="T100" fmla="*/ 142 w 172"/>
                <a:gd name="T101" fmla="*/ 277 h 323"/>
                <a:gd name="T102" fmla="*/ 145 w 172"/>
                <a:gd name="T103" fmla="*/ 260 h 323"/>
                <a:gd name="T104" fmla="*/ 148 w 172"/>
                <a:gd name="T105" fmla="*/ 240 h 323"/>
                <a:gd name="T106" fmla="*/ 148 w 172"/>
                <a:gd name="T107" fmla="*/ 233 h 323"/>
                <a:gd name="T108" fmla="*/ 152 w 172"/>
                <a:gd name="T109" fmla="*/ 227 h 323"/>
                <a:gd name="T110" fmla="*/ 151 w 172"/>
                <a:gd name="T111" fmla="*/ 217 h 323"/>
                <a:gd name="T112" fmla="*/ 144 w 172"/>
                <a:gd name="T113" fmla="*/ 206 h 323"/>
                <a:gd name="T114" fmla="*/ 124 w 172"/>
                <a:gd name="T115" fmla="*/ 194 h 323"/>
                <a:gd name="T116" fmla="*/ 111 w 172"/>
                <a:gd name="T117" fmla="*/ 185 h 323"/>
                <a:gd name="T118" fmla="*/ 98 w 172"/>
                <a:gd name="T119" fmla="*/ 181 h 323"/>
                <a:gd name="T120" fmla="*/ 86 w 172"/>
                <a:gd name="T121" fmla="*/ 17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2" h="323">
                  <a:moveTo>
                    <a:pt x="73" y="120"/>
                  </a:moveTo>
                  <a:lnTo>
                    <a:pt x="74" y="118"/>
                  </a:lnTo>
                  <a:lnTo>
                    <a:pt x="74" y="114"/>
                  </a:lnTo>
                  <a:lnTo>
                    <a:pt x="75" y="107"/>
                  </a:lnTo>
                  <a:lnTo>
                    <a:pt x="76" y="100"/>
                  </a:lnTo>
                  <a:lnTo>
                    <a:pt x="76" y="92"/>
                  </a:lnTo>
                  <a:lnTo>
                    <a:pt x="76" y="85"/>
                  </a:lnTo>
                  <a:lnTo>
                    <a:pt x="76" y="79"/>
                  </a:lnTo>
                  <a:lnTo>
                    <a:pt x="74" y="75"/>
                  </a:lnTo>
                  <a:lnTo>
                    <a:pt x="72" y="73"/>
                  </a:lnTo>
                  <a:lnTo>
                    <a:pt x="69" y="71"/>
                  </a:lnTo>
                  <a:lnTo>
                    <a:pt x="66" y="69"/>
                  </a:lnTo>
                  <a:lnTo>
                    <a:pt x="62" y="68"/>
                  </a:lnTo>
                  <a:lnTo>
                    <a:pt x="59" y="66"/>
                  </a:lnTo>
                  <a:lnTo>
                    <a:pt x="56" y="65"/>
                  </a:lnTo>
                  <a:lnTo>
                    <a:pt x="55" y="64"/>
                  </a:lnTo>
                  <a:lnTo>
                    <a:pt x="55" y="63"/>
                  </a:lnTo>
                  <a:lnTo>
                    <a:pt x="55" y="62"/>
                  </a:lnTo>
                  <a:lnTo>
                    <a:pt x="55" y="61"/>
                  </a:lnTo>
                  <a:lnTo>
                    <a:pt x="56" y="60"/>
                  </a:lnTo>
                  <a:lnTo>
                    <a:pt x="56" y="59"/>
                  </a:lnTo>
                  <a:lnTo>
                    <a:pt x="57" y="59"/>
                  </a:lnTo>
                  <a:lnTo>
                    <a:pt x="59" y="59"/>
                  </a:lnTo>
                  <a:lnTo>
                    <a:pt x="61" y="59"/>
                  </a:lnTo>
                  <a:lnTo>
                    <a:pt x="62" y="59"/>
                  </a:lnTo>
                  <a:lnTo>
                    <a:pt x="63" y="58"/>
                  </a:lnTo>
                  <a:lnTo>
                    <a:pt x="64" y="58"/>
                  </a:lnTo>
                  <a:lnTo>
                    <a:pt x="65" y="56"/>
                  </a:lnTo>
                  <a:lnTo>
                    <a:pt x="66" y="53"/>
                  </a:lnTo>
                  <a:lnTo>
                    <a:pt x="66" y="51"/>
                  </a:lnTo>
                  <a:lnTo>
                    <a:pt x="66" y="49"/>
                  </a:lnTo>
                  <a:lnTo>
                    <a:pt x="67" y="47"/>
                  </a:lnTo>
                  <a:lnTo>
                    <a:pt x="67" y="45"/>
                  </a:lnTo>
                  <a:lnTo>
                    <a:pt x="67" y="44"/>
                  </a:lnTo>
                  <a:lnTo>
                    <a:pt x="68" y="44"/>
                  </a:lnTo>
                  <a:lnTo>
                    <a:pt x="69" y="44"/>
                  </a:lnTo>
                  <a:lnTo>
                    <a:pt x="70" y="44"/>
                  </a:lnTo>
                  <a:lnTo>
                    <a:pt x="70" y="43"/>
                  </a:lnTo>
                  <a:lnTo>
                    <a:pt x="71" y="43"/>
                  </a:lnTo>
                  <a:lnTo>
                    <a:pt x="71" y="41"/>
                  </a:lnTo>
                  <a:lnTo>
                    <a:pt x="70" y="40"/>
                  </a:lnTo>
                  <a:lnTo>
                    <a:pt x="70" y="38"/>
                  </a:lnTo>
                  <a:lnTo>
                    <a:pt x="69" y="36"/>
                  </a:lnTo>
                  <a:lnTo>
                    <a:pt x="68" y="34"/>
                  </a:lnTo>
                  <a:lnTo>
                    <a:pt x="67" y="31"/>
                  </a:lnTo>
                  <a:lnTo>
                    <a:pt x="67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5" y="22"/>
                  </a:lnTo>
                  <a:lnTo>
                    <a:pt x="64" y="18"/>
                  </a:lnTo>
                  <a:lnTo>
                    <a:pt x="63" y="15"/>
                  </a:lnTo>
                  <a:lnTo>
                    <a:pt x="61" y="12"/>
                  </a:lnTo>
                  <a:lnTo>
                    <a:pt x="59" y="10"/>
                  </a:lnTo>
                  <a:lnTo>
                    <a:pt x="57" y="8"/>
                  </a:lnTo>
                  <a:lnTo>
                    <a:pt x="55" y="6"/>
                  </a:lnTo>
                  <a:lnTo>
                    <a:pt x="52" y="4"/>
                  </a:lnTo>
                  <a:lnTo>
                    <a:pt x="50" y="3"/>
                  </a:lnTo>
                  <a:lnTo>
                    <a:pt x="48" y="1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2" y="2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5"/>
                  </a:lnTo>
                  <a:lnTo>
                    <a:pt x="23" y="6"/>
                  </a:lnTo>
                  <a:lnTo>
                    <a:pt x="22" y="8"/>
                  </a:lnTo>
                  <a:lnTo>
                    <a:pt x="21" y="10"/>
                  </a:lnTo>
                  <a:lnTo>
                    <a:pt x="21" y="13"/>
                  </a:lnTo>
                  <a:lnTo>
                    <a:pt x="21" y="16"/>
                  </a:lnTo>
                  <a:lnTo>
                    <a:pt x="20" y="19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20" y="28"/>
                  </a:lnTo>
                  <a:lnTo>
                    <a:pt x="21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3" y="37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6" y="45"/>
                  </a:lnTo>
                  <a:lnTo>
                    <a:pt x="26" y="49"/>
                  </a:lnTo>
                  <a:lnTo>
                    <a:pt x="27" y="51"/>
                  </a:lnTo>
                  <a:lnTo>
                    <a:pt x="27" y="54"/>
                  </a:lnTo>
                  <a:lnTo>
                    <a:pt x="28" y="56"/>
                  </a:lnTo>
                  <a:lnTo>
                    <a:pt x="27" y="57"/>
                  </a:lnTo>
                  <a:lnTo>
                    <a:pt x="24" y="60"/>
                  </a:lnTo>
                  <a:lnTo>
                    <a:pt x="20" y="62"/>
                  </a:lnTo>
                  <a:lnTo>
                    <a:pt x="16" y="64"/>
                  </a:lnTo>
                  <a:lnTo>
                    <a:pt x="11" y="67"/>
                  </a:lnTo>
                  <a:lnTo>
                    <a:pt x="7" y="69"/>
                  </a:lnTo>
                  <a:lnTo>
                    <a:pt x="4" y="71"/>
                  </a:lnTo>
                  <a:lnTo>
                    <a:pt x="3" y="73"/>
                  </a:lnTo>
                  <a:lnTo>
                    <a:pt x="3" y="75"/>
                  </a:lnTo>
                  <a:lnTo>
                    <a:pt x="2" y="77"/>
                  </a:lnTo>
                  <a:lnTo>
                    <a:pt x="1" y="79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3"/>
                  </a:lnTo>
                  <a:lnTo>
                    <a:pt x="2" y="99"/>
                  </a:lnTo>
                  <a:lnTo>
                    <a:pt x="5" y="106"/>
                  </a:lnTo>
                  <a:lnTo>
                    <a:pt x="7" y="114"/>
                  </a:lnTo>
                  <a:lnTo>
                    <a:pt x="8" y="122"/>
                  </a:lnTo>
                  <a:lnTo>
                    <a:pt x="9" y="131"/>
                  </a:lnTo>
                  <a:lnTo>
                    <a:pt x="9" y="138"/>
                  </a:lnTo>
                  <a:lnTo>
                    <a:pt x="9" y="145"/>
                  </a:lnTo>
                  <a:lnTo>
                    <a:pt x="9" y="150"/>
                  </a:lnTo>
                  <a:lnTo>
                    <a:pt x="9" y="154"/>
                  </a:lnTo>
                  <a:lnTo>
                    <a:pt x="9" y="157"/>
                  </a:lnTo>
                  <a:lnTo>
                    <a:pt x="8" y="161"/>
                  </a:lnTo>
                  <a:lnTo>
                    <a:pt x="9" y="166"/>
                  </a:lnTo>
                  <a:lnTo>
                    <a:pt x="9" y="171"/>
                  </a:lnTo>
                  <a:lnTo>
                    <a:pt x="10" y="177"/>
                  </a:lnTo>
                  <a:lnTo>
                    <a:pt x="11" y="182"/>
                  </a:lnTo>
                  <a:lnTo>
                    <a:pt x="13" y="189"/>
                  </a:lnTo>
                  <a:lnTo>
                    <a:pt x="16" y="195"/>
                  </a:lnTo>
                  <a:lnTo>
                    <a:pt x="19" y="199"/>
                  </a:lnTo>
                  <a:lnTo>
                    <a:pt x="23" y="203"/>
                  </a:lnTo>
                  <a:lnTo>
                    <a:pt x="27" y="205"/>
                  </a:lnTo>
                  <a:lnTo>
                    <a:pt x="32" y="206"/>
                  </a:lnTo>
                  <a:lnTo>
                    <a:pt x="37" y="208"/>
                  </a:lnTo>
                  <a:lnTo>
                    <a:pt x="40" y="208"/>
                  </a:lnTo>
                  <a:lnTo>
                    <a:pt x="44" y="208"/>
                  </a:lnTo>
                  <a:lnTo>
                    <a:pt x="46" y="208"/>
                  </a:lnTo>
                  <a:lnTo>
                    <a:pt x="50" y="209"/>
                  </a:lnTo>
                  <a:lnTo>
                    <a:pt x="55" y="209"/>
                  </a:lnTo>
                  <a:lnTo>
                    <a:pt x="61" y="210"/>
                  </a:lnTo>
                  <a:lnTo>
                    <a:pt x="67" y="210"/>
                  </a:lnTo>
                  <a:lnTo>
                    <a:pt x="73" y="210"/>
                  </a:lnTo>
                  <a:lnTo>
                    <a:pt x="79" y="211"/>
                  </a:lnTo>
                  <a:lnTo>
                    <a:pt x="84" y="211"/>
                  </a:lnTo>
                  <a:lnTo>
                    <a:pt x="88" y="212"/>
                  </a:lnTo>
                  <a:lnTo>
                    <a:pt x="92" y="212"/>
                  </a:lnTo>
                  <a:lnTo>
                    <a:pt x="96" y="214"/>
                  </a:lnTo>
                  <a:lnTo>
                    <a:pt x="102" y="216"/>
                  </a:lnTo>
                  <a:lnTo>
                    <a:pt x="107" y="218"/>
                  </a:lnTo>
                  <a:lnTo>
                    <a:pt x="112" y="220"/>
                  </a:lnTo>
                  <a:lnTo>
                    <a:pt x="116" y="222"/>
                  </a:lnTo>
                  <a:lnTo>
                    <a:pt x="119" y="223"/>
                  </a:lnTo>
                  <a:lnTo>
                    <a:pt x="120" y="223"/>
                  </a:lnTo>
                  <a:lnTo>
                    <a:pt x="120" y="224"/>
                  </a:lnTo>
                  <a:lnTo>
                    <a:pt x="120" y="227"/>
                  </a:lnTo>
                  <a:lnTo>
                    <a:pt x="119" y="230"/>
                  </a:lnTo>
                  <a:lnTo>
                    <a:pt x="119" y="234"/>
                  </a:lnTo>
                  <a:lnTo>
                    <a:pt x="118" y="239"/>
                  </a:lnTo>
                  <a:lnTo>
                    <a:pt x="118" y="244"/>
                  </a:lnTo>
                  <a:lnTo>
                    <a:pt x="118" y="249"/>
                  </a:lnTo>
                  <a:lnTo>
                    <a:pt x="118" y="253"/>
                  </a:lnTo>
                  <a:lnTo>
                    <a:pt x="118" y="257"/>
                  </a:lnTo>
                  <a:lnTo>
                    <a:pt x="118" y="263"/>
                  </a:lnTo>
                  <a:lnTo>
                    <a:pt x="119" y="268"/>
                  </a:lnTo>
                  <a:lnTo>
                    <a:pt x="121" y="275"/>
                  </a:lnTo>
                  <a:lnTo>
                    <a:pt x="122" y="281"/>
                  </a:lnTo>
                  <a:lnTo>
                    <a:pt x="122" y="286"/>
                  </a:lnTo>
                  <a:lnTo>
                    <a:pt x="122" y="291"/>
                  </a:lnTo>
                  <a:lnTo>
                    <a:pt x="122" y="294"/>
                  </a:lnTo>
                  <a:lnTo>
                    <a:pt x="121" y="297"/>
                  </a:lnTo>
                  <a:lnTo>
                    <a:pt x="120" y="299"/>
                  </a:lnTo>
                  <a:lnTo>
                    <a:pt x="120" y="301"/>
                  </a:lnTo>
                  <a:lnTo>
                    <a:pt x="119" y="303"/>
                  </a:lnTo>
                  <a:lnTo>
                    <a:pt x="119" y="304"/>
                  </a:lnTo>
                  <a:lnTo>
                    <a:pt x="119" y="306"/>
                  </a:lnTo>
                  <a:lnTo>
                    <a:pt x="122" y="315"/>
                  </a:lnTo>
                  <a:lnTo>
                    <a:pt x="123" y="315"/>
                  </a:lnTo>
                  <a:lnTo>
                    <a:pt x="125" y="315"/>
                  </a:lnTo>
                  <a:lnTo>
                    <a:pt x="128" y="315"/>
                  </a:lnTo>
                  <a:lnTo>
                    <a:pt x="131" y="315"/>
                  </a:lnTo>
                  <a:lnTo>
                    <a:pt x="135" y="316"/>
                  </a:lnTo>
                  <a:lnTo>
                    <a:pt x="138" y="316"/>
                  </a:lnTo>
                  <a:lnTo>
                    <a:pt x="141" y="316"/>
                  </a:lnTo>
                  <a:lnTo>
                    <a:pt x="143" y="317"/>
                  </a:lnTo>
                  <a:lnTo>
                    <a:pt x="146" y="318"/>
                  </a:lnTo>
                  <a:lnTo>
                    <a:pt x="148" y="318"/>
                  </a:lnTo>
                  <a:lnTo>
                    <a:pt x="152" y="319"/>
                  </a:lnTo>
                  <a:lnTo>
                    <a:pt x="155" y="320"/>
                  </a:lnTo>
                  <a:lnTo>
                    <a:pt x="158" y="321"/>
                  </a:lnTo>
                  <a:lnTo>
                    <a:pt x="161" y="321"/>
                  </a:lnTo>
                  <a:lnTo>
                    <a:pt x="163" y="322"/>
                  </a:lnTo>
                  <a:lnTo>
                    <a:pt x="165" y="321"/>
                  </a:lnTo>
                  <a:lnTo>
                    <a:pt x="166" y="321"/>
                  </a:lnTo>
                  <a:lnTo>
                    <a:pt x="167" y="320"/>
                  </a:lnTo>
                  <a:lnTo>
                    <a:pt x="169" y="319"/>
                  </a:lnTo>
                  <a:lnTo>
                    <a:pt x="170" y="318"/>
                  </a:lnTo>
                  <a:lnTo>
                    <a:pt x="171" y="317"/>
                  </a:lnTo>
                  <a:lnTo>
                    <a:pt x="171" y="316"/>
                  </a:lnTo>
                  <a:lnTo>
                    <a:pt x="169" y="314"/>
                  </a:lnTo>
                  <a:lnTo>
                    <a:pt x="167" y="313"/>
                  </a:lnTo>
                  <a:lnTo>
                    <a:pt x="164" y="311"/>
                  </a:lnTo>
                  <a:lnTo>
                    <a:pt x="159" y="310"/>
                  </a:lnTo>
                  <a:lnTo>
                    <a:pt x="155" y="308"/>
                  </a:lnTo>
                  <a:lnTo>
                    <a:pt x="151" y="306"/>
                  </a:lnTo>
                  <a:lnTo>
                    <a:pt x="147" y="303"/>
                  </a:lnTo>
                  <a:lnTo>
                    <a:pt x="144" y="301"/>
                  </a:lnTo>
                  <a:lnTo>
                    <a:pt x="141" y="299"/>
                  </a:lnTo>
                  <a:lnTo>
                    <a:pt x="141" y="296"/>
                  </a:lnTo>
                  <a:lnTo>
                    <a:pt x="141" y="294"/>
                  </a:lnTo>
                  <a:lnTo>
                    <a:pt x="141" y="291"/>
                  </a:lnTo>
                  <a:lnTo>
                    <a:pt x="141" y="288"/>
                  </a:lnTo>
                  <a:lnTo>
                    <a:pt x="141" y="285"/>
                  </a:lnTo>
                  <a:lnTo>
                    <a:pt x="141" y="281"/>
                  </a:lnTo>
                  <a:lnTo>
                    <a:pt x="142" y="277"/>
                  </a:lnTo>
                  <a:lnTo>
                    <a:pt x="143" y="273"/>
                  </a:lnTo>
                  <a:lnTo>
                    <a:pt x="143" y="269"/>
                  </a:lnTo>
                  <a:lnTo>
                    <a:pt x="144" y="265"/>
                  </a:lnTo>
                  <a:lnTo>
                    <a:pt x="145" y="260"/>
                  </a:lnTo>
                  <a:lnTo>
                    <a:pt x="146" y="254"/>
                  </a:lnTo>
                  <a:lnTo>
                    <a:pt x="147" y="249"/>
                  </a:lnTo>
                  <a:lnTo>
                    <a:pt x="148" y="244"/>
                  </a:lnTo>
                  <a:lnTo>
                    <a:pt x="148" y="240"/>
                  </a:lnTo>
                  <a:lnTo>
                    <a:pt x="148" y="237"/>
                  </a:lnTo>
                  <a:lnTo>
                    <a:pt x="148" y="235"/>
                  </a:lnTo>
                  <a:lnTo>
                    <a:pt x="148" y="234"/>
                  </a:lnTo>
                  <a:lnTo>
                    <a:pt x="148" y="233"/>
                  </a:lnTo>
                  <a:lnTo>
                    <a:pt x="149" y="232"/>
                  </a:lnTo>
                  <a:lnTo>
                    <a:pt x="150" y="230"/>
                  </a:lnTo>
                  <a:lnTo>
                    <a:pt x="151" y="228"/>
                  </a:lnTo>
                  <a:lnTo>
                    <a:pt x="152" y="227"/>
                  </a:lnTo>
                  <a:lnTo>
                    <a:pt x="152" y="224"/>
                  </a:lnTo>
                  <a:lnTo>
                    <a:pt x="152" y="222"/>
                  </a:lnTo>
                  <a:lnTo>
                    <a:pt x="152" y="219"/>
                  </a:lnTo>
                  <a:lnTo>
                    <a:pt x="151" y="217"/>
                  </a:lnTo>
                  <a:lnTo>
                    <a:pt x="150" y="214"/>
                  </a:lnTo>
                  <a:lnTo>
                    <a:pt x="149" y="212"/>
                  </a:lnTo>
                  <a:lnTo>
                    <a:pt x="147" y="208"/>
                  </a:lnTo>
                  <a:lnTo>
                    <a:pt x="144" y="206"/>
                  </a:lnTo>
                  <a:lnTo>
                    <a:pt x="140" y="203"/>
                  </a:lnTo>
                  <a:lnTo>
                    <a:pt x="134" y="200"/>
                  </a:lnTo>
                  <a:lnTo>
                    <a:pt x="129" y="197"/>
                  </a:lnTo>
                  <a:lnTo>
                    <a:pt x="124" y="194"/>
                  </a:lnTo>
                  <a:lnTo>
                    <a:pt x="120" y="192"/>
                  </a:lnTo>
                  <a:lnTo>
                    <a:pt x="117" y="189"/>
                  </a:lnTo>
                  <a:lnTo>
                    <a:pt x="114" y="188"/>
                  </a:lnTo>
                  <a:lnTo>
                    <a:pt x="111" y="185"/>
                  </a:lnTo>
                  <a:lnTo>
                    <a:pt x="108" y="184"/>
                  </a:lnTo>
                  <a:lnTo>
                    <a:pt x="105" y="183"/>
                  </a:lnTo>
                  <a:lnTo>
                    <a:pt x="101" y="182"/>
                  </a:lnTo>
                  <a:lnTo>
                    <a:pt x="98" y="181"/>
                  </a:lnTo>
                  <a:lnTo>
                    <a:pt x="94" y="179"/>
                  </a:lnTo>
                  <a:lnTo>
                    <a:pt x="91" y="177"/>
                  </a:lnTo>
                  <a:lnTo>
                    <a:pt x="88" y="175"/>
                  </a:lnTo>
                  <a:lnTo>
                    <a:pt x="86" y="174"/>
                  </a:lnTo>
                  <a:lnTo>
                    <a:pt x="85" y="172"/>
                  </a:lnTo>
                  <a:lnTo>
                    <a:pt x="84" y="172"/>
                  </a:lnTo>
                  <a:lnTo>
                    <a:pt x="73" y="12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5" name="Freeform 23"/>
            <p:cNvSpPr>
              <a:spLocks/>
            </p:cNvSpPr>
            <p:nvPr/>
          </p:nvSpPr>
          <p:spPr bwMode="auto">
            <a:xfrm>
              <a:off x="1244" y="3198"/>
              <a:ext cx="60" cy="104"/>
            </a:xfrm>
            <a:custGeom>
              <a:avLst/>
              <a:gdLst>
                <a:gd name="T0" fmla="*/ 25 w 60"/>
                <a:gd name="T1" fmla="*/ 103 h 104"/>
                <a:gd name="T2" fmla="*/ 32 w 60"/>
                <a:gd name="T3" fmla="*/ 102 h 104"/>
                <a:gd name="T4" fmla="*/ 44 w 60"/>
                <a:gd name="T5" fmla="*/ 99 h 104"/>
                <a:gd name="T6" fmla="*/ 54 w 60"/>
                <a:gd name="T7" fmla="*/ 94 h 104"/>
                <a:gd name="T8" fmla="*/ 59 w 60"/>
                <a:gd name="T9" fmla="*/ 85 h 104"/>
                <a:gd name="T10" fmla="*/ 55 w 60"/>
                <a:gd name="T11" fmla="*/ 75 h 104"/>
                <a:gd name="T12" fmla="*/ 48 w 60"/>
                <a:gd name="T13" fmla="*/ 63 h 104"/>
                <a:gd name="T14" fmla="*/ 40 w 60"/>
                <a:gd name="T15" fmla="*/ 51 h 104"/>
                <a:gd name="T16" fmla="*/ 37 w 60"/>
                <a:gd name="T17" fmla="*/ 37 h 104"/>
                <a:gd name="T18" fmla="*/ 40 w 60"/>
                <a:gd name="T19" fmla="*/ 23 h 104"/>
                <a:gd name="T20" fmla="*/ 47 w 60"/>
                <a:gd name="T21" fmla="*/ 13 h 104"/>
                <a:gd name="T22" fmla="*/ 50 w 60"/>
                <a:gd name="T23" fmla="*/ 5 h 104"/>
                <a:gd name="T24" fmla="*/ 45 w 60"/>
                <a:gd name="T25" fmla="*/ 2 h 104"/>
                <a:gd name="T26" fmla="*/ 32 w 60"/>
                <a:gd name="T27" fmla="*/ 0 h 104"/>
                <a:gd name="T28" fmla="*/ 18 w 60"/>
                <a:gd name="T29" fmla="*/ 0 h 104"/>
                <a:gd name="T30" fmla="*/ 6 w 60"/>
                <a:gd name="T31" fmla="*/ 2 h 104"/>
                <a:gd name="T32" fmla="*/ 3 w 60"/>
                <a:gd name="T33" fmla="*/ 6 h 104"/>
                <a:gd name="T34" fmla="*/ 0 w 60"/>
                <a:gd name="T35" fmla="*/ 9 h 104"/>
                <a:gd name="T36" fmla="*/ 0 w 60"/>
                <a:gd name="T37" fmla="*/ 13 h 104"/>
                <a:gd name="T38" fmla="*/ 1 w 60"/>
                <a:gd name="T39" fmla="*/ 20 h 104"/>
                <a:gd name="T40" fmla="*/ 4 w 60"/>
                <a:gd name="T41" fmla="*/ 29 h 104"/>
                <a:gd name="T42" fmla="*/ 7 w 60"/>
                <a:gd name="T43" fmla="*/ 36 h 104"/>
                <a:gd name="T44" fmla="*/ 9 w 60"/>
                <a:gd name="T45" fmla="*/ 41 h 104"/>
                <a:gd name="T46" fmla="*/ 9 w 60"/>
                <a:gd name="T47" fmla="*/ 48 h 104"/>
                <a:gd name="T48" fmla="*/ 10 w 60"/>
                <a:gd name="T49" fmla="*/ 60 h 104"/>
                <a:gd name="T50" fmla="*/ 9 w 60"/>
                <a:gd name="T51" fmla="*/ 68 h 104"/>
                <a:gd name="T52" fmla="*/ 9 w 60"/>
                <a:gd name="T53" fmla="*/ 74 h 104"/>
                <a:gd name="T54" fmla="*/ 8 w 60"/>
                <a:gd name="T55" fmla="*/ 80 h 104"/>
                <a:gd name="T56" fmla="*/ 9 w 60"/>
                <a:gd name="T57" fmla="*/ 88 h 104"/>
                <a:gd name="T58" fmla="*/ 10 w 60"/>
                <a:gd name="T59" fmla="*/ 93 h 104"/>
                <a:gd name="T60" fmla="*/ 12 w 60"/>
                <a:gd name="T61" fmla="*/ 97 h 104"/>
                <a:gd name="T62" fmla="*/ 14 w 60"/>
                <a:gd name="T63" fmla="*/ 99 h 104"/>
                <a:gd name="T64" fmla="*/ 16 w 60"/>
                <a:gd name="T65" fmla="*/ 100 h 104"/>
                <a:gd name="T66" fmla="*/ 19 w 60"/>
                <a:gd name="T67" fmla="*/ 101 h 104"/>
                <a:gd name="T68" fmla="*/ 22 w 60"/>
                <a:gd name="T69" fmla="*/ 102 h 104"/>
                <a:gd name="T70" fmla="*/ 23 w 60"/>
                <a:gd name="T71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104">
                  <a:moveTo>
                    <a:pt x="23" y="103"/>
                  </a:moveTo>
                  <a:lnTo>
                    <a:pt x="25" y="103"/>
                  </a:lnTo>
                  <a:lnTo>
                    <a:pt x="28" y="102"/>
                  </a:lnTo>
                  <a:lnTo>
                    <a:pt x="32" y="102"/>
                  </a:lnTo>
                  <a:lnTo>
                    <a:pt x="38" y="101"/>
                  </a:lnTo>
                  <a:lnTo>
                    <a:pt x="44" y="99"/>
                  </a:lnTo>
                  <a:lnTo>
                    <a:pt x="50" y="97"/>
                  </a:lnTo>
                  <a:lnTo>
                    <a:pt x="54" y="94"/>
                  </a:lnTo>
                  <a:lnTo>
                    <a:pt x="57" y="90"/>
                  </a:lnTo>
                  <a:lnTo>
                    <a:pt x="59" y="85"/>
                  </a:lnTo>
                  <a:lnTo>
                    <a:pt x="58" y="80"/>
                  </a:lnTo>
                  <a:lnTo>
                    <a:pt x="55" y="75"/>
                  </a:lnTo>
                  <a:lnTo>
                    <a:pt x="52" y="69"/>
                  </a:lnTo>
                  <a:lnTo>
                    <a:pt x="48" y="63"/>
                  </a:lnTo>
                  <a:lnTo>
                    <a:pt x="44" y="58"/>
                  </a:lnTo>
                  <a:lnTo>
                    <a:pt x="40" y="51"/>
                  </a:lnTo>
                  <a:lnTo>
                    <a:pt x="38" y="45"/>
                  </a:lnTo>
                  <a:lnTo>
                    <a:pt x="37" y="37"/>
                  </a:lnTo>
                  <a:lnTo>
                    <a:pt x="38" y="30"/>
                  </a:lnTo>
                  <a:lnTo>
                    <a:pt x="40" y="23"/>
                  </a:lnTo>
                  <a:lnTo>
                    <a:pt x="44" y="17"/>
                  </a:lnTo>
                  <a:lnTo>
                    <a:pt x="47" y="13"/>
                  </a:lnTo>
                  <a:lnTo>
                    <a:pt x="49" y="9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5" y="2"/>
                  </a:lnTo>
                  <a:lnTo>
                    <a:pt x="39" y="1"/>
                  </a:lnTo>
                  <a:lnTo>
                    <a:pt x="32" y="0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3" y="24"/>
                  </a:lnTo>
                  <a:lnTo>
                    <a:pt x="4" y="29"/>
                  </a:lnTo>
                  <a:lnTo>
                    <a:pt x="6" y="33"/>
                  </a:lnTo>
                  <a:lnTo>
                    <a:pt x="7" y="36"/>
                  </a:lnTo>
                  <a:lnTo>
                    <a:pt x="8" y="38"/>
                  </a:lnTo>
                  <a:lnTo>
                    <a:pt x="9" y="41"/>
                  </a:lnTo>
                  <a:lnTo>
                    <a:pt x="9" y="44"/>
                  </a:lnTo>
                  <a:lnTo>
                    <a:pt x="9" y="48"/>
                  </a:lnTo>
                  <a:lnTo>
                    <a:pt x="10" y="54"/>
                  </a:lnTo>
                  <a:lnTo>
                    <a:pt x="10" y="60"/>
                  </a:lnTo>
                  <a:lnTo>
                    <a:pt x="10" y="64"/>
                  </a:lnTo>
                  <a:lnTo>
                    <a:pt x="9" y="68"/>
                  </a:lnTo>
                  <a:lnTo>
                    <a:pt x="9" y="71"/>
                  </a:lnTo>
                  <a:lnTo>
                    <a:pt x="9" y="74"/>
                  </a:lnTo>
                  <a:lnTo>
                    <a:pt x="8" y="77"/>
                  </a:lnTo>
                  <a:lnTo>
                    <a:pt x="8" y="80"/>
                  </a:lnTo>
                  <a:lnTo>
                    <a:pt x="8" y="84"/>
                  </a:lnTo>
                  <a:lnTo>
                    <a:pt x="9" y="88"/>
                  </a:lnTo>
                  <a:lnTo>
                    <a:pt x="9" y="91"/>
                  </a:lnTo>
                  <a:lnTo>
                    <a:pt x="10" y="93"/>
                  </a:lnTo>
                  <a:lnTo>
                    <a:pt x="11" y="95"/>
                  </a:lnTo>
                  <a:lnTo>
                    <a:pt x="12" y="97"/>
                  </a:lnTo>
                  <a:lnTo>
                    <a:pt x="13" y="98"/>
                  </a:lnTo>
                  <a:lnTo>
                    <a:pt x="14" y="99"/>
                  </a:lnTo>
                  <a:lnTo>
                    <a:pt x="16" y="99"/>
                  </a:lnTo>
                  <a:lnTo>
                    <a:pt x="16" y="100"/>
                  </a:lnTo>
                  <a:lnTo>
                    <a:pt x="18" y="101"/>
                  </a:lnTo>
                  <a:lnTo>
                    <a:pt x="19" y="101"/>
                  </a:lnTo>
                  <a:lnTo>
                    <a:pt x="20" y="102"/>
                  </a:lnTo>
                  <a:lnTo>
                    <a:pt x="22" y="102"/>
                  </a:lnTo>
                  <a:lnTo>
                    <a:pt x="22" y="103"/>
                  </a:lnTo>
                  <a:lnTo>
                    <a:pt x="23" y="103"/>
                  </a:lnTo>
                </a:path>
              </a:pathLst>
            </a:custGeom>
            <a:solidFill>
              <a:srgbClr val="00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6" name="Freeform 24"/>
            <p:cNvSpPr>
              <a:spLocks/>
            </p:cNvSpPr>
            <p:nvPr/>
          </p:nvSpPr>
          <p:spPr bwMode="auto">
            <a:xfrm>
              <a:off x="1267" y="3125"/>
              <a:ext cx="171" cy="322"/>
            </a:xfrm>
            <a:custGeom>
              <a:avLst/>
              <a:gdLst>
                <a:gd name="T0" fmla="*/ 74 w 171"/>
                <a:gd name="T1" fmla="*/ 109 h 322"/>
                <a:gd name="T2" fmla="*/ 75 w 171"/>
                <a:gd name="T3" fmla="*/ 79 h 322"/>
                <a:gd name="T4" fmla="*/ 65 w 171"/>
                <a:gd name="T5" fmla="*/ 69 h 322"/>
                <a:gd name="T6" fmla="*/ 55 w 171"/>
                <a:gd name="T7" fmla="*/ 63 h 322"/>
                <a:gd name="T8" fmla="*/ 56 w 171"/>
                <a:gd name="T9" fmla="*/ 59 h 322"/>
                <a:gd name="T10" fmla="*/ 62 w 171"/>
                <a:gd name="T11" fmla="*/ 59 h 322"/>
                <a:gd name="T12" fmla="*/ 65 w 171"/>
                <a:gd name="T13" fmla="*/ 54 h 322"/>
                <a:gd name="T14" fmla="*/ 67 w 171"/>
                <a:gd name="T15" fmla="*/ 45 h 322"/>
                <a:gd name="T16" fmla="*/ 70 w 171"/>
                <a:gd name="T17" fmla="*/ 44 h 322"/>
                <a:gd name="T18" fmla="*/ 70 w 171"/>
                <a:gd name="T19" fmla="*/ 38 h 322"/>
                <a:gd name="T20" fmla="*/ 67 w 171"/>
                <a:gd name="T21" fmla="*/ 29 h 322"/>
                <a:gd name="T22" fmla="*/ 65 w 171"/>
                <a:gd name="T23" fmla="*/ 22 h 322"/>
                <a:gd name="T24" fmla="*/ 59 w 171"/>
                <a:gd name="T25" fmla="*/ 10 h 322"/>
                <a:gd name="T26" fmla="*/ 50 w 171"/>
                <a:gd name="T27" fmla="*/ 3 h 322"/>
                <a:gd name="T28" fmla="*/ 38 w 171"/>
                <a:gd name="T29" fmla="*/ 0 h 322"/>
                <a:gd name="T30" fmla="*/ 27 w 171"/>
                <a:gd name="T31" fmla="*/ 4 h 322"/>
                <a:gd name="T32" fmla="*/ 21 w 171"/>
                <a:gd name="T33" fmla="*/ 10 h 322"/>
                <a:gd name="T34" fmla="*/ 20 w 171"/>
                <a:gd name="T35" fmla="*/ 22 h 322"/>
                <a:gd name="T36" fmla="*/ 21 w 171"/>
                <a:gd name="T37" fmla="*/ 33 h 322"/>
                <a:gd name="T38" fmla="*/ 25 w 171"/>
                <a:gd name="T39" fmla="*/ 42 h 322"/>
                <a:gd name="T40" fmla="*/ 28 w 171"/>
                <a:gd name="T41" fmla="*/ 54 h 322"/>
                <a:gd name="T42" fmla="*/ 20 w 171"/>
                <a:gd name="T43" fmla="*/ 62 h 322"/>
                <a:gd name="T44" fmla="*/ 5 w 171"/>
                <a:gd name="T45" fmla="*/ 71 h 322"/>
                <a:gd name="T46" fmla="*/ 1 w 171"/>
                <a:gd name="T47" fmla="*/ 79 h 322"/>
                <a:gd name="T48" fmla="*/ 0 w 171"/>
                <a:gd name="T49" fmla="*/ 93 h 322"/>
                <a:gd name="T50" fmla="*/ 8 w 171"/>
                <a:gd name="T51" fmla="*/ 122 h 322"/>
                <a:gd name="T52" fmla="*/ 9 w 171"/>
                <a:gd name="T53" fmla="*/ 150 h 322"/>
                <a:gd name="T54" fmla="*/ 9 w 171"/>
                <a:gd name="T55" fmla="*/ 165 h 322"/>
                <a:gd name="T56" fmla="*/ 14 w 171"/>
                <a:gd name="T57" fmla="*/ 188 h 322"/>
                <a:gd name="T58" fmla="*/ 28 w 171"/>
                <a:gd name="T59" fmla="*/ 206 h 322"/>
                <a:gd name="T60" fmla="*/ 44 w 171"/>
                <a:gd name="T61" fmla="*/ 214 h 322"/>
                <a:gd name="T62" fmla="*/ 61 w 171"/>
                <a:gd name="T63" fmla="*/ 214 h 322"/>
                <a:gd name="T64" fmla="*/ 84 w 171"/>
                <a:gd name="T65" fmla="*/ 211 h 322"/>
                <a:gd name="T66" fmla="*/ 101 w 171"/>
                <a:gd name="T67" fmla="*/ 215 h 322"/>
                <a:gd name="T68" fmla="*/ 119 w 171"/>
                <a:gd name="T69" fmla="*/ 222 h 322"/>
                <a:gd name="T70" fmla="*/ 119 w 171"/>
                <a:gd name="T71" fmla="*/ 230 h 322"/>
                <a:gd name="T72" fmla="*/ 117 w 171"/>
                <a:gd name="T73" fmla="*/ 248 h 322"/>
                <a:gd name="T74" fmla="*/ 119 w 171"/>
                <a:gd name="T75" fmla="*/ 268 h 322"/>
                <a:gd name="T76" fmla="*/ 122 w 171"/>
                <a:gd name="T77" fmla="*/ 290 h 322"/>
                <a:gd name="T78" fmla="*/ 119 w 171"/>
                <a:gd name="T79" fmla="*/ 300 h 322"/>
                <a:gd name="T80" fmla="*/ 119 w 171"/>
                <a:gd name="T81" fmla="*/ 306 h 322"/>
                <a:gd name="T82" fmla="*/ 127 w 171"/>
                <a:gd name="T83" fmla="*/ 314 h 322"/>
                <a:gd name="T84" fmla="*/ 141 w 171"/>
                <a:gd name="T85" fmla="*/ 315 h 322"/>
                <a:gd name="T86" fmla="*/ 151 w 171"/>
                <a:gd name="T87" fmla="*/ 318 h 322"/>
                <a:gd name="T88" fmla="*/ 162 w 171"/>
                <a:gd name="T89" fmla="*/ 321 h 322"/>
                <a:gd name="T90" fmla="*/ 168 w 171"/>
                <a:gd name="T91" fmla="*/ 318 h 322"/>
                <a:gd name="T92" fmla="*/ 169 w 171"/>
                <a:gd name="T93" fmla="*/ 313 h 322"/>
                <a:gd name="T94" fmla="*/ 155 w 171"/>
                <a:gd name="T95" fmla="*/ 307 h 322"/>
                <a:gd name="T96" fmla="*/ 141 w 171"/>
                <a:gd name="T97" fmla="*/ 298 h 322"/>
                <a:gd name="T98" fmla="*/ 140 w 171"/>
                <a:gd name="T99" fmla="*/ 287 h 322"/>
                <a:gd name="T100" fmla="*/ 142 w 171"/>
                <a:gd name="T101" fmla="*/ 273 h 322"/>
                <a:gd name="T102" fmla="*/ 145 w 171"/>
                <a:gd name="T103" fmla="*/ 254 h 322"/>
                <a:gd name="T104" fmla="*/ 147 w 171"/>
                <a:gd name="T105" fmla="*/ 236 h 322"/>
                <a:gd name="T106" fmla="*/ 148 w 171"/>
                <a:gd name="T107" fmla="*/ 231 h 322"/>
                <a:gd name="T108" fmla="*/ 152 w 171"/>
                <a:gd name="T109" fmla="*/ 224 h 322"/>
                <a:gd name="T110" fmla="*/ 149 w 171"/>
                <a:gd name="T111" fmla="*/ 214 h 322"/>
                <a:gd name="T112" fmla="*/ 139 w 171"/>
                <a:gd name="T113" fmla="*/ 202 h 322"/>
                <a:gd name="T114" fmla="*/ 120 w 171"/>
                <a:gd name="T115" fmla="*/ 191 h 322"/>
                <a:gd name="T116" fmla="*/ 108 w 171"/>
                <a:gd name="T117" fmla="*/ 184 h 322"/>
                <a:gd name="T118" fmla="*/ 94 w 171"/>
                <a:gd name="T119" fmla="*/ 178 h 322"/>
                <a:gd name="T120" fmla="*/ 84 w 171"/>
                <a:gd name="T121" fmla="*/ 17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" h="322">
                  <a:moveTo>
                    <a:pt x="73" y="122"/>
                  </a:moveTo>
                  <a:lnTo>
                    <a:pt x="73" y="120"/>
                  </a:lnTo>
                  <a:lnTo>
                    <a:pt x="74" y="116"/>
                  </a:lnTo>
                  <a:lnTo>
                    <a:pt x="74" y="109"/>
                  </a:lnTo>
                  <a:lnTo>
                    <a:pt x="75" y="101"/>
                  </a:lnTo>
                  <a:lnTo>
                    <a:pt x="76" y="93"/>
                  </a:lnTo>
                  <a:lnTo>
                    <a:pt x="76" y="85"/>
                  </a:lnTo>
                  <a:lnTo>
                    <a:pt x="75" y="79"/>
                  </a:lnTo>
                  <a:lnTo>
                    <a:pt x="74" y="75"/>
                  </a:lnTo>
                  <a:lnTo>
                    <a:pt x="72" y="73"/>
                  </a:lnTo>
                  <a:lnTo>
                    <a:pt x="69" y="71"/>
                  </a:lnTo>
                  <a:lnTo>
                    <a:pt x="65" y="69"/>
                  </a:lnTo>
                  <a:lnTo>
                    <a:pt x="62" y="67"/>
                  </a:lnTo>
                  <a:lnTo>
                    <a:pt x="59" y="66"/>
                  </a:lnTo>
                  <a:lnTo>
                    <a:pt x="56" y="65"/>
                  </a:lnTo>
                  <a:lnTo>
                    <a:pt x="55" y="63"/>
                  </a:lnTo>
                  <a:lnTo>
                    <a:pt x="55" y="62"/>
                  </a:lnTo>
                  <a:lnTo>
                    <a:pt x="56" y="61"/>
                  </a:lnTo>
                  <a:lnTo>
                    <a:pt x="56" y="60"/>
                  </a:lnTo>
                  <a:lnTo>
                    <a:pt x="56" y="59"/>
                  </a:lnTo>
                  <a:lnTo>
                    <a:pt x="57" y="59"/>
                  </a:lnTo>
                  <a:lnTo>
                    <a:pt x="58" y="59"/>
                  </a:lnTo>
                  <a:lnTo>
                    <a:pt x="60" y="59"/>
                  </a:lnTo>
                  <a:lnTo>
                    <a:pt x="62" y="59"/>
                  </a:lnTo>
                  <a:lnTo>
                    <a:pt x="63" y="59"/>
                  </a:lnTo>
                  <a:lnTo>
                    <a:pt x="63" y="58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51"/>
                  </a:lnTo>
                  <a:lnTo>
                    <a:pt x="67" y="49"/>
                  </a:lnTo>
                  <a:lnTo>
                    <a:pt x="67" y="47"/>
                  </a:lnTo>
                  <a:lnTo>
                    <a:pt x="67" y="45"/>
                  </a:lnTo>
                  <a:lnTo>
                    <a:pt x="67" y="44"/>
                  </a:lnTo>
                  <a:lnTo>
                    <a:pt x="68" y="44"/>
                  </a:lnTo>
                  <a:lnTo>
                    <a:pt x="69" y="44"/>
                  </a:lnTo>
                  <a:lnTo>
                    <a:pt x="70" y="44"/>
                  </a:lnTo>
                  <a:lnTo>
                    <a:pt x="71" y="43"/>
                  </a:lnTo>
                  <a:lnTo>
                    <a:pt x="70" y="41"/>
                  </a:lnTo>
                  <a:lnTo>
                    <a:pt x="70" y="40"/>
                  </a:lnTo>
                  <a:lnTo>
                    <a:pt x="70" y="38"/>
                  </a:lnTo>
                  <a:lnTo>
                    <a:pt x="69" y="36"/>
                  </a:lnTo>
                  <a:lnTo>
                    <a:pt x="68" y="33"/>
                  </a:lnTo>
                  <a:lnTo>
                    <a:pt x="67" y="31"/>
                  </a:lnTo>
                  <a:lnTo>
                    <a:pt x="67" y="29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5" y="24"/>
                  </a:lnTo>
                  <a:lnTo>
                    <a:pt x="65" y="22"/>
                  </a:lnTo>
                  <a:lnTo>
                    <a:pt x="64" y="18"/>
                  </a:lnTo>
                  <a:lnTo>
                    <a:pt x="63" y="15"/>
                  </a:lnTo>
                  <a:lnTo>
                    <a:pt x="61" y="12"/>
                  </a:lnTo>
                  <a:lnTo>
                    <a:pt x="59" y="10"/>
                  </a:lnTo>
                  <a:lnTo>
                    <a:pt x="57" y="8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50" y="3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5" y="0"/>
                  </a:lnTo>
                  <a:lnTo>
                    <a:pt x="32" y="2"/>
                  </a:lnTo>
                  <a:lnTo>
                    <a:pt x="29" y="3"/>
                  </a:lnTo>
                  <a:lnTo>
                    <a:pt x="27" y="4"/>
                  </a:lnTo>
                  <a:lnTo>
                    <a:pt x="25" y="5"/>
                  </a:lnTo>
                  <a:lnTo>
                    <a:pt x="23" y="6"/>
                  </a:lnTo>
                  <a:lnTo>
                    <a:pt x="22" y="8"/>
                  </a:lnTo>
                  <a:lnTo>
                    <a:pt x="21" y="10"/>
                  </a:lnTo>
                  <a:lnTo>
                    <a:pt x="21" y="13"/>
                  </a:lnTo>
                  <a:lnTo>
                    <a:pt x="21" y="16"/>
                  </a:lnTo>
                  <a:lnTo>
                    <a:pt x="21" y="19"/>
                  </a:lnTo>
                  <a:lnTo>
                    <a:pt x="20" y="22"/>
                  </a:lnTo>
                  <a:lnTo>
                    <a:pt x="20" y="25"/>
                  </a:lnTo>
                  <a:lnTo>
                    <a:pt x="21" y="28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2" y="35"/>
                  </a:lnTo>
                  <a:lnTo>
                    <a:pt x="24" y="36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6" y="45"/>
                  </a:lnTo>
                  <a:lnTo>
                    <a:pt x="27" y="48"/>
                  </a:lnTo>
                  <a:lnTo>
                    <a:pt x="27" y="51"/>
                  </a:lnTo>
                  <a:lnTo>
                    <a:pt x="28" y="54"/>
                  </a:lnTo>
                  <a:lnTo>
                    <a:pt x="28" y="55"/>
                  </a:lnTo>
                  <a:lnTo>
                    <a:pt x="27" y="57"/>
                  </a:lnTo>
                  <a:lnTo>
                    <a:pt x="24" y="59"/>
                  </a:lnTo>
                  <a:lnTo>
                    <a:pt x="20" y="62"/>
                  </a:lnTo>
                  <a:lnTo>
                    <a:pt x="16" y="64"/>
                  </a:lnTo>
                  <a:lnTo>
                    <a:pt x="11" y="66"/>
                  </a:lnTo>
                  <a:lnTo>
                    <a:pt x="7" y="69"/>
                  </a:lnTo>
                  <a:lnTo>
                    <a:pt x="5" y="71"/>
                  </a:lnTo>
                  <a:lnTo>
                    <a:pt x="3" y="73"/>
                  </a:lnTo>
                  <a:lnTo>
                    <a:pt x="3" y="75"/>
                  </a:lnTo>
                  <a:lnTo>
                    <a:pt x="2" y="77"/>
                  </a:lnTo>
                  <a:lnTo>
                    <a:pt x="1" y="79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3"/>
                  </a:lnTo>
                  <a:lnTo>
                    <a:pt x="3" y="99"/>
                  </a:lnTo>
                  <a:lnTo>
                    <a:pt x="5" y="106"/>
                  </a:lnTo>
                  <a:lnTo>
                    <a:pt x="7" y="114"/>
                  </a:lnTo>
                  <a:lnTo>
                    <a:pt x="8" y="122"/>
                  </a:lnTo>
                  <a:lnTo>
                    <a:pt x="9" y="130"/>
                  </a:lnTo>
                  <a:lnTo>
                    <a:pt x="9" y="138"/>
                  </a:lnTo>
                  <a:lnTo>
                    <a:pt x="10" y="144"/>
                  </a:lnTo>
                  <a:lnTo>
                    <a:pt x="9" y="150"/>
                  </a:lnTo>
                  <a:lnTo>
                    <a:pt x="9" y="153"/>
                  </a:lnTo>
                  <a:lnTo>
                    <a:pt x="9" y="157"/>
                  </a:lnTo>
                  <a:lnTo>
                    <a:pt x="9" y="161"/>
                  </a:lnTo>
                  <a:lnTo>
                    <a:pt x="9" y="165"/>
                  </a:lnTo>
                  <a:lnTo>
                    <a:pt x="9" y="170"/>
                  </a:lnTo>
                  <a:lnTo>
                    <a:pt x="10" y="176"/>
                  </a:lnTo>
                  <a:lnTo>
                    <a:pt x="11" y="182"/>
                  </a:lnTo>
                  <a:lnTo>
                    <a:pt x="14" y="188"/>
                  </a:lnTo>
                  <a:lnTo>
                    <a:pt x="16" y="194"/>
                  </a:lnTo>
                  <a:lnTo>
                    <a:pt x="19" y="199"/>
                  </a:lnTo>
                  <a:lnTo>
                    <a:pt x="23" y="203"/>
                  </a:lnTo>
                  <a:lnTo>
                    <a:pt x="28" y="206"/>
                  </a:lnTo>
                  <a:lnTo>
                    <a:pt x="32" y="209"/>
                  </a:lnTo>
                  <a:lnTo>
                    <a:pt x="37" y="211"/>
                  </a:lnTo>
                  <a:lnTo>
                    <a:pt x="41" y="213"/>
                  </a:lnTo>
                  <a:lnTo>
                    <a:pt x="44" y="214"/>
                  </a:lnTo>
                  <a:lnTo>
                    <a:pt x="46" y="214"/>
                  </a:lnTo>
                  <a:lnTo>
                    <a:pt x="50" y="215"/>
                  </a:lnTo>
                  <a:lnTo>
                    <a:pt x="55" y="214"/>
                  </a:lnTo>
                  <a:lnTo>
                    <a:pt x="61" y="214"/>
                  </a:lnTo>
                  <a:lnTo>
                    <a:pt x="67" y="213"/>
                  </a:lnTo>
                  <a:lnTo>
                    <a:pt x="73" y="212"/>
                  </a:lnTo>
                  <a:lnTo>
                    <a:pt x="79" y="211"/>
                  </a:lnTo>
                  <a:lnTo>
                    <a:pt x="84" y="211"/>
                  </a:lnTo>
                  <a:lnTo>
                    <a:pt x="87" y="211"/>
                  </a:lnTo>
                  <a:lnTo>
                    <a:pt x="91" y="212"/>
                  </a:lnTo>
                  <a:lnTo>
                    <a:pt x="96" y="214"/>
                  </a:lnTo>
                  <a:lnTo>
                    <a:pt x="101" y="215"/>
                  </a:lnTo>
                  <a:lnTo>
                    <a:pt x="107" y="217"/>
                  </a:lnTo>
                  <a:lnTo>
                    <a:pt x="112" y="220"/>
                  </a:lnTo>
                  <a:lnTo>
                    <a:pt x="116" y="221"/>
                  </a:lnTo>
                  <a:lnTo>
                    <a:pt x="119" y="222"/>
                  </a:lnTo>
                  <a:lnTo>
                    <a:pt x="120" y="223"/>
                  </a:lnTo>
                  <a:lnTo>
                    <a:pt x="120" y="224"/>
                  </a:lnTo>
                  <a:lnTo>
                    <a:pt x="119" y="226"/>
                  </a:lnTo>
                  <a:lnTo>
                    <a:pt x="119" y="230"/>
                  </a:lnTo>
                  <a:lnTo>
                    <a:pt x="118" y="234"/>
                  </a:lnTo>
                  <a:lnTo>
                    <a:pt x="118" y="239"/>
                  </a:lnTo>
                  <a:lnTo>
                    <a:pt x="117" y="243"/>
                  </a:lnTo>
                  <a:lnTo>
                    <a:pt x="117" y="248"/>
                  </a:lnTo>
                  <a:lnTo>
                    <a:pt x="117" y="252"/>
                  </a:lnTo>
                  <a:lnTo>
                    <a:pt x="117" y="257"/>
                  </a:lnTo>
                  <a:lnTo>
                    <a:pt x="118" y="262"/>
                  </a:lnTo>
                  <a:lnTo>
                    <a:pt x="119" y="268"/>
                  </a:lnTo>
                  <a:lnTo>
                    <a:pt x="120" y="274"/>
                  </a:lnTo>
                  <a:lnTo>
                    <a:pt x="121" y="280"/>
                  </a:lnTo>
                  <a:lnTo>
                    <a:pt x="122" y="286"/>
                  </a:lnTo>
                  <a:lnTo>
                    <a:pt x="122" y="290"/>
                  </a:lnTo>
                  <a:lnTo>
                    <a:pt x="121" y="294"/>
                  </a:lnTo>
                  <a:lnTo>
                    <a:pt x="120" y="296"/>
                  </a:lnTo>
                  <a:lnTo>
                    <a:pt x="120" y="298"/>
                  </a:lnTo>
                  <a:lnTo>
                    <a:pt x="119" y="300"/>
                  </a:lnTo>
                  <a:lnTo>
                    <a:pt x="119" y="302"/>
                  </a:lnTo>
                  <a:lnTo>
                    <a:pt x="119" y="304"/>
                  </a:lnTo>
                  <a:lnTo>
                    <a:pt x="119" y="305"/>
                  </a:lnTo>
                  <a:lnTo>
                    <a:pt x="119" y="306"/>
                  </a:lnTo>
                  <a:lnTo>
                    <a:pt x="122" y="314"/>
                  </a:lnTo>
                  <a:lnTo>
                    <a:pt x="123" y="314"/>
                  </a:lnTo>
                  <a:lnTo>
                    <a:pt x="124" y="314"/>
                  </a:lnTo>
                  <a:lnTo>
                    <a:pt x="127" y="314"/>
                  </a:lnTo>
                  <a:lnTo>
                    <a:pt x="131" y="314"/>
                  </a:lnTo>
                  <a:lnTo>
                    <a:pt x="134" y="315"/>
                  </a:lnTo>
                  <a:lnTo>
                    <a:pt x="138" y="315"/>
                  </a:lnTo>
                  <a:lnTo>
                    <a:pt x="141" y="315"/>
                  </a:lnTo>
                  <a:lnTo>
                    <a:pt x="143" y="316"/>
                  </a:lnTo>
                  <a:lnTo>
                    <a:pt x="145" y="317"/>
                  </a:lnTo>
                  <a:lnTo>
                    <a:pt x="148" y="317"/>
                  </a:lnTo>
                  <a:lnTo>
                    <a:pt x="151" y="318"/>
                  </a:lnTo>
                  <a:lnTo>
                    <a:pt x="154" y="319"/>
                  </a:lnTo>
                  <a:lnTo>
                    <a:pt x="157" y="320"/>
                  </a:lnTo>
                  <a:lnTo>
                    <a:pt x="160" y="320"/>
                  </a:lnTo>
                  <a:lnTo>
                    <a:pt x="162" y="321"/>
                  </a:lnTo>
                  <a:lnTo>
                    <a:pt x="164" y="320"/>
                  </a:lnTo>
                  <a:lnTo>
                    <a:pt x="165" y="320"/>
                  </a:lnTo>
                  <a:lnTo>
                    <a:pt x="166" y="319"/>
                  </a:lnTo>
                  <a:lnTo>
                    <a:pt x="168" y="318"/>
                  </a:lnTo>
                  <a:lnTo>
                    <a:pt x="169" y="317"/>
                  </a:lnTo>
                  <a:lnTo>
                    <a:pt x="170" y="316"/>
                  </a:lnTo>
                  <a:lnTo>
                    <a:pt x="170" y="315"/>
                  </a:lnTo>
                  <a:lnTo>
                    <a:pt x="169" y="313"/>
                  </a:lnTo>
                  <a:lnTo>
                    <a:pt x="166" y="312"/>
                  </a:lnTo>
                  <a:lnTo>
                    <a:pt x="163" y="311"/>
                  </a:lnTo>
                  <a:lnTo>
                    <a:pt x="159" y="309"/>
                  </a:lnTo>
                  <a:lnTo>
                    <a:pt x="155" y="307"/>
                  </a:lnTo>
                  <a:lnTo>
                    <a:pt x="150" y="305"/>
                  </a:lnTo>
                  <a:lnTo>
                    <a:pt x="146" y="302"/>
                  </a:lnTo>
                  <a:lnTo>
                    <a:pt x="143" y="300"/>
                  </a:lnTo>
                  <a:lnTo>
                    <a:pt x="141" y="298"/>
                  </a:lnTo>
                  <a:lnTo>
                    <a:pt x="140" y="296"/>
                  </a:lnTo>
                  <a:lnTo>
                    <a:pt x="140" y="293"/>
                  </a:lnTo>
                  <a:lnTo>
                    <a:pt x="140" y="291"/>
                  </a:lnTo>
                  <a:lnTo>
                    <a:pt x="140" y="287"/>
                  </a:lnTo>
                  <a:lnTo>
                    <a:pt x="140" y="284"/>
                  </a:lnTo>
                  <a:lnTo>
                    <a:pt x="141" y="280"/>
                  </a:lnTo>
                  <a:lnTo>
                    <a:pt x="141" y="276"/>
                  </a:lnTo>
                  <a:lnTo>
                    <a:pt x="142" y="273"/>
                  </a:lnTo>
                  <a:lnTo>
                    <a:pt x="143" y="269"/>
                  </a:lnTo>
                  <a:lnTo>
                    <a:pt x="144" y="264"/>
                  </a:lnTo>
                  <a:lnTo>
                    <a:pt x="145" y="259"/>
                  </a:lnTo>
                  <a:lnTo>
                    <a:pt x="145" y="254"/>
                  </a:lnTo>
                  <a:lnTo>
                    <a:pt x="146" y="248"/>
                  </a:lnTo>
                  <a:lnTo>
                    <a:pt x="147" y="243"/>
                  </a:lnTo>
                  <a:lnTo>
                    <a:pt x="147" y="239"/>
                  </a:lnTo>
                  <a:lnTo>
                    <a:pt x="147" y="236"/>
                  </a:lnTo>
                  <a:lnTo>
                    <a:pt x="147" y="235"/>
                  </a:lnTo>
                  <a:lnTo>
                    <a:pt x="147" y="234"/>
                  </a:lnTo>
                  <a:lnTo>
                    <a:pt x="148" y="233"/>
                  </a:lnTo>
                  <a:lnTo>
                    <a:pt x="148" y="231"/>
                  </a:lnTo>
                  <a:lnTo>
                    <a:pt x="150" y="230"/>
                  </a:lnTo>
                  <a:lnTo>
                    <a:pt x="151" y="228"/>
                  </a:lnTo>
                  <a:lnTo>
                    <a:pt x="151" y="226"/>
                  </a:lnTo>
                  <a:lnTo>
                    <a:pt x="152" y="224"/>
                  </a:lnTo>
                  <a:lnTo>
                    <a:pt x="151" y="221"/>
                  </a:lnTo>
                  <a:lnTo>
                    <a:pt x="151" y="219"/>
                  </a:lnTo>
                  <a:lnTo>
                    <a:pt x="150" y="216"/>
                  </a:lnTo>
                  <a:lnTo>
                    <a:pt x="149" y="214"/>
                  </a:lnTo>
                  <a:lnTo>
                    <a:pt x="148" y="211"/>
                  </a:lnTo>
                  <a:lnTo>
                    <a:pt x="146" y="208"/>
                  </a:lnTo>
                  <a:lnTo>
                    <a:pt x="143" y="205"/>
                  </a:lnTo>
                  <a:lnTo>
                    <a:pt x="139" y="202"/>
                  </a:lnTo>
                  <a:lnTo>
                    <a:pt x="134" y="199"/>
                  </a:lnTo>
                  <a:lnTo>
                    <a:pt x="128" y="197"/>
                  </a:lnTo>
                  <a:lnTo>
                    <a:pt x="123" y="194"/>
                  </a:lnTo>
                  <a:lnTo>
                    <a:pt x="120" y="191"/>
                  </a:lnTo>
                  <a:lnTo>
                    <a:pt x="116" y="189"/>
                  </a:lnTo>
                  <a:lnTo>
                    <a:pt x="113" y="187"/>
                  </a:lnTo>
                  <a:lnTo>
                    <a:pt x="111" y="185"/>
                  </a:lnTo>
                  <a:lnTo>
                    <a:pt x="108" y="184"/>
                  </a:lnTo>
                  <a:lnTo>
                    <a:pt x="105" y="183"/>
                  </a:lnTo>
                  <a:lnTo>
                    <a:pt x="101" y="181"/>
                  </a:lnTo>
                  <a:lnTo>
                    <a:pt x="97" y="180"/>
                  </a:lnTo>
                  <a:lnTo>
                    <a:pt x="94" y="178"/>
                  </a:lnTo>
                  <a:lnTo>
                    <a:pt x="91" y="176"/>
                  </a:lnTo>
                  <a:lnTo>
                    <a:pt x="88" y="174"/>
                  </a:lnTo>
                  <a:lnTo>
                    <a:pt x="85" y="173"/>
                  </a:lnTo>
                  <a:lnTo>
                    <a:pt x="84" y="172"/>
                  </a:lnTo>
                  <a:lnTo>
                    <a:pt x="84" y="171"/>
                  </a:lnTo>
                  <a:lnTo>
                    <a:pt x="73" y="122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7" name="Freeform 25"/>
            <p:cNvSpPr>
              <a:spLocks/>
            </p:cNvSpPr>
            <p:nvPr/>
          </p:nvSpPr>
          <p:spPr bwMode="auto">
            <a:xfrm>
              <a:off x="1253" y="3225"/>
              <a:ext cx="17" cy="71"/>
            </a:xfrm>
            <a:custGeom>
              <a:avLst/>
              <a:gdLst>
                <a:gd name="T0" fmla="*/ 7 w 17"/>
                <a:gd name="T1" fmla="*/ 58 h 71"/>
                <a:gd name="T2" fmla="*/ 6 w 17"/>
                <a:gd name="T3" fmla="*/ 53 h 71"/>
                <a:gd name="T4" fmla="*/ 6 w 17"/>
                <a:gd name="T5" fmla="*/ 45 h 71"/>
                <a:gd name="T6" fmla="*/ 6 w 17"/>
                <a:gd name="T7" fmla="*/ 37 h 71"/>
                <a:gd name="T8" fmla="*/ 8 w 17"/>
                <a:gd name="T9" fmla="*/ 30 h 71"/>
                <a:gd name="T10" fmla="*/ 9 w 17"/>
                <a:gd name="T11" fmla="*/ 25 h 71"/>
                <a:gd name="T12" fmla="*/ 9 w 17"/>
                <a:gd name="T13" fmla="*/ 20 h 71"/>
                <a:gd name="T14" fmla="*/ 7 w 17"/>
                <a:gd name="T15" fmla="*/ 15 h 71"/>
                <a:gd name="T16" fmla="*/ 6 w 17"/>
                <a:gd name="T17" fmla="*/ 11 h 71"/>
                <a:gd name="T18" fmla="*/ 5 w 17"/>
                <a:gd name="T19" fmla="*/ 8 h 71"/>
                <a:gd name="T20" fmla="*/ 3 w 17"/>
                <a:gd name="T21" fmla="*/ 5 h 71"/>
                <a:gd name="T22" fmla="*/ 1 w 17"/>
                <a:gd name="T23" fmla="*/ 1 h 71"/>
                <a:gd name="T24" fmla="*/ 0 w 17"/>
                <a:gd name="T25" fmla="*/ 3 h 71"/>
                <a:gd name="T26" fmla="*/ 2 w 17"/>
                <a:gd name="T27" fmla="*/ 7 h 71"/>
                <a:gd name="T28" fmla="*/ 3 w 17"/>
                <a:gd name="T29" fmla="*/ 11 h 71"/>
                <a:gd name="T30" fmla="*/ 4 w 17"/>
                <a:gd name="T31" fmla="*/ 18 h 71"/>
                <a:gd name="T32" fmla="*/ 4 w 17"/>
                <a:gd name="T33" fmla="*/ 28 h 71"/>
                <a:gd name="T34" fmla="*/ 4 w 17"/>
                <a:gd name="T35" fmla="*/ 37 h 71"/>
                <a:gd name="T36" fmla="*/ 3 w 17"/>
                <a:gd name="T37" fmla="*/ 42 h 71"/>
                <a:gd name="T38" fmla="*/ 3 w 17"/>
                <a:gd name="T39" fmla="*/ 48 h 71"/>
                <a:gd name="T40" fmla="*/ 3 w 17"/>
                <a:gd name="T41" fmla="*/ 55 h 71"/>
                <a:gd name="T42" fmla="*/ 5 w 17"/>
                <a:gd name="T43" fmla="*/ 61 h 71"/>
                <a:gd name="T44" fmla="*/ 6 w 17"/>
                <a:gd name="T45" fmla="*/ 64 h 71"/>
                <a:gd name="T46" fmla="*/ 8 w 17"/>
                <a:gd name="T47" fmla="*/ 66 h 71"/>
                <a:gd name="T48" fmla="*/ 10 w 17"/>
                <a:gd name="T49" fmla="*/ 67 h 71"/>
                <a:gd name="T50" fmla="*/ 12 w 17"/>
                <a:gd name="T51" fmla="*/ 69 h 71"/>
                <a:gd name="T52" fmla="*/ 14 w 17"/>
                <a:gd name="T53" fmla="*/ 69 h 71"/>
                <a:gd name="T54" fmla="*/ 15 w 17"/>
                <a:gd name="T55" fmla="*/ 70 h 71"/>
                <a:gd name="T56" fmla="*/ 14 w 17"/>
                <a:gd name="T57" fmla="*/ 68 h 71"/>
                <a:gd name="T58" fmla="*/ 12 w 17"/>
                <a:gd name="T59" fmla="*/ 66 h 71"/>
                <a:gd name="T60" fmla="*/ 9 w 17"/>
                <a:gd name="T61" fmla="*/ 63 h 71"/>
                <a:gd name="T62" fmla="*/ 8 w 17"/>
                <a:gd name="T63" fmla="*/ 6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71">
                  <a:moveTo>
                    <a:pt x="8" y="59"/>
                  </a:moveTo>
                  <a:lnTo>
                    <a:pt x="7" y="58"/>
                  </a:lnTo>
                  <a:lnTo>
                    <a:pt x="7" y="56"/>
                  </a:lnTo>
                  <a:lnTo>
                    <a:pt x="6" y="53"/>
                  </a:lnTo>
                  <a:lnTo>
                    <a:pt x="6" y="49"/>
                  </a:lnTo>
                  <a:lnTo>
                    <a:pt x="6" y="45"/>
                  </a:lnTo>
                  <a:lnTo>
                    <a:pt x="6" y="41"/>
                  </a:lnTo>
                  <a:lnTo>
                    <a:pt x="6" y="37"/>
                  </a:lnTo>
                  <a:lnTo>
                    <a:pt x="7" y="32"/>
                  </a:lnTo>
                  <a:lnTo>
                    <a:pt x="8" y="30"/>
                  </a:lnTo>
                  <a:lnTo>
                    <a:pt x="9" y="28"/>
                  </a:lnTo>
                  <a:lnTo>
                    <a:pt x="9" y="25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8" y="17"/>
                  </a:lnTo>
                  <a:lnTo>
                    <a:pt x="7" y="15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5" y="8"/>
                  </a:lnTo>
                  <a:lnTo>
                    <a:pt x="4" y="7"/>
                  </a:lnTo>
                  <a:lnTo>
                    <a:pt x="3" y="5"/>
                  </a:lnTo>
                  <a:lnTo>
                    <a:pt x="2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7"/>
                  </a:lnTo>
                  <a:lnTo>
                    <a:pt x="3" y="9"/>
                  </a:lnTo>
                  <a:lnTo>
                    <a:pt x="3" y="11"/>
                  </a:lnTo>
                  <a:lnTo>
                    <a:pt x="4" y="14"/>
                  </a:lnTo>
                  <a:lnTo>
                    <a:pt x="4" y="18"/>
                  </a:lnTo>
                  <a:lnTo>
                    <a:pt x="4" y="23"/>
                  </a:lnTo>
                  <a:lnTo>
                    <a:pt x="4" y="28"/>
                  </a:lnTo>
                  <a:lnTo>
                    <a:pt x="4" y="33"/>
                  </a:lnTo>
                  <a:lnTo>
                    <a:pt x="4" y="37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3" y="52"/>
                  </a:lnTo>
                  <a:lnTo>
                    <a:pt x="3" y="55"/>
                  </a:lnTo>
                  <a:lnTo>
                    <a:pt x="4" y="58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6" y="64"/>
                  </a:lnTo>
                  <a:lnTo>
                    <a:pt x="7" y="65"/>
                  </a:lnTo>
                  <a:lnTo>
                    <a:pt x="8" y="66"/>
                  </a:lnTo>
                  <a:lnTo>
                    <a:pt x="9" y="67"/>
                  </a:lnTo>
                  <a:lnTo>
                    <a:pt x="10" y="67"/>
                  </a:lnTo>
                  <a:lnTo>
                    <a:pt x="11" y="68"/>
                  </a:lnTo>
                  <a:lnTo>
                    <a:pt x="12" y="69"/>
                  </a:lnTo>
                  <a:lnTo>
                    <a:pt x="13" y="69"/>
                  </a:lnTo>
                  <a:lnTo>
                    <a:pt x="14" y="69"/>
                  </a:lnTo>
                  <a:lnTo>
                    <a:pt x="15" y="69"/>
                  </a:lnTo>
                  <a:lnTo>
                    <a:pt x="15" y="70"/>
                  </a:lnTo>
                  <a:lnTo>
                    <a:pt x="16" y="70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2" y="66"/>
                  </a:lnTo>
                  <a:lnTo>
                    <a:pt x="10" y="64"/>
                  </a:lnTo>
                  <a:lnTo>
                    <a:pt x="9" y="63"/>
                  </a:lnTo>
                  <a:lnTo>
                    <a:pt x="9" y="61"/>
                  </a:lnTo>
                  <a:lnTo>
                    <a:pt x="8" y="61"/>
                  </a:lnTo>
                  <a:lnTo>
                    <a:pt x="8" y="59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8" name="Freeform 26"/>
            <p:cNvSpPr>
              <a:spLocks/>
            </p:cNvSpPr>
            <p:nvPr/>
          </p:nvSpPr>
          <p:spPr bwMode="auto">
            <a:xfrm>
              <a:off x="1357" y="3322"/>
              <a:ext cx="231" cy="207"/>
            </a:xfrm>
            <a:custGeom>
              <a:avLst/>
              <a:gdLst>
                <a:gd name="T0" fmla="*/ 0 w 231"/>
                <a:gd name="T1" fmla="*/ 206 h 207"/>
                <a:gd name="T2" fmla="*/ 0 w 231"/>
                <a:gd name="T3" fmla="*/ 54 h 207"/>
                <a:gd name="T4" fmla="*/ 230 w 231"/>
                <a:gd name="T5" fmla="*/ 0 h 207"/>
                <a:gd name="T6" fmla="*/ 230 w 231"/>
                <a:gd name="T7" fmla="*/ 155 h 207"/>
                <a:gd name="T8" fmla="*/ 0 w 231"/>
                <a:gd name="T9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07">
                  <a:moveTo>
                    <a:pt x="0" y="206"/>
                  </a:moveTo>
                  <a:lnTo>
                    <a:pt x="0" y="54"/>
                  </a:lnTo>
                  <a:lnTo>
                    <a:pt x="230" y="0"/>
                  </a:lnTo>
                  <a:lnTo>
                    <a:pt x="230" y="155"/>
                  </a:lnTo>
                  <a:lnTo>
                    <a:pt x="0" y="20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9" name="Freeform 27"/>
            <p:cNvSpPr>
              <a:spLocks/>
            </p:cNvSpPr>
            <p:nvPr/>
          </p:nvSpPr>
          <p:spPr bwMode="auto">
            <a:xfrm>
              <a:off x="1334" y="3382"/>
              <a:ext cx="17" cy="17"/>
            </a:xfrm>
            <a:custGeom>
              <a:avLst/>
              <a:gdLst>
                <a:gd name="T0" fmla="*/ 7 w 17"/>
                <a:gd name="T1" fmla="*/ 16 h 17"/>
                <a:gd name="T2" fmla="*/ 9 w 17"/>
                <a:gd name="T3" fmla="*/ 16 h 17"/>
                <a:gd name="T4" fmla="*/ 10 w 17"/>
                <a:gd name="T5" fmla="*/ 15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5 w 17"/>
                <a:gd name="T15" fmla="*/ 10 h 17"/>
                <a:gd name="T16" fmla="*/ 16 w 17"/>
                <a:gd name="T17" fmla="*/ 8 h 17"/>
                <a:gd name="T18" fmla="*/ 15 w 17"/>
                <a:gd name="T19" fmla="*/ 7 h 17"/>
                <a:gd name="T20" fmla="*/ 15 w 17"/>
                <a:gd name="T21" fmla="*/ 5 h 17"/>
                <a:gd name="T22" fmla="*/ 14 w 17"/>
                <a:gd name="T23" fmla="*/ 4 h 17"/>
                <a:gd name="T24" fmla="*/ 13 w 17"/>
                <a:gd name="T25" fmla="*/ 2 h 17"/>
                <a:gd name="T26" fmla="*/ 12 w 17"/>
                <a:gd name="T27" fmla="*/ 1 h 17"/>
                <a:gd name="T28" fmla="*/ 10 w 17"/>
                <a:gd name="T29" fmla="*/ 1 h 17"/>
                <a:gd name="T30" fmla="*/ 9 w 17"/>
                <a:gd name="T31" fmla="*/ 0 h 17"/>
                <a:gd name="T32" fmla="*/ 7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4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9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3 h 17"/>
                <a:gd name="T60" fmla="*/ 4 w 17"/>
                <a:gd name="T61" fmla="*/ 14 h 17"/>
                <a:gd name="T62" fmla="*/ 6 w 17"/>
                <a:gd name="T63" fmla="*/ 15 h 17"/>
                <a:gd name="T64" fmla="*/ 7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7" y="16"/>
                  </a:moveTo>
                  <a:lnTo>
                    <a:pt x="9" y="16"/>
                  </a:lnTo>
                  <a:lnTo>
                    <a:pt x="10" y="15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6" y="8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6" y="15"/>
                  </a:lnTo>
                  <a:lnTo>
                    <a:pt x="7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0" name="Freeform 28"/>
            <p:cNvSpPr>
              <a:spLocks/>
            </p:cNvSpPr>
            <p:nvPr/>
          </p:nvSpPr>
          <p:spPr bwMode="auto">
            <a:xfrm>
              <a:off x="1289" y="3367"/>
              <a:ext cx="17" cy="17"/>
            </a:xfrm>
            <a:custGeom>
              <a:avLst/>
              <a:gdLst>
                <a:gd name="T0" fmla="*/ 8 w 17"/>
                <a:gd name="T1" fmla="*/ 16 h 17"/>
                <a:gd name="T2" fmla="*/ 9 w 17"/>
                <a:gd name="T3" fmla="*/ 16 h 17"/>
                <a:gd name="T4" fmla="*/ 11 w 17"/>
                <a:gd name="T5" fmla="*/ 16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6 w 17"/>
                <a:gd name="T15" fmla="*/ 11 h 17"/>
                <a:gd name="T16" fmla="*/ 16 w 17"/>
                <a:gd name="T17" fmla="*/ 9 h 17"/>
                <a:gd name="T18" fmla="*/ 16 w 17"/>
                <a:gd name="T19" fmla="*/ 7 h 17"/>
                <a:gd name="T20" fmla="*/ 15 w 17"/>
                <a:gd name="T21" fmla="*/ 6 h 17"/>
                <a:gd name="T22" fmla="*/ 14 w 17"/>
                <a:gd name="T23" fmla="*/ 4 h 17"/>
                <a:gd name="T24" fmla="*/ 13 w 17"/>
                <a:gd name="T25" fmla="*/ 3 h 17"/>
                <a:gd name="T26" fmla="*/ 12 w 17"/>
                <a:gd name="T27" fmla="*/ 2 h 17"/>
                <a:gd name="T28" fmla="*/ 11 w 17"/>
                <a:gd name="T29" fmla="*/ 1 h 17"/>
                <a:gd name="T30" fmla="*/ 9 w 17"/>
                <a:gd name="T31" fmla="*/ 0 h 17"/>
                <a:gd name="T32" fmla="*/ 8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5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10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3 h 17"/>
                <a:gd name="T60" fmla="*/ 4 w 17"/>
                <a:gd name="T61" fmla="*/ 14 h 17"/>
                <a:gd name="T62" fmla="*/ 6 w 17"/>
                <a:gd name="T63" fmla="*/ 15 h 17"/>
                <a:gd name="T64" fmla="*/ 8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6" y="15"/>
                  </a:lnTo>
                  <a:lnTo>
                    <a:pt x="8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1" name="Freeform 29"/>
            <p:cNvSpPr>
              <a:spLocks/>
            </p:cNvSpPr>
            <p:nvPr/>
          </p:nvSpPr>
          <p:spPr bwMode="auto">
            <a:xfrm>
              <a:off x="1309" y="3338"/>
              <a:ext cx="17" cy="51"/>
            </a:xfrm>
            <a:custGeom>
              <a:avLst/>
              <a:gdLst>
                <a:gd name="T0" fmla="*/ 16 w 17"/>
                <a:gd name="T1" fmla="*/ 50 h 51"/>
                <a:gd name="T2" fmla="*/ 16 w 17"/>
                <a:gd name="T3" fmla="*/ 1 h 51"/>
                <a:gd name="T4" fmla="*/ 0 w 17"/>
                <a:gd name="T5" fmla="*/ 0 h 51"/>
                <a:gd name="T6" fmla="*/ 0 w 17"/>
                <a:gd name="T7" fmla="*/ 48 h 51"/>
                <a:gd name="T8" fmla="*/ 16 w 17"/>
                <a:gd name="T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6" y="50"/>
                  </a:moveTo>
                  <a:lnTo>
                    <a:pt x="16" y="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6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2" name="Freeform 30"/>
            <p:cNvSpPr>
              <a:spLocks/>
            </p:cNvSpPr>
            <p:nvPr/>
          </p:nvSpPr>
          <p:spPr bwMode="auto">
            <a:xfrm>
              <a:off x="1311" y="3382"/>
              <a:ext cx="35" cy="34"/>
            </a:xfrm>
            <a:custGeom>
              <a:avLst/>
              <a:gdLst>
                <a:gd name="T0" fmla="*/ 5 w 35"/>
                <a:gd name="T1" fmla="*/ 0 h 34"/>
                <a:gd name="T2" fmla="*/ 34 w 35"/>
                <a:gd name="T3" fmla="*/ 29 h 34"/>
                <a:gd name="T4" fmla="*/ 34 w 35"/>
                <a:gd name="T5" fmla="*/ 33 h 34"/>
                <a:gd name="T6" fmla="*/ 0 w 35"/>
                <a:gd name="T7" fmla="*/ 6 h 34"/>
                <a:gd name="T8" fmla="*/ 5 w 3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5" y="0"/>
                  </a:moveTo>
                  <a:lnTo>
                    <a:pt x="34" y="29"/>
                  </a:lnTo>
                  <a:lnTo>
                    <a:pt x="34" y="33"/>
                  </a:lnTo>
                  <a:lnTo>
                    <a:pt x="0" y="6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3" name="Freeform 31"/>
            <p:cNvSpPr>
              <a:spLocks/>
            </p:cNvSpPr>
            <p:nvPr/>
          </p:nvSpPr>
          <p:spPr bwMode="auto">
            <a:xfrm>
              <a:off x="1291" y="3384"/>
              <a:ext cx="25" cy="34"/>
            </a:xfrm>
            <a:custGeom>
              <a:avLst/>
              <a:gdLst>
                <a:gd name="T0" fmla="*/ 19 w 25"/>
                <a:gd name="T1" fmla="*/ 0 h 34"/>
                <a:gd name="T2" fmla="*/ 0 w 25"/>
                <a:gd name="T3" fmla="*/ 26 h 34"/>
                <a:gd name="T4" fmla="*/ 0 w 25"/>
                <a:gd name="T5" fmla="*/ 33 h 34"/>
                <a:gd name="T6" fmla="*/ 24 w 25"/>
                <a:gd name="T7" fmla="*/ 7 h 34"/>
                <a:gd name="T8" fmla="*/ 19 w 2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4">
                  <a:moveTo>
                    <a:pt x="19" y="0"/>
                  </a:moveTo>
                  <a:lnTo>
                    <a:pt x="0" y="26"/>
                  </a:lnTo>
                  <a:lnTo>
                    <a:pt x="0" y="33"/>
                  </a:lnTo>
                  <a:lnTo>
                    <a:pt x="24" y="7"/>
                  </a:lnTo>
                  <a:lnTo>
                    <a:pt x="1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4" name="Freeform 32"/>
            <p:cNvSpPr>
              <a:spLocks/>
            </p:cNvSpPr>
            <p:nvPr/>
          </p:nvSpPr>
          <p:spPr bwMode="auto">
            <a:xfrm>
              <a:off x="1272" y="3382"/>
              <a:ext cx="39" cy="17"/>
            </a:xfrm>
            <a:custGeom>
              <a:avLst/>
              <a:gdLst>
                <a:gd name="T0" fmla="*/ 35 w 39"/>
                <a:gd name="T1" fmla="*/ 2 h 17"/>
                <a:gd name="T2" fmla="*/ 0 w 39"/>
                <a:gd name="T3" fmla="*/ 0 h 17"/>
                <a:gd name="T4" fmla="*/ 0 w 39"/>
                <a:gd name="T5" fmla="*/ 5 h 17"/>
                <a:gd name="T6" fmla="*/ 38 w 39"/>
                <a:gd name="T7" fmla="*/ 16 h 17"/>
                <a:gd name="T8" fmla="*/ 35 w 39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7">
                  <a:moveTo>
                    <a:pt x="35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38" y="16"/>
                  </a:lnTo>
                  <a:lnTo>
                    <a:pt x="35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5" name="Freeform 33"/>
            <p:cNvSpPr>
              <a:spLocks/>
            </p:cNvSpPr>
            <p:nvPr/>
          </p:nvSpPr>
          <p:spPr bwMode="auto">
            <a:xfrm>
              <a:off x="1314" y="3379"/>
              <a:ext cx="29" cy="17"/>
            </a:xfrm>
            <a:custGeom>
              <a:avLst/>
              <a:gdLst>
                <a:gd name="T0" fmla="*/ 0 w 29"/>
                <a:gd name="T1" fmla="*/ 7 h 17"/>
                <a:gd name="T2" fmla="*/ 28 w 29"/>
                <a:gd name="T3" fmla="*/ 0 h 17"/>
                <a:gd name="T4" fmla="*/ 28 w 29"/>
                <a:gd name="T5" fmla="*/ 3 h 17"/>
                <a:gd name="T6" fmla="*/ 0 w 29"/>
                <a:gd name="T7" fmla="*/ 16 h 17"/>
                <a:gd name="T8" fmla="*/ 0 w 29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7"/>
                  </a:moveTo>
                  <a:lnTo>
                    <a:pt x="28" y="0"/>
                  </a:lnTo>
                  <a:lnTo>
                    <a:pt x="28" y="3"/>
                  </a:lnTo>
                  <a:lnTo>
                    <a:pt x="0" y="16"/>
                  </a:lnTo>
                  <a:lnTo>
                    <a:pt x="0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6" name="Freeform 34"/>
            <p:cNvSpPr>
              <a:spLocks/>
            </p:cNvSpPr>
            <p:nvPr/>
          </p:nvSpPr>
          <p:spPr bwMode="auto">
            <a:xfrm>
              <a:off x="1298" y="3365"/>
              <a:ext cx="17" cy="23"/>
            </a:xfrm>
            <a:custGeom>
              <a:avLst/>
              <a:gdLst>
                <a:gd name="T0" fmla="*/ 16 w 17"/>
                <a:gd name="T1" fmla="*/ 17 h 23"/>
                <a:gd name="T2" fmla="*/ 0 w 17"/>
                <a:gd name="T3" fmla="*/ 0 h 23"/>
                <a:gd name="T4" fmla="*/ 0 w 17"/>
                <a:gd name="T5" fmla="*/ 2 h 23"/>
                <a:gd name="T6" fmla="*/ 13 w 17"/>
                <a:gd name="T7" fmla="*/ 22 h 23"/>
                <a:gd name="T8" fmla="*/ 16 w 17"/>
                <a:gd name="T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16" y="17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3" y="22"/>
                  </a:lnTo>
                  <a:lnTo>
                    <a:pt x="16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7" name="Freeform 35"/>
            <p:cNvSpPr>
              <a:spLocks/>
            </p:cNvSpPr>
            <p:nvPr/>
          </p:nvSpPr>
          <p:spPr bwMode="auto">
            <a:xfrm>
              <a:off x="1286" y="3414"/>
              <a:ext cx="17" cy="17"/>
            </a:xfrm>
            <a:custGeom>
              <a:avLst/>
              <a:gdLst>
                <a:gd name="T0" fmla="*/ 7 w 17"/>
                <a:gd name="T1" fmla="*/ 16 h 17"/>
                <a:gd name="T2" fmla="*/ 9 w 17"/>
                <a:gd name="T3" fmla="*/ 16 h 17"/>
                <a:gd name="T4" fmla="*/ 11 w 17"/>
                <a:gd name="T5" fmla="*/ 16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6 w 17"/>
                <a:gd name="T15" fmla="*/ 10 h 17"/>
                <a:gd name="T16" fmla="*/ 16 w 17"/>
                <a:gd name="T17" fmla="*/ 9 h 17"/>
                <a:gd name="T18" fmla="*/ 16 w 17"/>
                <a:gd name="T19" fmla="*/ 7 h 17"/>
                <a:gd name="T20" fmla="*/ 15 w 17"/>
                <a:gd name="T21" fmla="*/ 6 h 17"/>
                <a:gd name="T22" fmla="*/ 14 w 17"/>
                <a:gd name="T23" fmla="*/ 4 h 17"/>
                <a:gd name="T24" fmla="*/ 13 w 17"/>
                <a:gd name="T25" fmla="*/ 3 h 17"/>
                <a:gd name="T26" fmla="*/ 12 w 17"/>
                <a:gd name="T27" fmla="*/ 1 h 17"/>
                <a:gd name="T28" fmla="*/ 11 w 17"/>
                <a:gd name="T29" fmla="*/ 0 h 17"/>
                <a:gd name="T30" fmla="*/ 9 w 17"/>
                <a:gd name="T31" fmla="*/ 0 h 17"/>
                <a:gd name="T32" fmla="*/ 7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4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9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3 h 17"/>
                <a:gd name="T60" fmla="*/ 4 w 17"/>
                <a:gd name="T61" fmla="*/ 14 h 17"/>
                <a:gd name="T62" fmla="*/ 6 w 17"/>
                <a:gd name="T63" fmla="*/ 15 h 17"/>
                <a:gd name="T64" fmla="*/ 7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7" y="16"/>
                  </a:moveTo>
                  <a:lnTo>
                    <a:pt x="9" y="16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6" y="15"/>
                  </a:lnTo>
                  <a:lnTo>
                    <a:pt x="7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8" name="Freeform 36"/>
            <p:cNvSpPr>
              <a:spLocks/>
            </p:cNvSpPr>
            <p:nvPr/>
          </p:nvSpPr>
          <p:spPr bwMode="auto">
            <a:xfrm>
              <a:off x="1264" y="3384"/>
              <a:ext cx="17" cy="17"/>
            </a:xfrm>
            <a:custGeom>
              <a:avLst/>
              <a:gdLst>
                <a:gd name="T0" fmla="*/ 8 w 17"/>
                <a:gd name="T1" fmla="*/ 16 h 17"/>
                <a:gd name="T2" fmla="*/ 9 w 17"/>
                <a:gd name="T3" fmla="*/ 16 h 17"/>
                <a:gd name="T4" fmla="*/ 11 w 17"/>
                <a:gd name="T5" fmla="*/ 16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6 w 17"/>
                <a:gd name="T15" fmla="*/ 11 h 17"/>
                <a:gd name="T16" fmla="*/ 16 w 17"/>
                <a:gd name="T17" fmla="*/ 9 h 17"/>
                <a:gd name="T18" fmla="*/ 16 w 17"/>
                <a:gd name="T19" fmla="*/ 7 h 17"/>
                <a:gd name="T20" fmla="*/ 15 w 17"/>
                <a:gd name="T21" fmla="*/ 6 h 17"/>
                <a:gd name="T22" fmla="*/ 14 w 17"/>
                <a:gd name="T23" fmla="*/ 4 h 17"/>
                <a:gd name="T24" fmla="*/ 13 w 17"/>
                <a:gd name="T25" fmla="*/ 3 h 17"/>
                <a:gd name="T26" fmla="*/ 12 w 17"/>
                <a:gd name="T27" fmla="*/ 1 h 17"/>
                <a:gd name="T28" fmla="*/ 11 w 17"/>
                <a:gd name="T29" fmla="*/ 0 h 17"/>
                <a:gd name="T30" fmla="*/ 9 w 17"/>
                <a:gd name="T31" fmla="*/ 0 h 17"/>
                <a:gd name="T32" fmla="*/ 8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4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9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4 h 17"/>
                <a:gd name="T60" fmla="*/ 4 w 17"/>
                <a:gd name="T61" fmla="*/ 15 h 17"/>
                <a:gd name="T62" fmla="*/ 6 w 17"/>
                <a:gd name="T63" fmla="*/ 15 h 17"/>
                <a:gd name="T64" fmla="*/ 8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6" y="15"/>
                  </a:lnTo>
                  <a:lnTo>
                    <a:pt x="8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9" name="Freeform 37"/>
            <p:cNvSpPr>
              <a:spLocks/>
            </p:cNvSpPr>
            <p:nvPr/>
          </p:nvSpPr>
          <p:spPr bwMode="auto">
            <a:xfrm>
              <a:off x="1339" y="3415"/>
              <a:ext cx="17" cy="17"/>
            </a:xfrm>
            <a:custGeom>
              <a:avLst/>
              <a:gdLst>
                <a:gd name="T0" fmla="*/ 8 w 17"/>
                <a:gd name="T1" fmla="*/ 16 h 17"/>
                <a:gd name="T2" fmla="*/ 9 w 17"/>
                <a:gd name="T3" fmla="*/ 16 h 17"/>
                <a:gd name="T4" fmla="*/ 11 w 17"/>
                <a:gd name="T5" fmla="*/ 16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6 w 17"/>
                <a:gd name="T15" fmla="*/ 11 h 17"/>
                <a:gd name="T16" fmla="*/ 16 w 17"/>
                <a:gd name="T17" fmla="*/ 9 h 17"/>
                <a:gd name="T18" fmla="*/ 16 w 17"/>
                <a:gd name="T19" fmla="*/ 7 h 17"/>
                <a:gd name="T20" fmla="*/ 15 w 17"/>
                <a:gd name="T21" fmla="*/ 6 h 17"/>
                <a:gd name="T22" fmla="*/ 14 w 17"/>
                <a:gd name="T23" fmla="*/ 4 h 17"/>
                <a:gd name="T24" fmla="*/ 13 w 17"/>
                <a:gd name="T25" fmla="*/ 3 h 17"/>
                <a:gd name="T26" fmla="*/ 12 w 17"/>
                <a:gd name="T27" fmla="*/ 2 h 17"/>
                <a:gd name="T28" fmla="*/ 11 w 17"/>
                <a:gd name="T29" fmla="*/ 1 h 17"/>
                <a:gd name="T30" fmla="*/ 9 w 17"/>
                <a:gd name="T31" fmla="*/ 0 h 17"/>
                <a:gd name="T32" fmla="*/ 8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4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9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4 h 17"/>
                <a:gd name="T60" fmla="*/ 4 w 17"/>
                <a:gd name="T61" fmla="*/ 15 h 17"/>
                <a:gd name="T62" fmla="*/ 6 w 17"/>
                <a:gd name="T63" fmla="*/ 15 h 17"/>
                <a:gd name="T64" fmla="*/ 8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6" y="15"/>
                  </a:lnTo>
                  <a:lnTo>
                    <a:pt x="8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10" name="Freeform 38"/>
            <p:cNvSpPr>
              <a:spLocks/>
            </p:cNvSpPr>
            <p:nvPr/>
          </p:nvSpPr>
          <p:spPr bwMode="auto">
            <a:xfrm>
              <a:off x="1334" y="3382"/>
              <a:ext cx="17" cy="17"/>
            </a:xfrm>
            <a:custGeom>
              <a:avLst/>
              <a:gdLst>
                <a:gd name="T0" fmla="*/ 7 w 17"/>
                <a:gd name="T1" fmla="*/ 16 h 17"/>
                <a:gd name="T2" fmla="*/ 9 w 17"/>
                <a:gd name="T3" fmla="*/ 16 h 17"/>
                <a:gd name="T4" fmla="*/ 10 w 17"/>
                <a:gd name="T5" fmla="*/ 15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5 w 17"/>
                <a:gd name="T15" fmla="*/ 10 h 17"/>
                <a:gd name="T16" fmla="*/ 16 w 17"/>
                <a:gd name="T17" fmla="*/ 8 h 17"/>
                <a:gd name="T18" fmla="*/ 15 w 17"/>
                <a:gd name="T19" fmla="*/ 7 h 17"/>
                <a:gd name="T20" fmla="*/ 15 w 17"/>
                <a:gd name="T21" fmla="*/ 5 h 17"/>
                <a:gd name="T22" fmla="*/ 14 w 17"/>
                <a:gd name="T23" fmla="*/ 4 h 17"/>
                <a:gd name="T24" fmla="*/ 13 w 17"/>
                <a:gd name="T25" fmla="*/ 2 h 17"/>
                <a:gd name="T26" fmla="*/ 12 w 17"/>
                <a:gd name="T27" fmla="*/ 1 h 17"/>
                <a:gd name="T28" fmla="*/ 10 w 17"/>
                <a:gd name="T29" fmla="*/ 1 h 17"/>
                <a:gd name="T30" fmla="*/ 9 w 17"/>
                <a:gd name="T31" fmla="*/ 0 h 17"/>
                <a:gd name="T32" fmla="*/ 7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4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9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3 h 17"/>
                <a:gd name="T60" fmla="*/ 4 w 17"/>
                <a:gd name="T61" fmla="*/ 14 h 17"/>
                <a:gd name="T62" fmla="*/ 6 w 17"/>
                <a:gd name="T63" fmla="*/ 15 h 17"/>
                <a:gd name="T64" fmla="*/ 7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7" y="16"/>
                  </a:moveTo>
                  <a:lnTo>
                    <a:pt x="9" y="16"/>
                  </a:lnTo>
                  <a:lnTo>
                    <a:pt x="10" y="15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6" y="8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6" y="15"/>
                  </a:lnTo>
                  <a:lnTo>
                    <a:pt x="7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11" name="Freeform 39"/>
            <p:cNvSpPr>
              <a:spLocks/>
            </p:cNvSpPr>
            <p:nvPr/>
          </p:nvSpPr>
          <p:spPr bwMode="auto">
            <a:xfrm>
              <a:off x="1289" y="3367"/>
              <a:ext cx="17" cy="17"/>
            </a:xfrm>
            <a:custGeom>
              <a:avLst/>
              <a:gdLst>
                <a:gd name="T0" fmla="*/ 8 w 17"/>
                <a:gd name="T1" fmla="*/ 16 h 17"/>
                <a:gd name="T2" fmla="*/ 9 w 17"/>
                <a:gd name="T3" fmla="*/ 16 h 17"/>
                <a:gd name="T4" fmla="*/ 11 w 17"/>
                <a:gd name="T5" fmla="*/ 16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6 w 17"/>
                <a:gd name="T15" fmla="*/ 11 h 17"/>
                <a:gd name="T16" fmla="*/ 16 w 17"/>
                <a:gd name="T17" fmla="*/ 9 h 17"/>
                <a:gd name="T18" fmla="*/ 16 w 17"/>
                <a:gd name="T19" fmla="*/ 7 h 17"/>
                <a:gd name="T20" fmla="*/ 15 w 17"/>
                <a:gd name="T21" fmla="*/ 6 h 17"/>
                <a:gd name="T22" fmla="*/ 14 w 17"/>
                <a:gd name="T23" fmla="*/ 4 h 17"/>
                <a:gd name="T24" fmla="*/ 13 w 17"/>
                <a:gd name="T25" fmla="*/ 3 h 17"/>
                <a:gd name="T26" fmla="*/ 12 w 17"/>
                <a:gd name="T27" fmla="*/ 2 h 17"/>
                <a:gd name="T28" fmla="*/ 11 w 17"/>
                <a:gd name="T29" fmla="*/ 1 h 17"/>
                <a:gd name="T30" fmla="*/ 9 w 17"/>
                <a:gd name="T31" fmla="*/ 0 h 17"/>
                <a:gd name="T32" fmla="*/ 8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5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10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3 h 17"/>
                <a:gd name="T60" fmla="*/ 4 w 17"/>
                <a:gd name="T61" fmla="*/ 14 h 17"/>
                <a:gd name="T62" fmla="*/ 6 w 17"/>
                <a:gd name="T63" fmla="*/ 15 h 17"/>
                <a:gd name="T64" fmla="*/ 8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6" y="15"/>
                  </a:lnTo>
                  <a:lnTo>
                    <a:pt x="8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12" name="Freeform 40"/>
            <p:cNvSpPr>
              <a:spLocks/>
            </p:cNvSpPr>
            <p:nvPr/>
          </p:nvSpPr>
          <p:spPr bwMode="auto">
            <a:xfrm>
              <a:off x="1309" y="3338"/>
              <a:ext cx="17" cy="51"/>
            </a:xfrm>
            <a:custGeom>
              <a:avLst/>
              <a:gdLst>
                <a:gd name="T0" fmla="*/ 16 w 17"/>
                <a:gd name="T1" fmla="*/ 50 h 51"/>
                <a:gd name="T2" fmla="*/ 16 w 17"/>
                <a:gd name="T3" fmla="*/ 1 h 51"/>
                <a:gd name="T4" fmla="*/ 0 w 17"/>
                <a:gd name="T5" fmla="*/ 0 h 51"/>
                <a:gd name="T6" fmla="*/ 0 w 17"/>
                <a:gd name="T7" fmla="*/ 48 h 51"/>
                <a:gd name="T8" fmla="*/ 16 w 17"/>
                <a:gd name="T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6" y="50"/>
                  </a:moveTo>
                  <a:lnTo>
                    <a:pt x="16" y="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6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13" name="Freeform 41"/>
            <p:cNvSpPr>
              <a:spLocks/>
            </p:cNvSpPr>
            <p:nvPr/>
          </p:nvSpPr>
          <p:spPr bwMode="auto">
            <a:xfrm>
              <a:off x="1311" y="3382"/>
              <a:ext cx="35" cy="34"/>
            </a:xfrm>
            <a:custGeom>
              <a:avLst/>
              <a:gdLst>
                <a:gd name="T0" fmla="*/ 5 w 35"/>
                <a:gd name="T1" fmla="*/ 0 h 34"/>
                <a:gd name="T2" fmla="*/ 34 w 35"/>
                <a:gd name="T3" fmla="*/ 29 h 34"/>
                <a:gd name="T4" fmla="*/ 34 w 35"/>
                <a:gd name="T5" fmla="*/ 33 h 34"/>
                <a:gd name="T6" fmla="*/ 0 w 35"/>
                <a:gd name="T7" fmla="*/ 6 h 34"/>
                <a:gd name="T8" fmla="*/ 5 w 3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5" y="0"/>
                  </a:moveTo>
                  <a:lnTo>
                    <a:pt x="34" y="29"/>
                  </a:lnTo>
                  <a:lnTo>
                    <a:pt x="34" y="33"/>
                  </a:lnTo>
                  <a:lnTo>
                    <a:pt x="0" y="6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14" name="Freeform 42"/>
            <p:cNvSpPr>
              <a:spLocks/>
            </p:cNvSpPr>
            <p:nvPr/>
          </p:nvSpPr>
          <p:spPr bwMode="auto">
            <a:xfrm>
              <a:off x="1291" y="3384"/>
              <a:ext cx="25" cy="34"/>
            </a:xfrm>
            <a:custGeom>
              <a:avLst/>
              <a:gdLst>
                <a:gd name="T0" fmla="*/ 19 w 25"/>
                <a:gd name="T1" fmla="*/ 0 h 34"/>
                <a:gd name="T2" fmla="*/ 0 w 25"/>
                <a:gd name="T3" fmla="*/ 26 h 34"/>
                <a:gd name="T4" fmla="*/ 0 w 25"/>
                <a:gd name="T5" fmla="*/ 33 h 34"/>
                <a:gd name="T6" fmla="*/ 24 w 25"/>
                <a:gd name="T7" fmla="*/ 7 h 34"/>
                <a:gd name="T8" fmla="*/ 19 w 2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4">
                  <a:moveTo>
                    <a:pt x="19" y="0"/>
                  </a:moveTo>
                  <a:lnTo>
                    <a:pt x="0" y="26"/>
                  </a:lnTo>
                  <a:lnTo>
                    <a:pt x="0" y="33"/>
                  </a:lnTo>
                  <a:lnTo>
                    <a:pt x="24" y="7"/>
                  </a:lnTo>
                  <a:lnTo>
                    <a:pt x="1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15" name="Freeform 43"/>
            <p:cNvSpPr>
              <a:spLocks/>
            </p:cNvSpPr>
            <p:nvPr/>
          </p:nvSpPr>
          <p:spPr bwMode="auto">
            <a:xfrm>
              <a:off x="1272" y="3382"/>
              <a:ext cx="39" cy="17"/>
            </a:xfrm>
            <a:custGeom>
              <a:avLst/>
              <a:gdLst>
                <a:gd name="T0" fmla="*/ 35 w 39"/>
                <a:gd name="T1" fmla="*/ 2 h 17"/>
                <a:gd name="T2" fmla="*/ 0 w 39"/>
                <a:gd name="T3" fmla="*/ 0 h 17"/>
                <a:gd name="T4" fmla="*/ 0 w 39"/>
                <a:gd name="T5" fmla="*/ 5 h 17"/>
                <a:gd name="T6" fmla="*/ 38 w 39"/>
                <a:gd name="T7" fmla="*/ 16 h 17"/>
                <a:gd name="T8" fmla="*/ 35 w 39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7">
                  <a:moveTo>
                    <a:pt x="35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38" y="16"/>
                  </a:lnTo>
                  <a:lnTo>
                    <a:pt x="35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16" name="Freeform 44"/>
            <p:cNvSpPr>
              <a:spLocks/>
            </p:cNvSpPr>
            <p:nvPr/>
          </p:nvSpPr>
          <p:spPr bwMode="auto">
            <a:xfrm>
              <a:off x="1314" y="3379"/>
              <a:ext cx="29" cy="17"/>
            </a:xfrm>
            <a:custGeom>
              <a:avLst/>
              <a:gdLst>
                <a:gd name="T0" fmla="*/ 0 w 29"/>
                <a:gd name="T1" fmla="*/ 7 h 17"/>
                <a:gd name="T2" fmla="*/ 28 w 29"/>
                <a:gd name="T3" fmla="*/ 0 h 17"/>
                <a:gd name="T4" fmla="*/ 28 w 29"/>
                <a:gd name="T5" fmla="*/ 3 h 17"/>
                <a:gd name="T6" fmla="*/ 0 w 29"/>
                <a:gd name="T7" fmla="*/ 16 h 17"/>
                <a:gd name="T8" fmla="*/ 0 w 29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7"/>
                  </a:moveTo>
                  <a:lnTo>
                    <a:pt x="28" y="0"/>
                  </a:lnTo>
                  <a:lnTo>
                    <a:pt x="28" y="3"/>
                  </a:lnTo>
                  <a:lnTo>
                    <a:pt x="0" y="16"/>
                  </a:lnTo>
                  <a:lnTo>
                    <a:pt x="0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17" name="Freeform 45"/>
            <p:cNvSpPr>
              <a:spLocks/>
            </p:cNvSpPr>
            <p:nvPr/>
          </p:nvSpPr>
          <p:spPr bwMode="auto">
            <a:xfrm>
              <a:off x="1298" y="3365"/>
              <a:ext cx="17" cy="23"/>
            </a:xfrm>
            <a:custGeom>
              <a:avLst/>
              <a:gdLst>
                <a:gd name="T0" fmla="*/ 16 w 17"/>
                <a:gd name="T1" fmla="*/ 17 h 23"/>
                <a:gd name="T2" fmla="*/ 0 w 17"/>
                <a:gd name="T3" fmla="*/ 0 h 23"/>
                <a:gd name="T4" fmla="*/ 0 w 17"/>
                <a:gd name="T5" fmla="*/ 2 h 23"/>
                <a:gd name="T6" fmla="*/ 13 w 17"/>
                <a:gd name="T7" fmla="*/ 22 h 23"/>
                <a:gd name="T8" fmla="*/ 16 w 17"/>
                <a:gd name="T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16" y="17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3" y="22"/>
                  </a:lnTo>
                  <a:lnTo>
                    <a:pt x="16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18" name="Freeform 46"/>
            <p:cNvSpPr>
              <a:spLocks/>
            </p:cNvSpPr>
            <p:nvPr/>
          </p:nvSpPr>
          <p:spPr bwMode="auto">
            <a:xfrm>
              <a:off x="1286" y="3414"/>
              <a:ext cx="17" cy="17"/>
            </a:xfrm>
            <a:custGeom>
              <a:avLst/>
              <a:gdLst>
                <a:gd name="T0" fmla="*/ 7 w 17"/>
                <a:gd name="T1" fmla="*/ 16 h 17"/>
                <a:gd name="T2" fmla="*/ 9 w 17"/>
                <a:gd name="T3" fmla="*/ 16 h 17"/>
                <a:gd name="T4" fmla="*/ 11 w 17"/>
                <a:gd name="T5" fmla="*/ 16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6 w 17"/>
                <a:gd name="T15" fmla="*/ 10 h 17"/>
                <a:gd name="T16" fmla="*/ 16 w 17"/>
                <a:gd name="T17" fmla="*/ 9 h 17"/>
                <a:gd name="T18" fmla="*/ 16 w 17"/>
                <a:gd name="T19" fmla="*/ 7 h 17"/>
                <a:gd name="T20" fmla="*/ 15 w 17"/>
                <a:gd name="T21" fmla="*/ 6 h 17"/>
                <a:gd name="T22" fmla="*/ 14 w 17"/>
                <a:gd name="T23" fmla="*/ 4 h 17"/>
                <a:gd name="T24" fmla="*/ 13 w 17"/>
                <a:gd name="T25" fmla="*/ 3 h 17"/>
                <a:gd name="T26" fmla="*/ 12 w 17"/>
                <a:gd name="T27" fmla="*/ 1 h 17"/>
                <a:gd name="T28" fmla="*/ 11 w 17"/>
                <a:gd name="T29" fmla="*/ 0 h 17"/>
                <a:gd name="T30" fmla="*/ 9 w 17"/>
                <a:gd name="T31" fmla="*/ 0 h 17"/>
                <a:gd name="T32" fmla="*/ 7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4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9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3 h 17"/>
                <a:gd name="T60" fmla="*/ 4 w 17"/>
                <a:gd name="T61" fmla="*/ 14 h 17"/>
                <a:gd name="T62" fmla="*/ 6 w 17"/>
                <a:gd name="T63" fmla="*/ 15 h 17"/>
                <a:gd name="T64" fmla="*/ 7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7" y="16"/>
                  </a:moveTo>
                  <a:lnTo>
                    <a:pt x="9" y="16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6" y="15"/>
                  </a:lnTo>
                  <a:lnTo>
                    <a:pt x="7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19" name="Freeform 47"/>
            <p:cNvSpPr>
              <a:spLocks/>
            </p:cNvSpPr>
            <p:nvPr/>
          </p:nvSpPr>
          <p:spPr bwMode="auto">
            <a:xfrm>
              <a:off x="1264" y="3384"/>
              <a:ext cx="17" cy="17"/>
            </a:xfrm>
            <a:custGeom>
              <a:avLst/>
              <a:gdLst>
                <a:gd name="T0" fmla="*/ 8 w 17"/>
                <a:gd name="T1" fmla="*/ 16 h 17"/>
                <a:gd name="T2" fmla="*/ 9 w 17"/>
                <a:gd name="T3" fmla="*/ 16 h 17"/>
                <a:gd name="T4" fmla="*/ 11 w 17"/>
                <a:gd name="T5" fmla="*/ 16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6 w 17"/>
                <a:gd name="T15" fmla="*/ 11 h 17"/>
                <a:gd name="T16" fmla="*/ 16 w 17"/>
                <a:gd name="T17" fmla="*/ 9 h 17"/>
                <a:gd name="T18" fmla="*/ 16 w 17"/>
                <a:gd name="T19" fmla="*/ 7 h 17"/>
                <a:gd name="T20" fmla="*/ 15 w 17"/>
                <a:gd name="T21" fmla="*/ 6 h 17"/>
                <a:gd name="T22" fmla="*/ 14 w 17"/>
                <a:gd name="T23" fmla="*/ 4 h 17"/>
                <a:gd name="T24" fmla="*/ 13 w 17"/>
                <a:gd name="T25" fmla="*/ 3 h 17"/>
                <a:gd name="T26" fmla="*/ 12 w 17"/>
                <a:gd name="T27" fmla="*/ 1 h 17"/>
                <a:gd name="T28" fmla="*/ 11 w 17"/>
                <a:gd name="T29" fmla="*/ 0 h 17"/>
                <a:gd name="T30" fmla="*/ 9 w 17"/>
                <a:gd name="T31" fmla="*/ 0 h 17"/>
                <a:gd name="T32" fmla="*/ 8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4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9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4 h 17"/>
                <a:gd name="T60" fmla="*/ 4 w 17"/>
                <a:gd name="T61" fmla="*/ 15 h 17"/>
                <a:gd name="T62" fmla="*/ 6 w 17"/>
                <a:gd name="T63" fmla="*/ 15 h 17"/>
                <a:gd name="T64" fmla="*/ 8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6" y="15"/>
                  </a:lnTo>
                  <a:lnTo>
                    <a:pt x="8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20" name="Freeform 48"/>
            <p:cNvSpPr>
              <a:spLocks/>
            </p:cNvSpPr>
            <p:nvPr/>
          </p:nvSpPr>
          <p:spPr bwMode="auto">
            <a:xfrm>
              <a:off x="1339" y="3415"/>
              <a:ext cx="17" cy="17"/>
            </a:xfrm>
            <a:custGeom>
              <a:avLst/>
              <a:gdLst>
                <a:gd name="T0" fmla="*/ 8 w 17"/>
                <a:gd name="T1" fmla="*/ 16 h 17"/>
                <a:gd name="T2" fmla="*/ 9 w 17"/>
                <a:gd name="T3" fmla="*/ 16 h 17"/>
                <a:gd name="T4" fmla="*/ 11 w 17"/>
                <a:gd name="T5" fmla="*/ 16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6 w 17"/>
                <a:gd name="T15" fmla="*/ 11 h 17"/>
                <a:gd name="T16" fmla="*/ 16 w 17"/>
                <a:gd name="T17" fmla="*/ 9 h 17"/>
                <a:gd name="T18" fmla="*/ 16 w 17"/>
                <a:gd name="T19" fmla="*/ 7 h 17"/>
                <a:gd name="T20" fmla="*/ 15 w 17"/>
                <a:gd name="T21" fmla="*/ 6 h 17"/>
                <a:gd name="T22" fmla="*/ 14 w 17"/>
                <a:gd name="T23" fmla="*/ 4 h 17"/>
                <a:gd name="T24" fmla="*/ 13 w 17"/>
                <a:gd name="T25" fmla="*/ 3 h 17"/>
                <a:gd name="T26" fmla="*/ 12 w 17"/>
                <a:gd name="T27" fmla="*/ 2 h 17"/>
                <a:gd name="T28" fmla="*/ 11 w 17"/>
                <a:gd name="T29" fmla="*/ 1 h 17"/>
                <a:gd name="T30" fmla="*/ 9 w 17"/>
                <a:gd name="T31" fmla="*/ 0 h 17"/>
                <a:gd name="T32" fmla="*/ 8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4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9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4 h 17"/>
                <a:gd name="T60" fmla="*/ 4 w 17"/>
                <a:gd name="T61" fmla="*/ 15 h 17"/>
                <a:gd name="T62" fmla="*/ 6 w 17"/>
                <a:gd name="T63" fmla="*/ 15 h 17"/>
                <a:gd name="T64" fmla="*/ 8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6" y="15"/>
                  </a:lnTo>
                  <a:lnTo>
                    <a:pt x="8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21" name="Freeform 49"/>
            <p:cNvSpPr>
              <a:spLocks/>
            </p:cNvSpPr>
            <p:nvPr/>
          </p:nvSpPr>
          <p:spPr bwMode="auto">
            <a:xfrm>
              <a:off x="1271" y="3287"/>
              <a:ext cx="28" cy="49"/>
            </a:xfrm>
            <a:custGeom>
              <a:avLst/>
              <a:gdLst>
                <a:gd name="T0" fmla="*/ 4 w 28"/>
                <a:gd name="T1" fmla="*/ 0 h 49"/>
                <a:gd name="T2" fmla="*/ 4 w 28"/>
                <a:gd name="T3" fmla="*/ 0 h 49"/>
                <a:gd name="T4" fmla="*/ 4 w 28"/>
                <a:gd name="T5" fmla="*/ 1 h 49"/>
                <a:gd name="T6" fmla="*/ 3 w 28"/>
                <a:gd name="T7" fmla="*/ 3 h 49"/>
                <a:gd name="T8" fmla="*/ 2 w 28"/>
                <a:gd name="T9" fmla="*/ 6 h 49"/>
                <a:gd name="T10" fmla="*/ 1 w 28"/>
                <a:gd name="T11" fmla="*/ 9 h 49"/>
                <a:gd name="T12" fmla="*/ 0 w 28"/>
                <a:gd name="T13" fmla="*/ 12 h 49"/>
                <a:gd name="T14" fmla="*/ 0 w 28"/>
                <a:gd name="T15" fmla="*/ 16 h 49"/>
                <a:gd name="T16" fmla="*/ 0 w 28"/>
                <a:gd name="T17" fmla="*/ 20 h 49"/>
                <a:gd name="T18" fmla="*/ 0 w 28"/>
                <a:gd name="T19" fmla="*/ 24 h 49"/>
                <a:gd name="T20" fmla="*/ 0 w 28"/>
                <a:gd name="T21" fmla="*/ 27 h 49"/>
                <a:gd name="T22" fmla="*/ 2 w 28"/>
                <a:gd name="T23" fmla="*/ 31 h 49"/>
                <a:gd name="T24" fmla="*/ 4 w 28"/>
                <a:gd name="T25" fmla="*/ 34 h 49"/>
                <a:gd name="T26" fmla="*/ 7 w 28"/>
                <a:gd name="T27" fmla="*/ 37 h 49"/>
                <a:gd name="T28" fmla="*/ 9 w 28"/>
                <a:gd name="T29" fmla="*/ 40 h 49"/>
                <a:gd name="T30" fmla="*/ 10 w 28"/>
                <a:gd name="T31" fmla="*/ 42 h 49"/>
                <a:gd name="T32" fmla="*/ 12 w 28"/>
                <a:gd name="T33" fmla="*/ 44 h 49"/>
                <a:gd name="T34" fmla="*/ 13 w 28"/>
                <a:gd name="T35" fmla="*/ 46 h 49"/>
                <a:gd name="T36" fmla="*/ 15 w 28"/>
                <a:gd name="T37" fmla="*/ 47 h 49"/>
                <a:gd name="T38" fmla="*/ 17 w 28"/>
                <a:gd name="T39" fmla="*/ 48 h 49"/>
                <a:gd name="T40" fmla="*/ 20 w 28"/>
                <a:gd name="T41" fmla="*/ 48 h 49"/>
                <a:gd name="T42" fmla="*/ 22 w 28"/>
                <a:gd name="T43" fmla="*/ 47 h 49"/>
                <a:gd name="T44" fmla="*/ 24 w 28"/>
                <a:gd name="T45" fmla="*/ 47 h 49"/>
                <a:gd name="T46" fmla="*/ 26 w 28"/>
                <a:gd name="T47" fmla="*/ 46 h 49"/>
                <a:gd name="T48" fmla="*/ 27 w 28"/>
                <a:gd name="T49" fmla="*/ 46 h 49"/>
                <a:gd name="T50" fmla="*/ 26 w 28"/>
                <a:gd name="T51" fmla="*/ 46 h 49"/>
                <a:gd name="T52" fmla="*/ 25 w 28"/>
                <a:gd name="T53" fmla="*/ 46 h 49"/>
                <a:gd name="T54" fmla="*/ 24 w 28"/>
                <a:gd name="T55" fmla="*/ 46 h 49"/>
                <a:gd name="T56" fmla="*/ 23 w 28"/>
                <a:gd name="T57" fmla="*/ 45 h 49"/>
                <a:gd name="T58" fmla="*/ 21 w 28"/>
                <a:gd name="T59" fmla="*/ 45 h 49"/>
                <a:gd name="T60" fmla="*/ 20 w 28"/>
                <a:gd name="T61" fmla="*/ 44 h 49"/>
                <a:gd name="T62" fmla="*/ 18 w 28"/>
                <a:gd name="T63" fmla="*/ 43 h 49"/>
                <a:gd name="T64" fmla="*/ 18 w 28"/>
                <a:gd name="T65" fmla="*/ 41 h 49"/>
                <a:gd name="T66" fmla="*/ 16 w 28"/>
                <a:gd name="T67" fmla="*/ 39 h 49"/>
                <a:gd name="T68" fmla="*/ 14 w 28"/>
                <a:gd name="T69" fmla="*/ 37 h 49"/>
                <a:gd name="T70" fmla="*/ 11 w 28"/>
                <a:gd name="T71" fmla="*/ 34 h 49"/>
                <a:gd name="T72" fmla="*/ 9 w 28"/>
                <a:gd name="T73" fmla="*/ 31 h 49"/>
                <a:gd name="T74" fmla="*/ 6 w 28"/>
                <a:gd name="T75" fmla="*/ 27 h 49"/>
                <a:gd name="T76" fmla="*/ 4 w 28"/>
                <a:gd name="T77" fmla="*/ 23 h 49"/>
                <a:gd name="T78" fmla="*/ 3 w 28"/>
                <a:gd name="T79" fmla="*/ 18 h 49"/>
                <a:gd name="T80" fmla="*/ 3 w 28"/>
                <a:gd name="T81" fmla="*/ 14 h 49"/>
                <a:gd name="T82" fmla="*/ 4 w 28"/>
                <a:gd name="T83" fmla="*/ 11 h 49"/>
                <a:gd name="T84" fmla="*/ 5 w 28"/>
                <a:gd name="T85" fmla="*/ 8 h 49"/>
                <a:gd name="T86" fmla="*/ 5 w 28"/>
                <a:gd name="T87" fmla="*/ 6 h 49"/>
                <a:gd name="T88" fmla="*/ 6 w 28"/>
                <a:gd name="T89" fmla="*/ 5 h 49"/>
                <a:gd name="T90" fmla="*/ 7 w 28"/>
                <a:gd name="T91" fmla="*/ 3 h 49"/>
                <a:gd name="T92" fmla="*/ 7 w 28"/>
                <a:gd name="T93" fmla="*/ 2 h 49"/>
                <a:gd name="T94" fmla="*/ 8 w 28"/>
                <a:gd name="T95" fmla="*/ 2 h 49"/>
                <a:gd name="T96" fmla="*/ 4 w 28"/>
                <a:gd name="T9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" h="49">
                  <a:moveTo>
                    <a:pt x="4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4" y="34"/>
                  </a:lnTo>
                  <a:lnTo>
                    <a:pt x="7" y="37"/>
                  </a:lnTo>
                  <a:lnTo>
                    <a:pt x="9" y="40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17" y="48"/>
                  </a:lnTo>
                  <a:lnTo>
                    <a:pt x="20" y="48"/>
                  </a:lnTo>
                  <a:lnTo>
                    <a:pt x="22" y="47"/>
                  </a:lnTo>
                  <a:lnTo>
                    <a:pt x="24" y="47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6" y="46"/>
                  </a:lnTo>
                  <a:lnTo>
                    <a:pt x="25" y="46"/>
                  </a:lnTo>
                  <a:lnTo>
                    <a:pt x="24" y="46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0" y="44"/>
                  </a:lnTo>
                  <a:lnTo>
                    <a:pt x="18" y="43"/>
                  </a:lnTo>
                  <a:lnTo>
                    <a:pt x="18" y="41"/>
                  </a:lnTo>
                  <a:lnTo>
                    <a:pt x="16" y="39"/>
                  </a:lnTo>
                  <a:lnTo>
                    <a:pt x="14" y="37"/>
                  </a:lnTo>
                  <a:lnTo>
                    <a:pt x="11" y="34"/>
                  </a:lnTo>
                  <a:lnTo>
                    <a:pt x="9" y="31"/>
                  </a:lnTo>
                  <a:lnTo>
                    <a:pt x="6" y="27"/>
                  </a:lnTo>
                  <a:lnTo>
                    <a:pt x="4" y="23"/>
                  </a:lnTo>
                  <a:lnTo>
                    <a:pt x="3" y="18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5" y="8"/>
                  </a:lnTo>
                  <a:lnTo>
                    <a:pt x="5" y="6"/>
                  </a:lnTo>
                  <a:lnTo>
                    <a:pt x="6" y="5"/>
                  </a:lnTo>
                  <a:lnTo>
                    <a:pt x="7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22" name="Freeform 50"/>
            <p:cNvSpPr>
              <a:spLocks/>
            </p:cNvSpPr>
            <p:nvPr/>
          </p:nvSpPr>
          <p:spPr bwMode="auto">
            <a:xfrm>
              <a:off x="1264" y="3316"/>
              <a:ext cx="95" cy="55"/>
            </a:xfrm>
            <a:custGeom>
              <a:avLst/>
              <a:gdLst>
                <a:gd name="T0" fmla="*/ 11 w 95"/>
                <a:gd name="T1" fmla="*/ 41 h 55"/>
                <a:gd name="T2" fmla="*/ 80 w 95"/>
                <a:gd name="T3" fmla="*/ 54 h 55"/>
                <a:gd name="T4" fmla="*/ 80 w 95"/>
                <a:gd name="T5" fmla="*/ 53 h 55"/>
                <a:gd name="T6" fmla="*/ 82 w 95"/>
                <a:gd name="T7" fmla="*/ 52 h 55"/>
                <a:gd name="T8" fmla="*/ 85 w 95"/>
                <a:gd name="T9" fmla="*/ 50 h 55"/>
                <a:gd name="T10" fmla="*/ 87 w 95"/>
                <a:gd name="T11" fmla="*/ 48 h 55"/>
                <a:gd name="T12" fmla="*/ 90 w 95"/>
                <a:gd name="T13" fmla="*/ 45 h 55"/>
                <a:gd name="T14" fmla="*/ 92 w 95"/>
                <a:gd name="T15" fmla="*/ 42 h 55"/>
                <a:gd name="T16" fmla="*/ 94 w 95"/>
                <a:gd name="T17" fmla="*/ 40 h 55"/>
                <a:gd name="T18" fmla="*/ 94 w 95"/>
                <a:gd name="T19" fmla="*/ 37 h 55"/>
                <a:gd name="T20" fmla="*/ 93 w 95"/>
                <a:gd name="T21" fmla="*/ 34 h 55"/>
                <a:gd name="T22" fmla="*/ 93 w 95"/>
                <a:gd name="T23" fmla="*/ 32 h 55"/>
                <a:gd name="T24" fmla="*/ 92 w 95"/>
                <a:gd name="T25" fmla="*/ 30 h 55"/>
                <a:gd name="T26" fmla="*/ 91 w 95"/>
                <a:gd name="T27" fmla="*/ 28 h 55"/>
                <a:gd name="T28" fmla="*/ 90 w 95"/>
                <a:gd name="T29" fmla="*/ 27 h 55"/>
                <a:gd name="T30" fmla="*/ 89 w 95"/>
                <a:gd name="T31" fmla="*/ 25 h 55"/>
                <a:gd name="T32" fmla="*/ 86 w 95"/>
                <a:gd name="T33" fmla="*/ 24 h 55"/>
                <a:gd name="T34" fmla="*/ 82 w 95"/>
                <a:gd name="T35" fmla="*/ 23 h 55"/>
                <a:gd name="T36" fmla="*/ 77 w 95"/>
                <a:gd name="T37" fmla="*/ 22 h 55"/>
                <a:gd name="T38" fmla="*/ 73 w 95"/>
                <a:gd name="T39" fmla="*/ 18 h 55"/>
                <a:gd name="T40" fmla="*/ 69 w 95"/>
                <a:gd name="T41" fmla="*/ 14 h 55"/>
                <a:gd name="T42" fmla="*/ 65 w 95"/>
                <a:gd name="T43" fmla="*/ 10 h 55"/>
                <a:gd name="T44" fmla="*/ 60 w 95"/>
                <a:gd name="T45" fmla="*/ 6 h 55"/>
                <a:gd name="T46" fmla="*/ 56 w 95"/>
                <a:gd name="T47" fmla="*/ 3 h 55"/>
                <a:gd name="T48" fmla="*/ 51 w 95"/>
                <a:gd name="T49" fmla="*/ 0 h 55"/>
                <a:gd name="T50" fmla="*/ 45 w 95"/>
                <a:gd name="T51" fmla="*/ 0 h 55"/>
                <a:gd name="T52" fmla="*/ 39 w 95"/>
                <a:gd name="T53" fmla="*/ 0 h 55"/>
                <a:gd name="T54" fmla="*/ 32 w 95"/>
                <a:gd name="T55" fmla="*/ 2 h 55"/>
                <a:gd name="T56" fmla="*/ 25 w 95"/>
                <a:gd name="T57" fmla="*/ 4 h 55"/>
                <a:gd name="T58" fmla="*/ 18 w 95"/>
                <a:gd name="T59" fmla="*/ 7 h 55"/>
                <a:gd name="T60" fmla="*/ 13 w 95"/>
                <a:gd name="T61" fmla="*/ 10 h 55"/>
                <a:gd name="T62" fmla="*/ 7 w 95"/>
                <a:gd name="T63" fmla="*/ 13 h 55"/>
                <a:gd name="T64" fmla="*/ 4 w 95"/>
                <a:gd name="T65" fmla="*/ 17 h 55"/>
                <a:gd name="T66" fmla="*/ 2 w 95"/>
                <a:gd name="T67" fmla="*/ 19 h 55"/>
                <a:gd name="T68" fmla="*/ 1 w 95"/>
                <a:gd name="T69" fmla="*/ 21 h 55"/>
                <a:gd name="T70" fmla="*/ 1 w 95"/>
                <a:gd name="T71" fmla="*/ 22 h 55"/>
                <a:gd name="T72" fmla="*/ 0 w 95"/>
                <a:gd name="T73" fmla="*/ 24 h 55"/>
                <a:gd name="T74" fmla="*/ 0 w 95"/>
                <a:gd name="T75" fmla="*/ 26 h 55"/>
                <a:gd name="T76" fmla="*/ 0 w 95"/>
                <a:gd name="T77" fmla="*/ 27 h 55"/>
                <a:gd name="T78" fmla="*/ 0 w 95"/>
                <a:gd name="T79" fmla="*/ 29 h 55"/>
                <a:gd name="T80" fmla="*/ 0 w 95"/>
                <a:gd name="T81" fmla="*/ 30 h 55"/>
                <a:gd name="T82" fmla="*/ 1 w 95"/>
                <a:gd name="T83" fmla="*/ 31 h 55"/>
                <a:gd name="T84" fmla="*/ 3 w 95"/>
                <a:gd name="T85" fmla="*/ 33 h 55"/>
                <a:gd name="T86" fmla="*/ 4 w 95"/>
                <a:gd name="T87" fmla="*/ 35 h 55"/>
                <a:gd name="T88" fmla="*/ 6 w 95"/>
                <a:gd name="T89" fmla="*/ 36 h 55"/>
                <a:gd name="T90" fmla="*/ 7 w 95"/>
                <a:gd name="T91" fmla="*/ 38 h 55"/>
                <a:gd name="T92" fmla="*/ 8 w 95"/>
                <a:gd name="T93" fmla="*/ 39 h 55"/>
                <a:gd name="T94" fmla="*/ 10 w 95"/>
                <a:gd name="T95" fmla="*/ 40 h 55"/>
                <a:gd name="T96" fmla="*/ 11 w 95"/>
                <a:gd name="T97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5" h="55">
                  <a:moveTo>
                    <a:pt x="11" y="41"/>
                  </a:moveTo>
                  <a:lnTo>
                    <a:pt x="80" y="54"/>
                  </a:lnTo>
                  <a:lnTo>
                    <a:pt x="80" y="53"/>
                  </a:lnTo>
                  <a:lnTo>
                    <a:pt x="82" y="52"/>
                  </a:lnTo>
                  <a:lnTo>
                    <a:pt x="85" y="50"/>
                  </a:lnTo>
                  <a:lnTo>
                    <a:pt x="87" y="48"/>
                  </a:lnTo>
                  <a:lnTo>
                    <a:pt x="90" y="45"/>
                  </a:lnTo>
                  <a:lnTo>
                    <a:pt x="92" y="42"/>
                  </a:lnTo>
                  <a:lnTo>
                    <a:pt x="94" y="40"/>
                  </a:lnTo>
                  <a:lnTo>
                    <a:pt x="94" y="37"/>
                  </a:lnTo>
                  <a:lnTo>
                    <a:pt x="93" y="34"/>
                  </a:lnTo>
                  <a:lnTo>
                    <a:pt x="93" y="32"/>
                  </a:lnTo>
                  <a:lnTo>
                    <a:pt x="92" y="30"/>
                  </a:lnTo>
                  <a:lnTo>
                    <a:pt x="91" y="28"/>
                  </a:lnTo>
                  <a:lnTo>
                    <a:pt x="90" y="27"/>
                  </a:lnTo>
                  <a:lnTo>
                    <a:pt x="89" y="25"/>
                  </a:lnTo>
                  <a:lnTo>
                    <a:pt x="86" y="24"/>
                  </a:lnTo>
                  <a:lnTo>
                    <a:pt x="82" y="23"/>
                  </a:lnTo>
                  <a:lnTo>
                    <a:pt x="77" y="22"/>
                  </a:lnTo>
                  <a:lnTo>
                    <a:pt x="73" y="18"/>
                  </a:lnTo>
                  <a:lnTo>
                    <a:pt x="69" y="14"/>
                  </a:lnTo>
                  <a:lnTo>
                    <a:pt x="65" y="10"/>
                  </a:lnTo>
                  <a:lnTo>
                    <a:pt x="60" y="6"/>
                  </a:lnTo>
                  <a:lnTo>
                    <a:pt x="56" y="3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8" y="7"/>
                  </a:lnTo>
                  <a:lnTo>
                    <a:pt x="13" y="10"/>
                  </a:lnTo>
                  <a:lnTo>
                    <a:pt x="7" y="13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1" y="31"/>
                  </a:lnTo>
                  <a:lnTo>
                    <a:pt x="3" y="33"/>
                  </a:lnTo>
                  <a:lnTo>
                    <a:pt x="4" y="35"/>
                  </a:lnTo>
                  <a:lnTo>
                    <a:pt x="6" y="36"/>
                  </a:lnTo>
                  <a:lnTo>
                    <a:pt x="7" y="38"/>
                  </a:lnTo>
                  <a:lnTo>
                    <a:pt x="8" y="39"/>
                  </a:lnTo>
                  <a:lnTo>
                    <a:pt x="10" y="40"/>
                  </a:lnTo>
                  <a:lnTo>
                    <a:pt x="11" y="41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23" name="Freeform 51"/>
            <p:cNvSpPr>
              <a:spLocks/>
            </p:cNvSpPr>
            <p:nvPr/>
          </p:nvSpPr>
          <p:spPr bwMode="auto">
            <a:xfrm>
              <a:off x="1231" y="3253"/>
              <a:ext cx="356" cy="126"/>
            </a:xfrm>
            <a:custGeom>
              <a:avLst/>
              <a:gdLst>
                <a:gd name="T0" fmla="*/ 249 w 356"/>
                <a:gd name="T1" fmla="*/ 0 h 126"/>
                <a:gd name="T2" fmla="*/ 0 w 356"/>
                <a:gd name="T3" fmla="*/ 69 h 126"/>
                <a:gd name="T4" fmla="*/ 126 w 356"/>
                <a:gd name="T5" fmla="*/ 125 h 126"/>
                <a:gd name="T6" fmla="*/ 355 w 356"/>
                <a:gd name="T7" fmla="*/ 67 h 126"/>
                <a:gd name="T8" fmla="*/ 249 w 35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126">
                  <a:moveTo>
                    <a:pt x="249" y="0"/>
                  </a:moveTo>
                  <a:lnTo>
                    <a:pt x="0" y="69"/>
                  </a:lnTo>
                  <a:lnTo>
                    <a:pt x="126" y="125"/>
                  </a:lnTo>
                  <a:lnTo>
                    <a:pt x="355" y="67"/>
                  </a:lnTo>
                  <a:lnTo>
                    <a:pt x="249" y="0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24" name="Freeform 52"/>
            <p:cNvSpPr>
              <a:spLocks/>
            </p:cNvSpPr>
            <p:nvPr/>
          </p:nvSpPr>
          <p:spPr bwMode="auto">
            <a:xfrm>
              <a:off x="1280" y="3192"/>
              <a:ext cx="103" cy="111"/>
            </a:xfrm>
            <a:custGeom>
              <a:avLst/>
              <a:gdLst>
                <a:gd name="T0" fmla="*/ 15 w 103"/>
                <a:gd name="T1" fmla="*/ 10 h 111"/>
                <a:gd name="T2" fmla="*/ 18 w 103"/>
                <a:gd name="T3" fmla="*/ 17 h 111"/>
                <a:gd name="T4" fmla="*/ 23 w 103"/>
                <a:gd name="T5" fmla="*/ 28 h 111"/>
                <a:gd name="T6" fmla="*/ 28 w 103"/>
                <a:gd name="T7" fmla="*/ 38 h 111"/>
                <a:gd name="T8" fmla="*/ 30 w 103"/>
                <a:gd name="T9" fmla="*/ 45 h 111"/>
                <a:gd name="T10" fmla="*/ 33 w 103"/>
                <a:gd name="T11" fmla="*/ 53 h 111"/>
                <a:gd name="T12" fmla="*/ 36 w 103"/>
                <a:gd name="T13" fmla="*/ 61 h 111"/>
                <a:gd name="T14" fmla="*/ 40 w 103"/>
                <a:gd name="T15" fmla="*/ 66 h 111"/>
                <a:gd name="T16" fmla="*/ 43 w 103"/>
                <a:gd name="T17" fmla="*/ 69 h 111"/>
                <a:gd name="T18" fmla="*/ 54 w 103"/>
                <a:gd name="T19" fmla="*/ 77 h 111"/>
                <a:gd name="T20" fmla="*/ 66 w 103"/>
                <a:gd name="T21" fmla="*/ 86 h 111"/>
                <a:gd name="T22" fmla="*/ 76 w 103"/>
                <a:gd name="T23" fmla="*/ 94 h 111"/>
                <a:gd name="T24" fmla="*/ 78 w 103"/>
                <a:gd name="T25" fmla="*/ 95 h 111"/>
                <a:gd name="T26" fmla="*/ 80 w 103"/>
                <a:gd name="T27" fmla="*/ 94 h 111"/>
                <a:gd name="T28" fmla="*/ 83 w 103"/>
                <a:gd name="T29" fmla="*/ 94 h 111"/>
                <a:gd name="T30" fmla="*/ 86 w 103"/>
                <a:gd name="T31" fmla="*/ 95 h 111"/>
                <a:gd name="T32" fmla="*/ 90 w 103"/>
                <a:gd name="T33" fmla="*/ 97 h 111"/>
                <a:gd name="T34" fmla="*/ 94 w 103"/>
                <a:gd name="T35" fmla="*/ 99 h 111"/>
                <a:gd name="T36" fmla="*/ 99 w 103"/>
                <a:gd name="T37" fmla="*/ 102 h 111"/>
                <a:gd name="T38" fmla="*/ 102 w 103"/>
                <a:gd name="T39" fmla="*/ 106 h 111"/>
                <a:gd name="T40" fmla="*/ 101 w 103"/>
                <a:gd name="T41" fmla="*/ 108 h 111"/>
                <a:gd name="T42" fmla="*/ 98 w 103"/>
                <a:gd name="T43" fmla="*/ 109 h 111"/>
                <a:gd name="T44" fmla="*/ 92 w 103"/>
                <a:gd name="T45" fmla="*/ 110 h 111"/>
                <a:gd name="T46" fmla="*/ 86 w 103"/>
                <a:gd name="T47" fmla="*/ 108 h 111"/>
                <a:gd name="T48" fmla="*/ 81 w 103"/>
                <a:gd name="T49" fmla="*/ 106 h 111"/>
                <a:gd name="T50" fmla="*/ 78 w 103"/>
                <a:gd name="T51" fmla="*/ 105 h 111"/>
                <a:gd name="T52" fmla="*/ 75 w 103"/>
                <a:gd name="T53" fmla="*/ 105 h 111"/>
                <a:gd name="T54" fmla="*/ 72 w 103"/>
                <a:gd name="T55" fmla="*/ 105 h 111"/>
                <a:gd name="T56" fmla="*/ 65 w 103"/>
                <a:gd name="T57" fmla="*/ 102 h 111"/>
                <a:gd name="T58" fmla="*/ 55 w 103"/>
                <a:gd name="T59" fmla="*/ 98 h 111"/>
                <a:gd name="T60" fmla="*/ 46 w 103"/>
                <a:gd name="T61" fmla="*/ 93 h 111"/>
                <a:gd name="T62" fmla="*/ 40 w 103"/>
                <a:gd name="T63" fmla="*/ 88 h 111"/>
                <a:gd name="T64" fmla="*/ 32 w 103"/>
                <a:gd name="T65" fmla="*/ 81 h 111"/>
                <a:gd name="T66" fmla="*/ 23 w 103"/>
                <a:gd name="T67" fmla="*/ 72 h 111"/>
                <a:gd name="T68" fmla="*/ 15 w 103"/>
                <a:gd name="T69" fmla="*/ 62 h 111"/>
                <a:gd name="T70" fmla="*/ 9 w 103"/>
                <a:gd name="T71" fmla="*/ 51 h 111"/>
                <a:gd name="T72" fmla="*/ 6 w 103"/>
                <a:gd name="T73" fmla="*/ 40 h 111"/>
                <a:gd name="T74" fmla="*/ 4 w 103"/>
                <a:gd name="T75" fmla="*/ 30 h 111"/>
                <a:gd name="T76" fmla="*/ 3 w 103"/>
                <a:gd name="T77" fmla="*/ 22 h 111"/>
                <a:gd name="T78" fmla="*/ 3 w 103"/>
                <a:gd name="T79" fmla="*/ 17 h 111"/>
                <a:gd name="T80" fmla="*/ 2 w 103"/>
                <a:gd name="T81" fmla="*/ 11 h 111"/>
                <a:gd name="T82" fmla="*/ 0 w 103"/>
                <a:gd name="T83" fmla="*/ 5 h 111"/>
                <a:gd name="T84" fmla="*/ 0 w 103"/>
                <a:gd name="T85" fmla="*/ 1 h 111"/>
                <a:gd name="T86" fmla="*/ 14 w 103"/>
                <a:gd name="T87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3" h="111">
                  <a:moveTo>
                    <a:pt x="14" y="9"/>
                  </a:moveTo>
                  <a:lnTo>
                    <a:pt x="15" y="10"/>
                  </a:lnTo>
                  <a:lnTo>
                    <a:pt x="16" y="13"/>
                  </a:lnTo>
                  <a:lnTo>
                    <a:pt x="18" y="17"/>
                  </a:lnTo>
                  <a:lnTo>
                    <a:pt x="21" y="22"/>
                  </a:lnTo>
                  <a:lnTo>
                    <a:pt x="23" y="28"/>
                  </a:lnTo>
                  <a:lnTo>
                    <a:pt x="25" y="33"/>
                  </a:lnTo>
                  <a:lnTo>
                    <a:pt x="28" y="38"/>
                  </a:lnTo>
                  <a:lnTo>
                    <a:pt x="29" y="42"/>
                  </a:lnTo>
                  <a:lnTo>
                    <a:pt x="30" y="45"/>
                  </a:lnTo>
                  <a:lnTo>
                    <a:pt x="31" y="49"/>
                  </a:lnTo>
                  <a:lnTo>
                    <a:pt x="33" y="53"/>
                  </a:lnTo>
                  <a:lnTo>
                    <a:pt x="35" y="57"/>
                  </a:lnTo>
                  <a:lnTo>
                    <a:pt x="36" y="61"/>
                  </a:lnTo>
                  <a:lnTo>
                    <a:pt x="38" y="64"/>
                  </a:lnTo>
                  <a:lnTo>
                    <a:pt x="40" y="66"/>
                  </a:lnTo>
                  <a:lnTo>
                    <a:pt x="41" y="67"/>
                  </a:lnTo>
                  <a:lnTo>
                    <a:pt x="43" y="69"/>
                  </a:lnTo>
                  <a:lnTo>
                    <a:pt x="48" y="72"/>
                  </a:lnTo>
                  <a:lnTo>
                    <a:pt x="54" y="77"/>
                  </a:lnTo>
                  <a:lnTo>
                    <a:pt x="60" y="81"/>
                  </a:lnTo>
                  <a:lnTo>
                    <a:pt x="66" y="86"/>
                  </a:lnTo>
                  <a:lnTo>
                    <a:pt x="72" y="91"/>
                  </a:lnTo>
                  <a:lnTo>
                    <a:pt x="76" y="94"/>
                  </a:lnTo>
                  <a:lnTo>
                    <a:pt x="77" y="95"/>
                  </a:lnTo>
                  <a:lnTo>
                    <a:pt x="78" y="95"/>
                  </a:lnTo>
                  <a:lnTo>
                    <a:pt x="79" y="95"/>
                  </a:lnTo>
                  <a:lnTo>
                    <a:pt x="80" y="94"/>
                  </a:lnTo>
                  <a:lnTo>
                    <a:pt x="81" y="94"/>
                  </a:lnTo>
                  <a:lnTo>
                    <a:pt x="83" y="94"/>
                  </a:lnTo>
                  <a:lnTo>
                    <a:pt x="84" y="95"/>
                  </a:lnTo>
                  <a:lnTo>
                    <a:pt x="86" y="95"/>
                  </a:lnTo>
                  <a:lnTo>
                    <a:pt x="87" y="96"/>
                  </a:lnTo>
                  <a:lnTo>
                    <a:pt x="90" y="97"/>
                  </a:lnTo>
                  <a:lnTo>
                    <a:pt x="92" y="98"/>
                  </a:lnTo>
                  <a:lnTo>
                    <a:pt x="94" y="99"/>
                  </a:lnTo>
                  <a:lnTo>
                    <a:pt x="97" y="101"/>
                  </a:lnTo>
                  <a:lnTo>
                    <a:pt x="99" y="102"/>
                  </a:lnTo>
                  <a:lnTo>
                    <a:pt x="101" y="104"/>
                  </a:lnTo>
                  <a:lnTo>
                    <a:pt x="102" y="106"/>
                  </a:lnTo>
                  <a:lnTo>
                    <a:pt x="102" y="107"/>
                  </a:lnTo>
                  <a:lnTo>
                    <a:pt x="101" y="108"/>
                  </a:lnTo>
                  <a:lnTo>
                    <a:pt x="100" y="109"/>
                  </a:lnTo>
                  <a:lnTo>
                    <a:pt x="98" y="109"/>
                  </a:lnTo>
                  <a:lnTo>
                    <a:pt x="95" y="110"/>
                  </a:lnTo>
                  <a:lnTo>
                    <a:pt x="92" y="110"/>
                  </a:lnTo>
                  <a:lnTo>
                    <a:pt x="89" y="109"/>
                  </a:lnTo>
                  <a:lnTo>
                    <a:pt x="86" y="108"/>
                  </a:lnTo>
                  <a:lnTo>
                    <a:pt x="83" y="107"/>
                  </a:lnTo>
                  <a:lnTo>
                    <a:pt x="81" y="106"/>
                  </a:lnTo>
                  <a:lnTo>
                    <a:pt x="79" y="106"/>
                  </a:lnTo>
                  <a:lnTo>
                    <a:pt x="78" y="105"/>
                  </a:lnTo>
                  <a:lnTo>
                    <a:pt x="76" y="105"/>
                  </a:lnTo>
                  <a:lnTo>
                    <a:pt x="75" y="105"/>
                  </a:lnTo>
                  <a:lnTo>
                    <a:pt x="74" y="105"/>
                  </a:lnTo>
                  <a:lnTo>
                    <a:pt x="72" y="105"/>
                  </a:lnTo>
                  <a:lnTo>
                    <a:pt x="69" y="104"/>
                  </a:lnTo>
                  <a:lnTo>
                    <a:pt x="65" y="102"/>
                  </a:lnTo>
                  <a:lnTo>
                    <a:pt x="60" y="100"/>
                  </a:lnTo>
                  <a:lnTo>
                    <a:pt x="55" y="98"/>
                  </a:lnTo>
                  <a:lnTo>
                    <a:pt x="50" y="95"/>
                  </a:lnTo>
                  <a:lnTo>
                    <a:pt x="46" y="93"/>
                  </a:lnTo>
                  <a:lnTo>
                    <a:pt x="43" y="91"/>
                  </a:lnTo>
                  <a:lnTo>
                    <a:pt x="40" y="88"/>
                  </a:lnTo>
                  <a:lnTo>
                    <a:pt x="36" y="85"/>
                  </a:lnTo>
                  <a:lnTo>
                    <a:pt x="32" y="81"/>
                  </a:lnTo>
                  <a:lnTo>
                    <a:pt x="27" y="77"/>
                  </a:lnTo>
                  <a:lnTo>
                    <a:pt x="23" y="72"/>
                  </a:lnTo>
                  <a:lnTo>
                    <a:pt x="18" y="67"/>
                  </a:lnTo>
                  <a:lnTo>
                    <a:pt x="15" y="62"/>
                  </a:lnTo>
                  <a:lnTo>
                    <a:pt x="12" y="56"/>
                  </a:lnTo>
                  <a:lnTo>
                    <a:pt x="9" y="51"/>
                  </a:lnTo>
                  <a:lnTo>
                    <a:pt x="7" y="45"/>
                  </a:lnTo>
                  <a:lnTo>
                    <a:pt x="6" y="40"/>
                  </a:lnTo>
                  <a:lnTo>
                    <a:pt x="5" y="35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3" y="22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4" y="9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25" name="Freeform 53"/>
            <p:cNvSpPr>
              <a:spLocks/>
            </p:cNvSpPr>
            <p:nvPr/>
          </p:nvSpPr>
          <p:spPr bwMode="auto">
            <a:xfrm>
              <a:off x="1275" y="3191"/>
              <a:ext cx="111" cy="110"/>
            </a:xfrm>
            <a:custGeom>
              <a:avLst/>
              <a:gdLst>
                <a:gd name="T0" fmla="*/ 20 w 111"/>
                <a:gd name="T1" fmla="*/ 10 h 110"/>
                <a:gd name="T2" fmla="*/ 22 w 111"/>
                <a:gd name="T3" fmla="*/ 16 h 110"/>
                <a:gd name="T4" fmla="*/ 26 w 111"/>
                <a:gd name="T5" fmla="*/ 26 h 110"/>
                <a:gd name="T6" fmla="*/ 30 w 111"/>
                <a:gd name="T7" fmla="*/ 37 h 110"/>
                <a:gd name="T8" fmla="*/ 32 w 111"/>
                <a:gd name="T9" fmla="*/ 44 h 110"/>
                <a:gd name="T10" fmla="*/ 36 w 111"/>
                <a:gd name="T11" fmla="*/ 52 h 110"/>
                <a:gd name="T12" fmla="*/ 42 w 111"/>
                <a:gd name="T13" fmla="*/ 60 h 110"/>
                <a:gd name="T14" fmla="*/ 47 w 111"/>
                <a:gd name="T15" fmla="*/ 65 h 110"/>
                <a:gd name="T16" fmla="*/ 51 w 111"/>
                <a:gd name="T17" fmla="*/ 67 h 110"/>
                <a:gd name="T18" fmla="*/ 62 w 111"/>
                <a:gd name="T19" fmla="*/ 75 h 110"/>
                <a:gd name="T20" fmla="*/ 74 w 111"/>
                <a:gd name="T21" fmla="*/ 86 h 110"/>
                <a:gd name="T22" fmla="*/ 83 w 111"/>
                <a:gd name="T23" fmla="*/ 93 h 110"/>
                <a:gd name="T24" fmla="*/ 86 w 111"/>
                <a:gd name="T25" fmla="*/ 94 h 110"/>
                <a:gd name="T26" fmla="*/ 89 w 111"/>
                <a:gd name="T27" fmla="*/ 93 h 110"/>
                <a:gd name="T28" fmla="*/ 92 w 111"/>
                <a:gd name="T29" fmla="*/ 93 h 110"/>
                <a:gd name="T30" fmla="*/ 95 w 111"/>
                <a:gd name="T31" fmla="*/ 95 h 110"/>
                <a:gd name="T32" fmla="*/ 100 w 111"/>
                <a:gd name="T33" fmla="*/ 97 h 110"/>
                <a:gd name="T34" fmla="*/ 105 w 111"/>
                <a:gd name="T35" fmla="*/ 100 h 110"/>
                <a:gd name="T36" fmla="*/ 109 w 111"/>
                <a:gd name="T37" fmla="*/ 103 h 110"/>
                <a:gd name="T38" fmla="*/ 110 w 111"/>
                <a:gd name="T39" fmla="*/ 106 h 110"/>
                <a:gd name="T40" fmla="*/ 107 w 111"/>
                <a:gd name="T41" fmla="*/ 108 h 110"/>
                <a:gd name="T42" fmla="*/ 103 w 111"/>
                <a:gd name="T43" fmla="*/ 109 h 110"/>
                <a:gd name="T44" fmla="*/ 97 w 111"/>
                <a:gd name="T45" fmla="*/ 108 h 110"/>
                <a:gd name="T46" fmla="*/ 91 w 111"/>
                <a:gd name="T47" fmla="*/ 106 h 110"/>
                <a:gd name="T48" fmla="*/ 87 w 111"/>
                <a:gd name="T49" fmla="*/ 105 h 110"/>
                <a:gd name="T50" fmla="*/ 84 w 111"/>
                <a:gd name="T51" fmla="*/ 104 h 110"/>
                <a:gd name="T52" fmla="*/ 82 w 111"/>
                <a:gd name="T53" fmla="*/ 104 h 110"/>
                <a:gd name="T54" fmla="*/ 77 w 111"/>
                <a:gd name="T55" fmla="*/ 103 h 110"/>
                <a:gd name="T56" fmla="*/ 68 w 111"/>
                <a:gd name="T57" fmla="*/ 99 h 110"/>
                <a:gd name="T58" fmla="*/ 58 w 111"/>
                <a:gd name="T59" fmla="*/ 94 h 110"/>
                <a:gd name="T60" fmla="*/ 50 w 111"/>
                <a:gd name="T61" fmla="*/ 90 h 110"/>
                <a:gd name="T62" fmla="*/ 43 w 111"/>
                <a:gd name="T63" fmla="*/ 84 h 110"/>
                <a:gd name="T64" fmla="*/ 35 w 111"/>
                <a:gd name="T65" fmla="*/ 76 h 110"/>
                <a:gd name="T66" fmla="*/ 26 w 111"/>
                <a:gd name="T67" fmla="*/ 66 h 110"/>
                <a:gd name="T68" fmla="*/ 19 w 111"/>
                <a:gd name="T69" fmla="*/ 55 h 110"/>
                <a:gd name="T70" fmla="*/ 13 w 111"/>
                <a:gd name="T71" fmla="*/ 43 h 110"/>
                <a:gd name="T72" fmla="*/ 7 w 111"/>
                <a:gd name="T73" fmla="*/ 28 h 110"/>
                <a:gd name="T74" fmla="*/ 2 w 111"/>
                <a:gd name="T75" fmla="*/ 15 h 110"/>
                <a:gd name="T76" fmla="*/ 0 w 111"/>
                <a:gd name="T77" fmla="*/ 6 h 110"/>
                <a:gd name="T78" fmla="*/ 0 w 111"/>
                <a:gd name="T79" fmla="*/ 3 h 110"/>
                <a:gd name="T80" fmla="*/ 2 w 111"/>
                <a:gd name="T81" fmla="*/ 1 h 110"/>
                <a:gd name="T82" fmla="*/ 4 w 111"/>
                <a:gd name="T83" fmla="*/ 0 h 110"/>
                <a:gd name="T84" fmla="*/ 6 w 111"/>
                <a:gd name="T8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110">
                  <a:moveTo>
                    <a:pt x="19" y="8"/>
                  </a:moveTo>
                  <a:lnTo>
                    <a:pt x="20" y="10"/>
                  </a:lnTo>
                  <a:lnTo>
                    <a:pt x="21" y="12"/>
                  </a:lnTo>
                  <a:lnTo>
                    <a:pt x="22" y="16"/>
                  </a:lnTo>
                  <a:lnTo>
                    <a:pt x="24" y="21"/>
                  </a:lnTo>
                  <a:lnTo>
                    <a:pt x="26" y="26"/>
                  </a:lnTo>
                  <a:lnTo>
                    <a:pt x="28" y="32"/>
                  </a:lnTo>
                  <a:lnTo>
                    <a:pt x="30" y="37"/>
                  </a:lnTo>
                  <a:lnTo>
                    <a:pt x="30" y="41"/>
                  </a:lnTo>
                  <a:lnTo>
                    <a:pt x="32" y="44"/>
                  </a:lnTo>
                  <a:lnTo>
                    <a:pt x="34" y="48"/>
                  </a:lnTo>
                  <a:lnTo>
                    <a:pt x="36" y="52"/>
                  </a:lnTo>
                  <a:lnTo>
                    <a:pt x="39" y="56"/>
                  </a:lnTo>
                  <a:lnTo>
                    <a:pt x="42" y="60"/>
                  </a:lnTo>
                  <a:lnTo>
                    <a:pt x="45" y="63"/>
                  </a:lnTo>
                  <a:lnTo>
                    <a:pt x="47" y="65"/>
                  </a:lnTo>
                  <a:lnTo>
                    <a:pt x="49" y="66"/>
                  </a:lnTo>
                  <a:lnTo>
                    <a:pt x="51" y="67"/>
                  </a:lnTo>
                  <a:lnTo>
                    <a:pt x="56" y="71"/>
                  </a:lnTo>
                  <a:lnTo>
                    <a:pt x="62" y="75"/>
                  </a:lnTo>
                  <a:lnTo>
                    <a:pt x="68" y="81"/>
                  </a:lnTo>
                  <a:lnTo>
                    <a:pt x="74" y="86"/>
                  </a:lnTo>
                  <a:lnTo>
                    <a:pt x="79" y="90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6" y="94"/>
                  </a:lnTo>
                  <a:lnTo>
                    <a:pt x="87" y="93"/>
                  </a:lnTo>
                  <a:lnTo>
                    <a:pt x="89" y="93"/>
                  </a:lnTo>
                  <a:lnTo>
                    <a:pt x="91" y="93"/>
                  </a:lnTo>
                  <a:lnTo>
                    <a:pt x="92" y="93"/>
                  </a:lnTo>
                  <a:lnTo>
                    <a:pt x="94" y="94"/>
                  </a:lnTo>
                  <a:lnTo>
                    <a:pt x="95" y="95"/>
                  </a:lnTo>
                  <a:lnTo>
                    <a:pt x="98" y="96"/>
                  </a:lnTo>
                  <a:lnTo>
                    <a:pt x="100" y="97"/>
                  </a:lnTo>
                  <a:lnTo>
                    <a:pt x="102" y="99"/>
                  </a:lnTo>
                  <a:lnTo>
                    <a:pt x="105" y="100"/>
                  </a:lnTo>
                  <a:lnTo>
                    <a:pt x="107" y="102"/>
                  </a:lnTo>
                  <a:lnTo>
                    <a:pt x="109" y="103"/>
                  </a:lnTo>
                  <a:lnTo>
                    <a:pt x="110" y="105"/>
                  </a:lnTo>
                  <a:lnTo>
                    <a:pt x="110" y="106"/>
                  </a:lnTo>
                  <a:lnTo>
                    <a:pt x="109" y="107"/>
                  </a:lnTo>
                  <a:lnTo>
                    <a:pt x="107" y="108"/>
                  </a:lnTo>
                  <a:lnTo>
                    <a:pt x="106" y="109"/>
                  </a:lnTo>
                  <a:lnTo>
                    <a:pt x="103" y="109"/>
                  </a:lnTo>
                  <a:lnTo>
                    <a:pt x="100" y="109"/>
                  </a:lnTo>
                  <a:lnTo>
                    <a:pt x="97" y="108"/>
                  </a:lnTo>
                  <a:lnTo>
                    <a:pt x="94" y="107"/>
                  </a:lnTo>
                  <a:lnTo>
                    <a:pt x="91" y="106"/>
                  </a:lnTo>
                  <a:lnTo>
                    <a:pt x="89" y="105"/>
                  </a:lnTo>
                  <a:lnTo>
                    <a:pt x="87" y="105"/>
                  </a:lnTo>
                  <a:lnTo>
                    <a:pt x="85" y="104"/>
                  </a:lnTo>
                  <a:lnTo>
                    <a:pt x="84" y="104"/>
                  </a:lnTo>
                  <a:lnTo>
                    <a:pt x="83" y="104"/>
                  </a:lnTo>
                  <a:lnTo>
                    <a:pt x="82" y="104"/>
                  </a:lnTo>
                  <a:lnTo>
                    <a:pt x="80" y="104"/>
                  </a:lnTo>
                  <a:lnTo>
                    <a:pt x="77" y="103"/>
                  </a:lnTo>
                  <a:lnTo>
                    <a:pt x="73" y="101"/>
                  </a:lnTo>
                  <a:lnTo>
                    <a:pt x="68" y="99"/>
                  </a:lnTo>
                  <a:lnTo>
                    <a:pt x="63" y="97"/>
                  </a:lnTo>
                  <a:lnTo>
                    <a:pt x="58" y="94"/>
                  </a:lnTo>
                  <a:lnTo>
                    <a:pt x="53" y="92"/>
                  </a:lnTo>
                  <a:lnTo>
                    <a:pt x="50" y="90"/>
                  </a:lnTo>
                  <a:lnTo>
                    <a:pt x="47" y="88"/>
                  </a:lnTo>
                  <a:lnTo>
                    <a:pt x="43" y="84"/>
                  </a:lnTo>
                  <a:lnTo>
                    <a:pt x="39" y="81"/>
                  </a:lnTo>
                  <a:lnTo>
                    <a:pt x="35" y="76"/>
                  </a:lnTo>
                  <a:lnTo>
                    <a:pt x="30" y="71"/>
                  </a:lnTo>
                  <a:lnTo>
                    <a:pt x="26" y="66"/>
                  </a:lnTo>
                  <a:lnTo>
                    <a:pt x="22" y="61"/>
                  </a:lnTo>
                  <a:lnTo>
                    <a:pt x="19" y="55"/>
                  </a:lnTo>
                  <a:lnTo>
                    <a:pt x="16" y="49"/>
                  </a:lnTo>
                  <a:lnTo>
                    <a:pt x="13" y="43"/>
                  </a:lnTo>
                  <a:lnTo>
                    <a:pt x="10" y="35"/>
                  </a:lnTo>
                  <a:lnTo>
                    <a:pt x="7" y="28"/>
                  </a:lnTo>
                  <a:lnTo>
                    <a:pt x="4" y="21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19" y="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26" name="Freeform 54"/>
            <p:cNvSpPr>
              <a:spLocks/>
            </p:cNvSpPr>
            <p:nvPr/>
          </p:nvSpPr>
          <p:spPr bwMode="auto">
            <a:xfrm>
              <a:off x="1245" y="3327"/>
              <a:ext cx="115" cy="209"/>
            </a:xfrm>
            <a:custGeom>
              <a:avLst/>
              <a:gdLst>
                <a:gd name="T0" fmla="*/ 114 w 115"/>
                <a:gd name="T1" fmla="*/ 208 h 209"/>
                <a:gd name="T2" fmla="*/ 114 w 115"/>
                <a:gd name="T3" fmla="*/ 56 h 209"/>
                <a:gd name="T4" fmla="*/ 0 w 115"/>
                <a:gd name="T5" fmla="*/ 0 h 209"/>
                <a:gd name="T6" fmla="*/ 0 w 115"/>
                <a:gd name="T7" fmla="*/ 141 h 209"/>
                <a:gd name="T8" fmla="*/ 114 w 115"/>
                <a:gd name="T9" fmla="*/ 20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09">
                  <a:moveTo>
                    <a:pt x="114" y="208"/>
                  </a:moveTo>
                  <a:lnTo>
                    <a:pt x="114" y="56"/>
                  </a:lnTo>
                  <a:lnTo>
                    <a:pt x="0" y="0"/>
                  </a:lnTo>
                  <a:lnTo>
                    <a:pt x="0" y="141"/>
                  </a:lnTo>
                  <a:lnTo>
                    <a:pt x="114" y="20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27" name="Freeform 55"/>
            <p:cNvSpPr>
              <a:spLocks/>
            </p:cNvSpPr>
            <p:nvPr/>
          </p:nvSpPr>
          <p:spPr bwMode="auto">
            <a:xfrm>
              <a:off x="1235" y="3457"/>
              <a:ext cx="125" cy="83"/>
            </a:xfrm>
            <a:custGeom>
              <a:avLst/>
              <a:gdLst>
                <a:gd name="T0" fmla="*/ 124 w 125"/>
                <a:gd name="T1" fmla="*/ 82 h 83"/>
                <a:gd name="T2" fmla="*/ 124 w 125"/>
                <a:gd name="T3" fmla="*/ 66 h 83"/>
                <a:gd name="T4" fmla="*/ 0 w 125"/>
                <a:gd name="T5" fmla="*/ 0 h 83"/>
                <a:gd name="T6" fmla="*/ 0 w 125"/>
                <a:gd name="T7" fmla="*/ 14 h 83"/>
                <a:gd name="T8" fmla="*/ 124 w 125"/>
                <a:gd name="T9" fmla="*/ 8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83">
                  <a:moveTo>
                    <a:pt x="124" y="82"/>
                  </a:moveTo>
                  <a:lnTo>
                    <a:pt x="124" y="66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24" y="82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28" name="Freeform 56"/>
            <p:cNvSpPr>
              <a:spLocks/>
            </p:cNvSpPr>
            <p:nvPr/>
          </p:nvSpPr>
          <p:spPr bwMode="auto">
            <a:xfrm>
              <a:off x="1233" y="3319"/>
              <a:ext cx="126" cy="75"/>
            </a:xfrm>
            <a:custGeom>
              <a:avLst/>
              <a:gdLst>
                <a:gd name="T0" fmla="*/ 125 w 126"/>
                <a:gd name="T1" fmla="*/ 74 h 75"/>
                <a:gd name="T2" fmla="*/ 125 w 126"/>
                <a:gd name="T3" fmla="*/ 58 h 75"/>
                <a:gd name="T4" fmla="*/ 0 w 126"/>
                <a:gd name="T5" fmla="*/ 0 h 75"/>
                <a:gd name="T6" fmla="*/ 0 w 126"/>
                <a:gd name="T7" fmla="*/ 15 h 75"/>
                <a:gd name="T8" fmla="*/ 125 w 126"/>
                <a:gd name="T9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5">
                  <a:moveTo>
                    <a:pt x="125" y="74"/>
                  </a:moveTo>
                  <a:lnTo>
                    <a:pt x="125" y="5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5" y="74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29" name="Freeform 57"/>
            <p:cNvSpPr>
              <a:spLocks/>
            </p:cNvSpPr>
            <p:nvPr/>
          </p:nvSpPr>
          <p:spPr bwMode="auto">
            <a:xfrm>
              <a:off x="1359" y="3463"/>
              <a:ext cx="233" cy="77"/>
            </a:xfrm>
            <a:custGeom>
              <a:avLst/>
              <a:gdLst>
                <a:gd name="T0" fmla="*/ 0 w 233"/>
                <a:gd name="T1" fmla="*/ 76 h 77"/>
                <a:gd name="T2" fmla="*/ 0 w 233"/>
                <a:gd name="T3" fmla="*/ 60 h 77"/>
                <a:gd name="T4" fmla="*/ 232 w 233"/>
                <a:gd name="T5" fmla="*/ 0 h 77"/>
                <a:gd name="T6" fmla="*/ 232 w 233"/>
                <a:gd name="T7" fmla="*/ 14 h 77"/>
                <a:gd name="T8" fmla="*/ 0 w 233"/>
                <a:gd name="T9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77">
                  <a:moveTo>
                    <a:pt x="0" y="76"/>
                  </a:moveTo>
                  <a:lnTo>
                    <a:pt x="0" y="60"/>
                  </a:lnTo>
                  <a:lnTo>
                    <a:pt x="232" y="0"/>
                  </a:lnTo>
                  <a:lnTo>
                    <a:pt x="232" y="14"/>
                  </a:lnTo>
                  <a:lnTo>
                    <a:pt x="0" y="76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30" name="Freeform 58"/>
            <p:cNvSpPr>
              <a:spLocks/>
            </p:cNvSpPr>
            <p:nvPr/>
          </p:nvSpPr>
          <p:spPr bwMode="auto">
            <a:xfrm>
              <a:off x="1357" y="3318"/>
              <a:ext cx="233" cy="76"/>
            </a:xfrm>
            <a:custGeom>
              <a:avLst/>
              <a:gdLst>
                <a:gd name="T0" fmla="*/ 0 w 233"/>
                <a:gd name="T1" fmla="*/ 75 h 76"/>
                <a:gd name="T2" fmla="*/ 0 w 233"/>
                <a:gd name="T3" fmla="*/ 59 h 76"/>
                <a:gd name="T4" fmla="*/ 232 w 233"/>
                <a:gd name="T5" fmla="*/ 0 h 76"/>
                <a:gd name="T6" fmla="*/ 232 w 233"/>
                <a:gd name="T7" fmla="*/ 13 h 76"/>
                <a:gd name="T8" fmla="*/ 0 w 233"/>
                <a:gd name="T9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76">
                  <a:moveTo>
                    <a:pt x="0" y="75"/>
                  </a:moveTo>
                  <a:lnTo>
                    <a:pt x="0" y="59"/>
                  </a:lnTo>
                  <a:lnTo>
                    <a:pt x="232" y="0"/>
                  </a:lnTo>
                  <a:lnTo>
                    <a:pt x="232" y="13"/>
                  </a:lnTo>
                  <a:lnTo>
                    <a:pt x="0" y="75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31" name="Freeform 59"/>
            <p:cNvSpPr>
              <a:spLocks/>
            </p:cNvSpPr>
            <p:nvPr/>
          </p:nvSpPr>
          <p:spPr bwMode="auto">
            <a:xfrm>
              <a:off x="1357" y="3335"/>
              <a:ext cx="235" cy="183"/>
            </a:xfrm>
            <a:custGeom>
              <a:avLst/>
              <a:gdLst>
                <a:gd name="T0" fmla="*/ 0 w 235"/>
                <a:gd name="T1" fmla="*/ 182 h 183"/>
                <a:gd name="T2" fmla="*/ 0 w 235"/>
                <a:gd name="T3" fmla="*/ 63 h 183"/>
                <a:gd name="T4" fmla="*/ 234 w 235"/>
                <a:gd name="T5" fmla="*/ 0 h 183"/>
                <a:gd name="T6" fmla="*/ 234 w 235"/>
                <a:gd name="T7" fmla="*/ 125 h 183"/>
                <a:gd name="T8" fmla="*/ 0 w 235"/>
                <a:gd name="T9" fmla="*/ 18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83">
                  <a:moveTo>
                    <a:pt x="0" y="182"/>
                  </a:moveTo>
                  <a:lnTo>
                    <a:pt x="0" y="63"/>
                  </a:lnTo>
                  <a:lnTo>
                    <a:pt x="234" y="0"/>
                  </a:lnTo>
                  <a:lnTo>
                    <a:pt x="234" y="125"/>
                  </a:lnTo>
                  <a:lnTo>
                    <a:pt x="0" y="182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32" name="Freeform 60"/>
            <p:cNvSpPr>
              <a:spLocks/>
            </p:cNvSpPr>
            <p:nvPr/>
          </p:nvSpPr>
          <p:spPr bwMode="auto">
            <a:xfrm>
              <a:off x="1327" y="3199"/>
              <a:ext cx="69" cy="90"/>
            </a:xfrm>
            <a:custGeom>
              <a:avLst/>
              <a:gdLst>
                <a:gd name="T0" fmla="*/ 16 w 69"/>
                <a:gd name="T1" fmla="*/ 8 h 90"/>
                <a:gd name="T2" fmla="*/ 18 w 69"/>
                <a:gd name="T3" fmla="*/ 13 h 90"/>
                <a:gd name="T4" fmla="*/ 20 w 69"/>
                <a:gd name="T5" fmla="*/ 20 h 90"/>
                <a:gd name="T6" fmla="*/ 22 w 69"/>
                <a:gd name="T7" fmla="*/ 27 h 90"/>
                <a:gd name="T8" fmla="*/ 22 w 69"/>
                <a:gd name="T9" fmla="*/ 33 h 90"/>
                <a:gd name="T10" fmla="*/ 25 w 69"/>
                <a:gd name="T11" fmla="*/ 40 h 90"/>
                <a:gd name="T12" fmla="*/ 28 w 69"/>
                <a:gd name="T13" fmla="*/ 48 h 90"/>
                <a:gd name="T14" fmla="*/ 31 w 69"/>
                <a:gd name="T15" fmla="*/ 53 h 90"/>
                <a:gd name="T16" fmla="*/ 34 w 69"/>
                <a:gd name="T17" fmla="*/ 56 h 90"/>
                <a:gd name="T18" fmla="*/ 37 w 69"/>
                <a:gd name="T19" fmla="*/ 63 h 90"/>
                <a:gd name="T20" fmla="*/ 42 w 69"/>
                <a:gd name="T21" fmla="*/ 70 h 90"/>
                <a:gd name="T22" fmla="*/ 44 w 69"/>
                <a:gd name="T23" fmla="*/ 76 h 90"/>
                <a:gd name="T24" fmla="*/ 46 w 69"/>
                <a:gd name="T25" fmla="*/ 77 h 90"/>
                <a:gd name="T26" fmla="*/ 48 w 69"/>
                <a:gd name="T27" fmla="*/ 76 h 90"/>
                <a:gd name="T28" fmla="*/ 51 w 69"/>
                <a:gd name="T29" fmla="*/ 76 h 90"/>
                <a:gd name="T30" fmla="*/ 54 w 69"/>
                <a:gd name="T31" fmla="*/ 77 h 90"/>
                <a:gd name="T32" fmla="*/ 57 w 69"/>
                <a:gd name="T33" fmla="*/ 78 h 90"/>
                <a:gd name="T34" fmla="*/ 61 w 69"/>
                <a:gd name="T35" fmla="*/ 80 h 90"/>
                <a:gd name="T36" fmla="*/ 65 w 69"/>
                <a:gd name="T37" fmla="*/ 83 h 90"/>
                <a:gd name="T38" fmla="*/ 68 w 69"/>
                <a:gd name="T39" fmla="*/ 85 h 90"/>
                <a:gd name="T40" fmla="*/ 67 w 69"/>
                <a:gd name="T41" fmla="*/ 87 h 90"/>
                <a:gd name="T42" fmla="*/ 63 w 69"/>
                <a:gd name="T43" fmla="*/ 88 h 90"/>
                <a:gd name="T44" fmla="*/ 58 w 69"/>
                <a:gd name="T45" fmla="*/ 89 h 90"/>
                <a:gd name="T46" fmla="*/ 53 w 69"/>
                <a:gd name="T47" fmla="*/ 88 h 90"/>
                <a:gd name="T48" fmla="*/ 49 w 69"/>
                <a:gd name="T49" fmla="*/ 87 h 90"/>
                <a:gd name="T50" fmla="*/ 46 w 69"/>
                <a:gd name="T51" fmla="*/ 86 h 90"/>
                <a:gd name="T52" fmla="*/ 44 w 69"/>
                <a:gd name="T53" fmla="*/ 86 h 90"/>
                <a:gd name="T54" fmla="*/ 40 w 69"/>
                <a:gd name="T55" fmla="*/ 84 h 90"/>
                <a:gd name="T56" fmla="*/ 33 w 69"/>
                <a:gd name="T57" fmla="*/ 77 h 90"/>
                <a:gd name="T58" fmla="*/ 25 w 69"/>
                <a:gd name="T59" fmla="*/ 70 h 90"/>
                <a:gd name="T60" fmla="*/ 20 w 69"/>
                <a:gd name="T61" fmla="*/ 64 h 90"/>
                <a:gd name="T62" fmla="*/ 18 w 69"/>
                <a:gd name="T63" fmla="*/ 61 h 90"/>
                <a:gd name="T64" fmla="*/ 17 w 69"/>
                <a:gd name="T65" fmla="*/ 57 h 90"/>
                <a:gd name="T66" fmla="*/ 16 w 69"/>
                <a:gd name="T67" fmla="*/ 52 h 90"/>
                <a:gd name="T68" fmla="*/ 15 w 69"/>
                <a:gd name="T69" fmla="*/ 45 h 90"/>
                <a:gd name="T70" fmla="*/ 11 w 69"/>
                <a:gd name="T71" fmla="*/ 35 h 90"/>
                <a:gd name="T72" fmla="*/ 5 w 69"/>
                <a:gd name="T73" fmla="*/ 22 h 90"/>
                <a:gd name="T74" fmla="*/ 1 w 69"/>
                <a:gd name="T75" fmla="*/ 11 h 90"/>
                <a:gd name="T76" fmla="*/ 0 w 69"/>
                <a:gd name="T77" fmla="*/ 4 h 90"/>
                <a:gd name="T78" fmla="*/ 1 w 69"/>
                <a:gd name="T79" fmla="*/ 2 h 90"/>
                <a:gd name="T80" fmla="*/ 3 w 69"/>
                <a:gd name="T81" fmla="*/ 1 h 90"/>
                <a:gd name="T82" fmla="*/ 5 w 69"/>
                <a:gd name="T83" fmla="*/ 0 h 90"/>
                <a:gd name="T84" fmla="*/ 7 w 69"/>
                <a:gd name="T8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" h="90">
                  <a:moveTo>
                    <a:pt x="16" y="7"/>
                  </a:moveTo>
                  <a:lnTo>
                    <a:pt x="16" y="8"/>
                  </a:lnTo>
                  <a:lnTo>
                    <a:pt x="17" y="10"/>
                  </a:lnTo>
                  <a:lnTo>
                    <a:pt x="18" y="13"/>
                  </a:lnTo>
                  <a:lnTo>
                    <a:pt x="19" y="16"/>
                  </a:lnTo>
                  <a:lnTo>
                    <a:pt x="20" y="20"/>
                  </a:lnTo>
                  <a:lnTo>
                    <a:pt x="21" y="24"/>
                  </a:lnTo>
                  <a:lnTo>
                    <a:pt x="22" y="27"/>
                  </a:lnTo>
                  <a:lnTo>
                    <a:pt x="22" y="29"/>
                  </a:lnTo>
                  <a:lnTo>
                    <a:pt x="22" y="33"/>
                  </a:lnTo>
                  <a:lnTo>
                    <a:pt x="24" y="36"/>
                  </a:lnTo>
                  <a:lnTo>
                    <a:pt x="25" y="40"/>
                  </a:lnTo>
                  <a:lnTo>
                    <a:pt x="26" y="44"/>
                  </a:lnTo>
                  <a:lnTo>
                    <a:pt x="28" y="48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2" y="55"/>
                  </a:lnTo>
                  <a:lnTo>
                    <a:pt x="34" y="56"/>
                  </a:lnTo>
                  <a:lnTo>
                    <a:pt x="35" y="59"/>
                  </a:lnTo>
                  <a:lnTo>
                    <a:pt x="37" y="63"/>
                  </a:lnTo>
                  <a:lnTo>
                    <a:pt x="39" y="66"/>
                  </a:lnTo>
                  <a:lnTo>
                    <a:pt x="42" y="70"/>
                  </a:lnTo>
                  <a:lnTo>
                    <a:pt x="43" y="74"/>
                  </a:lnTo>
                  <a:lnTo>
                    <a:pt x="44" y="76"/>
                  </a:lnTo>
                  <a:lnTo>
                    <a:pt x="45" y="77"/>
                  </a:lnTo>
                  <a:lnTo>
                    <a:pt x="46" y="77"/>
                  </a:lnTo>
                  <a:lnTo>
                    <a:pt x="47" y="77"/>
                  </a:lnTo>
                  <a:lnTo>
                    <a:pt x="48" y="76"/>
                  </a:lnTo>
                  <a:lnTo>
                    <a:pt x="50" y="76"/>
                  </a:lnTo>
                  <a:lnTo>
                    <a:pt x="51" y="76"/>
                  </a:lnTo>
                  <a:lnTo>
                    <a:pt x="53" y="76"/>
                  </a:lnTo>
                  <a:lnTo>
                    <a:pt x="54" y="77"/>
                  </a:lnTo>
                  <a:lnTo>
                    <a:pt x="55" y="77"/>
                  </a:lnTo>
                  <a:lnTo>
                    <a:pt x="57" y="78"/>
                  </a:lnTo>
                  <a:lnTo>
                    <a:pt x="59" y="79"/>
                  </a:lnTo>
                  <a:lnTo>
                    <a:pt x="61" y="80"/>
                  </a:lnTo>
                  <a:lnTo>
                    <a:pt x="63" y="81"/>
                  </a:lnTo>
                  <a:lnTo>
                    <a:pt x="65" y="83"/>
                  </a:lnTo>
                  <a:lnTo>
                    <a:pt x="67" y="84"/>
                  </a:lnTo>
                  <a:lnTo>
                    <a:pt x="68" y="85"/>
                  </a:lnTo>
                  <a:lnTo>
                    <a:pt x="67" y="86"/>
                  </a:lnTo>
                  <a:lnTo>
                    <a:pt x="67" y="87"/>
                  </a:lnTo>
                  <a:lnTo>
                    <a:pt x="65" y="88"/>
                  </a:lnTo>
                  <a:lnTo>
                    <a:pt x="63" y="88"/>
                  </a:lnTo>
                  <a:lnTo>
                    <a:pt x="60" y="89"/>
                  </a:lnTo>
                  <a:lnTo>
                    <a:pt x="58" y="89"/>
                  </a:lnTo>
                  <a:lnTo>
                    <a:pt x="55" y="89"/>
                  </a:lnTo>
                  <a:lnTo>
                    <a:pt x="53" y="88"/>
                  </a:lnTo>
                  <a:lnTo>
                    <a:pt x="51" y="88"/>
                  </a:lnTo>
                  <a:lnTo>
                    <a:pt x="49" y="87"/>
                  </a:lnTo>
                  <a:lnTo>
                    <a:pt x="47" y="87"/>
                  </a:lnTo>
                  <a:lnTo>
                    <a:pt x="46" y="86"/>
                  </a:lnTo>
                  <a:lnTo>
                    <a:pt x="45" y="86"/>
                  </a:lnTo>
                  <a:lnTo>
                    <a:pt x="44" y="86"/>
                  </a:lnTo>
                  <a:lnTo>
                    <a:pt x="42" y="86"/>
                  </a:lnTo>
                  <a:lnTo>
                    <a:pt x="40" y="84"/>
                  </a:lnTo>
                  <a:lnTo>
                    <a:pt x="37" y="81"/>
                  </a:lnTo>
                  <a:lnTo>
                    <a:pt x="33" y="77"/>
                  </a:lnTo>
                  <a:lnTo>
                    <a:pt x="29" y="74"/>
                  </a:lnTo>
                  <a:lnTo>
                    <a:pt x="25" y="70"/>
                  </a:lnTo>
                  <a:lnTo>
                    <a:pt x="22" y="66"/>
                  </a:lnTo>
                  <a:lnTo>
                    <a:pt x="20" y="64"/>
                  </a:lnTo>
                  <a:lnTo>
                    <a:pt x="19" y="63"/>
                  </a:lnTo>
                  <a:lnTo>
                    <a:pt x="18" y="61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7" y="55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15" y="45"/>
                  </a:lnTo>
                  <a:lnTo>
                    <a:pt x="13" y="41"/>
                  </a:lnTo>
                  <a:lnTo>
                    <a:pt x="11" y="35"/>
                  </a:lnTo>
                  <a:lnTo>
                    <a:pt x="8" y="29"/>
                  </a:lnTo>
                  <a:lnTo>
                    <a:pt x="5" y="22"/>
                  </a:lnTo>
                  <a:lnTo>
                    <a:pt x="3" y="1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16" y="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33" name="Freeform 61"/>
            <p:cNvSpPr>
              <a:spLocks/>
            </p:cNvSpPr>
            <p:nvPr/>
          </p:nvSpPr>
          <p:spPr bwMode="auto">
            <a:xfrm>
              <a:off x="1326" y="3199"/>
              <a:ext cx="70" cy="88"/>
            </a:xfrm>
            <a:custGeom>
              <a:avLst/>
              <a:gdLst>
                <a:gd name="T0" fmla="*/ 18 w 70"/>
                <a:gd name="T1" fmla="*/ 7 h 88"/>
                <a:gd name="T2" fmla="*/ 20 w 70"/>
                <a:gd name="T3" fmla="*/ 12 h 88"/>
                <a:gd name="T4" fmla="*/ 22 w 70"/>
                <a:gd name="T5" fmla="*/ 18 h 88"/>
                <a:gd name="T6" fmla="*/ 24 w 70"/>
                <a:gd name="T7" fmla="*/ 25 h 88"/>
                <a:gd name="T8" fmla="*/ 25 w 70"/>
                <a:gd name="T9" fmla="*/ 30 h 88"/>
                <a:gd name="T10" fmla="*/ 27 w 70"/>
                <a:gd name="T11" fmla="*/ 38 h 88"/>
                <a:gd name="T12" fmla="*/ 30 w 70"/>
                <a:gd name="T13" fmla="*/ 45 h 88"/>
                <a:gd name="T14" fmla="*/ 33 w 70"/>
                <a:gd name="T15" fmla="*/ 51 h 88"/>
                <a:gd name="T16" fmla="*/ 35 w 70"/>
                <a:gd name="T17" fmla="*/ 54 h 88"/>
                <a:gd name="T18" fmla="*/ 39 w 70"/>
                <a:gd name="T19" fmla="*/ 60 h 88"/>
                <a:gd name="T20" fmla="*/ 43 w 70"/>
                <a:gd name="T21" fmla="*/ 68 h 88"/>
                <a:gd name="T22" fmla="*/ 46 w 70"/>
                <a:gd name="T23" fmla="*/ 74 h 88"/>
                <a:gd name="T24" fmla="*/ 49 w 70"/>
                <a:gd name="T25" fmla="*/ 75 h 88"/>
                <a:gd name="T26" fmla="*/ 51 w 70"/>
                <a:gd name="T27" fmla="*/ 74 h 88"/>
                <a:gd name="T28" fmla="*/ 54 w 70"/>
                <a:gd name="T29" fmla="*/ 74 h 88"/>
                <a:gd name="T30" fmla="*/ 57 w 70"/>
                <a:gd name="T31" fmla="*/ 75 h 88"/>
                <a:gd name="T32" fmla="*/ 61 w 70"/>
                <a:gd name="T33" fmla="*/ 77 h 88"/>
                <a:gd name="T34" fmla="*/ 65 w 70"/>
                <a:gd name="T35" fmla="*/ 79 h 88"/>
                <a:gd name="T36" fmla="*/ 68 w 70"/>
                <a:gd name="T37" fmla="*/ 82 h 88"/>
                <a:gd name="T38" fmla="*/ 69 w 70"/>
                <a:gd name="T39" fmla="*/ 84 h 88"/>
                <a:gd name="T40" fmla="*/ 66 w 70"/>
                <a:gd name="T41" fmla="*/ 86 h 88"/>
                <a:gd name="T42" fmla="*/ 62 w 70"/>
                <a:gd name="T43" fmla="*/ 87 h 88"/>
                <a:gd name="T44" fmla="*/ 57 w 70"/>
                <a:gd name="T45" fmla="*/ 87 h 88"/>
                <a:gd name="T46" fmla="*/ 52 w 70"/>
                <a:gd name="T47" fmla="*/ 86 h 88"/>
                <a:gd name="T48" fmla="*/ 49 w 70"/>
                <a:gd name="T49" fmla="*/ 85 h 88"/>
                <a:gd name="T50" fmla="*/ 47 w 70"/>
                <a:gd name="T51" fmla="*/ 84 h 88"/>
                <a:gd name="T52" fmla="*/ 44 w 70"/>
                <a:gd name="T53" fmla="*/ 84 h 88"/>
                <a:gd name="T54" fmla="*/ 39 w 70"/>
                <a:gd name="T55" fmla="*/ 79 h 88"/>
                <a:gd name="T56" fmla="*/ 31 w 70"/>
                <a:gd name="T57" fmla="*/ 71 h 88"/>
                <a:gd name="T58" fmla="*/ 25 w 70"/>
                <a:gd name="T59" fmla="*/ 64 h 88"/>
                <a:gd name="T60" fmla="*/ 20 w 70"/>
                <a:gd name="T61" fmla="*/ 60 h 88"/>
                <a:gd name="T62" fmla="*/ 15 w 70"/>
                <a:gd name="T63" fmla="*/ 54 h 88"/>
                <a:gd name="T64" fmla="*/ 10 w 70"/>
                <a:gd name="T65" fmla="*/ 47 h 88"/>
                <a:gd name="T66" fmla="*/ 5 w 70"/>
                <a:gd name="T67" fmla="*/ 39 h 88"/>
                <a:gd name="T68" fmla="*/ 3 w 70"/>
                <a:gd name="T69" fmla="*/ 30 h 88"/>
                <a:gd name="T70" fmla="*/ 1 w 70"/>
                <a:gd name="T71" fmla="*/ 20 h 88"/>
                <a:gd name="T72" fmla="*/ 0 w 70"/>
                <a:gd name="T73" fmla="*/ 11 h 88"/>
                <a:gd name="T74" fmla="*/ 0 w 70"/>
                <a:gd name="T75" fmla="*/ 3 h 88"/>
                <a:gd name="T76" fmla="*/ 0 w 70"/>
                <a:gd name="T77" fmla="*/ 0 h 88"/>
                <a:gd name="T78" fmla="*/ 2 w 70"/>
                <a:gd name="T79" fmla="*/ 0 h 88"/>
                <a:gd name="T80" fmla="*/ 4 w 70"/>
                <a:gd name="T81" fmla="*/ 1 h 88"/>
                <a:gd name="T82" fmla="*/ 6 w 70"/>
                <a:gd name="T8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0" h="88">
                  <a:moveTo>
                    <a:pt x="18" y="7"/>
                  </a:moveTo>
                  <a:lnTo>
                    <a:pt x="18" y="7"/>
                  </a:lnTo>
                  <a:lnTo>
                    <a:pt x="19" y="9"/>
                  </a:lnTo>
                  <a:lnTo>
                    <a:pt x="20" y="12"/>
                  </a:lnTo>
                  <a:lnTo>
                    <a:pt x="21" y="15"/>
                  </a:lnTo>
                  <a:lnTo>
                    <a:pt x="22" y="18"/>
                  </a:lnTo>
                  <a:lnTo>
                    <a:pt x="23" y="22"/>
                  </a:lnTo>
                  <a:lnTo>
                    <a:pt x="24" y="25"/>
                  </a:lnTo>
                  <a:lnTo>
                    <a:pt x="24" y="28"/>
                  </a:lnTo>
                  <a:lnTo>
                    <a:pt x="25" y="30"/>
                  </a:lnTo>
                  <a:lnTo>
                    <a:pt x="25" y="34"/>
                  </a:lnTo>
                  <a:lnTo>
                    <a:pt x="27" y="38"/>
                  </a:lnTo>
                  <a:lnTo>
                    <a:pt x="28" y="42"/>
                  </a:lnTo>
                  <a:lnTo>
                    <a:pt x="30" y="45"/>
                  </a:lnTo>
                  <a:lnTo>
                    <a:pt x="31" y="49"/>
                  </a:lnTo>
                  <a:lnTo>
                    <a:pt x="33" y="51"/>
                  </a:lnTo>
                  <a:lnTo>
                    <a:pt x="34" y="52"/>
                  </a:lnTo>
                  <a:lnTo>
                    <a:pt x="35" y="54"/>
                  </a:lnTo>
                  <a:lnTo>
                    <a:pt x="37" y="56"/>
                  </a:lnTo>
                  <a:lnTo>
                    <a:pt x="39" y="60"/>
                  </a:lnTo>
                  <a:lnTo>
                    <a:pt x="41" y="64"/>
                  </a:lnTo>
                  <a:lnTo>
                    <a:pt x="43" y="68"/>
                  </a:lnTo>
                  <a:lnTo>
                    <a:pt x="45" y="71"/>
                  </a:lnTo>
                  <a:lnTo>
                    <a:pt x="46" y="74"/>
                  </a:lnTo>
                  <a:lnTo>
                    <a:pt x="47" y="75"/>
                  </a:lnTo>
                  <a:lnTo>
                    <a:pt x="49" y="75"/>
                  </a:lnTo>
                  <a:lnTo>
                    <a:pt x="50" y="74"/>
                  </a:lnTo>
                  <a:lnTo>
                    <a:pt x="51" y="74"/>
                  </a:lnTo>
                  <a:lnTo>
                    <a:pt x="53" y="74"/>
                  </a:lnTo>
                  <a:lnTo>
                    <a:pt x="54" y="74"/>
                  </a:lnTo>
                  <a:lnTo>
                    <a:pt x="56" y="75"/>
                  </a:lnTo>
                  <a:lnTo>
                    <a:pt x="57" y="75"/>
                  </a:lnTo>
                  <a:lnTo>
                    <a:pt x="59" y="76"/>
                  </a:lnTo>
                  <a:lnTo>
                    <a:pt x="61" y="77"/>
                  </a:lnTo>
                  <a:lnTo>
                    <a:pt x="63" y="78"/>
                  </a:lnTo>
                  <a:lnTo>
                    <a:pt x="65" y="79"/>
                  </a:lnTo>
                  <a:lnTo>
                    <a:pt x="66" y="81"/>
                  </a:lnTo>
                  <a:lnTo>
                    <a:pt x="68" y="82"/>
                  </a:lnTo>
                  <a:lnTo>
                    <a:pt x="69" y="83"/>
                  </a:lnTo>
                  <a:lnTo>
                    <a:pt x="69" y="84"/>
                  </a:lnTo>
                  <a:lnTo>
                    <a:pt x="68" y="85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2" y="87"/>
                  </a:lnTo>
                  <a:lnTo>
                    <a:pt x="59" y="87"/>
                  </a:lnTo>
                  <a:lnTo>
                    <a:pt x="57" y="87"/>
                  </a:lnTo>
                  <a:lnTo>
                    <a:pt x="54" y="86"/>
                  </a:lnTo>
                  <a:lnTo>
                    <a:pt x="52" y="86"/>
                  </a:lnTo>
                  <a:lnTo>
                    <a:pt x="50" y="85"/>
                  </a:lnTo>
                  <a:lnTo>
                    <a:pt x="49" y="85"/>
                  </a:lnTo>
                  <a:lnTo>
                    <a:pt x="48" y="84"/>
                  </a:lnTo>
                  <a:lnTo>
                    <a:pt x="47" y="84"/>
                  </a:lnTo>
                  <a:lnTo>
                    <a:pt x="46" y="84"/>
                  </a:lnTo>
                  <a:lnTo>
                    <a:pt x="44" y="84"/>
                  </a:lnTo>
                  <a:lnTo>
                    <a:pt x="42" y="82"/>
                  </a:lnTo>
                  <a:lnTo>
                    <a:pt x="39" y="79"/>
                  </a:lnTo>
                  <a:lnTo>
                    <a:pt x="35" y="75"/>
                  </a:lnTo>
                  <a:lnTo>
                    <a:pt x="31" y="71"/>
                  </a:lnTo>
                  <a:lnTo>
                    <a:pt x="28" y="68"/>
                  </a:lnTo>
                  <a:lnTo>
                    <a:pt x="25" y="64"/>
                  </a:lnTo>
                  <a:lnTo>
                    <a:pt x="22" y="62"/>
                  </a:lnTo>
                  <a:lnTo>
                    <a:pt x="20" y="60"/>
                  </a:lnTo>
                  <a:lnTo>
                    <a:pt x="18" y="57"/>
                  </a:lnTo>
                  <a:lnTo>
                    <a:pt x="15" y="54"/>
                  </a:lnTo>
                  <a:lnTo>
                    <a:pt x="12" y="51"/>
                  </a:lnTo>
                  <a:lnTo>
                    <a:pt x="10" y="47"/>
                  </a:lnTo>
                  <a:lnTo>
                    <a:pt x="7" y="43"/>
                  </a:lnTo>
                  <a:lnTo>
                    <a:pt x="5" y="39"/>
                  </a:lnTo>
                  <a:lnTo>
                    <a:pt x="3" y="34"/>
                  </a:lnTo>
                  <a:lnTo>
                    <a:pt x="3" y="30"/>
                  </a:lnTo>
                  <a:lnTo>
                    <a:pt x="2" y="25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2"/>
                  </a:lnTo>
                  <a:lnTo>
                    <a:pt x="6" y="2"/>
                  </a:lnTo>
                  <a:lnTo>
                    <a:pt x="18" y="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34" name="Freeform 62"/>
            <p:cNvSpPr>
              <a:spLocks/>
            </p:cNvSpPr>
            <p:nvPr/>
          </p:nvSpPr>
          <p:spPr bwMode="auto">
            <a:xfrm>
              <a:off x="1234" y="3339"/>
              <a:ext cx="125" cy="179"/>
            </a:xfrm>
            <a:custGeom>
              <a:avLst/>
              <a:gdLst>
                <a:gd name="T0" fmla="*/ 124 w 125"/>
                <a:gd name="T1" fmla="*/ 178 h 179"/>
                <a:gd name="T2" fmla="*/ 124 w 125"/>
                <a:gd name="T3" fmla="*/ 58 h 179"/>
                <a:gd name="T4" fmla="*/ 0 w 125"/>
                <a:gd name="T5" fmla="*/ 0 h 179"/>
                <a:gd name="T6" fmla="*/ 0 w 125"/>
                <a:gd name="T7" fmla="*/ 111 h 179"/>
                <a:gd name="T8" fmla="*/ 124 w 125"/>
                <a:gd name="T9" fmla="*/ 1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79">
                  <a:moveTo>
                    <a:pt x="124" y="178"/>
                  </a:moveTo>
                  <a:lnTo>
                    <a:pt x="124" y="58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124" y="178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35" name="Freeform 63"/>
            <p:cNvSpPr>
              <a:spLocks/>
            </p:cNvSpPr>
            <p:nvPr/>
          </p:nvSpPr>
          <p:spPr bwMode="auto">
            <a:xfrm>
              <a:off x="1318" y="3277"/>
              <a:ext cx="100" cy="43"/>
            </a:xfrm>
            <a:custGeom>
              <a:avLst/>
              <a:gdLst>
                <a:gd name="T0" fmla="*/ 99 w 100"/>
                <a:gd name="T1" fmla="*/ 7 h 43"/>
                <a:gd name="T2" fmla="*/ 34 w 100"/>
                <a:gd name="T3" fmla="*/ 42 h 43"/>
                <a:gd name="T4" fmla="*/ 0 w 100"/>
                <a:gd name="T5" fmla="*/ 34 h 43"/>
                <a:gd name="T6" fmla="*/ 64 w 100"/>
                <a:gd name="T7" fmla="*/ 0 h 43"/>
                <a:gd name="T8" fmla="*/ 99 w 100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43">
                  <a:moveTo>
                    <a:pt x="99" y="7"/>
                  </a:moveTo>
                  <a:lnTo>
                    <a:pt x="34" y="42"/>
                  </a:lnTo>
                  <a:lnTo>
                    <a:pt x="0" y="34"/>
                  </a:lnTo>
                  <a:lnTo>
                    <a:pt x="64" y="0"/>
                  </a:lnTo>
                  <a:lnTo>
                    <a:pt x="99" y="7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36" name="Freeform 64"/>
            <p:cNvSpPr>
              <a:spLocks/>
            </p:cNvSpPr>
            <p:nvPr/>
          </p:nvSpPr>
          <p:spPr bwMode="auto">
            <a:xfrm>
              <a:off x="1275" y="3191"/>
              <a:ext cx="110" cy="110"/>
            </a:xfrm>
            <a:custGeom>
              <a:avLst/>
              <a:gdLst>
                <a:gd name="T0" fmla="*/ 22 w 110"/>
                <a:gd name="T1" fmla="*/ 10 h 110"/>
                <a:gd name="T2" fmla="*/ 25 w 110"/>
                <a:gd name="T3" fmla="*/ 17 h 110"/>
                <a:gd name="T4" fmla="*/ 30 w 110"/>
                <a:gd name="T5" fmla="*/ 27 h 110"/>
                <a:gd name="T6" fmla="*/ 35 w 110"/>
                <a:gd name="T7" fmla="*/ 38 h 110"/>
                <a:gd name="T8" fmla="*/ 37 w 110"/>
                <a:gd name="T9" fmla="*/ 45 h 110"/>
                <a:gd name="T10" fmla="*/ 40 w 110"/>
                <a:gd name="T11" fmla="*/ 53 h 110"/>
                <a:gd name="T12" fmla="*/ 43 w 110"/>
                <a:gd name="T13" fmla="*/ 61 h 110"/>
                <a:gd name="T14" fmla="*/ 46 w 110"/>
                <a:gd name="T15" fmla="*/ 66 h 110"/>
                <a:gd name="T16" fmla="*/ 51 w 110"/>
                <a:gd name="T17" fmla="*/ 68 h 110"/>
                <a:gd name="T18" fmla="*/ 61 w 110"/>
                <a:gd name="T19" fmla="*/ 76 h 110"/>
                <a:gd name="T20" fmla="*/ 73 w 110"/>
                <a:gd name="T21" fmla="*/ 86 h 110"/>
                <a:gd name="T22" fmla="*/ 82 w 110"/>
                <a:gd name="T23" fmla="*/ 93 h 110"/>
                <a:gd name="T24" fmla="*/ 86 w 110"/>
                <a:gd name="T25" fmla="*/ 94 h 110"/>
                <a:gd name="T26" fmla="*/ 88 w 110"/>
                <a:gd name="T27" fmla="*/ 94 h 110"/>
                <a:gd name="T28" fmla="*/ 91 w 110"/>
                <a:gd name="T29" fmla="*/ 94 h 110"/>
                <a:gd name="T30" fmla="*/ 94 w 110"/>
                <a:gd name="T31" fmla="*/ 95 h 110"/>
                <a:gd name="T32" fmla="*/ 99 w 110"/>
                <a:gd name="T33" fmla="*/ 97 h 110"/>
                <a:gd name="T34" fmla="*/ 104 w 110"/>
                <a:gd name="T35" fmla="*/ 100 h 110"/>
                <a:gd name="T36" fmla="*/ 107 w 110"/>
                <a:gd name="T37" fmla="*/ 103 h 110"/>
                <a:gd name="T38" fmla="*/ 109 w 110"/>
                <a:gd name="T39" fmla="*/ 106 h 110"/>
                <a:gd name="T40" fmla="*/ 106 w 110"/>
                <a:gd name="T41" fmla="*/ 108 h 110"/>
                <a:gd name="T42" fmla="*/ 102 w 110"/>
                <a:gd name="T43" fmla="*/ 109 h 110"/>
                <a:gd name="T44" fmla="*/ 96 w 110"/>
                <a:gd name="T45" fmla="*/ 108 h 110"/>
                <a:gd name="T46" fmla="*/ 90 w 110"/>
                <a:gd name="T47" fmla="*/ 106 h 110"/>
                <a:gd name="T48" fmla="*/ 86 w 110"/>
                <a:gd name="T49" fmla="*/ 105 h 110"/>
                <a:gd name="T50" fmla="*/ 82 w 110"/>
                <a:gd name="T51" fmla="*/ 104 h 110"/>
                <a:gd name="T52" fmla="*/ 79 w 110"/>
                <a:gd name="T53" fmla="*/ 104 h 110"/>
                <a:gd name="T54" fmla="*/ 72 w 110"/>
                <a:gd name="T55" fmla="*/ 102 h 110"/>
                <a:gd name="T56" fmla="*/ 62 w 110"/>
                <a:gd name="T57" fmla="*/ 97 h 110"/>
                <a:gd name="T58" fmla="*/ 53 w 110"/>
                <a:gd name="T59" fmla="*/ 92 h 110"/>
                <a:gd name="T60" fmla="*/ 46 w 110"/>
                <a:gd name="T61" fmla="*/ 88 h 110"/>
                <a:gd name="T62" fmla="*/ 38 w 110"/>
                <a:gd name="T63" fmla="*/ 81 h 110"/>
                <a:gd name="T64" fmla="*/ 30 w 110"/>
                <a:gd name="T65" fmla="*/ 72 h 110"/>
                <a:gd name="T66" fmla="*/ 22 w 110"/>
                <a:gd name="T67" fmla="*/ 61 h 110"/>
                <a:gd name="T68" fmla="*/ 16 w 110"/>
                <a:gd name="T69" fmla="*/ 50 h 110"/>
                <a:gd name="T70" fmla="*/ 10 w 110"/>
                <a:gd name="T71" fmla="*/ 36 h 110"/>
                <a:gd name="T72" fmla="*/ 4 w 110"/>
                <a:gd name="T73" fmla="*/ 22 h 110"/>
                <a:gd name="T74" fmla="*/ 0 w 110"/>
                <a:gd name="T75" fmla="*/ 11 h 110"/>
                <a:gd name="T76" fmla="*/ 0 w 110"/>
                <a:gd name="T77" fmla="*/ 5 h 110"/>
                <a:gd name="T78" fmla="*/ 1 w 110"/>
                <a:gd name="T79" fmla="*/ 3 h 110"/>
                <a:gd name="T80" fmla="*/ 3 w 110"/>
                <a:gd name="T81" fmla="*/ 1 h 110"/>
                <a:gd name="T82" fmla="*/ 5 w 110"/>
                <a:gd name="T83" fmla="*/ 0 h 110"/>
                <a:gd name="T84" fmla="*/ 21 w 110"/>
                <a:gd name="T85" fmla="*/ 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" h="110">
                  <a:moveTo>
                    <a:pt x="21" y="9"/>
                  </a:moveTo>
                  <a:lnTo>
                    <a:pt x="22" y="10"/>
                  </a:lnTo>
                  <a:lnTo>
                    <a:pt x="24" y="13"/>
                  </a:lnTo>
                  <a:lnTo>
                    <a:pt x="25" y="17"/>
                  </a:lnTo>
                  <a:lnTo>
                    <a:pt x="28" y="22"/>
                  </a:lnTo>
                  <a:lnTo>
                    <a:pt x="30" y="27"/>
                  </a:lnTo>
                  <a:lnTo>
                    <a:pt x="33" y="33"/>
                  </a:lnTo>
                  <a:lnTo>
                    <a:pt x="35" y="38"/>
                  </a:lnTo>
                  <a:lnTo>
                    <a:pt x="36" y="41"/>
                  </a:lnTo>
                  <a:lnTo>
                    <a:pt x="37" y="45"/>
                  </a:lnTo>
                  <a:lnTo>
                    <a:pt x="38" y="49"/>
                  </a:lnTo>
                  <a:lnTo>
                    <a:pt x="40" y="53"/>
                  </a:lnTo>
                  <a:lnTo>
                    <a:pt x="42" y="57"/>
                  </a:lnTo>
                  <a:lnTo>
                    <a:pt x="43" y="61"/>
                  </a:lnTo>
                  <a:lnTo>
                    <a:pt x="45" y="64"/>
                  </a:lnTo>
                  <a:lnTo>
                    <a:pt x="46" y="66"/>
                  </a:lnTo>
                  <a:lnTo>
                    <a:pt x="48" y="67"/>
                  </a:lnTo>
                  <a:lnTo>
                    <a:pt x="51" y="68"/>
                  </a:lnTo>
                  <a:lnTo>
                    <a:pt x="55" y="71"/>
                  </a:lnTo>
                  <a:lnTo>
                    <a:pt x="61" y="76"/>
                  </a:lnTo>
                  <a:lnTo>
                    <a:pt x="67" y="81"/>
                  </a:lnTo>
                  <a:lnTo>
                    <a:pt x="73" y="86"/>
                  </a:lnTo>
                  <a:lnTo>
                    <a:pt x="79" y="90"/>
                  </a:lnTo>
                  <a:lnTo>
                    <a:pt x="82" y="93"/>
                  </a:lnTo>
                  <a:lnTo>
                    <a:pt x="84" y="94"/>
                  </a:lnTo>
                  <a:lnTo>
                    <a:pt x="86" y="94"/>
                  </a:lnTo>
                  <a:lnTo>
                    <a:pt x="87" y="94"/>
                  </a:lnTo>
                  <a:lnTo>
                    <a:pt x="88" y="94"/>
                  </a:lnTo>
                  <a:lnTo>
                    <a:pt x="90" y="94"/>
                  </a:lnTo>
                  <a:lnTo>
                    <a:pt x="91" y="94"/>
                  </a:lnTo>
                  <a:lnTo>
                    <a:pt x="93" y="94"/>
                  </a:lnTo>
                  <a:lnTo>
                    <a:pt x="94" y="95"/>
                  </a:lnTo>
                  <a:lnTo>
                    <a:pt x="97" y="96"/>
                  </a:lnTo>
                  <a:lnTo>
                    <a:pt x="99" y="97"/>
                  </a:lnTo>
                  <a:lnTo>
                    <a:pt x="101" y="99"/>
                  </a:lnTo>
                  <a:lnTo>
                    <a:pt x="104" y="100"/>
                  </a:lnTo>
                  <a:lnTo>
                    <a:pt x="106" y="102"/>
                  </a:lnTo>
                  <a:lnTo>
                    <a:pt x="107" y="103"/>
                  </a:lnTo>
                  <a:lnTo>
                    <a:pt x="109" y="105"/>
                  </a:lnTo>
                  <a:lnTo>
                    <a:pt x="109" y="106"/>
                  </a:lnTo>
                  <a:lnTo>
                    <a:pt x="108" y="107"/>
                  </a:lnTo>
                  <a:lnTo>
                    <a:pt x="106" y="108"/>
                  </a:lnTo>
                  <a:lnTo>
                    <a:pt x="105" y="109"/>
                  </a:lnTo>
                  <a:lnTo>
                    <a:pt x="102" y="109"/>
                  </a:lnTo>
                  <a:lnTo>
                    <a:pt x="99" y="109"/>
                  </a:lnTo>
                  <a:lnTo>
                    <a:pt x="96" y="108"/>
                  </a:lnTo>
                  <a:lnTo>
                    <a:pt x="93" y="107"/>
                  </a:lnTo>
                  <a:lnTo>
                    <a:pt x="90" y="106"/>
                  </a:lnTo>
                  <a:lnTo>
                    <a:pt x="88" y="105"/>
                  </a:lnTo>
                  <a:lnTo>
                    <a:pt x="86" y="105"/>
                  </a:lnTo>
                  <a:lnTo>
                    <a:pt x="84" y="104"/>
                  </a:lnTo>
                  <a:lnTo>
                    <a:pt x="82" y="104"/>
                  </a:lnTo>
                  <a:lnTo>
                    <a:pt x="81" y="104"/>
                  </a:lnTo>
                  <a:lnTo>
                    <a:pt x="79" y="104"/>
                  </a:lnTo>
                  <a:lnTo>
                    <a:pt x="76" y="103"/>
                  </a:lnTo>
                  <a:lnTo>
                    <a:pt x="72" y="102"/>
                  </a:lnTo>
                  <a:lnTo>
                    <a:pt x="67" y="99"/>
                  </a:lnTo>
                  <a:lnTo>
                    <a:pt x="62" y="97"/>
                  </a:lnTo>
                  <a:lnTo>
                    <a:pt x="57" y="95"/>
                  </a:lnTo>
                  <a:lnTo>
                    <a:pt x="53" y="92"/>
                  </a:lnTo>
                  <a:lnTo>
                    <a:pt x="49" y="90"/>
                  </a:lnTo>
                  <a:lnTo>
                    <a:pt x="46" y="88"/>
                  </a:lnTo>
                  <a:lnTo>
                    <a:pt x="43" y="85"/>
                  </a:lnTo>
                  <a:lnTo>
                    <a:pt x="38" y="81"/>
                  </a:lnTo>
                  <a:lnTo>
                    <a:pt x="34" y="77"/>
                  </a:lnTo>
                  <a:lnTo>
                    <a:pt x="30" y="72"/>
                  </a:lnTo>
                  <a:lnTo>
                    <a:pt x="26" y="67"/>
                  </a:lnTo>
                  <a:lnTo>
                    <a:pt x="22" y="61"/>
                  </a:lnTo>
                  <a:lnTo>
                    <a:pt x="19" y="56"/>
                  </a:lnTo>
                  <a:lnTo>
                    <a:pt x="16" y="50"/>
                  </a:lnTo>
                  <a:lnTo>
                    <a:pt x="13" y="44"/>
                  </a:lnTo>
                  <a:lnTo>
                    <a:pt x="10" y="36"/>
                  </a:lnTo>
                  <a:lnTo>
                    <a:pt x="7" y="29"/>
                  </a:lnTo>
                  <a:lnTo>
                    <a:pt x="4" y="22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21" y="9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37" name="Freeform 65"/>
            <p:cNvSpPr>
              <a:spLocks/>
            </p:cNvSpPr>
            <p:nvPr/>
          </p:nvSpPr>
          <p:spPr bwMode="auto">
            <a:xfrm>
              <a:off x="1325" y="3198"/>
              <a:ext cx="70" cy="90"/>
            </a:xfrm>
            <a:custGeom>
              <a:avLst/>
              <a:gdLst>
                <a:gd name="T0" fmla="*/ 18 w 70"/>
                <a:gd name="T1" fmla="*/ 8 h 90"/>
                <a:gd name="T2" fmla="*/ 20 w 70"/>
                <a:gd name="T3" fmla="*/ 13 h 90"/>
                <a:gd name="T4" fmla="*/ 22 w 70"/>
                <a:gd name="T5" fmla="*/ 20 h 90"/>
                <a:gd name="T6" fmla="*/ 24 w 70"/>
                <a:gd name="T7" fmla="*/ 27 h 90"/>
                <a:gd name="T8" fmla="*/ 25 w 70"/>
                <a:gd name="T9" fmla="*/ 32 h 90"/>
                <a:gd name="T10" fmla="*/ 27 w 70"/>
                <a:gd name="T11" fmla="*/ 40 h 90"/>
                <a:gd name="T12" fmla="*/ 30 w 70"/>
                <a:gd name="T13" fmla="*/ 48 h 90"/>
                <a:gd name="T14" fmla="*/ 33 w 70"/>
                <a:gd name="T15" fmla="*/ 53 h 90"/>
                <a:gd name="T16" fmla="*/ 35 w 70"/>
                <a:gd name="T17" fmla="*/ 56 h 90"/>
                <a:gd name="T18" fmla="*/ 39 w 70"/>
                <a:gd name="T19" fmla="*/ 62 h 90"/>
                <a:gd name="T20" fmla="*/ 43 w 70"/>
                <a:gd name="T21" fmla="*/ 70 h 90"/>
                <a:gd name="T22" fmla="*/ 46 w 70"/>
                <a:gd name="T23" fmla="*/ 76 h 90"/>
                <a:gd name="T24" fmla="*/ 47 w 70"/>
                <a:gd name="T25" fmla="*/ 77 h 90"/>
                <a:gd name="T26" fmla="*/ 50 w 70"/>
                <a:gd name="T27" fmla="*/ 76 h 90"/>
                <a:gd name="T28" fmla="*/ 53 w 70"/>
                <a:gd name="T29" fmla="*/ 76 h 90"/>
                <a:gd name="T30" fmla="*/ 56 w 70"/>
                <a:gd name="T31" fmla="*/ 76 h 90"/>
                <a:gd name="T32" fmla="*/ 59 w 70"/>
                <a:gd name="T33" fmla="*/ 77 h 90"/>
                <a:gd name="T34" fmla="*/ 63 w 70"/>
                <a:gd name="T35" fmla="*/ 80 h 90"/>
                <a:gd name="T36" fmla="*/ 66 w 70"/>
                <a:gd name="T37" fmla="*/ 83 h 90"/>
                <a:gd name="T38" fmla="*/ 69 w 70"/>
                <a:gd name="T39" fmla="*/ 85 h 90"/>
                <a:gd name="T40" fmla="*/ 68 w 70"/>
                <a:gd name="T41" fmla="*/ 87 h 90"/>
                <a:gd name="T42" fmla="*/ 64 w 70"/>
                <a:gd name="T43" fmla="*/ 88 h 90"/>
                <a:gd name="T44" fmla="*/ 59 w 70"/>
                <a:gd name="T45" fmla="*/ 89 h 90"/>
                <a:gd name="T46" fmla="*/ 54 w 70"/>
                <a:gd name="T47" fmla="*/ 88 h 90"/>
                <a:gd name="T48" fmla="*/ 50 w 70"/>
                <a:gd name="T49" fmla="*/ 87 h 90"/>
                <a:gd name="T50" fmla="*/ 48 w 70"/>
                <a:gd name="T51" fmla="*/ 86 h 90"/>
                <a:gd name="T52" fmla="*/ 46 w 70"/>
                <a:gd name="T53" fmla="*/ 86 h 90"/>
                <a:gd name="T54" fmla="*/ 44 w 70"/>
                <a:gd name="T55" fmla="*/ 85 h 90"/>
                <a:gd name="T56" fmla="*/ 39 w 70"/>
                <a:gd name="T57" fmla="*/ 81 h 90"/>
                <a:gd name="T58" fmla="*/ 31 w 70"/>
                <a:gd name="T59" fmla="*/ 73 h 90"/>
                <a:gd name="T60" fmla="*/ 25 w 70"/>
                <a:gd name="T61" fmla="*/ 66 h 90"/>
                <a:gd name="T62" fmla="*/ 20 w 70"/>
                <a:gd name="T63" fmla="*/ 62 h 90"/>
                <a:gd name="T64" fmla="*/ 15 w 70"/>
                <a:gd name="T65" fmla="*/ 56 h 90"/>
                <a:gd name="T66" fmla="*/ 10 w 70"/>
                <a:gd name="T67" fmla="*/ 49 h 90"/>
                <a:gd name="T68" fmla="*/ 5 w 70"/>
                <a:gd name="T69" fmla="*/ 40 h 90"/>
                <a:gd name="T70" fmla="*/ 3 w 70"/>
                <a:gd name="T71" fmla="*/ 32 h 90"/>
                <a:gd name="T72" fmla="*/ 1 w 70"/>
                <a:gd name="T73" fmla="*/ 22 h 90"/>
                <a:gd name="T74" fmla="*/ 0 w 70"/>
                <a:gd name="T75" fmla="*/ 13 h 90"/>
                <a:gd name="T76" fmla="*/ 0 w 70"/>
                <a:gd name="T77" fmla="*/ 5 h 90"/>
                <a:gd name="T78" fmla="*/ 1 w 70"/>
                <a:gd name="T79" fmla="*/ 2 h 90"/>
                <a:gd name="T80" fmla="*/ 3 w 70"/>
                <a:gd name="T81" fmla="*/ 0 h 90"/>
                <a:gd name="T82" fmla="*/ 6 w 70"/>
                <a:gd name="T83" fmla="*/ 0 h 90"/>
                <a:gd name="T84" fmla="*/ 8 w 70"/>
                <a:gd name="T85" fmla="*/ 0 h 90"/>
                <a:gd name="T86" fmla="*/ 18 w 70"/>
                <a:gd name="T87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0" h="90">
                  <a:moveTo>
                    <a:pt x="18" y="7"/>
                  </a:moveTo>
                  <a:lnTo>
                    <a:pt x="18" y="8"/>
                  </a:lnTo>
                  <a:lnTo>
                    <a:pt x="19" y="10"/>
                  </a:lnTo>
                  <a:lnTo>
                    <a:pt x="20" y="13"/>
                  </a:lnTo>
                  <a:lnTo>
                    <a:pt x="21" y="16"/>
                  </a:lnTo>
                  <a:lnTo>
                    <a:pt x="22" y="20"/>
                  </a:lnTo>
                  <a:lnTo>
                    <a:pt x="23" y="23"/>
                  </a:lnTo>
                  <a:lnTo>
                    <a:pt x="24" y="27"/>
                  </a:lnTo>
                  <a:lnTo>
                    <a:pt x="24" y="29"/>
                  </a:lnTo>
                  <a:lnTo>
                    <a:pt x="25" y="32"/>
                  </a:lnTo>
                  <a:lnTo>
                    <a:pt x="25" y="36"/>
                  </a:lnTo>
                  <a:lnTo>
                    <a:pt x="27" y="40"/>
                  </a:lnTo>
                  <a:lnTo>
                    <a:pt x="28" y="44"/>
                  </a:lnTo>
                  <a:lnTo>
                    <a:pt x="30" y="48"/>
                  </a:lnTo>
                  <a:lnTo>
                    <a:pt x="31" y="51"/>
                  </a:lnTo>
                  <a:lnTo>
                    <a:pt x="33" y="53"/>
                  </a:lnTo>
                  <a:lnTo>
                    <a:pt x="34" y="54"/>
                  </a:lnTo>
                  <a:lnTo>
                    <a:pt x="35" y="56"/>
                  </a:lnTo>
                  <a:lnTo>
                    <a:pt x="37" y="59"/>
                  </a:lnTo>
                  <a:lnTo>
                    <a:pt x="39" y="62"/>
                  </a:lnTo>
                  <a:lnTo>
                    <a:pt x="41" y="66"/>
                  </a:lnTo>
                  <a:lnTo>
                    <a:pt x="43" y="70"/>
                  </a:lnTo>
                  <a:lnTo>
                    <a:pt x="45" y="74"/>
                  </a:lnTo>
                  <a:lnTo>
                    <a:pt x="46" y="76"/>
                  </a:lnTo>
                  <a:lnTo>
                    <a:pt x="46" y="77"/>
                  </a:lnTo>
                  <a:lnTo>
                    <a:pt x="47" y="77"/>
                  </a:lnTo>
                  <a:lnTo>
                    <a:pt x="49" y="76"/>
                  </a:lnTo>
                  <a:lnTo>
                    <a:pt x="50" y="76"/>
                  </a:lnTo>
                  <a:lnTo>
                    <a:pt x="51" y="76"/>
                  </a:lnTo>
                  <a:lnTo>
                    <a:pt x="53" y="76"/>
                  </a:lnTo>
                  <a:lnTo>
                    <a:pt x="54" y="76"/>
                  </a:lnTo>
                  <a:lnTo>
                    <a:pt x="56" y="76"/>
                  </a:lnTo>
                  <a:lnTo>
                    <a:pt x="57" y="77"/>
                  </a:lnTo>
                  <a:lnTo>
                    <a:pt x="59" y="77"/>
                  </a:lnTo>
                  <a:lnTo>
                    <a:pt x="61" y="79"/>
                  </a:lnTo>
                  <a:lnTo>
                    <a:pt x="63" y="80"/>
                  </a:lnTo>
                  <a:lnTo>
                    <a:pt x="65" y="81"/>
                  </a:lnTo>
                  <a:lnTo>
                    <a:pt x="66" y="83"/>
                  </a:lnTo>
                  <a:lnTo>
                    <a:pt x="68" y="84"/>
                  </a:lnTo>
                  <a:lnTo>
                    <a:pt x="69" y="85"/>
                  </a:lnTo>
                  <a:lnTo>
                    <a:pt x="69" y="86"/>
                  </a:lnTo>
                  <a:lnTo>
                    <a:pt x="68" y="87"/>
                  </a:lnTo>
                  <a:lnTo>
                    <a:pt x="66" y="88"/>
                  </a:lnTo>
                  <a:lnTo>
                    <a:pt x="64" y="88"/>
                  </a:lnTo>
                  <a:lnTo>
                    <a:pt x="62" y="89"/>
                  </a:lnTo>
                  <a:lnTo>
                    <a:pt x="59" y="89"/>
                  </a:lnTo>
                  <a:lnTo>
                    <a:pt x="57" y="88"/>
                  </a:lnTo>
                  <a:lnTo>
                    <a:pt x="54" y="88"/>
                  </a:lnTo>
                  <a:lnTo>
                    <a:pt x="52" y="87"/>
                  </a:lnTo>
                  <a:lnTo>
                    <a:pt x="50" y="87"/>
                  </a:lnTo>
                  <a:lnTo>
                    <a:pt x="49" y="86"/>
                  </a:lnTo>
                  <a:lnTo>
                    <a:pt x="48" y="86"/>
                  </a:lnTo>
                  <a:lnTo>
                    <a:pt x="47" y="86"/>
                  </a:lnTo>
                  <a:lnTo>
                    <a:pt x="46" y="86"/>
                  </a:lnTo>
                  <a:lnTo>
                    <a:pt x="45" y="86"/>
                  </a:lnTo>
                  <a:lnTo>
                    <a:pt x="44" y="85"/>
                  </a:lnTo>
                  <a:lnTo>
                    <a:pt x="42" y="84"/>
                  </a:lnTo>
                  <a:lnTo>
                    <a:pt x="39" y="81"/>
                  </a:lnTo>
                  <a:lnTo>
                    <a:pt x="35" y="77"/>
                  </a:lnTo>
                  <a:lnTo>
                    <a:pt x="31" y="73"/>
                  </a:lnTo>
                  <a:lnTo>
                    <a:pt x="28" y="70"/>
                  </a:lnTo>
                  <a:lnTo>
                    <a:pt x="25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18" y="59"/>
                  </a:lnTo>
                  <a:lnTo>
                    <a:pt x="15" y="56"/>
                  </a:lnTo>
                  <a:lnTo>
                    <a:pt x="12" y="52"/>
                  </a:lnTo>
                  <a:lnTo>
                    <a:pt x="10" y="49"/>
                  </a:lnTo>
                  <a:lnTo>
                    <a:pt x="7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3" y="32"/>
                  </a:lnTo>
                  <a:lnTo>
                    <a:pt x="2" y="27"/>
                  </a:lnTo>
                  <a:lnTo>
                    <a:pt x="1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8" y="7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38" name="Freeform 66"/>
            <p:cNvSpPr>
              <a:spLocks/>
            </p:cNvSpPr>
            <p:nvPr/>
          </p:nvSpPr>
          <p:spPr bwMode="auto">
            <a:xfrm>
              <a:off x="1374" y="3292"/>
              <a:ext cx="99" cy="48"/>
            </a:xfrm>
            <a:custGeom>
              <a:avLst/>
              <a:gdLst>
                <a:gd name="T0" fmla="*/ 0 w 99"/>
                <a:gd name="T1" fmla="*/ 0 h 48"/>
                <a:gd name="T2" fmla="*/ 0 w 99"/>
                <a:gd name="T3" fmla="*/ 25 h 48"/>
                <a:gd name="T4" fmla="*/ 98 w 99"/>
                <a:gd name="T5" fmla="*/ 47 h 48"/>
                <a:gd name="T6" fmla="*/ 98 w 99"/>
                <a:gd name="T7" fmla="*/ 21 h 48"/>
                <a:gd name="T8" fmla="*/ 0 w 99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48">
                  <a:moveTo>
                    <a:pt x="0" y="0"/>
                  </a:moveTo>
                  <a:lnTo>
                    <a:pt x="0" y="25"/>
                  </a:lnTo>
                  <a:lnTo>
                    <a:pt x="98" y="47"/>
                  </a:lnTo>
                  <a:lnTo>
                    <a:pt x="98" y="21"/>
                  </a:lnTo>
                  <a:lnTo>
                    <a:pt x="0" y="0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39" name="Freeform 67"/>
            <p:cNvSpPr>
              <a:spLocks/>
            </p:cNvSpPr>
            <p:nvPr/>
          </p:nvSpPr>
          <p:spPr bwMode="auto">
            <a:xfrm>
              <a:off x="1473" y="3289"/>
              <a:ext cx="32" cy="51"/>
            </a:xfrm>
            <a:custGeom>
              <a:avLst/>
              <a:gdLst>
                <a:gd name="T0" fmla="*/ 0 w 32"/>
                <a:gd name="T1" fmla="*/ 24 h 51"/>
                <a:gd name="T2" fmla="*/ 0 w 32"/>
                <a:gd name="T3" fmla="*/ 50 h 51"/>
                <a:gd name="T4" fmla="*/ 31 w 32"/>
                <a:gd name="T5" fmla="*/ 22 h 51"/>
                <a:gd name="T6" fmla="*/ 31 w 32"/>
                <a:gd name="T7" fmla="*/ 0 h 51"/>
                <a:gd name="T8" fmla="*/ 0 w 32"/>
                <a:gd name="T9" fmla="*/ 2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1">
                  <a:moveTo>
                    <a:pt x="0" y="24"/>
                  </a:moveTo>
                  <a:lnTo>
                    <a:pt x="0" y="50"/>
                  </a:lnTo>
                  <a:lnTo>
                    <a:pt x="31" y="22"/>
                  </a:lnTo>
                  <a:lnTo>
                    <a:pt x="31" y="0"/>
                  </a:lnTo>
                  <a:lnTo>
                    <a:pt x="0" y="24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40" name="Freeform 68"/>
            <p:cNvSpPr>
              <a:spLocks/>
            </p:cNvSpPr>
            <p:nvPr/>
          </p:nvSpPr>
          <p:spPr bwMode="auto">
            <a:xfrm>
              <a:off x="1375" y="3269"/>
              <a:ext cx="129" cy="46"/>
            </a:xfrm>
            <a:custGeom>
              <a:avLst/>
              <a:gdLst>
                <a:gd name="T0" fmla="*/ 40 w 129"/>
                <a:gd name="T1" fmla="*/ 0 h 46"/>
                <a:gd name="T2" fmla="*/ 0 w 129"/>
                <a:gd name="T3" fmla="*/ 24 h 46"/>
                <a:gd name="T4" fmla="*/ 98 w 129"/>
                <a:gd name="T5" fmla="*/ 45 h 46"/>
                <a:gd name="T6" fmla="*/ 128 w 129"/>
                <a:gd name="T7" fmla="*/ 20 h 46"/>
                <a:gd name="T8" fmla="*/ 40 w 129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46">
                  <a:moveTo>
                    <a:pt x="40" y="0"/>
                  </a:moveTo>
                  <a:lnTo>
                    <a:pt x="0" y="24"/>
                  </a:lnTo>
                  <a:lnTo>
                    <a:pt x="98" y="45"/>
                  </a:lnTo>
                  <a:lnTo>
                    <a:pt x="128" y="20"/>
                  </a:lnTo>
                  <a:lnTo>
                    <a:pt x="40" y="0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41" name="Freeform 69"/>
            <p:cNvSpPr>
              <a:spLocks/>
            </p:cNvSpPr>
            <p:nvPr/>
          </p:nvSpPr>
          <p:spPr bwMode="auto">
            <a:xfrm>
              <a:off x="1391" y="3207"/>
              <a:ext cx="17" cy="71"/>
            </a:xfrm>
            <a:custGeom>
              <a:avLst/>
              <a:gdLst>
                <a:gd name="T0" fmla="*/ 16 w 17"/>
                <a:gd name="T1" fmla="*/ 0 h 71"/>
                <a:gd name="T2" fmla="*/ 15 w 17"/>
                <a:gd name="T3" fmla="*/ 0 h 71"/>
                <a:gd name="T4" fmla="*/ 14 w 17"/>
                <a:gd name="T5" fmla="*/ 1 h 71"/>
                <a:gd name="T6" fmla="*/ 13 w 17"/>
                <a:gd name="T7" fmla="*/ 3 h 71"/>
                <a:gd name="T8" fmla="*/ 11 w 17"/>
                <a:gd name="T9" fmla="*/ 6 h 71"/>
                <a:gd name="T10" fmla="*/ 9 w 17"/>
                <a:gd name="T11" fmla="*/ 11 h 71"/>
                <a:gd name="T12" fmla="*/ 7 w 17"/>
                <a:gd name="T13" fmla="*/ 16 h 71"/>
                <a:gd name="T14" fmla="*/ 5 w 17"/>
                <a:gd name="T15" fmla="*/ 23 h 71"/>
                <a:gd name="T16" fmla="*/ 3 w 17"/>
                <a:gd name="T17" fmla="*/ 31 h 71"/>
                <a:gd name="T18" fmla="*/ 1 w 17"/>
                <a:gd name="T19" fmla="*/ 40 h 71"/>
                <a:gd name="T20" fmla="*/ 0 w 17"/>
                <a:gd name="T21" fmla="*/ 48 h 71"/>
                <a:gd name="T22" fmla="*/ 0 w 17"/>
                <a:gd name="T23" fmla="*/ 54 h 71"/>
                <a:gd name="T24" fmla="*/ 0 w 17"/>
                <a:gd name="T25" fmla="*/ 60 h 71"/>
                <a:gd name="T26" fmla="*/ 0 w 17"/>
                <a:gd name="T27" fmla="*/ 64 h 71"/>
                <a:gd name="T28" fmla="*/ 0 w 17"/>
                <a:gd name="T29" fmla="*/ 67 h 71"/>
                <a:gd name="T30" fmla="*/ 1 w 17"/>
                <a:gd name="T31" fmla="*/ 69 h 71"/>
                <a:gd name="T32" fmla="*/ 1 w 17"/>
                <a:gd name="T33" fmla="*/ 70 h 71"/>
                <a:gd name="T34" fmla="*/ 16 w 17"/>
                <a:gd name="T3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71">
                  <a:moveTo>
                    <a:pt x="16" y="0"/>
                  </a:moveTo>
                  <a:lnTo>
                    <a:pt x="15" y="0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1" y="6"/>
                  </a:lnTo>
                  <a:lnTo>
                    <a:pt x="9" y="11"/>
                  </a:lnTo>
                  <a:lnTo>
                    <a:pt x="7" y="16"/>
                  </a:lnTo>
                  <a:lnTo>
                    <a:pt x="5" y="23"/>
                  </a:lnTo>
                  <a:lnTo>
                    <a:pt x="3" y="31"/>
                  </a:lnTo>
                  <a:lnTo>
                    <a:pt x="1" y="40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1" y="7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42" name="Freeform 70"/>
            <p:cNvSpPr>
              <a:spLocks/>
            </p:cNvSpPr>
            <p:nvPr/>
          </p:nvSpPr>
          <p:spPr bwMode="auto">
            <a:xfrm>
              <a:off x="1407" y="3240"/>
              <a:ext cx="61" cy="61"/>
            </a:xfrm>
            <a:custGeom>
              <a:avLst/>
              <a:gdLst>
                <a:gd name="T0" fmla="*/ 30 w 61"/>
                <a:gd name="T1" fmla="*/ 60 h 61"/>
                <a:gd name="T2" fmla="*/ 36 w 61"/>
                <a:gd name="T3" fmla="*/ 60 h 61"/>
                <a:gd name="T4" fmla="*/ 41 w 61"/>
                <a:gd name="T5" fmla="*/ 58 h 61"/>
                <a:gd name="T6" fmla="*/ 46 w 61"/>
                <a:gd name="T7" fmla="*/ 56 h 61"/>
                <a:gd name="T8" fmla="*/ 51 w 61"/>
                <a:gd name="T9" fmla="*/ 52 h 61"/>
                <a:gd name="T10" fmla="*/ 54 w 61"/>
                <a:gd name="T11" fmla="*/ 48 h 61"/>
                <a:gd name="T12" fmla="*/ 57 w 61"/>
                <a:gd name="T13" fmla="*/ 44 h 61"/>
                <a:gd name="T14" fmla="*/ 59 w 61"/>
                <a:gd name="T15" fmla="*/ 38 h 61"/>
                <a:gd name="T16" fmla="*/ 60 w 61"/>
                <a:gd name="T17" fmla="*/ 32 h 61"/>
                <a:gd name="T18" fmla="*/ 59 w 61"/>
                <a:gd name="T19" fmla="*/ 26 h 61"/>
                <a:gd name="T20" fmla="*/ 57 w 61"/>
                <a:gd name="T21" fmla="*/ 20 h 61"/>
                <a:gd name="T22" fmla="*/ 54 w 61"/>
                <a:gd name="T23" fmla="*/ 15 h 61"/>
                <a:gd name="T24" fmla="*/ 51 w 61"/>
                <a:gd name="T25" fmla="*/ 10 h 61"/>
                <a:gd name="T26" fmla="*/ 46 w 61"/>
                <a:gd name="T27" fmla="*/ 6 h 61"/>
                <a:gd name="T28" fmla="*/ 41 w 61"/>
                <a:gd name="T29" fmla="*/ 3 h 61"/>
                <a:gd name="T30" fmla="*/ 36 w 61"/>
                <a:gd name="T31" fmla="*/ 1 h 61"/>
                <a:gd name="T32" fmla="*/ 30 w 61"/>
                <a:gd name="T33" fmla="*/ 0 h 61"/>
                <a:gd name="T34" fmla="*/ 23 w 61"/>
                <a:gd name="T35" fmla="*/ 0 h 61"/>
                <a:gd name="T36" fmla="*/ 18 w 61"/>
                <a:gd name="T37" fmla="*/ 1 h 61"/>
                <a:gd name="T38" fmla="*/ 13 w 61"/>
                <a:gd name="T39" fmla="*/ 3 h 61"/>
                <a:gd name="T40" fmla="*/ 8 w 61"/>
                <a:gd name="T41" fmla="*/ 7 h 61"/>
                <a:gd name="T42" fmla="*/ 5 w 61"/>
                <a:gd name="T43" fmla="*/ 11 h 61"/>
                <a:gd name="T44" fmla="*/ 2 w 61"/>
                <a:gd name="T45" fmla="*/ 15 h 61"/>
                <a:gd name="T46" fmla="*/ 0 w 61"/>
                <a:gd name="T47" fmla="*/ 21 h 61"/>
                <a:gd name="T48" fmla="*/ 0 w 61"/>
                <a:gd name="T49" fmla="*/ 27 h 61"/>
                <a:gd name="T50" fmla="*/ 0 w 61"/>
                <a:gd name="T51" fmla="*/ 33 h 61"/>
                <a:gd name="T52" fmla="*/ 2 w 61"/>
                <a:gd name="T53" fmla="*/ 39 h 61"/>
                <a:gd name="T54" fmla="*/ 5 w 61"/>
                <a:gd name="T55" fmla="*/ 44 h 61"/>
                <a:gd name="T56" fmla="*/ 8 w 61"/>
                <a:gd name="T57" fmla="*/ 49 h 61"/>
                <a:gd name="T58" fmla="*/ 13 w 61"/>
                <a:gd name="T59" fmla="*/ 53 h 61"/>
                <a:gd name="T60" fmla="*/ 18 w 61"/>
                <a:gd name="T61" fmla="*/ 56 h 61"/>
                <a:gd name="T62" fmla="*/ 23 w 61"/>
                <a:gd name="T63" fmla="*/ 58 h 61"/>
                <a:gd name="T64" fmla="*/ 30 w 61"/>
                <a:gd name="T6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1">
                  <a:moveTo>
                    <a:pt x="30" y="60"/>
                  </a:moveTo>
                  <a:lnTo>
                    <a:pt x="36" y="60"/>
                  </a:lnTo>
                  <a:lnTo>
                    <a:pt x="41" y="58"/>
                  </a:lnTo>
                  <a:lnTo>
                    <a:pt x="46" y="56"/>
                  </a:lnTo>
                  <a:lnTo>
                    <a:pt x="51" y="52"/>
                  </a:lnTo>
                  <a:lnTo>
                    <a:pt x="54" y="48"/>
                  </a:lnTo>
                  <a:lnTo>
                    <a:pt x="57" y="44"/>
                  </a:lnTo>
                  <a:lnTo>
                    <a:pt x="59" y="38"/>
                  </a:lnTo>
                  <a:lnTo>
                    <a:pt x="60" y="32"/>
                  </a:lnTo>
                  <a:lnTo>
                    <a:pt x="59" y="26"/>
                  </a:lnTo>
                  <a:lnTo>
                    <a:pt x="57" y="20"/>
                  </a:lnTo>
                  <a:lnTo>
                    <a:pt x="54" y="15"/>
                  </a:lnTo>
                  <a:lnTo>
                    <a:pt x="51" y="10"/>
                  </a:lnTo>
                  <a:lnTo>
                    <a:pt x="46" y="6"/>
                  </a:lnTo>
                  <a:lnTo>
                    <a:pt x="41" y="3"/>
                  </a:lnTo>
                  <a:lnTo>
                    <a:pt x="36" y="1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1"/>
                  </a:lnTo>
                  <a:lnTo>
                    <a:pt x="13" y="3"/>
                  </a:lnTo>
                  <a:lnTo>
                    <a:pt x="8" y="7"/>
                  </a:lnTo>
                  <a:lnTo>
                    <a:pt x="5" y="11"/>
                  </a:lnTo>
                  <a:lnTo>
                    <a:pt x="2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2" y="39"/>
                  </a:lnTo>
                  <a:lnTo>
                    <a:pt x="5" y="44"/>
                  </a:lnTo>
                  <a:lnTo>
                    <a:pt x="8" y="49"/>
                  </a:lnTo>
                  <a:lnTo>
                    <a:pt x="13" y="53"/>
                  </a:lnTo>
                  <a:lnTo>
                    <a:pt x="18" y="56"/>
                  </a:lnTo>
                  <a:lnTo>
                    <a:pt x="23" y="58"/>
                  </a:lnTo>
                  <a:lnTo>
                    <a:pt x="30" y="6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43" name="Freeform 71"/>
            <p:cNvSpPr>
              <a:spLocks/>
            </p:cNvSpPr>
            <p:nvPr/>
          </p:nvSpPr>
          <p:spPr bwMode="auto">
            <a:xfrm>
              <a:off x="1390" y="3200"/>
              <a:ext cx="85" cy="99"/>
            </a:xfrm>
            <a:custGeom>
              <a:avLst/>
              <a:gdLst>
                <a:gd name="T0" fmla="*/ 64 w 85"/>
                <a:gd name="T1" fmla="*/ 24 h 99"/>
                <a:gd name="T2" fmla="*/ 37 w 85"/>
                <a:gd name="T3" fmla="*/ 5 h 99"/>
                <a:gd name="T4" fmla="*/ 18 w 85"/>
                <a:gd name="T5" fmla="*/ 0 h 99"/>
                <a:gd name="T6" fmla="*/ 0 w 85"/>
                <a:gd name="T7" fmla="*/ 92 h 99"/>
                <a:gd name="T8" fmla="*/ 19 w 85"/>
                <a:gd name="T9" fmla="*/ 98 h 99"/>
                <a:gd name="T10" fmla="*/ 51 w 85"/>
                <a:gd name="T11" fmla="*/ 90 h 99"/>
                <a:gd name="T12" fmla="*/ 71 w 85"/>
                <a:gd name="T13" fmla="*/ 95 h 99"/>
                <a:gd name="T14" fmla="*/ 84 w 85"/>
                <a:gd name="T15" fmla="*/ 31 h 99"/>
                <a:gd name="T16" fmla="*/ 64 w 85"/>
                <a:gd name="T17" fmla="*/ 2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64" y="24"/>
                  </a:moveTo>
                  <a:lnTo>
                    <a:pt x="37" y="5"/>
                  </a:lnTo>
                  <a:lnTo>
                    <a:pt x="18" y="0"/>
                  </a:lnTo>
                  <a:lnTo>
                    <a:pt x="0" y="92"/>
                  </a:lnTo>
                  <a:lnTo>
                    <a:pt x="19" y="98"/>
                  </a:lnTo>
                  <a:lnTo>
                    <a:pt x="51" y="90"/>
                  </a:lnTo>
                  <a:lnTo>
                    <a:pt x="71" y="95"/>
                  </a:lnTo>
                  <a:lnTo>
                    <a:pt x="84" y="31"/>
                  </a:lnTo>
                  <a:lnTo>
                    <a:pt x="64" y="24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44" name="Freeform 72"/>
            <p:cNvSpPr>
              <a:spLocks/>
            </p:cNvSpPr>
            <p:nvPr/>
          </p:nvSpPr>
          <p:spPr bwMode="auto">
            <a:xfrm>
              <a:off x="1463" y="3224"/>
              <a:ext cx="30" cy="72"/>
            </a:xfrm>
            <a:custGeom>
              <a:avLst/>
              <a:gdLst>
                <a:gd name="T0" fmla="*/ 12 w 30"/>
                <a:gd name="T1" fmla="*/ 7 h 72"/>
                <a:gd name="T2" fmla="*/ 0 w 30"/>
                <a:gd name="T3" fmla="*/ 71 h 72"/>
                <a:gd name="T4" fmla="*/ 19 w 30"/>
                <a:gd name="T5" fmla="*/ 56 h 72"/>
                <a:gd name="T6" fmla="*/ 29 w 30"/>
                <a:gd name="T7" fmla="*/ 0 h 72"/>
                <a:gd name="T8" fmla="*/ 12 w 30"/>
                <a:gd name="T9" fmla="*/ 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2">
                  <a:moveTo>
                    <a:pt x="12" y="7"/>
                  </a:moveTo>
                  <a:lnTo>
                    <a:pt x="0" y="71"/>
                  </a:lnTo>
                  <a:lnTo>
                    <a:pt x="19" y="56"/>
                  </a:lnTo>
                  <a:lnTo>
                    <a:pt x="29" y="0"/>
                  </a:lnTo>
                  <a:lnTo>
                    <a:pt x="12" y="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45" name="Freeform 73"/>
            <p:cNvSpPr>
              <a:spLocks/>
            </p:cNvSpPr>
            <p:nvPr/>
          </p:nvSpPr>
          <p:spPr bwMode="auto">
            <a:xfrm>
              <a:off x="1442" y="3229"/>
              <a:ext cx="29" cy="63"/>
            </a:xfrm>
            <a:custGeom>
              <a:avLst/>
              <a:gdLst>
                <a:gd name="T0" fmla="*/ 28 w 29"/>
                <a:gd name="T1" fmla="*/ 3 h 63"/>
                <a:gd name="T2" fmla="*/ 13 w 29"/>
                <a:gd name="T3" fmla="*/ 0 h 63"/>
                <a:gd name="T4" fmla="*/ 0 w 29"/>
                <a:gd name="T5" fmla="*/ 56 h 63"/>
                <a:gd name="T6" fmla="*/ 17 w 29"/>
                <a:gd name="T7" fmla="*/ 62 h 63"/>
                <a:gd name="T8" fmla="*/ 28 w 29"/>
                <a:gd name="T9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3">
                  <a:moveTo>
                    <a:pt x="28" y="3"/>
                  </a:moveTo>
                  <a:lnTo>
                    <a:pt x="13" y="0"/>
                  </a:lnTo>
                  <a:lnTo>
                    <a:pt x="0" y="56"/>
                  </a:lnTo>
                  <a:lnTo>
                    <a:pt x="17" y="62"/>
                  </a:lnTo>
                  <a:lnTo>
                    <a:pt x="28" y="3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46" name="Freeform 74"/>
            <p:cNvSpPr>
              <a:spLocks/>
            </p:cNvSpPr>
            <p:nvPr/>
          </p:nvSpPr>
          <p:spPr bwMode="auto">
            <a:xfrm>
              <a:off x="1411" y="3211"/>
              <a:ext cx="41" cy="82"/>
            </a:xfrm>
            <a:custGeom>
              <a:avLst/>
              <a:gdLst>
                <a:gd name="T0" fmla="*/ 40 w 41"/>
                <a:gd name="T1" fmla="*/ 15 h 82"/>
                <a:gd name="T2" fmla="*/ 18 w 41"/>
                <a:gd name="T3" fmla="*/ 0 h 82"/>
                <a:gd name="T4" fmla="*/ 0 w 41"/>
                <a:gd name="T5" fmla="*/ 81 h 82"/>
                <a:gd name="T6" fmla="*/ 28 w 41"/>
                <a:gd name="T7" fmla="*/ 74 h 82"/>
                <a:gd name="T8" fmla="*/ 40 w 41"/>
                <a:gd name="T9" fmla="*/ 1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2">
                  <a:moveTo>
                    <a:pt x="40" y="15"/>
                  </a:moveTo>
                  <a:lnTo>
                    <a:pt x="18" y="0"/>
                  </a:lnTo>
                  <a:lnTo>
                    <a:pt x="0" y="81"/>
                  </a:lnTo>
                  <a:lnTo>
                    <a:pt x="28" y="74"/>
                  </a:lnTo>
                  <a:lnTo>
                    <a:pt x="40" y="15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47" name="Freeform 75"/>
            <p:cNvSpPr>
              <a:spLocks/>
            </p:cNvSpPr>
            <p:nvPr/>
          </p:nvSpPr>
          <p:spPr bwMode="auto">
            <a:xfrm>
              <a:off x="1395" y="3204"/>
              <a:ext cx="30" cy="88"/>
            </a:xfrm>
            <a:custGeom>
              <a:avLst/>
              <a:gdLst>
                <a:gd name="T0" fmla="*/ 29 w 30"/>
                <a:gd name="T1" fmla="*/ 3 h 88"/>
                <a:gd name="T2" fmla="*/ 15 w 30"/>
                <a:gd name="T3" fmla="*/ 0 h 88"/>
                <a:gd name="T4" fmla="*/ 0 w 30"/>
                <a:gd name="T5" fmla="*/ 83 h 88"/>
                <a:gd name="T6" fmla="*/ 12 w 30"/>
                <a:gd name="T7" fmla="*/ 87 h 88"/>
                <a:gd name="T8" fmla="*/ 29 w 30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88">
                  <a:moveTo>
                    <a:pt x="29" y="3"/>
                  </a:moveTo>
                  <a:lnTo>
                    <a:pt x="15" y="0"/>
                  </a:lnTo>
                  <a:lnTo>
                    <a:pt x="0" y="83"/>
                  </a:lnTo>
                  <a:lnTo>
                    <a:pt x="12" y="87"/>
                  </a:lnTo>
                  <a:lnTo>
                    <a:pt x="29" y="3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48" name="Freeform 76"/>
            <p:cNvSpPr>
              <a:spLocks/>
            </p:cNvSpPr>
            <p:nvPr/>
          </p:nvSpPr>
          <p:spPr bwMode="auto">
            <a:xfrm>
              <a:off x="1408" y="3191"/>
              <a:ext cx="84" cy="41"/>
            </a:xfrm>
            <a:custGeom>
              <a:avLst/>
              <a:gdLst>
                <a:gd name="T0" fmla="*/ 0 w 84"/>
                <a:gd name="T1" fmla="*/ 9 h 41"/>
                <a:gd name="T2" fmla="*/ 21 w 84"/>
                <a:gd name="T3" fmla="*/ 0 h 41"/>
                <a:gd name="T4" fmla="*/ 38 w 84"/>
                <a:gd name="T5" fmla="*/ 5 h 41"/>
                <a:gd name="T6" fmla="*/ 59 w 84"/>
                <a:gd name="T7" fmla="*/ 25 h 41"/>
                <a:gd name="T8" fmla="*/ 83 w 84"/>
                <a:gd name="T9" fmla="*/ 33 h 41"/>
                <a:gd name="T10" fmla="*/ 65 w 84"/>
                <a:gd name="T11" fmla="*/ 40 h 41"/>
                <a:gd name="T12" fmla="*/ 45 w 84"/>
                <a:gd name="T13" fmla="*/ 34 h 41"/>
                <a:gd name="T14" fmla="*/ 20 w 84"/>
                <a:gd name="T15" fmla="*/ 14 h 41"/>
                <a:gd name="T16" fmla="*/ 0 w 84"/>
                <a:gd name="T17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41">
                  <a:moveTo>
                    <a:pt x="0" y="9"/>
                  </a:moveTo>
                  <a:lnTo>
                    <a:pt x="21" y="0"/>
                  </a:lnTo>
                  <a:lnTo>
                    <a:pt x="38" y="5"/>
                  </a:lnTo>
                  <a:lnTo>
                    <a:pt x="59" y="25"/>
                  </a:lnTo>
                  <a:lnTo>
                    <a:pt x="83" y="33"/>
                  </a:lnTo>
                  <a:lnTo>
                    <a:pt x="65" y="40"/>
                  </a:lnTo>
                  <a:lnTo>
                    <a:pt x="45" y="34"/>
                  </a:lnTo>
                  <a:lnTo>
                    <a:pt x="20" y="14"/>
                  </a:lnTo>
                  <a:lnTo>
                    <a:pt x="0" y="9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49" name="Rectangle 77"/>
            <p:cNvSpPr>
              <a:spLocks noChangeArrowheads="1"/>
            </p:cNvSpPr>
            <p:nvPr/>
          </p:nvSpPr>
          <p:spPr bwMode="auto">
            <a:xfrm>
              <a:off x="1319" y="3365"/>
              <a:ext cx="301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4350" name="Group 78"/>
          <p:cNvGrpSpPr>
            <a:grpSpLocks/>
          </p:cNvGrpSpPr>
          <p:nvPr/>
        </p:nvGrpSpPr>
        <p:grpSpPr bwMode="auto">
          <a:xfrm>
            <a:off x="1704975" y="3427413"/>
            <a:ext cx="1023938" cy="661987"/>
            <a:chOff x="974" y="2629"/>
            <a:chExt cx="645" cy="417"/>
          </a:xfrm>
        </p:grpSpPr>
        <p:sp>
          <p:nvSpPr>
            <p:cNvPr id="54351" name="Rectangle 79"/>
            <p:cNvSpPr>
              <a:spLocks noChangeArrowheads="1"/>
            </p:cNvSpPr>
            <p:nvPr/>
          </p:nvSpPr>
          <p:spPr bwMode="auto">
            <a:xfrm>
              <a:off x="974" y="2718"/>
              <a:ext cx="60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7625" tIns="23813" rIns="47625" bIns="23813">
              <a:spAutoFit/>
            </a:bodyPr>
            <a:lstStyle/>
            <a:p>
              <a:pPr algn="ctr" defTabSz="246063" eaLnBrk="0" latinLnBrk="0" hangingPunct="0">
                <a:lnSpc>
                  <a:spcPct val="90000"/>
                </a:lnSpc>
              </a:pPr>
              <a:endParaRPr lang="ko-KR" altLang="ko-KR" sz="1800"/>
            </a:p>
          </p:txBody>
        </p:sp>
        <p:grpSp>
          <p:nvGrpSpPr>
            <p:cNvPr id="54352" name="Group 80"/>
            <p:cNvGrpSpPr>
              <a:grpSpLocks/>
            </p:cNvGrpSpPr>
            <p:nvPr/>
          </p:nvGrpSpPr>
          <p:grpSpPr bwMode="auto">
            <a:xfrm>
              <a:off x="1231" y="2629"/>
              <a:ext cx="388" cy="417"/>
              <a:chOff x="1231" y="2629"/>
              <a:chExt cx="388" cy="417"/>
            </a:xfrm>
          </p:grpSpPr>
          <p:sp>
            <p:nvSpPr>
              <p:cNvPr id="54353" name="Freeform 81"/>
              <p:cNvSpPr>
                <a:spLocks/>
              </p:cNvSpPr>
              <p:nvPr/>
            </p:nvSpPr>
            <p:spPr bwMode="auto">
              <a:xfrm>
                <a:off x="1267" y="2629"/>
                <a:ext cx="172" cy="322"/>
              </a:xfrm>
              <a:custGeom>
                <a:avLst/>
                <a:gdLst>
                  <a:gd name="T0" fmla="*/ 75 w 172"/>
                  <a:gd name="T1" fmla="*/ 107 h 322"/>
                  <a:gd name="T2" fmla="*/ 76 w 172"/>
                  <a:gd name="T3" fmla="*/ 79 h 322"/>
                  <a:gd name="T4" fmla="*/ 66 w 172"/>
                  <a:gd name="T5" fmla="*/ 69 h 322"/>
                  <a:gd name="T6" fmla="*/ 55 w 172"/>
                  <a:gd name="T7" fmla="*/ 63 h 322"/>
                  <a:gd name="T8" fmla="*/ 56 w 172"/>
                  <a:gd name="T9" fmla="*/ 59 h 322"/>
                  <a:gd name="T10" fmla="*/ 62 w 172"/>
                  <a:gd name="T11" fmla="*/ 59 h 322"/>
                  <a:gd name="T12" fmla="*/ 66 w 172"/>
                  <a:gd name="T13" fmla="*/ 53 h 322"/>
                  <a:gd name="T14" fmla="*/ 67 w 172"/>
                  <a:gd name="T15" fmla="*/ 45 h 322"/>
                  <a:gd name="T16" fmla="*/ 70 w 172"/>
                  <a:gd name="T17" fmla="*/ 44 h 322"/>
                  <a:gd name="T18" fmla="*/ 70 w 172"/>
                  <a:gd name="T19" fmla="*/ 40 h 322"/>
                  <a:gd name="T20" fmla="*/ 67 w 172"/>
                  <a:gd name="T21" fmla="*/ 31 h 322"/>
                  <a:gd name="T22" fmla="*/ 66 w 172"/>
                  <a:gd name="T23" fmla="*/ 24 h 322"/>
                  <a:gd name="T24" fmla="*/ 61 w 172"/>
                  <a:gd name="T25" fmla="*/ 12 h 322"/>
                  <a:gd name="T26" fmla="*/ 52 w 172"/>
                  <a:gd name="T27" fmla="*/ 4 h 322"/>
                  <a:gd name="T28" fmla="*/ 42 w 172"/>
                  <a:gd name="T29" fmla="*/ 0 h 322"/>
                  <a:gd name="T30" fmla="*/ 29 w 172"/>
                  <a:gd name="T31" fmla="*/ 3 h 322"/>
                  <a:gd name="T32" fmla="*/ 22 w 172"/>
                  <a:gd name="T33" fmla="*/ 8 h 322"/>
                  <a:gd name="T34" fmla="*/ 20 w 172"/>
                  <a:gd name="T35" fmla="*/ 19 h 322"/>
                  <a:gd name="T36" fmla="*/ 21 w 172"/>
                  <a:gd name="T37" fmla="*/ 31 h 322"/>
                  <a:gd name="T38" fmla="*/ 24 w 172"/>
                  <a:gd name="T39" fmla="*/ 39 h 322"/>
                  <a:gd name="T40" fmla="*/ 27 w 172"/>
                  <a:gd name="T41" fmla="*/ 51 h 322"/>
                  <a:gd name="T42" fmla="*/ 24 w 172"/>
                  <a:gd name="T43" fmla="*/ 59 h 322"/>
                  <a:gd name="T44" fmla="*/ 7 w 172"/>
                  <a:gd name="T45" fmla="*/ 69 h 322"/>
                  <a:gd name="T46" fmla="*/ 2 w 172"/>
                  <a:gd name="T47" fmla="*/ 77 h 322"/>
                  <a:gd name="T48" fmla="*/ 0 w 172"/>
                  <a:gd name="T49" fmla="*/ 88 h 322"/>
                  <a:gd name="T50" fmla="*/ 7 w 172"/>
                  <a:gd name="T51" fmla="*/ 114 h 322"/>
                  <a:gd name="T52" fmla="*/ 9 w 172"/>
                  <a:gd name="T53" fmla="*/ 144 h 322"/>
                  <a:gd name="T54" fmla="*/ 8 w 172"/>
                  <a:gd name="T55" fmla="*/ 161 h 322"/>
                  <a:gd name="T56" fmla="*/ 11 w 172"/>
                  <a:gd name="T57" fmla="*/ 182 h 322"/>
                  <a:gd name="T58" fmla="*/ 23 w 172"/>
                  <a:gd name="T59" fmla="*/ 202 h 322"/>
                  <a:gd name="T60" fmla="*/ 40 w 172"/>
                  <a:gd name="T61" fmla="*/ 207 h 322"/>
                  <a:gd name="T62" fmla="*/ 55 w 172"/>
                  <a:gd name="T63" fmla="*/ 209 h 322"/>
                  <a:gd name="T64" fmla="*/ 79 w 172"/>
                  <a:gd name="T65" fmla="*/ 210 h 322"/>
                  <a:gd name="T66" fmla="*/ 96 w 172"/>
                  <a:gd name="T67" fmla="*/ 214 h 322"/>
                  <a:gd name="T68" fmla="*/ 116 w 172"/>
                  <a:gd name="T69" fmla="*/ 221 h 322"/>
                  <a:gd name="T70" fmla="*/ 120 w 172"/>
                  <a:gd name="T71" fmla="*/ 226 h 322"/>
                  <a:gd name="T72" fmla="*/ 118 w 172"/>
                  <a:gd name="T73" fmla="*/ 243 h 322"/>
                  <a:gd name="T74" fmla="*/ 118 w 172"/>
                  <a:gd name="T75" fmla="*/ 262 h 322"/>
                  <a:gd name="T76" fmla="*/ 122 w 172"/>
                  <a:gd name="T77" fmla="*/ 285 h 322"/>
                  <a:gd name="T78" fmla="*/ 120 w 172"/>
                  <a:gd name="T79" fmla="*/ 298 h 322"/>
                  <a:gd name="T80" fmla="*/ 119 w 172"/>
                  <a:gd name="T81" fmla="*/ 305 h 322"/>
                  <a:gd name="T82" fmla="*/ 125 w 172"/>
                  <a:gd name="T83" fmla="*/ 314 h 322"/>
                  <a:gd name="T84" fmla="*/ 138 w 172"/>
                  <a:gd name="T85" fmla="*/ 315 h 322"/>
                  <a:gd name="T86" fmla="*/ 148 w 172"/>
                  <a:gd name="T87" fmla="*/ 317 h 322"/>
                  <a:gd name="T88" fmla="*/ 161 w 172"/>
                  <a:gd name="T89" fmla="*/ 320 h 322"/>
                  <a:gd name="T90" fmla="*/ 167 w 172"/>
                  <a:gd name="T91" fmla="*/ 319 h 322"/>
                  <a:gd name="T92" fmla="*/ 171 w 172"/>
                  <a:gd name="T93" fmla="*/ 315 h 322"/>
                  <a:gd name="T94" fmla="*/ 159 w 172"/>
                  <a:gd name="T95" fmla="*/ 309 h 322"/>
                  <a:gd name="T96" fmla="*/ 144 w 172"/>
                  <a:gd name="T97" fmla="*/ 300 h 322"/>
                  <a:gd name="T98" fmla="*/ 141 w 172"/>
                  <a:gd name="T99" fmla="*/ 291 h 322"/>
                  <a:gd name="T100" fmla="*/ 142 w 172"/>
                  <a:gd name="T101" fmla="*/ 276 h 322"/>
                  <a:gd name="T102" fmla="*/ 145 w 172"/>
                  <a:gd name="T103" fmla="*/ 259 h 322"/>
                  <a:gd name="T104" fmla="*/ 148 w 172"/>
                  <a:gd name="T105" fmla="*/ 239 h 322"/>
                  <a:gd name="T106" fmla="*/ 148 w 172"/>
                  <a:gd name="T107" fmla="*/ 232 h 322"/>
                  <a:gd name="T108" fmla="*/ 152 w 172"/>
                  <a:gd name="T109" fmla="*/ 226 h 322"/>
                  <a:gd name="T110" fmla="*/ 151 w 172"/>
                  <a:gd name="T111" fmla="*/ 216 h 322"/>
                  <a:gd name="T112" fmla="*/ 144 w 172"/>
                  <a:gd name="T113" fmla="*/ 205 h 322"/>
                  <a:gd name="T114" fmla="*/ 124 w 172"/>
                  <a:gd name="T115" fmla="*/ 194 h 322"/>
                  <a:gd name="T116" fmla="*/ 111 w 172"/>
                  <a:gd name="T117" fmla="*/ 185 h 322"/>
                  <a:gd name="T118" fmla="*/ 98 w 172"/>
                  <a:gd name="T119" fmla="*/ 180 h 322"/>
                  <a:gd name="T120" fmla="*/ 86 w 172"/>
                  <a:gd name="T121" fmla="*/ 173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2" h="322">
                    <a:moveTo>
                      <a:pt x="73" y="119"/>
                    </a:moveTo>
                    <a:lnTo>
                      <a:pt x="74" y="118"/>
                    </a:lnTo>
                    <a:lnTo>
                      <a:pt x="74" y="114"/>
                    </a:lnTo>
                    <a:lnTo>
                      <a:pt x="75" y="107"/>
                    </a:lnTo>
                    <a:lnTo>
                      <a:pt x="76" y="99"/>
                    </a:lnTo>
                    <a:lnTo>
                      <a:pt x="76" y="92"/>
                    </a:lnTo>
                    <a:lnTo>
                      <a:pt x="76" y="85"/>
                    </a:lnTo>
                    <a:lnTo>
                      <a:pt x="76" y="79"/>
                    </a:lnTo>
                    <a:lnTo>
                      <a:pt x="74" y="75"/>
                    </a:lnTo>
                    <a:lnTo>
                      <a:pt x="72" y="73"/>
                    </a:lnTo>
                    <a:lnTo>
                      <a:pt x="69" y="71"/>
                    </a:lnTo>
                    <a:lnTo>
                      <a:pt x="66" y="69"/>
                    </a:lnTo>
                    <a:lnTo>
                      <a:pt x="62" y="67"/>
                    </a:lnTo>
                    <a:lnTo>
                      <a:pt x="59" y="66"/>
                    </a:lnTo>
                    <a:lnTo>
                      <a:pt x="56" y="65"/>
                    </a:lnTo>
                    <a:lnTo>
                      <a:pt x="55" y="63"/>
                    </a:lnTo>
                    <a:lnTo>
                      <a:pt x="55" y="62"/>
                    </a:lnTo>
                    <a:lnTo>
                      <a:pt x="55" y="61"/>
                    </a:lnTo>
                    <a:lnTo>
                      <a:pt x="56" y="60"/>
                    </a:lnTo>
                    <a:lnTo>
                      <a:pt x="56" y="59"/>
                    </a:lnTo>
                    <a:lnTo>
                      <a:pt x="57" y="59"/>
                    </a:lnTo>
                    <a:lnTo>
                      <a:pt x="59" y="59"/>
                    </a:lnTo>
                    <a:lnTo>
                      <a:pt x="61" y="59"/>
                    </a:lnTo>
                    <a:lnTo>
                      <a:pt x="62" y="59"/>
                    </a:lnTo>
                    <a:lnTo>
                      <a:pt x="63" y="58"/>
                    </a:lnTo>
                    <a:lnTo>
                      <a:pt x="64" y="58"/>
                    </a:lnTo>
                    <a:lnTo>
                      <a:pt x="65" y="55"/>
                    </a:lnTo>
                    <a:lnTo>
                      <a:pt x="66" y="53"/>
                    </a:lnTo>
                    <a:lnTo>
                      <a:pt x="66" y="51"/>
                    </a:lnTo>
                    <a:lnTo>
                      <a:pt x="66" y="49"/>
                    </a:lnTo>
                    <a:lnTo>
                      <a:pt x="67" y="47"/>
                    </a:lnTo>
                    <a:lnTo>
                      <a:pt x="67" y="45"/>
                    </a:lnTo>
                    <a:lnTo>
                      <a:pt x="67" y="44"/>
                    </a:lnTo>
                    <a:lnTo>
                      <a:pt x="68" y="44"/>
                    </a:lnTo>
                    <a:lnTo>
                      <a:pt x="69" y="44"/>
                    </a:lnTo>
                    <a:lnTo>
                      <a:pt x="70" y="44"/>
                    </a:lnTo>
                    <a:lnTo>
                      <a:pt x="70" y="43"/>
                    </a:lnTo>
                    <a:lnTo>
                      <a:pt x="71" y="43"/>
                    </a:lnTo>
                    <a:lnTo>
                      <a:pt x="71" y="41"/>
                    </a:lnTo>
                    <a:lnTo>
                      <a:pt x="70" y="40"/>
                    </a:lnTo>
                    <a:lnTo>
                      <a:pt x="70" y="38"/>
                    </a:lnTo>
                    <a:lnTo>
                      <a:pt x="69" y="36"/>
                    </a:lnTo>
                    <a:lnTo>
                      <a:pt x="68" y="33"/>
                    </a:lnTo>
                    <a:lnTo>
                      <a:pt x="67" y="31"/>
                    </a:lnTo>
                    <a:lnTo>
                      <a:pt x="67" y="29"/>
                    </a:lnTo>
                    <a:lnTo>
                      <a:pt x="66" y="28"/>
                    </a:lnTo>
                    <a:lnTo>
                      <a:pt x="66" y="26"/>
                    </a:lnTo>
                    <a:lnTo>
                      <a:pt x="66" y="24"/>
                    </a:lnTo>
                    <a:lnTo>
                      <a:pt x="65" y="22"/>
                    </a:lnTo>
                    <a:lnTo>
                      <a:pt x="64" y="18"/>
                    </a:lnTo>
                    <a:lnTo>
                      <a:pt x="63" y="15"/>
                    </a:lnTo>
                    <a:lnTo>
                      <a:pt x="61" y="12"/>
                    </a:lnTo>
                    <a:lnTo>
                      <a:pt x="59" y="10"/>
                    </a:lnTo>
                    <a:lnTo>
                      <a:pt x="57" y="8"/>
                    </a:lnTo>
                    <a:lnTo>
                      <a:pt x="55" y="6"/>
                    </a:lnTo>
                    <a:lnTo>
                      <a:pt x="52" y="4"/>
                    </a:lnTo>
                    <a:lnTo>
                      <a:pt x="50" y="3"/>
                    </a:lnTo>
                    <a:lnTo>
                      <a:pt x="48" y="1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2" y="2"/>
                    </a:lnTo>
                    <a:lnTo>
                      <a:pt x="29" y="3"/>
                    </a:lnTo>
                    <a:lnTo>
                      <a:pt x="27" y="3"/>
                    </a:lnTo>
                    <a:lnTo>
                      <a:pt x="25" y="5"/>
                    </a:lnTo>
                    <a:lnTo>
                      <a:pt x="23" y="6"/>
                    </a:lnTo>
                    <a:lnTo>
                      <a:pt x="22" y="8"/>
                    </a:lnTo>
                    <a:lnTo>
                      <a:pt x="21" y="10"/>
                    </a:lnTo>
                    <a:lnTo>
                      <a:pt x="21" y="13"/>
                    </a:lnTo>
                    <a:lnTo>
                      <a:pt x="21" y="16"/>
                    </a:lnTo>
                    <a:lnTo>
                      <a:pt x="20" y="19"/>
                    </a:lnTo>
                    <a:lnTo>
                      <a:pt x="20" y="22"/>
                    </a:lnTo>
                    <a:lnTo>
                      <a:pt x="20" y="25"/>
                    </a:lnTo>
                    <a:lnTo>
                      <a:pt x="20" y="28"/>
                    </a:lnTo>
                    <a:lnTo>
                      <a:pt x="21" y="31"/>
                    </a:lnTo>
                    <a:lnTo>
                      <a:pt x="22" y="33"/>
                    </a:lnTo>
                    <a:lnTo>
                      <a:pt x="22" y="35"/>
                    </a:lnTo>
                    <a:lnTo>
                      <a:pt x="23" y="36"/>
                    </a:lnTo>
                    <a:lnTo>
                      <a:pt x="24" y="39"/>
                    </a:lnTo>
                    <a:lnTo>
                      <a:pt x="25" y="42"/>
                    </a:lnTo>
                    <a:lnTo>
                      <a:pt x="26" y="45"/>
                    </a:lnTo>
                    <a:lnTo>
                      <a:pt x="26" y="48"/>
                    </a:lnTo>
                    <a:lnTo>
                      <a:pt x="27" y="51"/>
                    </a:lnTo>
                    <a:lnTo>
                      <a:pt x="27" y="54"/>
                    </a:lnTo>
                    <a:lnTo>
                      <a:pt x="28" y="55"/>
                    </a:lnTo>
                    <a:lnTo>
                      <a:pt x="27" y="57"/>
                    </a:lnTo>
                    <a:lnTo>
                      <a:pt x="24" y="59"/>
                    </a:lnTo>
                    <a:lnTo>
                      <a:pt x="20" y="62"/>
                    </a:lnTo>
                    <a:lnTo>
                      <a:pt x="16" y="64"/>
                    </a:lnTo>
                    <a:lnTo>
                      <a:pt x="11" y="66"/>
                    </a:lnTo>
                    <a:lnTo>
                      <a:pt x="7" y="69"/>
                    </a:lnTo>
                    <a:lnTo>
                      <a:pt x="4" y="71"/>
                    </a:lnTo>
                    <a:lnTo>
                      <a:pt x="3" y="73"/>
                    </a:lnTo>
                    <a:lnTo>
                      <a:pt x="3" y="75"/>
                    </a:lnTo>
                    <a:lnTo>
                      <a:pt x="2" y="77"/>
                    </a:lnTo>
                    <a:lnTo>
                      <a:pt x="1" y="79"/>
                    </a:lnTo>
                    <a:lnTo>
                      <a:pt x="0" y="81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2" y="99"/>
                    </a:lnTo>
                    <a:lnTo>
                      <a:pt x="5" y="106"/>
                    </a:lnTo>
                    <a:lnTo>
                      <a:pt x="7" y="114"/>
                    </a:lnTo>
                    <a:lnTo>
                      <a:pt x="8" y="122"/>
                    </a:lnTo>
                    <a:lnTo>
                      <a:pt x="9" y="130"/>
                    </a:lnTo>
                    <a:lnTo>
                      <a:pt x="9" y="138"/>
                    </a:lnTo>
                    <a:lnTo>
                      <a:pt x="9" y="144"/>
                    </a:lnTo>
                    <a:lnTo>
                      <a:pt x="9" y="150"/>
                    </a:lnTo>
                    <a:lnTo>
                      <a:pt x="9" y="153"/>
                    </a:lnTo>
                    <a:lnTo>
                      <a:pt x="9" y="157"/>
                    </a:lnTo>
                    <a:lnTo>
                      <a:pt x="8" y="161"/>
                    </a:lnTo>
                    <a:lnTo>
                      <a:pt x="9" y="165"/>
                    </a:lnTo>
                    <a:lnTo>
                      <a:pt x="9" y="170"/>
                    </a:lnTo>
                    <a:lnTo>
                      <a:pt x="10" y="176"/>
                    </a:lnTo>
                    <a:lnTo>
                      <a:pt x="11" y="182"/>
                    </a:lnTo>
                    <a:lnTo>
                      <a:pt x="13" y="188"/>
                    </a:lnTo>
                    <a:lnTo>
                      <a:pt x="16" y="194"/>
                    </a:lnTo>
                    <a:lnTo>
                      <a:pt x="19" y="199"/>
                    </a:lnTo>
                    <a:lnTo>
                      <a:pt x="23" y="202"/>
                    </a:lnTo>
                    <a:lnTo>
                      <a:pt x="27" y="204"/>
                    </a:lnTo>
                    <a:lnTo>
                      <a:pt x="32" y="206"/>
                    </a:lnTo>
                    <a:lnTo>
                      <a:pt x="37" y="207"/>
                    </a:lnTo>
                    <a:lnTo>
                      <a:pt x="40" y="207"/>
                    </a:lnTo>
                    <a:lnTo>
                      <a:pt x="44" y="207"/>
                    </a:lnTo>
                    <a:lnTo>
                      <a:pt x="46" y="208"/>
                    </a:lnTo>
                    <a:lnTo>
                      <a:pt x="50" y="208"/>
                    </a:lnTo>
                    <a:lnTo>
                      <a:pt x="55" y="209"/>
                    </a:lnTo>
                    <a:lnTo>
                      <a:pt x="61" y="209"/>
                    </a:lnTo>
                    <a:lnTo>
                      <a:pt x="67" y="210"/>
                    </a:lnTo>
                    <a:lnTo>
                      <a:pt x="73" y="210"/>
                    </a:lnTo>
                    <a:lnTo>
                      <a:pt x="79" y="210"/>
                    </a:lnTo>
                    <a:lnTo>
                      <a:pt x="84" y="210"/>
                    </a:lnTo>
                    <a:lnTo>
                      <a:pt x="88" y="211"/>
                    </a:lnTo>
                    <a:lnTo>
                      <a:pt x="92" y="212"/>
                    </a:lnTo>
                    <a:lnTo>
                      <a:pt x="96" y="214"/>
                    </a:lnTo>
                    <a:lnTo>
                      <a:pt x="102" y="215"/>
                    </a:lnTo>
                    <a:lnTo>
                      <a:pt x="107" y="217"/>
                    </a:lnTo>
                    <a:lnTo>
                      <a:pt x="112" y="219"/>
                    </a:lnTo>
                    <a:lnTo>
                      <a:pt x="116" y="221"/>
                    </a:lnTo>
                    <a:lnTo>
                      <a:pt x="119" y="222"/>
                    </a:lnTo>
                    <a:lnTo>
                      <a:pt x="120" y="223"/>
                    </a:lnTo>
                    <a:lnTo>
                      <a:pt x="120" y="224"/>
                    </a:lnTo>
                    <a:lnTo>
                      <a:pt x="120" y="226"/>
                    </a:lnTo>
                    <a:lnTo>
                      <a:pt x="119" y="229"/>
                    </a:lnTo>
                    <a:lnTo>
                      <a:pt x="119" y="234"/>
                    </a:lnTo>
                    <a:lnTo>
                      <a:pt x="118" y="239"/>
                    </a:lnTo>
                    <a:lnTo>
                      <a:pt x="118" y="243"/>
                    </a:lnTo>
                    <a:lnTo>
                      <a:pt x="118" y="248"/>
                    </a:lnTo>
                    <a:lnTo>
                      <a:pt x="118" y="252"/>
                    </a:lnTo>
                    <a:lnTo>
                      <a:pt x="118" y="256"/>
                    </a:lnTo>
                    <a:lnTo>
                      <a:pt x="118" y="262"/>
                    </a:lnTo>
                    <a:lnTo>
                      <a:pt x="119" y="268"/>
                    </a:lnTo>
                    <a:lnTo>
                      <a:pt x="121" y="274"/>
                    </a:lnTo>
                    <a:lnTo>
                      <a:pt x="122" y="280"/>
                    </a:lnTo>
                    <a:lnTo>
                      <a:pt x="122" y="285"/>
                    </a:lnTo>
                    <a:lnTo>
                      <a:pt x="122" y="290"/>
                    </a:lnTo>
                    <a:lnTo>
                      <a:pt x="122" y="293"/>
                    </a:lnTo>
                    <a:lnTo>
                      <a:pt x="121" y="296"/>
                    </a:lnTo>
                    <a:lnTo>
                      <a:pt x="120" y="298"/>
                    </a:lnTo>
                    <a:lnTo>
                      <a:pt x="120" y="300"/>
                    </a:lnTo>
                    <a:lnTo>
                      <a:pt x="119" y="302"/>
                    </a:lnTo>
                    <a:lnTo>
                      <a:pt x="119" y="303"/>
                    </a:lnTo>
                    <a:lnTo>
                      <a:pt x="119" y="305"/>
                    </a:lnTo>
                    <a:lnTo>
                      <a:pt x="119" y="306"/>
                    </a:lnTo>
                    <a:lnTo>
                      <a:pt x="122" y="314"/>
                    </a:lnTo>
                    <a:lnTo>
                      <a:pt x="123" y="314"/>
                    </a:lnTo>
                    <a:lnTo>
                      <a:pt x="125" y="314"/>
                    </a:lnTo>
                    <a:lnTo>
                      <a:pt x="128" y="314"/>
                    </a:lnTo>
                    <a:lnTo>
                      <a:pt x="131" y="314"/>
                    </a:lnTo>
                    <a:lnTo>
                      <a:pt x="135" y="315"/>
                    </a:lnTo>
                    <a:lnTo>
                      <a:pt x="138" y="315"/>
                    </a:lnTo>
                    <a:lnTo>
                      <a:pt x="141" y="315"/>
                    </a:lnTo>
                    <a:lnTo>
                      <a:pt x="143" y="316"/>
                    </a:lnTo>
                    <a:lnTo>
                      <a:pt x="146" y="317"/>
                    </a:lnTo>
                    <a:lnTo>
                      <a:pt x="148" y="317"/>
                    </a:lnTo>
                    <a:lnTo>
                      <a:pt x="152" y="318"/>
                    </a:lnTo>
                    <a:lnTo>
                      <a:pt x="155" y="319"/>
                    </a:lnTo>
                    <a:lnTo>
                      <a:pt x="158" y="320"/>
                    </a:lnTo>
                    <a:lnTo>
                      <a:pt x="161" y="320"/>
                    </a:lnTo>
                    <a:lnTo>
                      <a:pt x="163" y="321"/>
                    </a:lnTo>
                    <a:lnTo>
                      <a:pt x="165" y="320"/>
                    </a:lnTo>
                    <a:lnTo>
                      <a:pt x="166" y="320"/>
                    </a:lnTo>
                    <a:lnTo>
                      <a:pt x="167" y="319"/>
                    </a:lnTo>
                    <a:lnTo>
                      <a:pt x="169" y="318"/>
                    </a:lnTo>
                    <a:lnTo>
                      <a:pt x="170" y="317"/>
                    </a:lnTo>
                    <a:lnTo>
                      <a:pt x="171" y="316"/>
                    </a:lnTo>
                    <a:lnTo>
                      <a:pt x="171" y="315"/>
                    </a:lnTo>
                    <a:lnTo>
                      <a:pt x="169" y="313"/>
                    </a:lnTo>
                    <a:lnTo>
                      <a:pt x="167" y="312"/>
                    </a:lnTo>
                    <a:lnTo>
                      <a:pt x="164" y="310"/>
                    </a:lnTo>
                    <a:lnTo>
                      <a:pt x="159" y="309"/>
                    </a:lnTo>
                    <a:lnTo>
                      <a:pt x="155" y="307"/>
                    </a:lnTo>
                    <a:lnTo>
                      <a:pt x="151" y="305"/>
                    </a:lnTo>
                    <a:lnTo>
                      <a:pt x="147" y="302"/>
                    </a:lnTo>
                    <a:lnTo>
                      <a:pt x="144" y="300"/>
                    </a:lnTo>
                    <a:lnTo>
                      <a:pt x="141" y="298"/>
                    </a:lnTo>
                    <a:lnTo>
                      <a:pt x="141" y="295"/>
                    </a:lnTo>
                    <a:lnTo>
                      <a:pt x="141" y="293"/>
                    </a:lnTo>
                    <a:lnTo>
                      <a:pt x="141" y="291"/>
                    </a:lnTo>
                    <a:lnTo>
                      <a:pt x="141" y="287"/>
                    </a:lnTo>
                    <a:lnTo>
                      <a:pt x="141" y="284"/>
                    </a:lnTo>
                    <a:lnTo>
                      <a:pt x="141" y="280"/>
                    </a:lnTo>
                    <a:lnTo>
                      <a:pt x="142" y="276"/>
                    </a:lnTo>
                    <a:lnTo>
                      <a:pt x="143" y="273"/>
                    </a:lnTo>
                    <a:lnTo>
                      <a:pt x="143" y="268"/>
                    </a:lnTo>
                    <a:lnTo>
                      <a:pt x="144" y="264"/>
                    </a:lnTo>
                    <a:lnTo>
                      <a:pt x="145" y="259"/>
                    </a:lnTo>
                    <a:lnTo>
                      <a:pt x="146" y="254"/>
                    </a:lnTo>
                    <a:lnTo>
                      <a:pt x="147" y="248"/>
                    </a:lnTo>
                    <a:lnTo>
                      <a:pt x="148" y="243"/>
                    </a:lnTo>
                    <a:lnTo>
                      <a:pt x="148" y="239"/>
                    </a:lnTo>
                    <a:lnTo>
                      <a:pt x="148" y="236"/>
                    </a:lnTo>
                    <a:lnTo>
                      <a:pt x="148" y="235"/>
                    </a:lnTo>
                    <a:lnTo>
                      <a:pt x="148" y="234"/>
                    </a:lnTo>
                    <a:lnTo>
                      <a:pt x="148" y="232"/>
                    </a:lnTo>
                    <a:lnTo>
                      <a:pt x="149" y="231"/>
                    </a:lnTo>
                    <a:lnTo>
                      <a:pt x="150" y="229"/>
                    </a:lnTo>
                    <a:lnTo>
                      <a:pt x="151" y="228"/>
                    </a:lnTo>
                    <a:lnTo>
                      <a:pt x="152" y="226"/>
                    </a:lnTo>
                    <a:lnTo>
                      <a:pt x="152" y="224"/>
                    </a:lnTo>
                    <a:lnTo>
                      <a:pt x="152" y="221"/>
                    </a:lnTo>
                    <a:lnTo>
                      <a:pt x="152" y="219"/>
                    </a:lnTo>
                    <a:lnTo>
                      <a:pt x="151" y="216"/>
                    </a:lnTo>
                    <a:lnTo>
                      <a:pt x="150" y="214"/>
                    </a:lnTo>
                    <a:lnTo>
                      <a:pt x="149" y="211"/>
                    </a:lnTo>
                    <a:lnTo>
                      <a:pt x="147" y="208"/>
                    </a:lnTo>
                    <a:lnTo>
                      <a:pt x="144" y="205"/>
                    </a:lnTo>
                    <a:lnTo>
                      <a:pt x="140" y="202"/>
                    </a:lnTo>
                    <a:lnTo>
                      <a:pt x="134" y="199"/>
                    </a:lnTo>
                    <a:lnTo>
                      <a:pt x="129" y="197"/>
                    </a:lnTo>
                    <a:lnTo>
                      <a:pt x="124" y="194"/>
                    </a:lnTo>
                    <a:lnTo>
                      <a:pt x="120" y="191"/>
                    </a:lnTo>
                    <a:lnTo>
                      <a:pt x="117" y="189"/>
                    </a:lnTo>
                    <a:lnTo>
                      <a:pt x="114" y="187"/>
                    </a:lnTo>
                    <a:lnTo>
                      <a:pt x="111" y="185"/>
                    </a:lnTo>
                    <a:lnTo>
                      <a:pt x="108" y="184"/>
                    </a:lnTo>
                    <a:lnTo>
                      <a:pt x="105" y="183"/>
                    </a:lnTo>
                    <a:lnTo>
                      <a:pt x="101" y="181"/>
                    </a:lnTo>
                    <a:lnTo>
                      <a:pt x="98" y="180"/>
                    </a:lnTo>
                    <a:lnTo>
                      <a:pt x="94" y="178"/>
                    </a:lnTo>
                    <a:lnTo>
                      <a:pt x="91" y="176"/>
                    </a:lnTo>
                    <a:lnTo>
                      <a:pt x="88" y="174"/>
                    </a:lnTo>
                    <a:lnTo>
                      <a:pt x="86" y="173"/>
                    </a:lnTo>
                    <a:lnTo>
                      <a:pt x="85" y="172"/>
                    </a:lnTo>
                    <a:lnTo>
                      <a:pt x="84" y="171"/>
                    </a:lnTo>
                    <a:lnTo>
                      <a:pt x="73" y="119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54" name="Freeform 82"/>
              <p:cNvSpPr>
                <a:spLocks/>
              </p:cNvSpPr>
              <p:nvPr/>
            </p:nvSpPr>
            <p:spPr bwMode="auto">
              <a:xfrm>
                <a:off x="1243" y="2702"/>
                <a:ext cx="60" cy="105"/>
              </a:xfrm>
              <a:custGeom>
                <a:avLst/>
                <a:gdLst>
                  <a:gd name="T0" fmla="*/ 25 w 60"/>
                  <a:gd name="T1" fmla="*/ 104 h 105"/>
                  <a:gd name="T2" fmla="*/ 32 w 60"/>
                  <a:gd name="T3" fmla="*/ 103 h 105"/>
                  <a:gd name="T4" fmla="*/ 44 w 60"/>
                  <a:gd name="T5" fmla="*/ 100 h 105"/>
                  <a:gd name="T6" fmla="*/ 54 w 60"/>
                  <a:gd name="T7" fmla="*/ 95 h 105"/>
                  <a:gd name="T8" fmla="*/ 59 w 60"/>
                  <a:gd name="T9" fmla="*/ 86 h 105"/>
                  <a:gd name="T10" fmla="*/ 55 w 60"/>
                  <a:gd name="T11" fmla="*/ 76 h 105"/>
                  <a:gd name="T12" fmla="*/ 48 w 60"/>
                  <a:gd name="T13" fmla="*/ 64 h 105"/>
                  <a:gd name="T14" fmla="*/ 40 w 60"/>
                  <a:gd name="T15" fmla="*/ 52 h 105"/>
                  <a:gd name="T16" fmla="*/ 37 w 60"/>
                  <a:gd name="T17" fmla="*/ 37 h 105"/>
                  <a:gd name="T18" fmla="*/ 40 w 60"/>
                  <a:gd name="T19" fmla="*/ 23 h 105"/>
                  <a:gd name="T20" fmla="*/ 47 w 60"/>
                  <a:gd name="T21" fmla="*/ 13 h 105"/>
                  <a:gd name="T22" fmla="*/ 50 w 60"/>
                  <a:gd name="T23" fmla="*/ 5 h 105"/>
                  <a:gd name="T24" fmla="*/ 45 w 60"/>
                  <a:gd name="T25" fmla="*/ 2 h 105"/>
                  <a:gd name="T26" fmla="*/ 32 w 60"/>
                  <a:gd name="T27" fmla="*/ 0 h 105"/>
                  <a:gd name="T28" fmla="*/ 18 w 60"/>
                  <a:gd name="T29" fmla="*/ 0 h 105"/>
                  <a:gd name="T30" fmla="*/ 6 w 60"/>
                  <a:gd name="T31" fmla="*/ 2 h 105"/>
                  <a:gd name="T32" fmla="*/ 3 w 60"/>
                  <a:gd name="T33" fmla="*/ 6 h 105"/>
                  <a:gd name="T34" fmla="*/ 0 w 60"/>
                  <a:gd name="T35" fmla="*/ 9 h 105"/>
                  <a:gd name="T36" fmla="*/ 0 w 60"/>
                  <a:gd name="T37" fmla="*/ 13 h 105"/>
                  <a:gd name="T38" fmla="*/ 1 w 60"/>
                  <a:gd name="T39" fmla="*/ 20 h 105"/>
                  <a:gd name="T40" fmla="*/ 4 w 60"/>
                  <a:gd name="T41" fmla="*/ 30 h 105"/>
                  <a:gd name="T42" fmla="*/ 7 w 60"/>
                  <a:gd name="T43" fmla="*/ 36 h 105"/>
                  <a:gd name="T44" fmla="*/ 9 w 60"/>
                  <a:gd name="T45" fmla="*/ 41 h 105"/>
                  <a:gd name="T46" fmla="*/ 9 w 60"/>
                  <a:gd name="T47" fmla="*/ 49 h 105"/>
                  <a:gd name="T48" fmla="*/ 10 w 60"/>
                  <a:gd name="T49" fmla="*/ 60 h 105"/>
                  <a:gd name="T50" fmla="*/ 9 w 60"/>
                  <a:gd name="T51" fmla="*/ 69 h 105"/>
                  <a:gd name="T52" fmla="*/ 9 w 60"/>
                  <a:gd name="T53" fmla="*/ 75 h 105"/>
                  <a:gd name="T54" fmla="*/ 8 w 60"/>
                  <a:gd name="T55" fmla="*/ 80 h 105"/>
                  <a:gd name="T56" fmla="*/ 9 w 60"/>
                  <a:gd name="T57" fmla="*/ 88 h 105"/>
                  <a:gd name="T58" fmla="*/ 10 w 60"/>
                  <a:gd name="T59" fmla="*/ 94 h 105"/>
                  <a:gd name="T60" fmla="*/ 12 w 60"/>
                  <a:gd name="T61" fmla="*/ 98 h 105"/>
                  <a:gd name="T62" fmla="*/ 14 w 60"/>
                  <a:gd name="T63" fmla="*/ 100 h 105"/>
                  <a:gd name="T64" fmla="*/ 16 w 60"/>
                  <a:gd name="T65" fmla="*/ 101 h 105"/>
                  <a:gd name="T66" fmla="*/ 19 w 60"/>
                  <a:gd name="T67" fmla="*/ 102 h 105"/>
                  <a:gd name="T68" fmla="*/ 22 w 60"/>
                  <a:gd name="T69" fmla="*/ 103 h 105"/>
                  <a:gd name="T70" fmla="*/ 23 w 60"/>
                  <a:gd name="T71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0" h="105">
                    <a:moveTo>
                      <a:pt x="23" y="104"/>
                    </a:moveTo>
                    <a:lnTo>
                      <a:pt x="25" y="104"/>
                    </a:lnTo>
                    <a:lnTo>
                      <a:pt x="28" y="103"/>
                    </a:lnTo>
                    <a:lnTo>
                      <a:pt x="32" y="103"/>
                    </a:lnTo>
                    <a:lnTo>
                      <a:pt x="38" y="102"/>
                    </a:lnTo>
                    <a:lnTo>
                      <a:pt x="44" y="100"/>
                    </a:lnTo>
                    <a:lnTo>
                      <a:pt x="50" y="98"/>
                    </a:lnTo>
                    <a:lnTo>
                      <a:pt x="54" y="95"/>
                    </a:lnTo>
                    <a:lnTo>
                      <a:pt x="57" y="91"/>
                    </a:lnTo>
                    <a:lnTo>
                      <a:pt x="59" y="86"/>
                    </a:lnTo>
                    <a:lnTo>
                      <a:pt x="58" y="81"/>
                    </a:lnTo>
                    <a:lnTo>
                      <a:pt x="55" y="76"/>
                    </a:lnTo>
                    <a:lnTo>
                      <a:pt x="52" y="70"/>
                    </a:lnTo>
                    <a:lnTo>
                      <a:pt x="48" y="64"/>
                    </a:lnTo>
                    <a:lnTo>
                      <a:pt x="44" y="58"/>
                    </a:lnTo>
                    <a:lnTo>
                      <a:pt x="40" y="52"/>
                    </a:lnTo>
                    <a:lnTo>
                      <a:pt x="38" y="45"/>
                    </a:lnTo>
                    <a:lnTo>
                      <a:pt x="37" y="37"/>
                    </a:lnTo>
                    <a:lnTo>
                      <a:pt x="38" y="30"/>
                    </a:lnTo>
                    <a:lnTo>
                      <a:pt x="40" y="23"/>
                    </a:lnTo>
                    <a:lnTo>
                      <a:pt x="44" y="18"/>
                    </a:lnTo>
                    <a:lnTo>
                      <a:pt x="47" y="13"/>
                    </a:lnTo>
                    <a:lnTo>
                      <a:pt x="49" y="9"/>
                    </a:lnTo>
                    <a:lnTo>
                      <a:pt x="50" y="5"/>
                    </a:lnTo>
                    <a:lnTo>
                      <a:pt x="49" y="3"/>
                    </a:lnTo>
                    <a:lnTo>
                      <a:pt x="45" y="2"/>
                    </a:lnTo>
                    <a:lnTo>
                      <a:pt x="39" y="1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8" y="0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3" y="25"/>
                    </a:lnTo>
                    <a:lnTo>
                      <a:pt x="4" y="30"/>
                    </a:lnTo>
                    <a:lnTo>
                      <a:pt x="6" y="34"/>
                    </a:lnTo>
                    <a:lnTo>
                      <a:pt x="7" y="36"/>
                    </a:lnTo>
                    <a:lnTo>
                      <a:pt x="8" y="38"/>
                    </a:lnTo>
                    <a:lnTo>
                      <a:pt x="9" y="41"/>
                    </a:lnTo>
                    <a:lnTo>
                      <a:pt x="9" y="44"/>
                    </a:lnTo>
                    <a:lnTo>
                      <a:pt x="9" y="49"/>
                    </a:lnTo>
                    <a:lnTo>
                      <a:pt x="10" y="54"/>
                    </a:lnTo>
                    <a:lnTo>
                      <a:pt x="10" y="60"/>
                    </a:lnTo>
                    <a:lnTo>
                      <a:pt x="10" y="65"/>
                    </a:lnTo>
                    <a:lnTo>
                      <a:pt x="9" y="69"/>
                    </a:lnTo>
                    <a:lnTo>
                      <a:pt x="9" y="72"/>
                    </a:lnTo>
                    <a:lnTo>
                      <a:pt x="9" y="75"/>
                    </a:lnTo>
                    <a:lnTo>
                      <a:pt x="8" y="77"/>
                    </a:lnTo>
                    <a:lnTo>
                      <a:pt x="8" y="80"/>
                    </a:lnTo>
                    <a:lnTo>
                      <a:pt x="8" y="84"/>
                    </a:lnTo>
                    <a:lnTo>
                      <a:pt x="9" y="88"/>
                    </a:lnTo>
                    <a:lnTo>
                      <a:pt x="9" y="92"/>
                    </a:lnTo>
                    <a:lnTo>
                      <a:pt x="10" y="94"/>
                    </a:lnTo>
                    <a:lnTo>
                      <a:pt x="11" y="96"/>
                    </a:lnTo>
                    <a:lnTo>
                      <a:pt x="12" y="98"/>
                    </a:lnTo>
                    <a:lnTo>
                      <a:pt x="13" y="99"/>
                    </a:lnTo>
                    <a:lnTo>
                      <a:pt x="14" y="100"/>
                    </a:lnTo>
                    <a:lnTo>
                      <a:pt x="16" y="100"/>
                    </a:lnTo>
                    <a:lnTo>
                      <a:pt x="16" y="101"/>
                    </a:lnTo>
                    <a:lnTo>
                      <a:pt x="18" y="102"/>
                    </a:lnTo>
                    <a:lnTo>
                      <a:pt x="19" y="102"/>
                    </a:lnTo>
                    <a:lnTo>
                      <a:pt x="20" y="103"/>
                    </a:lnTo>
                    <a:lnTo>
                      <a:pt x="22" y="103"/>
                    </a:lnTo>
                    <a:lnTo>
                      <a:pt x="22" y="104"/>
                    </a:lnTo>
                    <a:lnTo>
                      <a:pt x="23" y="104"/>
                    </a:lnTo>
                  </a:path>
                </a:pathLst>
              </a:custGeom>
              <a:solidFill>
                <a:srgbClr val="00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55" name="Freeform 83"/>
              <p:cNvSpPr>
                <a:spLocks/>
              </p:cNvSpPr>
              <p:nvPr/>
            </p:nvSpPr>
            <p:spPr bwMode="auto">
              <a:xfrm>
                <a:off x="1266" y="2630"/>
                <a:ext cx="171" cy="322"/>
              </a:xfrm>
              <a:custGeom>
                <a:avLst/>
                <a:gdLst>
                  <a:gd name="T0" fmla="*/ 74 w 171"/>
                  <a:gd name="T1" fmla="*/ 109 h 322"/>
                  <a:gd name="T2" fmla="*/ 75 w 171"/>
                  <a:gd name="T3" fmla="*/ 79 h 322"/>
                  <a:gd name="T4" fmla="*/ 65 w 171"/>
                  <a:gd name="T5" fmla="*/ 69 h 322"/>
                  <a:gd name="T6" fmla="*/ 55 w 171"/>
                  <a:gd name="T7" fmla="*/ 63 h 322"/>
                  <a:gd name="T8" fmla="*/ 56 w 171"/>
                  <a:gd name="T9" fmla="*/ 59 h 322"/>
                  <a:gd name="T10" fmla="*/ 62 w 171"/>
                  <a:gd name="T11" fmla="*/ 59 h 322"/>
                  <a:gd name="T12" fmla="*/ 65 w 171"/>
                  <a:gd name="T13" fmla="*/ 54 h 322"/>
                  <a:gd name="T14" fmla="*/ 67 w 171"/>
                  <a:gd name="T15" fmla="*/ 45 h 322"/>
                  <a:gd name="T16" fmla="*/ 70 w 171"/>
                  <a:gd name="T17" fmla="*/ 44 h 322"/>
                  <a:gd name="T18" fmla="*/ 70 w 171"/>
                  <a:gd name="T19" fmla="*/ 38 h 322"/>
                  <a:gd name="T20" fmla="*/ 67 w 171"/>
                  <a:gd name="T21" fmla="*/ 29 h 322"/>
                  <a:gd name="T22" fmla="*/ 65 w 171"/>
                  <a:gd name="T23" fmla="*/ 22 h 322"/>
                  <a:gd name="T24" fmla="*/ 59 w 171"/>
                  <a:gd name="T25" fmla="*/ 10 h 322"/>
                  <a:gd name="T26" fmla="*/ 50 w 171"/>
                  <a:gd name="T27" fmla="*/ 3 h 322"/>
                  <a:gd name="T28" fmla="*/ 38 w 171"/>
                  <a:gd name="T29" fmla="*/ 0 h 322"/>
                  <a:gd name="T30" fmla="*/ 27 w 171"/>
                  <a:gd name="T31" fmla="*/ 4 h 322"/>
                  <a:gd name="T32" fmla="*/ 21 w 171"/>
                  <a:gd name="T33" fmla="*/ 10 h 322"/>
                  <a:gd name="T34" fmla="*/ 20 w 171"/>
                  <a:gd name="T35" fmla="*/ 22 h 322"/>
                  <a:gd name="T36" fmla="*/ 21 w 171"/>
                  <a:gd name="T37" fmla="*/ 33 h 322"/>
                  <a:gd name="T38" fmla="*/ 25 w 171"/>
                  <a:gd name="T39" fmla="*/ 42 h 322"/>
                  <a:gd name="T40" fmla="*/ 28 w 171"/>
                  <a:gd name="T41" fmla="*/ 54 h 322"/>
                  <a:gd name="T42" fmla="*/ 20 w 171"/>
                  <a:gd name="T43" fmla="*/ 62 h 322"/>
                  <a:gd name="T44" fmla="*/ 5 w 171"/>
                  <a:gd name="T45" fmla="*/ 71 h 322"/>
                  <a:gd name="T46" fmla="*/ 1 w 171"/>
                  <a:gd name="T47" fmla="*/ 79 h 322"/>
                  <a:gd name="T48" fmla="*/ 0 w 171"/>
                  <a:gd name="T49" fmla="*/ 93 h 322"/>
                  <a:gd name="T50" fmla="*/ 8 w 171"/>
                  <a:gd name="T51" fmla="*/ 122 h 322"/>
                  <a:gd name="T52" fmla="*/ 9 w 171"/>
                  <a:gd name="T53" fmla="*/ 150 h 322"/>
                  <a:gd name="T54" fmla="*/ 9 w 171"/>
                  <a:gd name="T55" fmla="*/ 165 h 322"/>
                  <a:gd name="T56" fmla="*/ 14 w 171"/>
                  <a:gd name="T57" fmla="*/ 188 h 322"/>
                  <a:gd name="T58" fmla="*/ 28 w 171"/>
                  <a:gd name="T59" fmla="*/ 206 h 322"/>
                  <a:gd name="T60" fmla="*/ 44 w 171"/>
                  <a:gd name="T61" fmla="*/ 214 h 322"/>
                  <a:gd name="T62" fmla="*/ 61 w 171"/>
                  <a:gd name="T63" fmla="*/ 214 h 322"/>
                  <a:gd name="T64" fmla="*/ 84 w 171"/>
                  <a:gd name="T65" fmla="*/ 211 h 322"/>
                  <a:gd name="T66" fmla="*/ 101 w 171"/>
                  <a:gd name="T67" fmla="*/ 215 h 322"/>
                  <a:gd name="T68" fmla="*/ 119 w 171"/>
                  <a:gd name="T69" fmla="*/ 222 h 322"/>
                  <a:gd name="T70" fmla="*/ 119 w 171"/>
                  <a:gd name="T71" fmla="*/ 230 h 322"/>
                  <a:gd name="T72" fmla="*/ 117 w 171"/>
                  <a:gd name="T73" fmla="*/ 248 h 322"/>
                  <a:gd name="T74" fmla="*/ 119 w 171"/>
                  <a:gd name="T75" fmla="*/ 268 h 322"/>
                  <a:gd name="T76" fmla="*/ 122 w 171"/>
                  <a:gd name="T77" fmla="*/ 290 h 322"/>
                  <a:gd name="T78" fmla="*/ 119 w 171"/>
                  <a:gd name="T79" fmla="*/ 300 h 322"/>
                  <a:gd name="T80" fmla="*/ 119 w 171"/>
                  <a:gd name="T81" fmla="*/ 306 h 322"/>
                  <a:gd name="T82" fmla="*/ 127 w 171"/>
                  <a:gd name="T83" fmla="*/ 314 h 322"/>
                  <a:gd name="T84" fmla="*/ 141 w 171"/>
                  <a:gd name="T85" fmla="*/ 315 h 322"/>
                  <a:gd name="T86" fmla="*/ 151 w 171"/>
                  <a:gd name="T87" fmla="*/ 318 h 322"/>
                  <a:gd name="T88" fmla="*/ 162 w 171"/>
                  <a:gd name="T89" fmla="*/ 321 h 322"/>
                  <a:gd name="T90" fmla="*/ 168 w 171"/>
                  <a:gd name="T91" fmla="*/ 318 h 322"/>
                  <a:gd name="T92" fmla="*/ 169 w 171"/>
                  <a:gd name="T93" fmla="*/ 313 h 322"/>
                  <a:gd name="T94" fmla="*/ 155 w 171"/>
                  <a:gd name="T95" fmla="*/ 307 h 322"/>
                  <a:gd name="T96" fmla="*/ 141 w 171"/>
                  <a:gd name="T97" fmla="*/ 298 h 322"/>
                  <a:gd name="T98" fmla="*/ 140 w 171"/>
                  <a:gd name="T99" fmla="*/ 287 h 322"/>
                  <a:gd name="T100" fmla="*/ 142 w 171"/>
                  <a:gd name="T101" fmla="*/ 273 h 322"/>
                  <a:gd name="T102" fmla="*/ 145 w 171"/>
                  <a:gd name="T103" fmla="*/ 254 h 322"/>
                  <a:gd name="T104" fmla="*/ 147 w 171"/>
                  <a:gd name="T105" fmla="*/ 236 h 322"/>
                  <a:gd name="T106" fmla="*/ 148 w 171"/>
                  <a:gd name="T107" fmla="*/ 231 h 322"/>
                  <a:gd name="T108" fmla="*/ 152 w 171"/>
                  <a:gd name="T109" fmla="*/ 224 h 322"/>
                  <a:gd name="T110" fmla="*/ 149 w 171"/>
                  <a:gd name="T111" fmla="*/ 214 h 322"/>
                  <a:gd name="T112" fmla="*/ 139 w 171"/>
                  <a:gd name="T113" fmla="*/ 202 h 322"/>
                  <a:gd name="T114" fmla="*/ 120 w 171"/>
                  <a:gd name="T115" fmla="*/ 191 h 322"/>
                  <a:gd name="T116" fmla="*/ 108 w 171"/>
                  <a:gd name="T117" fmla="*/ 184 h 322"/>
                  <a:gd name="T118" fmla="*/ 94 w 171"/>
                  <a:gd name="T119" fmla="*/ 178 h 322"/>
                  <a:gd name="T120" fmla="*/ 84 w 171"/>
                  <a:gd name="T121" fmla="*/ 172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1" h="322">
                    <a:moveTo>
                      <a:pt x="73" y="122"/>
                    </a:moveTo>
                    <a:lnTo>
                      <a:pt x="73" y="120"/>
                    </a:lnTo>
                    <a:lnTo>
                      <a:pt x="74" y="116"/>
                    </a:lnTo>
                    <a:lnTo>
                      <a:pt x="74" y="109"/>
                    </a:lnTo>
                    <a:lnTo>
                      <a:pt x="75" y="101"/>
                    </a:lnTo>
                    <a:lnTo>
                      <a:pt x="76" y="93"/>
                    </a:lnTo>
                    <a:lnTo>
                      <a:pt x="76" y="85"/>
                    </a:lnTo>
                    <a:lnTo>
                      <a:pt x="75" y="79"/>
                    </a:lnTo>
                    <a:lnTo>
                      <a:pt x="74" y="75"/>
                    </a:lnTo>
                    <a:lnTo>
                      <a:pt x="72" y="73"/>
                    </a:lnTo>
                    <a:lnTo>
                      <a:pt x="69" y="71"/>
                    </a:lnTo>
                    <a:lnTo>
                      <a:pt x="65" y="69"/>
                    </a:lnTo>
                    <a:lnTo>
                      <a:pt x="62" y="67"/>
                    </a:lnTo>
                    <a:lnTo>
                      <a:pt x="59" y="66"/>
                    </a:lnTo>
                    <a:lnTo>
                      <a:pt x="56" y="65"/>
                    </a:lnTo>
                    <a:lnTo>
                      <a:pt x="55" y="63"/>
                    </a:lnTo>
                    <a:lnTo>
                      <a:pt x="55" y="62"/>
                    </a:lnTo>
                    <a:lnTo>
                      <a:pt x="56" y="61"/>
                    </a:lnTo>
                    <a:lnTo>
                      <a:pt x="56" y="60"/>
                    </a:lnTo>
                    <a:lnTo>
                      <a:pt x="56" y="59"/>
                    </a:lnTo>
                    <a:lnTo>
                      <a:pt x="57" y="59"/>
                    </a:lnTo>
                    <a:lnTo>
                      <a:pt x="58" y="59"/>
                    </a:lnTo>
                    <a:lnTo>
                      <a:pt x="60" y="59"/>
                    </a:lnTo>
                    <a:lnTo>
                      <a:pt x="62" y="59"/>
                    </a:lnTo>
                    <a:lnTo>
                      <a:pt x="63" y="59"/>
                    </a:lnTo>
                    <a:lnTo>
                      <a:pt x="63" y="58"/>
                    </a:lnTo>
                    <a:lnTo>
                      <a:pt x="65" y="56"/>
                    </a:lnTo>
                    <a:lnTo>
                      <a:pt x="65" y="54"/>
                    </a:lnTo>
                    <a:lnTo>
                      <a:pt x="66" y="51"/>
                    </a:lnTo>
                    <a:lnTo>
                      <a:pt x="67" y="49"/>
                    </a:lnTo>
                    <a:lnTo>
                      <a:pt x="67" y="47"/>
                    </a:lnTo>
                    <a:lnTo>
                      <a:pt x="67" y="45"/>
                    </a:lnTo>
                    <a:lnTo>
                      <a:pt x="67" y="44"/>
                    </a:lnTo>
                    <a:lnTo>
                      <a:pt x="68" y="44"/>
                    </a:lnTo>
                    <a:lnTo>
                      <a:pt x="69" y="44"/>
                    </a:lnTo>
                    <a:lnTo>
                      <a:pt x="70" y="44"/>
                    </a:lnTo>
                    <a:lnTo>
                      <a:pt x="71" y="43"/>
                    </a:lnTo>
                    <a:lnTo>
                      <a:pt x="70" y="41"/>
                    </a:lnTo>
                    <a:lnTo>
                      <a:pt x="70" y="40"/>
                    </a:lnTo>
                    <a:lnTo>
                      <a:pt x="70" y="38"/>
                    </a:lnTo>
                    <a:lnTo>
                      <a:pt x="69" y="36"/>
                    </a:lnTo>
                    <a:lnTo>
                      <a:pt x="68" y="33"/>
                    </a:lnTo>
                    <a:lnTo>
                      <a:pt x="67" y="31"/>
                    </a:lnTo>
                    <a:lnTo>
                      <a:pt x="67" y="29"/>
                    </a:lnTo>
                    <a:lnTo>
                      <a:pt x="66" y="28"/>
                    </a:lnTo>
                    <a:lnTo>
                      <a:pt x="66" y="26"/>
                    </a:lnTo>
                    <a:lnTo>
                      <a:pt x="65" y="24"/>
                    </a:lnTo>
                    <a:lnTo>
                      <a:pt x="65" y="22"/>
                    </a:lnTo>
                    <a:lnTo>
                      <a:pt x="64" y="18"/>
                    </a:lnTo>
                    <a:lnTo>
                      <a:pt x="63" y="15"/>
                    </a:lnTo>
                    <a:lnTo>
                      <a:pt x="61" y="12"/>
                    </a:lnTo>
                    <a:lnTo>
                      <a:pt x="59" y="10"/>
                    </a:lnTo>
                    <a:lnTo>
                      <a:pt x="57" y="8"/>
                    </a:lnTo>
                    <a:lnTo>
                      <a:pt x="55" y="6"/>
                    </a:lnTo>
                    <a:lnTo>
                      <a:pt x="53" y="4"/>
                    </a:lnTo>
                    <a:lnTo>
                      <a:pt x="50" y="3"/>
                    </a:lnTo>
                    <a:lnTo>
                      <a:pt x="47" y="1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2" y="2"/>
                    </a:lnTo>
                    <a:lnTo>
                      <a:pt x="29" y="3"/>
                    </a:lnTo>
                    <a:lnTo>
                      <a:pt x="27" y="4"/>
                    </a:lnTo>
                    <a:lnTo>
                      <a:pt x="25" y="5"/>
                    </a:lnTo>
                    <a:lnTo>
                      <a:pt x="23" y="6"/>
                    </a:lnTo>
                    <a:lnTo>
                      <a:pt x="22" y="8"/>
                    </a:lnTo>
                    <a:lnTo>
                      <a:pt x="21" y="10"/>
                    </a:lnTo>
                    <a:lnTo>
                      <a:pt x="21" y="13"/>
                    </a:lnTo>
                    <a:lnTo>
                      <a:pt x="21" y="16"/>
                    </a:lnTo>
                    <a:lnTo>
                      <a:pt x="21" y="19"/>
                    </a:lnTo>
                    <a:lnTo>
                      <a:pt x="20" y="22"/>
                    </a:lnTo>
                    <a:lnTo>
                      <a:pt x="20" y="25"/>
                    </a:lnTo>
                    <a:lnTo>
                      <a:pt x="21" y="28"/>
                    </a:lnTo>
                    <a:lnTo>
                      <a:pt x="21" y="31"/>
                    </a:lnTo>
                    <a:lnTo>
                      <a:pt x="21" y="33"/>
                    </a:lnTo>
                    <a:lnTo>
                      <a:pt x="22" y="35"/>
                    </a:lnTo>
                    <a:lnTo>
                      <a:pt x="24" y="36"/>
                    </a:lnTo>
                    <a:lnTo>
                      <a:pt x="24" y="39"/>
                    </a:lnTo>
                    <a:lnTo>
                      <a:pt x="25" y="42"/>
                    </a:lnTo>
                    <a:lnTo>
                      <a:pt x="26" y="45"/>
                    </a:lnTo>
                    <a:lnTo>
                      <a:pt x="27" y="48"/>
                    </a:lnTo>
                    <a:lnTo>
                      <a:pt x="27" y="51"/>
                    </a:lnTo>
                    <a:lnTo>
                      <a:pt x="28" y="54"/>
                    </a:lnTo>
                    <a:lnTo>
                      <a:pt x="28" y="55"/>
                    </a:lnTo>
                    <a:lnTo>
                      <a:pt x="27" y="57"/>
                    </a:lnTo>
                    <a:lnTo>
                      <a:pt x="24" y="59"/>
                    </a:lnTo>
                    <a:lnTo>
                      <a:pt x="20" y="62"/>
                    </a:lnTo>
                    <a:lnTo>
                      <a:pt x="16" y="64"/>
                    </a:lnTo>
                    <a:lnTo>
                      <a:pt x="11" y="66"/>
                    </a:lnTo>
                    <a:lnTo>
                      <a:pt x="7" y="69"/>
                    </a:lnTo>
                    <a:lnTo>
                      <a:pt x="5" y="71"/>
                    </a:lnTo>
                    <a:lnTo>
                      <a:pt x="3" y="73"/>
                    </a:lnTo>
                    <a:lnTo>
                      <a:pt x="3" y="75"/>
                    </a:lnTo>
                    <a:lnTo>
                      <a:pt x="2" y="77"/>
                    </a:lnTo>
                    <a:lnTo>
                      <a:pt x="1" y="79"/>
                    </a:lnTo>
                    <a:lnTo>
                      <a:pt x="0" y="81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3" y="99"/>
                    </a:lnTo>
                    <a:lnTo>
                      <a:pt x="5" y="106"/>
                    </a:lnTo>
                    <a:lnTo>
                      <a:pt x="7" y="114"/>
                    </a:lnTo>
                    <a:lnTo>
                      <a:pt x="8" y="122"/>
                    </a:lnTo>
                    <a:lnTo>
                      <a:pt x="9" y="130"/>
                    </a:lnTo>
                    <a:lnTo>
                      <a:pt x="9" y="138"/>
                    </a:lnTo>
                    <a:lnTo>
                      <a:pt x="10" y="144"/>
                    </a:lnTo>
                    <a:lnTo>
                      <a:pt x="9" y="150"/>
                    </a:lnTo>
                    <a:lnTo>
                      <a:pt x="9" y="153"/>
                    </a:lnTo>
                    <a:lnTo>
                      <a:pt x="9" y="157"/>
                    </a:lnTo>
                    <a:lnTo>
                      <a:pt x="9" y="161"/>
                    </a:lnTo>
                    <a:lnTo>
                      <a:pt x="9" y="165"/>
                    </a:lnTo>
                    <a:lnTo>
                      <a:pt x="9" y="170"/>
                    </a:lnTo>
                    <a:lnTo>
                      <a:pt x="10" y="176"/>
                    </a:lnTo>
                    <a:lnTo>
                      <a:pt x="11" y="182"/>
                    </a:lnTo>
                    <a:lnTo>
                      <a:pt x="14" y="188"/>
                    </a:lnTo>
                    <a:lnTo>
                      <a:pt x="16" y="194"/>
                    </a:lnTo>
                    <a:lnTo>
                      <a:pt x="19" y="199"/>
                    </a:lnTo>
                    <a:lnTo>
                      <a:pt x="23" y="203"/>
                    </a:lnTo>
                    <a:lnTo>
                      <a:pt x="28" y="206"/>
                    </a:lnTo>
                    <a:lnTo>
                      <a:pt x="32" y="209"/>
                    </a:lnTo>
                    <a:lnTo>
                      <a:pt x="37" y="211"/>
                    </a:lnTo>
                    <a:lnTo>
                      <a:pt x="41" y="213"/>
                    </a:lnTo>
                    <a:lnTo>
                      <a:pt x="44" y="214"/>
                    </a:lnTo>
                    <a:lnTo>
                      <a:pt x="46" y="214"/>
                    </a:lnTo>
                    <a:lnTo>
                      <a:pt x="50" y="215"/>
                    </a:lnTo>
                    <a:lnTo>
                      <a:pt x="55" y="214"/>
                    </a:lnTo>
                    <a:lnTo>
                      <a:pt x="61" y="214"/>
                    </a:lnTo>
                    <a:lnTo>
                      <a:pt x="67" y="213"/>
                    </a:lnTo>
                    <a:lnTo>
                      <a:pt x="73" y="212"/>
                    </a:lnTo>
                    <a:lnTo>
                      <a:pt x="79" y="211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91" y="212"/>
                    </a:lnTo>
                    <a:lnTo>
                      <a:pt x="96" y="214"/>
                    </a:lnTo>
                    <a:lnTo>
                      <a:pt x="101" y="215"/>
                    </a:lnTo>
                    <a:lnTo>
                      <a:pt x="107" y="217"/>
                    </a:lnTo>
                    <a:lnTo>
                      <a:pt x="112" y="220"/>
                    </a:lnTo>
                    <a:lnTo>
                      <a:pt x="116" y="221"/>
                    </a:lnTo>
                    <a:lnTo>
                      <a:pt x="119" y="222"/>
                    </a:lnTo>
                    <a:lnTo>
                      <a:pt x="120" y="223"/>
                    </a:lnTo>
                    <a:lnTo>
                      <a:pt x="120" y="224"/>
                    </a:lnTo>
                    <a:lnTo>
                      <a:pt x="119" y="226"/>
                    </a:lnTo>
                    <a:lnTo>
                      <a:pt x="119" y="230"/>
                    </a:lnTo>
                    <a:lnTo>
                      <a:pt x="118" y="234"/>
                    </a:lnTo>
                    <a:lnTo>
                      <a:pt x="118" y="239"/>
                    </a:lnTo>
                    <a:lnTo>
                      <a:pt x="117" y="243"/>
                    </a:lnTo>
                    <a:lnTo>
                      <a:pt x="117" y="248"/>
                    </a:lnTo>
                    <a:lnTo>
                      <a:pt x="117" y="252"/>
                    </a:lnTo>
                    <a:lnTo>
                      <a:pt x="117" y="257"/>
                    </a:lnTo>
                    <a:lnTo>
                      <a:pt x="118" y="262"/>
                    </a:lnTo>
                    <a:lnTo>
                      <a:pt x="119" y="268"/>
                    </a:lnTo>
                    <a:lnTo>
                      <a:pt x="120" y="274"/>
                    </a:lnTo>
                    <a:lnTo>
                      <a:pt x="121" y="280"/>
                    </a:lnTo>
                    <a:lnTo>
                      <a:pt x="122" y="286"/>
                    </a:lnTo>
                    <a:lnTo>
                      <a:pt x="122" y="290"/>
                    </a:lnTo>
                    <a:lnTo>
                      <a:pt x="121" y="294"/>
                    </a:lnTo>
                    <a:lnTo>
                      <a:pt x="120" y="296"/>
                    </a:lnTo>
                    <a:lnTo>
                      <a:pt x="120" y="298"/>
                    </a:lnTo>
                    <a:lnTo>
                      <a:pt x="119" y="300"/>
                    </a:lnTo>
                    <a:lnTo>
                      <a:pt x="119" y="302"/>
                    </a:lnTo>
                    <a:lnTo>
                      <a:pt x="119" y="304"/>
                    </a:lnTo>
                    <a:lnTo>
                      <a:pt x="119" y="305"/>
                    </a:lnTo>
                    <a:lnTo>
                      <a:pt x="119" y="306"/>
                    </a:lnTo>
                    <a:lnTo>
                      <a:pt x="122" y="314"/>
                    </a:lnTo>
                    <a:lnTo>
                      <a:pt x="123" y="314"/>
                    </a:lnTo>
                    <a:lnTo>
                      <a:pt x="124" y="314"/>
                    </a:lnTo>
                    <a:lnTo>
                      <a:pt x="127" y="314"/>
                    </a:lnTo>
                    <a:lnTo>
                      <a:pt x="131" y="314"/>
                    </a:lnTo>
                    <a:lnTo>
                      <a:pt x="134" y="315"/>
                    </a:lnTo>
                    <a:lnTo>
                      <a:pt x="138" y="315"/>
                    </a:lnTo>
                    <a:lnTo>
                      <a:pt x="141" y="315"/>
                    </a:lnTo>
                    <a:lnTo>
                      <a:pt x="143" y="316"/>
                    </a:lnTo>
                    <a:lnTo>
                      <a:pt x="145" y="317"/>
                    </a:lnTo>
                    <a:lnTo>
                      <a:pt x="148" y="317"/>
                    </a:lnTo>
                    <a:lnTo>
                      <a:pt x="151" y="318"/>
                    </a:lnTo>
                    <a:lnTo>
                      <a:pt x="154" y="319"/>
                    </a:lnTo>
                    <a:lnTo>
                      <a:pt x="157" y="320"/>
                    </a:lnTo>
                    <a:lnTo>
                      <a:pt x="160" y="320"/>
                    </a:lnTo>
                    <a:lnTo>
                      <a:pt x="162" y="321"/>
                    </a:lnTo>
                    <a:lnTo>
                      <a:pt x="164" y="320"/>
                    </a:lnTo>
                    <a:lnTo>
                      <a:pt x="165" y="320"/>
                    </a:lnTo>
                    <a:lnTo>
                      <a:pt x="166" y="319"/>
                    </a:lnTo>
                    <a:lnTo>
                      <a:pt x="168" y="318"/>
                    </a:lnTo>
                    <a:lnTo>
                      <a:pt x="169" y="317"/>
                    </a:lnTo>
                    <a:lnTo>
                      <a:pt x="170" y="316"/>
                    </a:lnTo>
                    <a:lnTo>
                      <a:pt x="170" y="315"/>
                    </a:lnTo>
                    <a:lnTo>
                      <a:pt x="169" y="313"/>
                    </a:lnTo>
                    <a:lnTo>
                      <a:pt x="166" y="312"/>
                    </a:lnTo>
                    <a:lnTo>
                      <a:pt x="163" y="311"/>
                    </a:lnTo>
                    <a:lnTo>
                      <a:pt x="159" y="309"/>
                    </a:lnTo>
                    <a:lnTo>
                      <a:pt x="155" y="307"/>
                    </a:lnTo>
                    <a:lnTo>
                      <a:pt x="150" y="305"/>
                    </a:lnTo>
                    <a:lnTo>
                      <a:pt x="146" y="302"/>
                    </a:lnTo>
                    <a:lnTo>
                      <a:pt x="143" y="300"/>
                    </a:lnTo>
                    <a:lnTo>
                      <a:pt x="141" y="298"/>
                    </a:lnTo>
                    <a:lnTo>
                      <a:pt x="140" y="296"/>
                    </a:lnTo>
                    <a:lnTo>
                      <a:pt x="140" y="293"/>
                    </a:lnTo>
                    <a:lnTo>
                      <a:pt x="140" y="291"/>
                    </a:lnTo>
                    <a:lnTo>
                      <a:pt x="140" y="287"/>
                    </a:lnTo>
                    <a:lnTo>
                      <a:pt x="140" y="284"/>
                    </a:lnTo>
                    <a:lnTo>
                      <a:pt x="141" y="280"/>
                    </a:lnTo>
                    <a:lnTo>
                      <a:pt x="141" y="276"/>
                    </a:lnTo>
                    <a:lnTo>
                      <a:pt x="142" y="273"/>
                    </a:lnTo>
                    <a:lnTo>
                      <a:pt x="143" y="269"/>
                    </a:lnTo>
                    <a:lnTo>
                      <a:pt x="144" y="264"/>
                    </a:lnTo>
                    <a:lnTo>
                      <a:pt x="145" y="259"/>
                    </a:lnTo>
                    <a:lnTo>
                      <a:pt x="145" y="254"/>
                    </a:lnTo>
                    <a:lnTo>
                      <a:pt x="146" y="248"/>
                    </a:lnTo>
                    <a:lnTo>
                      <a:pt x="147" y="243"/>
                    </a:lnTo>
                    <a:lnTo>
                      <a:pt x="147" y="239"/>
                    </a:lnTo>
                    <a:lnTo>
                      <a:pt x="147" y="236"/>
                    </a:lnTo>
                    <a:lnTo>
                      <a:pt x="147" y="235"/>
                    </a:lnTo>
                    <a:lnTo>
                      <a:pt x="147" y="234"/>
                    </a:lnTo>
                    <a:lnTo>
                      <a:pt x="148" y="233"/>
                    </a:lnTo>
                    <a:lnTo>
                      <a:pt x="148" y="231"/>
                    </a:lnTo>
                    <a:lnTo>
                      <a:pt x="150" y="230"/>
                    </a:lnTo>
                    <a:lnTo>
                      <a:pt x="151" y="228"/>
                    </a:lnTo>
                    <a:lnTo>
                      <a:pt x="151" y="226"/>
                    </a:lnTo>
                    <a:lnTo>
                      <a:pt x="152" y="224"/>
                    </a:lnTo>
                    <a:lnTo>
                      <a:pt x="151" y="221"/>
                    </a:lnTo>
                    <a:lnTo>
                      <a:pt x="151" y="219"/>
                    </a:lnTo>
                    <a:lnTo>
                      <a:pt x="150" y="216"/>
                    </a:lnTo>
                    <a:lnTo>
                      <a:pt x="149" y="214"/>
                    </a:lnTo>
                    <a:lnTo>
                      <a:pt x="148" y="211"/>
                    </a:lnTo>
                    <a:lnTo>
                      <a:pt x="146" y="208"/>
                    </a:lnTo>
                    <a:lnTo>
                      <a:pt x="143" y="205"/>
                    </a:lnTo>
                    <a:lnTo>
                      <a:pt x="139" y="202"/>
                    </a:lnTo>
                    <a:lnTo>
                      <a:pt x="134" y="199"/>
                    </a:lnTo>
                    <a:lnTo>
                      <a:pt x="128" y="197"/>
                    </a:lnTo>
                    <a:lnTo>
                      <a:pt x="123" y="194"/>
                    </a:lnTo>
                    <a:lnTo>
                      <a:pt x="120" y="191"/>
                    </a:lnTo>
                    <a:lnTo>
                      <a:pt x="116" y="189"/>
                    </a:lnTo>
                    <a:lnTo>
                      <a:pt x="113" y="187"/>
                    </a:lnTo>
                    <a:lnTo>
                      <a:pt x="111" y="185"/>
                    </a:lnTo>
                    <a:lnTo>
                      <a:pt x="108" y="184"/>
                    </a:lnTo>
                    <a:lnTo>
                      <a:pt x="105" y="183"/>
                    </a:lnTo>
                    <a:lnTo>
                      <a:pt x="101" y="181"/>
                    </a:lnTo>
                    <a:lnTo>
                      <a:pt x="97" y="180"/>
                    </a:lnTo>
                    <a:lnTo>
                      <a:pt x="94" y="178"/>
                    </a:lnTo>
                    <a:lnTo>
                      <a:pt x="91" y="176"/>
                    </a:lnTo>
                    <a:lnTo>
                      <a:pt x="88" y="174"/>
                    </a:lnTo>
                    <a:lnTo>
                      <a:pt x="85" y="173"/>
                    </a:lnTo>
                    <a:lnTo>
                      <a:pt x="84" y="172"/>
                    </a:lnTo>
                    <a:lnTo>
                      <a:pt x="84" y="171"/>
                    </a:lnTo>
                    <a:lnTo>
                      <a:pt x="73" y="122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56" name="Freeform 84"/>
              <p:cNvSpPr>
                <a:spLocks/>
              </p:cNvSpPr>
              <p:nvPr/>
            </p:nvSpPr>
            <p:spPr bwMode="auto">
              <a:xfrm>
                <a:off x="1252" y="2730"/>
                <a:ext cx="17" cy="71"/>
              </a:xfrm>
              <a:custGeom>
                <a:avLst/>
                <a:gdLst>
                  <a:gd name="T0" fmla="*/ 7 w 17"/>
                  <a:gd name="T1" fmla="*/ 58 h 71"/>
                  <a:gd name="T2" fmla="*/ 6 w 17"/>
                  <a:gd name="T3" fmla="*/ 53 h 71"/>
                  <a:gd name="T4" fmla="*/ 6 w 17"/>
                  <a:gd name="T5" fmla="*/ 45 h 71"/>
                  <a:gd name="T6" fmla="*/ 6 w 17"/>
                  <a:gd name="T7" fmla="*/ 37 h 71"/>
                  <a:gd name="T8" fmla="*/ 8 w 17"/>
                  <a:gd name="T9" fmla="*/ 30 h 71"/>
                  <a:gd name="T10" fmla="*/ 9 w 17"/>
                  <a:gd name="T11" fmla="*/ 25 h 71"/>
                  <a:gd name="T12" fmla="*/ 9 w 17"/>
                  <a:gd name="T13" fmla="*/ 20 h 71"/>
                  <a:gd name="T14" fmla="*/ 7 w 17"/>
                  <a:gd name="T15" fmla="*/ 15 h 71"/>
                  <a:gd name="T16" fmla="*/ 6 w 17"/>
                  <a:gd name="T17" fmla="*/ 11 h 71"/>
                  <a:gd name="T18" fmla="*/ 5 w 17"/>
                  <a:gd name="T19" fmla="*/ 8 h 71"/>
                  <a:gd name="T20" fmla="*/ 3 w 17"/>
                  <a:gd name="T21" fmla="*/ 5 h 71"/>
                  <a:gd name="T22" fmla="*/ 1 w 17"/>
                  <a:gd name="T23" fmla="*/ 1 h 71"/>
                  <a:gd name="T24" fmla="*/ 0 w 17"/>
                  <a:gd name="T25" fmla="*/ 3 h 71"/>
                  <a:gd name="T26" fmla="*/ 2 w 17"/>
                  <a:gd name="T27" fmla="*/ 7 h 71"/>
                  <a:gd name="T28" fmla="*/ 3 w 17"/>
                  <a:gd name="T29" fmla="*/ 11 h 71"/>
                  <a:gd name="T30" fmla="*/ 4 w 17"/>
                  <a:gd name="T31" fmla="*/ 18 h 71"/>
                  <a:gd name="T32" fmla="*/ 4 w 17"/>
                  <a:gd name="T33" fmla="*/ 28 h 71"/>
                  <a:gd name="T34" fmla="*/ 4 w 17"/>
                  <a:gd name="T35" fmla="*/ 37 h 71"/>
                  <a:gd name="T36" fmla="*/ 3 w 17"/>
                  <a:gd name="T37" fmla="*/ 42 h 71"/>
                  <a:gd name="T38" fmla="*/ 3 w 17"/>
                  <a:gd name="T39" fmla="*/ 48 h 71"/>
                  <a:gd name="T40" fmla="*/ 3 w 17"/>
                  <a:gd name="T41" fmla="*/ 55 h 71"/>
                  <a:gd name="T42" fmla="*/ 5 w 17"/>
                  <a:gd name="T43" fmla="*/ 61 h 71"/>
                  <a:gd name="T44" fmla="*/ 6 w 17"/>
                  <a:gd name="T45" fmla="*/ 64 h 71"/>
                  <a:gd name="T46" fmla="*/ 8 w 17"/>
                  <a:gd name="T47" fmla="*/ 66 h 71"/>
                  <a:gd name="T48" fmla="*/ 10 w 17"/>
                  <a:gd name="T49" fmla="*/ 67 h 71"/>
                  <a:gd name="T50" fmla="*/ 12 w 17"/>
                  <a:gd name="T51" fmla="*/ 69 h 71"/>
                  <a:gd name="T52" fmla="*/ 14 w 17"/>
                  <a:gd name="T53" fmla="*/ 69 h 71"/>
                  <a:gd name="T54" fmla="*/ 15 w 17"/>
                  <a:gd name="T55" fmla="*/ 70 h 71"/>
                  <a:gd name="T56" fmla="*/ 14 w 17"/>
                  <a:gd name="T57" fmla="*/ 68 h 71"/>
                  <a:gd name="T58" fmla="*/ 12 w 17"/>
                  <a:gd name="T59" fmla="*/ 66 h 71"/>
                  <a:gd name="T60" fmla="*/ 9 w 17"/>
                  <a:gd name="T61" fmla="*/ 63 h 71"/>
                  <a:gd name="T62" fmla="*/ 8 w 17"/>
                  <a:gd name="T63" fmla="*/ 6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71">
                    <a:moveTo>
                      <a:pt x="8" y="59"/>
                    </a:moveTo>
                    <a:lnTo>
                      <a:pt x="7" y="58"/>
                    </a:lnTo>
                    <a:lnTo>
                      <a:pt x="7" y="56"/>
                    </a:lnTo>
                    <a:lnTo>
                      <a:pt x="6" y="53"/>
                    </a:lnTo>
                    <a:lnTo>
                      <a:pt x="6" y="49"/>
                    </a:lnTo>
                    <a:lnTo>
                      <a:pt x="6" y="45"/>
                    </a:lnTo>
                    <a:lnTo>
                      <a:pt x="6" y="41"/>
                    </a:lnTo>
                    <a:lnTo>
                      <a:pt x="6" y="37"/>
                    </a:lnTo>
                    <a:lnTo>
                      <a:pt x="7" y="32"/>
                    </a:lnTo>
                    <a:lnTo>
                      <a:pt x="8" y="30"/>
                    </a:lnTo>
                    <a:lnTo>
                      <a:pt x="9" y="28"/>
                    </a:lnTo>
                    <a:lnTo>
                      <a:pt x="9" y="25"/>
                    </a:lnTo>
                    <a:lnTo>
                      <a:pt x="9" y="22"/>
                    </a:lnTo>
                    <a:lnTo>
                      <a:pt x="9" y="20"/>
                    </a:lnTo>
                    <a:lnTo>
                      <a:pt x="8" y="17"/>
                    </a:lnTo>
                    <a:lnTo>
                      <a:pt x="7" y="15"/>
                    </a:lnTo>
                    <a:lnTo>
                      <a:pt x="6" y="12"/>
                    </a:lnTo>
                    <a:lnTo>
                      <a:pt x="6" y="11"/>
                    </a:lnTo>
                    <a:lnTo>
                      <a:pt x="6" y="10"/>
                    </a:lnTo>
                    <a:lnTo>
                      <a:pt x="5" y="8"/>
                    </a:lnTo>
                    <a:lnTo>
                      <a:pt x="4" y="7"/>
                    </a:lnTo>
                    <a:lnTo>
                      <a:pt x="3" y="5"/>
                    </a:lnTo>
                    <a:lnTo>
                      <a:pt x="2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3" y="9"/>
                    </a:lnTo>
                    <a:lnTo>
                      <a:pt x="3" y="11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4" y="23"/>
                    </a:lnTo>
                    <a:lnTo>
                      <a:pt x="4" y="28"/>
                    </a:lnTo>
                    <a:lnTo>
                      <a:pt x="4" y="33"/>
                    </a:lnTo>
                    <a:lnTo>
                      <a:pt x="4" y="37"/>
                    </a:lnTo>
                    <a:lnTo>
                      <a:pt x="3" y="40"/>
                    </a:lnTo>
                    <a:lnTo>
                      <a:pt x="3" y="42"/>
                    </a:lnTo>
                    <a:lnTo>
                      <a:pt x="3" y="45"/>
                    </a:lnTo>
                    <a:lnTo>
                      <a:pt x="3" y="48"/>
                    </a:lnTo>
                    <a:lnTo>
                      <a:pt x="3" y="52"/>
                    </a:lnTo>
                    <a:lnTo>
                      <a:pt x="3" y="55"/>
                    </a:lnTo>
                    <a:lnTo>
                      <a:pt x="4" y="58"/>
                    </a:lnTo>
                    <a:lnTo>
                      <a:pt x="5" y="61"/>
                    </a:lnTo>
                    <a:lnTo>
                      <a:pt x="5" y="62"/>
                    </a:lnTo>
                    <a:lnTo>
                      <a:pt x="6" y="64"/>
                    </a:lnTo>
                    <a:lnTo>
                      <a:pt x="7" y="65"/>
                    </a:lnTo>
                    <a:lnTo>
                      <a:pt x="8" y="66"/>
                    </a:lnTo>
                    <a:lnTo>
                      <a:pt x="9" y="67"/>
                    </a:lnTo>
                    <a:lnTo>
                      <a:pt x="10" y="67"/>
                    </a:lnTo>
                    <a:lnTo>
                      <a:pt x="11" y="68"/>
                    </a:lnTo>
                    <a:lnTo>
                      <a:pt x="12" y="69"/>
                    </a:lnTo>
                    <a:lnTo>
                      <a:pt x="13" y="69"/>
                    </a:lnTo>
                    <a:lnTo>
                      <a:pt x="14" y="69"/>
                    </a:lnTo>
                    <a:lnTo>
                      <a:pt x="15" y="69"/>
                    </a:lnTo>
                    <a:lnTo>
                      <a:pt x="15" y="70"/>
                    </a:lnTo>
                    <a:lnTo>
                      <a:pt x="16" y="70"/>
                    </a:lnTo>
                    <a:lnTo>
                      <a:pt x="14" y="68"/>
                    </a:lnTo>
                    <a:lnTo>
                      <a:pt x="13" y="67"/>
                    </a:lnTo>
                    <a:lnTo>
                      <a:pt x="12" y="66"/>
                    </a:lnTo>
                    <a:lnTo>
                      <a:pt x="10" y="64"/>
                    </a:lnTo>
                    <a:lnTo>
                      <a:pt x="9" y="63"/>
                    </a:lnTo>
                    <a:lnTo>
                      <a:pt x="9" y="61"/>
                    </a:lnTo>
                    <a:lnTo>
                      <a:pt x="8" y="61"/>
                    </a:lnTo>
                    <a:lnTo>
                      <a:pt x="8" y="59"/>
                    </a:lnTo>
                  </a:path>
                </a:pathLst>
              </a:cu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57" name="Freeform 85"/>
              <p:cNvSpPr>
                <a:spLocks/>
              </p:cNvSpPr>
              <p:nvPr/>
            </p:nvSpPr>
            <p:spPr bwMode="auto">
              <a:xfrm>
                <a:off x="1356" y="2827"/>
                <a:ext cx="231" cy="208"/>
              </a:xfrm>
              <a:custGeom>
                <a:avLst/>
                <a:gdLst>
                  <a:gd name="T0" fmla="*/ 0 w 231"/>
                  <a:gd name="T1" fmla="*/ 207 h 208"/>
                  <a:gd name="T2" fmla="*/ 0 w 231"/>
                  <a:gd name="T3" fmla="*/ 54 h 208"/>
                  <a:gd name="T4" fmla="*/ 230 w 231"/>
                  <a:gd name="T5" fmla="*/ 0 h 208"/>
                  <a:gd name="T6" fmla="*/ 230 w 231"/>
                  <a:gd name="T7" fmla="*/ 156 h 208"/>
                  <a:gd name="T8" fmla="*/ 0 w 231"/>
                  <a:gd name="T9" fmla="*/ 20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208">
                    <a:moveTo>
                      <a:pt x="0" y="207"/>
                    </a:moveTo>
                    <a:lnTo>
                      <a:pt x="0" y="54"/>
                    </a:lnTo>
                    <a:lnTo>
                      <a:pt x="230" y="0"/>
                    </a:lnTo>
                    <a:lnTo>
                      <a:pt x="230" y="156"/>
                    </a:lnTo>
                    <a:lnTo>
                      <a:pt x="0" y="207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58" name="Freeform 86"/>
              <p:cNvSpPr>
                <a:spLocks/>
              </p:cNvSpPr>
              <p:nvPr/>
            </p:nvSpPr>
            <p:spPr bwMode="auto">
              <a:xfrm>
                <a:off x="1335" y="2887"/>
                <a:ext cx="17" cy="17"/>
              </a:xfrm>
              <a:custGeom>
                <a:avLst/>
                <a:gdLst>
                  <a:gd name="T0" fmla="*/ 7 w 17"/>
                  <a:gd name="T1" fmla="*/ 16 h 17"/>
                  <a:gd name="T2" fmla="*/ 9 w 17"/>
                  <a:gd name="T3" fmla="*/ 16 h 17"/>
                  <a:gd name="T4" fmla="*/ 10 w 17"/>
                  <a:gd name="T5" fmla="*/ 15 h 17"/>
                  <a:gd name="T6" fmla="*/ 12 w 17"/>
                  <a:gd name="T7" fmla="*/ 15 h 17"/>
                  <a:gd name="T8" fmla="*/ 13 w 17"/>
                  <a:gd name="T9" fmla="*/ 14 h 17"/>
                  <a:gd name="T10" fmla="*/ 14 w 17"/>
                  <a:gd name="T11" fmla="*/ 13 h 17"/>
                  <a:gd name="T12" fmla="*/ 15 w 17"/>
                  <a:gd name="T13" fmla="*/ 12 h 17"/>
                  <a:gd name="T14" fmla="*/ 15 w 17"/>
                  <a:gd name="T15" fmla="*/ 10 h 17"/>
                  <a:gd name="T16" fmla="*/ 16 w 17"/>
                  <a:gd name="T17" fmla="*/ 8 h 17"/>
                  <a:gd name="T18" fmla="*/ 15 w 17"/>
                  <a:gd name="T19" fmla="*/ 7 h 17"/>
                  <a:gd name="T20" fmla="*/ 15 w 17"/>
                  <a:gd name="T21" fmla="*/ 5 h 17"/>
                  <a:gd name="T22" fmla="*/ 14 w 17"/>
                  <a:gd name="T23" fmla="*/ 4 h 17"/>
                  <a:gd name="T24" fmla="*/ 13 w 17"/>
                  <a:gd name="T25" fmla="*/ 2 h 17"/>
                  <a:gd name="T26" fmla="*/ 12 w 17"/>
                  <a:gd name="T27" fmla="*/ 1 h 17"/>
                  <a:gd name="T28" fmla="*/ 10 w 17"/>
                  <a:gd name="T29" fmla="*/ 1 h 17"/>
                  <a:gd name="T30" fmla="*/ 9 w 17"/>
                  <a:gd name="T31" fmla="*/ 0 h 17"/>
                  <a:gd name="T32" fmla="*/ 7 w 17"/>
                  <a:gd name="T33" fmla="*/ 0 h 17"/>
                  <a:gd name="T34" fmla="*/ 6 w 17"/>
                  <a:gd name="T35" fmla="*/ 0 h 17"/>
                  <a:gd name="T36" fmla="*/ 4 w 17"/>
                  <a:gd name="T37" fmla="*/ 0 h 17"/>
                  <a:gd name="T38" fmla="*/ 3 w 17"/>
                  <a:gd name="T39" fmla="*/ 0 h 17"/>
                  <a:gd name="T40" fmla="*/ 2 w 17"/>
                  <a:gd name="T41" fmla="*/ 1 h 17"/>
                  <a:gd name="T42" fmla="*/ 1 w 17"/>
                  <a:gd name="T43" fmla="*/ 2 h 17"/>
                  <a:gd name="T44" fmla="*/ 0 w 17"/>
                  <a:gd name="T45" fmla="*/ 3 h 17"/>
                  <a:gd name="T46" fmla="*/ 0 w 17"/>
                  <a:gd name="T47" fmla="*/ 4 h 17"/>
                  <a:gd name="T48" fmla="*/ 0 w 17"/>
                  <a:gd name="T49" fmla="*/ 6 h 17"/>
                  <a:gd name="T50" fmla="*/ 0 w 17"/>
                  <a:gd name="T51" fmla="*/ 8 h 17"/>
                  <a:gd name="T52" fmla="*/ 0 w 17"/>
                  <a:gd name="T53" fmla="*/ 9 h 17"/>
                  <a:gd name="T54" fmla="*/ 1 w 17"/>
                  <a:gd name="T55" fmla="*/ 11 h 17"/>
                  <a:gd name="T56" fmla="*/ 2 w 17"/>
                  <a:gd name="T57" fmla="*/ 12 h 17"/>
                  <a:gd name="T58" fmla="*/ 3 w 17"/>
                  <a:gd name="T59" fmla="*/ 13 h 17"/>
                  <a:gd name="T60" fmla="*/ 4 w 17"/>
                  <a:gd name="T61" fmla="*/ 14 h 17"/>
                  <a:gd name="T62" fmla="*/ 6 w 17"/>
                  <a:gd name="T63" fmla="*/ 15 h 17"/>
                  <a:gd name="T64" fmla="*/ 7 w 17"/>
                  <a:gd name="T6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" h="17">
                    <a:moveTo>
                      <a:pt x="7" y="16"/>
                    </a:moveTo>
                    <a:lnTo>
                      <a:pt x="9" y="16"/>
                    </a:lnTo>
                    <a:lnTo>
                      <a:pt x="10" y="15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5" y="10"/>
                    </a:lnTo>
                    <a:lnTo>
                      <a:pt x="16" y="8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4" y="4"/>
                    </a:lnTo>
                    <a:lnTo>
                      <a:pt x="13" y="2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4" y="14"/>
                    </a:lnTo>
                    <a:lnTo>
                      <a:pt x="6" y="15"/>
                    </a:lnTo>
                    <a:lnTo>
                      <a:pt x="7" y="16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59" name="Freeform 87"/>
              <p:cNvSpPr>
                <a:spLocks/>
              </p:cNvSpPr>
              <p:nvPr/>
            </p:nvSpPr>
            <p:spPr bwMode="auto">
              <a:xfrm>
                <a:off x="1288" y="2873"/>
                <a:ext cx="17" cy="17"/>
              </a:xfrm>
              <a:custGeom>
                <a:avLst/>
                <a:gdLst>
                  <a:gd name="T0" fmla="*/ 8 w 17"/>
                  <a:gd name="T1" fmla="*/ 16 h 17"/>
                  <a:gd name="T2" fmla="*/ 9 w 17"/>
                  <a:gd name="T3" fmla="*/ 16 h 17"/>
                  <a:gd name="T4" fmla="*/ 11 w 17"/>
                  <a:gd name="T5" fmla="*/ 16 h 17"/>
                  <a:gd name="T6" fmla="*/ 12 w 17"/>
                  <a:gd name="T7" fmla="*/ 15 h 17"/>
                  <a:gd name="T8" fmla="*/ 13 w 17"/>
                  <a:gd name="T9" fmla="*/ 14 h 17"/>
                  <a:gd name="T10" fmla="*/ 14 w 17"/>
                  <a:gd name="T11" fmla="*/ 13 h 17"/>
                  <a:gd name="T12" fmla="*/ 15 w 17"/>
                  <a:gd name="T13" fmla="*/ 12 h 17"/>
                  <a:gd name="T14" fmla="*/ 16 w 17"/>
                  <a:gd name="T15" fmla="*/ 11 h 17"/>
                  <a:gd name="T16" fmla="*/ 16 w 17"/>
                  <a:gd name="T17" fmla="*/ 9 h 17"/>
                  <a:gd name="T18" fmla="*/ 16 w 17"/>
                  <a:gd name="T19" fmla="*/ 7 h 17"/>
                  <a:gd name="T20" fmla="*/ 15 w 17"/>
                  <a:gd name="T21" fmla="*/ 6 h 17"/>
                  <a:gd name="T22" fmla="*/ 14 w 17"/>
                  <a:gd name="T23" fmla="*/ 4 h 17"/>
                  <a:gd name="T24" fmla="*/ 13 w 17"/>
                  <a:gd name="T25" fmla="*/ 3 h 17"/>
                  <a:gd name="T26" fmla="*/ 12 w 17"/>
                  <a:gd name="T27" fmla="*/ 2 h 17"/>
                  <a:gd name="T28" fmla="*/ 11 w 17"/>
                  <a:gd name="T29" fmla="*/ 1 h 17"/>
                  <a:gd name="T30" fmla="*/ 9 w 17"/>
                  <a:gd name="T31" fmla="*/ 0 h 17"/>
                  <a:gd name="T32" fmla="*/ 8 w 17"/>
                  <a:gd name="T33" fmla="*/ 0 h 17"/>
                  <a:gd name="T34" fmla="*/ 6 w 17"/>
                  <a:gd name="T35" fmla="*/ 0 h 17"/>
                  <a:gd name="T36" fmla="*/ 4 w 17"/>
                  <a:gd name="T37" fmla="*/ 0 h 17"/>
                  <a:gd name="T38" fmla="*/ 3 w 17"/>
                  <a:gd name="T39" fmla="*/ 0 h 17"/>
                  <a:gd name="T40" fmla="*/ 2 w 17"/>
                  <a:gd name="T41" fmla="*/ 1 h 17"/>
                  <a:gd name="T42" fmla="*/ 1 w 17"/>
                  <a:gd name="T43" fmla="*/ 2 h 17"/>
                  <a:gd name="T44" fmla="*/ 0 w 17"/>
                  <a:gd name="T45" fmla="*/ 3 h 17"/>
                  <a:gd name="T46" fmla="*/ 0 w 17"/>
                  <a:gd name="T47" fmla="*/ 5 h 17"/>
                  <a:gd name="T48" fmla="*/ 0 w 17"/>
                  <a:gd name="T49" fmla="*/ 6 h 17"/>
                  <a:gd name="T50" fmla="*/ 0 w 17"/>
                  <a:gd name="T51" fmla="*/ 8 h 17"/>
                  <a:gd name="T52" fmla="*/ 0 w 17"/>
                  <a:gd name="T53" fmla="*/ 10 h 17"/>
                  <a:gd name="T54" fmla="*/ 1 w 17"/>
                  <a:gd name="T55" fmla="*/ 11 h 17"/>
                  <a:gd name="T56" fmla="*/ 2 w 17"/>
                  <a:gd name="T57" fmla="*/ 12 h 17"/>
                  <a:gd name="T58" fmla="*/ 3 w 17"/>
                  <a:gd name="T59" fmla="*/ 13 h 17"/>
                  <a:gd name="T60" fmla="*/ 4 w 17"/>
                  <a:gd name="T61" fmla="*/ 14 h 17"/>
                  <a:gd name="T62" fmla="*/ 6 w 17"/>
                  <a:gd name="T63" fmla="*/ 15 h 17"/>
                  <a:gd name="T64" fmla="*/ 8 w 17"/>
                  <a:gd name="T6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" h="17">
                    <a:moveTo>
                      <a:pt x="8" y="16"/>
                    </a:moveTo>
                    <a:lnTo>
                      <a:pt x="9" y="16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6"/>
                    </a:lnTo>
                    <a:lnTo>
                      <a:pt x="14" y="4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4" y="14"/>
                    </a:lnTo>
                    <a:lnTo>
                      <a:pt x="6" y="15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60" name="Freeform 88"/>
              <p:cNvSpPr>
                <a:spLocks/>
              </p:cNvSpPr>
              <p:nvPr/>
            </p:nvSpPr>
            <p:spPr bwMode="auto">
              <a:xfrm>
                <a:off x="1309" y="2843"/>
                <a:ext cx="17" cy="52"/>
              </a:xfrm>
              <a:custGeom>
                <a:avLst/>
                <a:gdLst>
                  <a:gd name="T0" fmla="*/ 16 w 17"/>
                  <a:gd name="T1" fmla="*/ 51 h 52"/>
                  <a:gd name="T2" fmla="*/ 16 w 17"/>
                  <a:gd name="T3" fmla="*/ 1 h 52"/>
                  <a:gd name="T4" fmla="*/ 0 w 17"/>
                  <a:gd name="T5" fmla="*/ 0 h 52"/>
                  <a:gd name="T6" fmla="*/ 0 w 17"/>
                  <a:gd name="T7" fmla="*/ 49 h 52"/>
                  <a:gd name="T8" fmla="*/ 16 w 17"/>
                  <a:gd name="T9" fmla="*/ 5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52">
                    <a:moveTo>
                      <a:pt x="16" y="51"/>
                    </a:moveTo>
                    <a:lnTo>
                      <a:pt x="16" y="1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16" y="5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61" name="Freeform 89"/>
              <p:cNvSpPr>
                <a:spLocks/>
              </p:cNvSpPr>
              <p:nvPr/>
            </p:nvSpPr>
            <p:spPr bwMode="auto">
              <a:xfrm>
                <a:off x="1309" y="2887"/>
                <a:ext cx="36" cy="35"/>
              </a:xfrm>
              <a:custGeom>
                <a:avLst/>
                <a:gdLst>
                  <a:gd name="T0" fmla="*/ 5 w 36"/>
                  <a:gd name="T1" fmla="*/ 0 h 35"/>
                  <a:gd name="T2" fmla="*/ 35 w 36"/>
                  <a:gd name="T3" fmla="*/ 30 h 35"/>
                  <a:gd name="T4" fmla="*/ 35 w 36"/>
                  <a:gd name="T5" fmla="*/ 34 h 35"/>
                  <a:gd name="T6" fmla="*/ 0 w 36"/>
                  <a:gd name="T7" fmla="*/ 6 h 35"/>
                  <a:gd name="T8" fmla="*/ 5 w 36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5">
                    <a:moveTo>
                      <a:pt x="5" y="0"/>
                    </a:moveTo>
                    <a:lnTo>
                      <a:pt x="35" y="30"/>
                    </a:lnTo>
                    <a:lnTo>
                      <a:pt x="35" y="34"/>
                    </a:lnTo>
                    <a:lnTo>
                      <a:pt x="0" y="6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62" name="Freeform 90"/>
              <p:cNvSpPr>
                <a:spLocks/>
              </p:cNvSpPr>
              <p:nvPr/>
            </p:nvSpPr>
            <p:spPr bwMode="auto">
              <a:xfrm>
                <a:off x="1291" y="2889"/>
                <a:ext cx="24" cy="35"/>
              </a:xfrm>
              <a:custGeom>
                <a:avLst/>
                <a:gdLst>
                  <a:gd name="T0" fmla="*/ 18 w 24"/>
                  <a:gd name="T1" fmla="*/ 0 h 35"/>
                  <a:gd name="T2" fmla="*/ 0 w 24"/>
                  <a:gd name="T3" fmla="*/ 27 h 35"/>
                  <a:gd name="T4" fmla="*/ 0 w 24"/>
                  <a:gd name="T5" fmla="*/ 34 h 35"/>
                  <a:gd name="T6" fmla="*/ 23 w 24"/>
                  <a:gd name="T7" fmla="*/ 7 h 35"/>
                  <a:gd name="T8" fmla="*/ 18 w 24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5">
                    <a:moveTo>
                      <a:pt x="18" y="0"/>
                    </a:moveTo>
                    <a:lnTo>
                      <a:pt x="0" y="27"/>
                    </a:lnTo>
                    <a:lnTo>
                      <a:pt x="0" y="34"/>
                    </a:lnTo>
                    <a:lnTo>
                      <a:pt x="23" y="7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63" name="Freeform 91"/>
              <p:cNvSpPr>
                <a:spLocks/>
              </p:cNvSpPr>
              <p:nvPr/>
            </p:nvSpPr>
            <p:spPr bwMode="auto">
              <a:xfrm>
                <a:off x="1271" y="2887"/>
                <a:ext cx="39" cy="17"/>
              </a:xfrm>
              <a:custGeom>
                <a:avLst/>
                <a:gdLst>
                  <a:gd name="T0" fmla="*/ 35 w 39"/>
                  <a:gd name="T1" fmla="*/ 2 h 17"/>
                  <a:gd name="T2" fmla="*/ 0 w 39"/>
                  <a:gd name="T3" fmla="*/ 0 h 17"/>
                  <a:gd name="T4" fmla="*/ 0 w 39"/>
                  <a:gd name="T5" fmla="*/ 5 h 17"/>
                  <a:gd name="T6" fmla="*/ 38 w 39"/>
                  <a:gd name="T7" fmla="*/ 16 h 17"/>
                  <a:gd name="T8" fmla="*/ 35 w 39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7">
                    <a:moveTo>
                      <a:pt x="35" y="2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38" y="16"/>
                    </a:lnTo>
                    <a:lnTo>
                      <a:pt x="35" y="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64" name="Freeform 92"/>
              <p:cNvSpPr>
                <a:spLocks/>
              </p:cNvSpPr>
              <p:nvPr/>
            </p:nvSpPr>
            <p:spPr bwMode="auto">
              <a:xfrm>
                <a:off x="1313" y="2885"/>
                <a:ext cx="29" cy="17"/>
              </a:xfrm>
              <a:custGeom>
                <a:avLst/>
                <a:gdLst>
                  <a:gd name="T0" fmla="*/ 0 w 29"/>
                  <a:gd name="T1" fmla="*/ 7 h 17"/>
                  <a:gd name="T2" fmla="*/ 28 w 29"/>
                  <a:gd name="T3" fmla="*/ 0 h 17"/>
                  <a:gd name="T4" fmla="*/ 28 w 29"/>
                  <a:gd name="T5" fmla="*/ 3 h 17"/>
                  <a:gd name="T6" fmla="*/ 0 w 29"/>
                  <a:gd name="T7" fmla="*/ 16 h 17"/>
                  <a:gd name="T8" fmla="*/ 0 w 29"/>
                  <a:gd name="T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0" y="7"/>
                    </a:moveTo>
                    <a:lnTo>
                      <a:pt x="28" y="0"/>
                    </a:lnTo>
                    <a:lnTo>
                      <a:pt x="28" y="3"/>
                    </a:lnTo>
                    <a:lnTo>
                      <a:pt x="0" y="16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65" name="Freeform 93"/>
              <p:cNvSpPr>
                <a:spLocks/>
              </p:cNvSpPr>
              <p:nvPr/>
            </p:nvSpPr>
            <p:spPr bwMode="auto">
              <a:xfrm>
                <a:off x="1297" y="2870"/>
                <a:ext cx="17" cy="23"/>
              </a:xfrm>
              <a:custGeom>
                <a:avLst/>
                <a:gdLst>
                  <a:gd name="T0" fmla="*/ 16 w 17"/>
                  <a:gd name="T1" fmla="*/ 17 h 23"/>
                  <a:gd name="T2" fmla="*/ 0 w 17"/>
                  <a:gd name="T3" fmla="*/ 0 h 23"/>
                  <a:gd name="T4" fmla="*/ 0 w 17"/>
                  <a:gd name="T5" fmla="*/ 2 h 23"/>
                  <a:gd name="T6" fmla="*/ 13 w 17"/>
                  <a:gd name="T7" fmla="*/ 22 h 23"/>
                  <a:gd name="T8" fmla="*/ 16 w 17"/>
                  <a:gd name="T9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3">
                    <a:moveTo>
                      <a:pt x="16" y="17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13" y="22"/>
                    </a:lnTo>
                    <a:lnTo>
                      <a:pt x="16" y="1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66" name="Freeform 94"/>
              <p:cNvSpPr>
                <a:spLocks/>
              </p:cNvSpPr>
              <p:nvPr/>
            </p:nvSpPr>
            <p:spPr bwMode="auto">
              <a:xfrm>
                <a:off x="1285" y="2919"/>
                <a:ext cx="17" cy="17"/>
              </a:xfrm>
              <a:custGeom>
                <a:avLst/>
                <a:gdLst>
                  <a:gd name="T0" fmla="*/ 7 w 17"/>
                  <a:gd name="T1" fmla="*/ 16 h 17"/>
                  <a:gd name="T2" fmla="*/ 9 w 17"/>
                  <a:gd name="T3" fmla="*/ 16 h 17"/>
                  <a:gd name="T4" fmla="*/ 11 w 17"/>
                  <a:gd name="T5" fmla="*/ 16 h 17"/>
                  <a:gd name="T6" fmla="*/ 12 w 17"/>
                  <a:gd name="T7" fmla="*/ 15 h 17"/>
                  <a:gd name="T8" fmla="*/ 13 w 17"/>
                  <a:gd name="T9" fmla="*/ 14 h 17"/>
                  <a:gd name="T10" fmla="*/ 14 w 17"/>
                  <a:gd name="T11" fmla="*/ 13 h 17"/>
                  <a:gd name="T12" fmla="*/ 15 w 17"/>
                  <a:gd name="T13" fmla="*/ 12 h 17"/>
                  <a:gd name="T14" fmla="*/ 16 w 17"/>
                  <a:gd name="T15" fmla="*/ 10 h 17"/>
                  <a:gd name="T16" fmla="*/ 16 w 17"/>
                  <a:gd name="T17" fmla="*/ 9 h 17"/>
                  <a:gd name="T18" fmla="*/ 16 w 17"/>
                  <a:gd name="T19" fmla="*/ 7 h 17"/>
                  <a:gd name="T20" fmla="*/ 15 w 17"/>
                  <a:gd name="T21" fmla="*/ 6 h 17"/>
                  <a:gd name="T22" fmla="*/ 14 w 17"/>
                  <a:gd name="T23" fmla="*/ 4 h 17"/>
                  <a:gd name="T24" fmla="*/ 13 w 17"/>
                  <a:gd name="T25" fmla="*/ 3 h 17"/>
                  <a:gd name="T26" fmla="*/ 12 w 17"/>
                  <a:gd name="T27" fmla="*/ 1 h 17"/>
                  <a:gd name="T28" fmla="*/ 11 w 17"/>
                  <a:gd name="T29" fmla="*/ 0 h 17"/>
                  <a:gd name="T30" fmla="*/ 9 w 17"/>
                  <a:gd name="T31" fmla="*/ 0 h 17"/>
                  <a:gd name="T32" fmla="*/ 7 w 17"/>
                  <a:gd name="T33" fmla="*/ 0 h 17"/>
                  <a:gd name="T34" fmla="*/ 6 w 17"/>
                  <a:gd name="T35" fmla="*/ 0 h 17"/>
                  <a:gd name="T36" fmla="*/ 4 w 17"/>
                  <a:gd name="T37" fmla="*/ 0 h 17"/>
                  <a:gd name="T38" fmla="*/ 3 w 17"/>
                  <a:gd name="T39" fmla="*/ 0 h 17"/>
                  <a:gd name="T40" fmla="*/ 2 w 17"/>
                  <a:gd name="T41" fmla="*/ 1 h 17"/>
                  <a:gd name="T42" fmla="*/ 1 w 17"/>
                  <a:gd name="T43" fmla="*/ 2 h 17"/>
                  <a:gd name="T44" fmla="*/ 0 w 17"/>
                  <a:gd name="T45" fmla="*/ 3 h 17"/>
                  <a:gd name="T46" fmla="*/ 0 w 17"/>
                  <a:gd name="T47" fmla="*/ 4 h 17"/>
                  <a:gd name="T48" fmla="*/ 0 w 17"/>
                  <a:gd name="T49" fmla="*/ 6 h 17"/>
                  <a:gd name="T50" fmla="*/ 0 w 17"/>
                  <a:gd name="T51" fmla="*/ 8 h 17"/>
                  <a:gd name="T52" fmla="*/ 0 w 17"/>
                  <a:gd name="T53" fmla="*/ 9 h 17"/>
                  <a:gd name="T54" fmla="*/ 1 w 17"/>
                  <a:gd name="T55" fmla="*/ 11 h 17"/>
                  <a:gd name="T56" fmla="*/ 2 w 17"/>
                  <a:gd name="T57" fmla="*/ 12 h 17"/>
                  <a:gd name="T58" fmla="*/ 3 w 17"/>
                  <a:gd name="T59" fmla="*/ 13 h 17"/>
                  <a:gd name="T60" fmla="*/ 4 w 17"/>
                  <a:gd name="T61" fmla="*/ 14 h 17"/>
                  <a:gd name="T62" fmla="*/ 6 w 17"/>
                  <a:gd name="T63" fmla="*/ 15 h 17"/>
                  <a:gd name="T64" fmla="*/ 7 w 17"/>
                  <a:gd name="T6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" h="17">
                    <a:moveTo>
                      <a:pt x="7" y="16"/>
                    </a:moveTo>
                    <a:lnTo>
                      <a:pt x="9" y="16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6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6"/>
                    </a:lnTo>
                    <a:lnTo>
                      <a:pt x="14" y="4"/>
                    </a:lnTo>
                    <a:lnTo>
                      <a:pt x="13" y="3"/>
                    </a:lnTo>
                    <a:lnTo>
                      <a:pt x="12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4" y="14"/>
                    </a:lnTo>
                    <a:lnTo>
                      <a:pt x="6" y="15"/>
                    </a:lnTo>
                    <a:lnTo>
                      <a:pt x="7" y="16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67" name="Freeform 95"/>
              <p:cNvSpPr>
                <a:spLocks/>
              </p:cNvSpPr>
              <p:nvPr/>
            </p:nvSpPr>
            <p:spPr bwMode="auto">
              <a:xfrm>
                <a:off x="1265" y="2890"/>
                <a:ext cx="17" cy="17"/>
              </a:xfrm>
              <a:custGeom>
                <a:avLst/>
                <a:gdLst>
                  <a:gd name="T0" fmla="*/ 8 w 17"/>
                  <a:gd name="T1" fmla="*/ 16 h 17"/>
                  <a:gd name="T2" fmla="*/ 9 w 17"/>
                  <a:gd name="T3" fmla="*/ 16 h 17"/>
                  <a:gd name="T4" fmla="*/ 11 w 17"/>
                  <a:gd name="T5" fmla="*/ 16 h 17"/>
                  <a:gd name="T6" fmla="*/ 12 w 17"/>
                  <a:gd name="T7" fmla="*/ 15 h 17"/>
                  <a:gd name="T8" fmla="*/ 13 w 17"/>
                  <a:gd name="T9" fmla="*/ 14 h 17"/>
                  <a:gd name="T10" fmla="*/ 14 w 17"/>
                  <a:gd name="T11" fmla="*/ 13 h 17"/>
                  <a:gd name="T12" fmla="*/ 15 w 17"/>
                  <a:gd name="T13" fmla="*/ 12 h 17"/>
                  <a:gd name="T14" fmla="*/ 16 w 17"/>
                  <a:gd name="T15" fmla="*/ 11 h 17"/>
                  <a:gd name="T16" fmla="*/ 16 w 17"/>
                  <a:gd name="T17" fmla="*/ 9 h 17"/>
                  <a:gd name="T18" fmla="*/ 16 w 17"/>
                  <a:gd name="T19" fmla="*/ 7 h 17"/>
                  <a:gd name="T20" fmla="*/ 15 w 17"/>
                  <a:gd name="T21" fmla="*/ 6 h 17"/>
                  <a:gd name="T22" fmla="*/ 14 w 17"/>
                  <a:gd name="T23" fmla="*/ 4 h 17"/>
                  <a:gd name="T24" fmla="*/ 13 w 17"/>
                  <a:gd name="T25" fmla="*/ 3 h 17"/>
                  <a:gd name="T26" fmla="*/ 12 w 17"/>
                  <a:gd name="T27" fmla="*/ 1 h 17"/>
                  <a:gd name="T28" fmla="*/ 11 w 17"/>
                  <a:gd name="T29" fmla="*/ 0 h 17"/>
                  <a:gd name="T30" fmla="*/ 9 w 17"/>
                  <a:gd name="T31" fmla="*/ 0 h 17"/>
                  <a:gd name="T32" fmla="*/ 8 w 17"/>
                  <a:gd name="T33" fmla="*/ 0 h 17"/>
                  <a:gd name="T34" fmla="*/ 6 w 17"/>
                  <a:gd name="T35" fmla="*/ 0 h 17"/>
                  <a:gd name="T36" fmla="*/ 4 w 17"/>
                  <a:gd name="T37" fmla="*/ 0 h 17"/>
                  <a:gd name="T38" fmla="*/ 3 w 17"/>
                  <a:gd name="T39" fmla="*/ 0 h 17"/>
                  <a:gd name="T40" fmla="*/ 2 w 17"/>
                  <a:gd name="T41" fmla="*/ 1 h 17"/>
                  <a:gd name="T42" fmla="*/ 1 w 17"/>
                  <a:gd name="T43" fmla="*/ 2 h 17"/>
                  <a:gd name="T44" fmla="*/ 0 w 17"/>
                  <a:gd name="T45" fmla="*/ 3 h 17"/>
                  <a:gd name="T46" fmla="*/ 0 w 17"/>
                  <a:gd name="T47" fmla="*/ 4 h 17"/>
                  <a:gd name="T48" fmla="*/ 0 w 17"/>
                  <a:gd name="T49" fmla="*/ 6 h 17"/>
                  <a:gd name="T50" fmla="*/ 0 w 17"/>
                  <a:gd name="T51" fmla="*/ 8 h 17"/>
                  <a:gd name="T52" fmla="*/ 0 w 17"/>
                  <a:gd name="T53" fmla="*/ 9 h 17"/>
                  <a:gd name="T54" fmla="*/ 1 w 17"/>
                  <a:gd name="T55" fmla="*/ 11 h 17"/>
                  <a:gd name="T56" fmla="*/ 2 w 17"/>
                  <a:gd name="T57" fmla="*/ 12 h 17"/>
                  <a:gd name="T58" fmla="*/ 3 w 17"/>
                  <a:gd name="T59" fmla="*/ 14 h 17"/>
                  <a:gd name="T60" fmla="*/ 4 w 17"/>
                  <a:gd name="T61" fmla="*/ 15 h 17"/>
                  <a:gd name="T62" fmla="*/ 6 w 17"/>
                  <a:gd name="T63" fmla="*/ 15 h 17"/>
                  <a:gd name="T64" fmla="*/ 8 w 17"/>
                  <a:gd name="T6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" h="17">
                    <a:moveTo>
                      <a:pt x="8" y="16"/>
                    </a:moveTo>
                    <a:lnTo>
                      <a:pt x="9" y="16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6"/>
                    </a:lnTo>
                    <a:lnTo>
                      <a:pt x="14" y="4"/>
                    </a:lnTo>
                    <a:lnTo>
                      <a:pt x="13" y="3"/>
                    </a:lnTo>
                    <a:lnTo>
                      <a:pt x="12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2" y="12"/>
                    </a:lnTo>
                    <a:lnTo>
                      <a:pt x="3" y="14"/>
                    </a:lnTo>
                    <a:lnTo>
                      <a:pt x="4" y="15"/>
                    </a:lnTo>
                    <a:lnTo>
                      <a:pt x="6" y="15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68" name="Freeform 96"/>
              <p:cNvSpPr>
                <a:spLocks/>
              </p:cNvSpPr>
              <p:nvPr/>
            </p:nvSpPr>
            <p:spPr bwMode="auto">
              <a:xfrm>
                <a:off x="1338" y="2921"/>
                <a:ext cx="17" cy="17"/>
              </a:xfrm>
              <a:custGeom>
                <a:avLst/>
                <a:gdLst>
                  <a:gd name="T0" fmla="*/ 8 w 17"/>
                  <a:gd name="T1" fmla="*/ 16 h 17"/>
                  <a:gd name="T2" fmla="*/ 9 w 17"/>
                  <a:gd name="T3" fmla="*/ 16 h 17"/>
                  <a:gd name="T4" fmla="*/ 11 w 17"/>
                  <a:gd name="T5" fmla="*/ 16 h 17"/>
                  <a:gd name="T6" fmla="*/ 12 w 17"/>
                  <a:gd name="T7" fmla="*/ 15 h 17"/>
                  <a:gd name="T8" fmla="*/ 13 w 17"/>
                  <a:gd name="T9" fmla="*/ 14 h 17"/>
                  <a:gd name="T10" fmla="*/ 14 w 17"/>
                  <a:gd name="T11" fmla="*/ 13 h 17"/>
                  <a:gd name="T12" fmla="*/ 15 w 17"/>
                  <a:gd name="T13" fmla="*/ 12 h 17"/>
                  <a:gd name="T14" fmla="*/ 16 w 17"/>
                  <a:gd name="T15" fmla="*/ 11 h 17"/>
                  <a:gd name="T16" fmla="*/ 16 w 17"/>
                  <a:gd name="T17" fmla="*/ 9 h 17"/>
                  <a:gd name="T18" fmla="*/ 16 w 17"/>
                  <a:gd name="T19" fmla="*/ 7 h 17"/>
                  <a:gd name="T20" fmla="*/ 15 w 17"/>
                  <a:gd name="T21" fmla="*/ 6 h 17"/>
                  <a:gd name="T22" fmla="*/ 14 w 17"/>
                  <a:gd name="T23" fmla="*/ 4 h 17"/>
                  <a:gd name="T24" fmla="*/ 13 w 17"/>
                  <a:gd name="T25" fmla="*/ 3 h 17"/>
                  <a:gd name="T26" fmla="*/ 12 w 17"/>
                  <a:gd name="T27" fmla="*/ 2 h 17"/>
                  <a:gd name="T28" fmla="*/ 11 w 17"/>
                  <a:gd name="T29" fmla="*/ 1 h 17"/>
                  <a:gd name="T30" fmla="*/ 9 w 17"/>
                  <a:gd name="T31" fmla="*/ 0 h 17"/>
                  <a:gd name="T32" fmla="*/ 8 w 17"/>
                  <a:gd name="T33" fmla="*/ 0 h 17"/>
                  <a:gd name="T34" fmla="*/ 6 w 17"/>
                  <a:gd name="T35" fmla="*/ 0 h 17"/>
                  <a:gd name="T36" fmla="*/ 4 w 17"/>
                  <a:gd name="T37" fmla="*/ 0 h 17"/>
                  <a:gd name="T38" fmla="*/ 3 w 17"/>
                  <a:gd name="T39" fmla="*/ 0 h 17"/>
                  <a:gd name="T40" fmla="*/ 2 w 17"/>
                  <a:gd name="T41" fmla="*/ 1 h 17"/>
                  <a:gd name="T42" fmla="*/ 1 w 17"/>
                  <a:gd name="T43" fmla="*/ 2 h 17"/>
                  <a:gd name="T44" fmla="*/ 0 w 17"/>
                  <a:gd name="T45" fmla="*/ 3 h 17"/>
                  <a:gd name="T46" fmla="*/ 0 w 17"/>
                  <a:gd name="T47" fmla="*/ 4 h 17"/>
                  <a:gd name="T48" fmla="*/ 0 w 17"/>
                  <a:gd name="T49" fmla="*/ 6 h 17"/>
                  <a:gd name="T50" fmla="*/ 0 w 17"/>
                  <a:gd name="T51" fmla="*/ 8 h 17"/>
                  <a:gd name="T52" fmla="*/ 0 w 17"/>
                  <a:gd name="T53" fmla="*/ 9 h 17"/>
                  <a:gd name="T54" fmla="*/ 1 w 17"/>
                  <a:gd name="T55" fmla="*/ 11 h 17"/>
                  <a:gd name="T56" fmla="*/ 2 w 17"/>
                  <a:gd name="T57" fmla="*/ 12 h 17"/>
                  <a:gd name="T58" fmla="*/ 3 w 17"/>
                  <a:gd name="T59" fmla="*/ 14 h 17"/>
                  <a:gd name="T60" fmla="*/ 4 w 17"/>
                  <a:gd name="T61" fmla="*/ 15 h 17"/>
                  <a:gd name="T62" fmla="*/ 6 w 17"/>
                  <a:gd name="T63" fmla="*/ 15 h 17"/>
                  <a:gd name="T64" fmla="*/ 8 w 17"/>
                  <a:gd name="T6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" h="17">
                    <a:moveTo>
                      <a:pt x="8" y="16"/>
                    </a:moveTo>
                    <a:lnTo>
                      <a:pt x="9" y="16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6"/>
                    </a:lnTo>
                    <a:lnTo>
                      <a:pt x="14" y="4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2" y="12"/>
                    </a:lnTo>
                    <a:lnTo>
                      <a:pt x="3" y="14"/>
                    </a:lnTo>
                    <a:lnTo>
                      <a:pt x="4" y="15"/>
                    </a:lnTo>
                    <a:lnTo>
                      <a:pt x="6" y="15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69" name="Freeform 97"/>
              <p:cNvSpPr>
                <a:spLocks/>
              </p:cNvSpPr>
              <p:nvPr/>
            </p:nvSpPr>
            <p:spPr bwMode="auto">
              <a:xfrm>
                <a:off x="1335" y="2887"/>
                <a:ext cx="17" cy="17"/>
              </a:xfrm>
              <a:custGeom>
                <a:avLst/>
                <a:gdLst>
                  <a:gd name="T0" fmla="*/ 7 w 17"/>
                  <a:gd name="T1" fmla="*/ 16 h 17"/>
                  <a:gd name="T2" fmla="*/ 9 w 17"/>
                  <a:gd name="T3" fmla="*/ 16 h 17"/>
                  <a:gd name="T4" fmla="*/ 10 w 17"/>
                  <a:gd name="T5" fmla="*/ 15 h 17"/>
                  <a:gd name="T6" fmla="*/ 12 w 17"/>
                  <a:gd name="T7" fmla="*/ 15 h 17"/>
                  <a:gd name="T8" fmla="*/ 13 w 17"/>
                  <a:gd name="T9" fmla="*/ 14 h 17"/>
                  <a:gd name="T10" fmla="*/ 14 w 17"/>
                  <a:gd name="T11" fmla="*/ 13 h 17"/>
                  <a:gd name="T12" fmla="*/ 15 w 17"/>
                  <a:gd name="T13" fmla="*/ 12 h 17"/>
                  <a:gd name="T14" fmla="*/ 15 w 17"/>
                  <a:gd name="T15" fmla="*/ 10 h 17"/>
                  <a:gd name="T16" fmla="*/ 16 w 17"/>
                  <a:gd name="T17" fmla="*/ 8 h 17"/>
                  <a:gd name="T18" fmla="*/ 15 w 17"/>
                  <a:gd name="T19" fmla="*/ 7 h 17"/>
                  <a:gd name="T20" fmla="*/ 15 w 17"/>
                  <a:gd name="T21" fmla="*/ 5 h 17"/>
                  <a:gd name="T22" fmla="*/ 14 w 17"/>
                  <a:gd name="T23" fmla="*/ 4 h 17"/>
                  <a:gd name="T24" fmla="*/ 13 w 17"/>
                  <a:gd name="T25" fmla="*/ 2 h 17"/>
                  <a:gd name="T26" fmla="*/ 12 w 17"/>
                  <a:gd name="T27" fmla="*/ 1 h 17"/>
                  <a:gd name="T28" fmla="*/ 10 w 17"/>
                  <a:gd name="T29" fmla="*/ 1 h 17"/>
                  <a:gd name="T30" fmla="*/ 9 w 17"/>
                  <a:gd name="T31" fmla="*/ 0 h 17"/>
                  <a:gd name="T32" fmla="*/ 7 w 17"/>
                  <a:gd name="T33" fmla="*/ 0 h 17"/>
                  <a:gd name="T34" fmla="*/ 6 w 17"/>
                  <a:gd name="T35" fmla="*/ 0 h 17"/>
                  <a:gd name="T36" fmla="*/ 4 w 17"/>
                  <a:gd name="T37" fmla="*/ 0 h 17"/>
                  <a:gd name="T38" fmla="*/ 3 w 17"/>
                  <a:gd name="T39" fmla="*/ 0 h 17"/>
                  <a:gd name="T40" fmla="*/ 2 w 17"/>
                  <a:gd name="T41" fmla="*/ 1 h 17"/>
                  <a:gd name="T42" fmla="*/ 1 w 17"/>
                  <a:gd name="T43" fmla="*/ 2 h 17"/>
                  <a:gd name="T44" fmla="*/ 0 w 17"/>
                  <a:gd name="T45" fmla="*/ 3 h 17"/>
                  <a:gd name="T46" fmla="*/ 0 w 17"/>
                  <a:gd name="T47" fmla="*/ 4 h 17"/>
                  <a:gd name="T48" fmla="*/ 0 w 17"/>
                  <a:gd name="T49" fmla="*/ 6 h 17"/>
                  <a:gd name="T50" fmla="*/ 0 w 17"/>
                  <a:gd name="T51" fmla="*/ 8 h 17"/>
                  <a:gd name="T52" fmla="*/ 0 w 17"/>
                  <a:gd name="T53" fmla="*/ 9 h 17"/>
                  <a:gd name="T54" fmla="*/ 1 w 17"/>
                  <a:gd name="T55" fmla="*/ 11 h 17"/>
                  <a:gd name="T56" fmla="*/ 2 w 17"/>
                  <a:gd name="T57" fmla="*/ 12 h 17"/>
                  <a:gd name="T58" fmla="*/ 3 w 17"/>
                  <a:gd name="T59" fmla="*/ 13 h 17"/>
                  <a:gd name="T60" fmla="*/ 4 w 17"/>
                  <a:gd name="T61" fmla="*/ 14 h 17"/>
                  <a:gd name="T62" fmla="*/ 6 w 17"/>
                  <a:gd name="T63" fmla="*/ 15 h 17"/>
                  <a:gd name="T64" fmla="*/ 7 w 17"/>
                  <a:gd name="T6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" h="17">
                    <a:moveTo>
                      <a:pt x="7" y="16"/>
                    </a:moveTo>
                    <a:lnTo>
                      <a:pt x="9" y="16"/>
                    </a:lnTo>
                    <a:lnTo>
                      <a:pt x="10" y="15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5" y="10"/>
                    </a:lnTo>
                    <a:lnTo>
                      <a:pt x="16" y="8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4" y="4"/>
                    </a:lnTo>
                    <a:lnTo>
                      <a:pt x="13" y="2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4" y="14"/>
                    </a:lnTo>
                    <a:lnTo>
                      <a:pt x="6" y="15"/>
                    </a:lnTo>
                    <a:lnTo>
                      <a:pt x="7" y="16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70" name="Freeform 98"/>
              <p:cNvSpPr>
                <a:spLocks/>
              </p:cNvSpPr>
              <p:nvPr/>
            </p:nvSpPr>
            <p:spPr bwMode="auto">
              <a:xfrm>
                <a:off x="1288" y="2873"/>
                <a:ext cx="17" cy="17"/>
              </a:xfrm>
              <a:custGeom>
                <a:avLst/>
                <a:gdLst>
                  <a:gd name="T0" fmla="*/ 8 w 17"/>
                  <a:gd name="T1" fmla="*/ 16 h 17"/>
                  <a:gd name="T2" fmla="*/ 9 w 17"/>
                  <a:gd name="T3" fmla="*/ 16 h 17"/>
                  <a:gd name="T4" fmla="*/ 11 w 17"/>
                  <a:gd name="T5" fmla="*/ 16 h 17"/>
                  <a:gd name="T6" fmla="*/ 12 w 17"/>
                  <a:gd name="T7" fmla="*/ 15 h 17"/>
                  <a:gd name="T8" fmla="*/ 13 w 17"/>
                  <a:gd name="T9" fmla="*/ 14 h 17"/>
                  <a:gd name="T10" fmla="*/ 14 w 17"/>
                  <a:gd name="T11" fmla="*/ 13 h 17"/>
                  <a:gd name="T12" fmla="*/ 15 w 17"/>
                  <a:gd name="T13" fmla="*/ 12 h 17"/>
                  <a:gd name="T14" fmla="*/ 16 w 17"/>
                  <a:gd name="T15" fmla="*/ 11 h 17"/>
                  <a:gd name="T16" fmla="*/ 16 w 17"/>
                  <a:gd name="T17" fmla="*/ 9 h 17"/>
                  <a:gd name="T18" fmla="*/ 16 w 17"/>
                  <a:gd name="T19" fmla="*/ 7 h 17"/>
                  <a:gd name="T20" fmla="*/ 15 w 17"/>
                  <a:gd name="T21" fmla="*/ 6 h 17"/>
                  <a:gd name="T22" fmla="*/ 14 w 17"/>
                  <a:gd name="T23" fmla="*/ 4 h 17"/>
                  <a:gd name="T24" fmla="*/ 13 w 17"/>
                  <a:gd name="T25" fmla="*/ 3 h 17"/>
                  <a:gd name="T26" fmla="*/ 12 w 17"/>
                  <a:gd name="T27" fmla="*/ 2 h 17"/>
                  <a:gd name="T28" fmla="*/ 11 w 17"/>
                  <a:gd name="T29" fmla="*/ 1 h 17"/>
                  <a:gd name="T30" fmla="*/ 9 w 17"/>
                  <a:gd name="T31" fmla="*/ 0 h 17"/>
                  <a:gd name="T32" fmla="*/ 8 w 17"/>
                  <a:gd name="T33" fmla="*/ 0 h 17"/>
                  <a:gd name="T34" fmla="*/ 6 w 17"/>
                  <a:gd name="T35" fmla="*/ 0 h 17"/>
                  <a:gd name="T36" fmla="*/ 4 w 17"/>
                  <a:gd name="T37" fmla="*/ 0 h 17"/>
                  <a:gd name="T38" fmla="*/ 3 w 17"/>
                  <a:gd name="T39" fmla="*/ 0 h 17"/>
                  <a:gd name="T40" fmla="*/ 2 w 17"/>
                  <a:gd name="T41" fmla="*/ 1 h 17"/>
                  <a:gd name="T42" fmla="*/ 1 w 17"/>
                  <a:gd name="T43" fmla="*/ 2 h 17"/>
                  <a:gd name="T44" fmla="*/ 0 w 17"/>
                  <a:gd name="T45" fmla="*/ 3 h 17"/>
                  <a:gd name="T46" fmla="*/ 0 w 17"/>
                  <a:gd name="T47" fmla="*/ 5 h 17"/>
                  <a:gd name="T48" fmla="*/ 0 w 17"/>
                  <a:gd name="T49" fmla="*/ 6 h 17"/>
                  <a:gd name="T50" fmla="*/ 0 w 17"/>
                  <a:gd name="T51" fmla="*/ 8 h 17"/>
                  <a:gd name="T52" fmla="*/ 0 w 17"/>
                  <a:gd name="T53" fmla="*/ 10 h 17"/>
                  <a:gd name="T54" fmla="*/ 1 w 17"/>
                  <a:gd name="T55" fmla="*/ 11 h 17"/>
                  <a:gd name="T56" fmla="*/ 2 w 17"/>
                  <a:gd name="T57" fmla="*/ 12 h 17"/>
                  <a:gd name="T58" fmla="*/ 3 w 17"/>
                  <a:gd name="T59" fmla="*/ 13 h 17"/>
                  <a:gd name="T60" fmla="*/ 4 w 17"/>
                  <a:gd name="T61" fmla="*/ 14 h 17"/>
                  <a:gd name="T62" fmla="*/ 6 w 17"/>
                  <a:gd name="T63" fmla="*/ 15 h 17"/>
                  <a:gd name="T64" fmla="*/ 8 w 17"/>
                  <a:gd name="T6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" h="17">
                    <a:moveTo>
                      <a:pt x="8" y="16"/>
                    </a:moveTo>
                    <a:lnTo>
                      <a:pt x="9" y="16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6"/>
                    </a:lnTo>
                    <a:lnTo>
                      <a:pt x="14" y="4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4" y="14"/>
                    </a:lnTo>
                    <a:lnTo>
                      <a:pt x="6" y="15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71" name="Freeform 99"/>
              <p:cNvSpPr>
                <a:spLocks/>
              </p:cNvSpPr>
              <p:nvPr/>
            </p:nvSpPr>
            <p:spPr bwMode="auto">
              <a:xfrm>
                <a:off x="1309" y="2843"/>
                <a:ext cx="17" cy="52"/>
              </a:xfrm>
              <a:custGeom>
                <a:avLst/>
                <a:gdLst>
                  <a:gd name="T0" fmla="*/ 16 w 17"/>
                  <a:gd name="T1" fmla="*/ 51 h 52"/>
                  <a:gd name="T2" fmla="*/ 16 w 17"/>
                  <a:gd name="T3" fmla="*/ 1 h 52"/>
                  <a:gd name="T4" fmla="*/ 0 w 17"/>
                  <a:gd name="T5" fmla="*/ 0 h 52"/>
                  <a:gd name="T6" fmla="*/ 0 w 17"/>
                  <a:gd name="T7" fmla="*/ 49 h 52"/>
                  <a:gd name="T8" fmla="*/ 16 w 17"/>
                  <a:gd name="T9" fmla="*/ 5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52">
                    <a:moveTo>
                      <a:pt x="16" y="51"/>
                    </a:moveTo>
                    <a:lnTo>
                      <a:pt x="16" y="1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16" y="5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72" name="Freeform 100"/>
              <p:cNvSpPr>
                <a:spLocks/>
              </p:cNvSpPr>
              <p:nvPr/>
            </p:nvSpPr>
            <p:spPr bwMode="auto">
              <a:xfrm>
                <a:off x="1309" y="2887"/>
                <a:ext cx="36" cy="35"/>
              </a:xfrm>
              <a:custGeom>
                <a:avLst/>
                <a:gdLst>
                  <a:gd name="T0" fmla="*/ 5 w 36"/>
                  <a:gd name="T1" fmla="*/ 0 h 35"/>
                  <a:gd name="T2" fmla="*/ 35 w 36"/>
                  <a:gd name="T3" fmla="*/ 30 h 35"/>
                  <a:gd name="T4" fmla="*/ 35 w 36"/>
                  <a:gd name="T5" fmla="*/ 34 h 35"/>
                  <a:gd name="T6" fmla="*/ 0 w 36"/>
                  <a:gd name="T7" fmla="*/ 6 h 35"/>
                  <a:gd name="T8" fmla="*/ 5 w 36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5">
                    <a:moveTo>
                      <a:pt x="5" y="0"/>
                    </a:moveTo>
                    <a:lnTo>
                      <a:pt x="35" y="30"/>
                    </a:lnTo>
                    <a:lnTo>
                      <a:pt x="35" y="34"/>
                    </a:lnTo>
                    <a:lnTo>
                      <a:pt x="0" y="6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73" name="Freeform 101"/>
              <p:cNvSpPr>
                <a:spLocks/>
              </p:cNvSpPr>
              <p:nvPr/>
            </p:nvSpPr>
            <p:spPr bwMode="auto">
              <a:xfrm>
                <a:off x="1291" y="2889"/>
                <a:ext cx="24" cy="35"/>
              </a:xfrm>
              <a:custGeom>
                <a:avLst/>
                <a:gdLst>
                  <a:gd name="T0" fmla="*/ 18 w 24"/>
                  <a:gd name="T1" fmla="*/ 0 h 35"/>
                  <a:gd name="T2" fmla="*/ 0 w 24"/>
                  <a:gd name="T3" fmla="*/ 27 h 35"/>
                  <a:gd name="T4" fmla="*/ 0 w 24"/>
                  <a:gd name="T5" fmla="*/ 34 h 35"/>
                  <a:gd name="T6" fmla="*/ 23 w 24"/>
                  <a:gd name="T7" fmla="*/ 7 h 35"/>
                  <a:gd name="T8" fmla="*/ 18 w 24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5">
                    <a:moveTo>
                      <a:pt x="18" y="0"/>
                    </a:moveTo>
                    <a:lnTo>
                      <a:pt x="0" y="27"/>
                    </a:lnTo>
                    <a:lnTo>
                      <a:pt x="0" y="34"/>
                    </a:lnTo>
                    <a:lnTo>
                      <a:pt x="23" y="7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74" name="Freeform 102"/>
              <p:cNvSpPr>
                <a:spLocks/>
              </p:cNvSpPr>
              <p:nvPr/>
            </p:nvSpPr>
            <p:spPr bwMode="auto">
              <a:xfrm>
                <a:off x="1271" y="2887"/>
                <a:ext cx="39" cy="17"/>
              </a:xfrm>
              <a:custGeom>
                <a:avLst/>
                <a:gdLst>
                  <a:gd name="T0" fmla="*/ 35 w 39"/>
                  <a:gd name="T1" fmla="*/ 2 h 17"/>
                  <a:gd name="T2" fmla="*/ 0 w 39"/>
                  <a:gd name="T3" fmla="*/ 0 h 17"/>
                  <a:gd name="T4" fmla="*/ 0 w 39"/>
                  <a:gd name="T5" fmla="*/ 5 h 17"/>
                  <a:gd name="T6" fmla="*/ 38 w 39"/>
                  <a:gd name="T7" fmla="*/ 16 h 17"/>
                  <a:gd name="T8" fmla="*/ 35 w 39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7">
                    <a:moveTo>
                      <a:pt x="35" y="2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38" y="16"/>
                    </a:lnTo>
                    <a:lnTo>
                      <a:pt x="35" y="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75" name="Freeform 103"/>
              <p:cNvSpPr>
                <a:spLocks/>
              </p:cNvSpPr>
              <p:nvPr/>
            </p:nvSpPr>
            <p:spPr bwMode="auto">
              <a:xfrm>
                <a:off x="1313" y="2885"/>
                <a:ext cx="29" cy="17"/>
              </a:xfrm>
              <a:custGeom>
                <a:avLst/>
                <a:gdLst>
                  <a:gd name="T0" fmla="*/ 0 w 29"/>
                  <a:gd name="T1" fmla="*/ 7 h 17"/>
                  <a:gd name="T2" fmla="*/ 28 w 29"/>
                  <a:gd name="T3" fmla="*/ 0 h 17"/>
                  <a:gd name="T4" fmla="*/ 28 w 29"/>
                  <a:gd name="T5" fmla="*/ 3 h 17"/>
                  <a:gd name="T6" fmla="*/ 0 w 29"/>
                  <a:gd name="T7" fmla="*/ 16 h 17"/>
                  <a:gd name="T8" fmla="*/ 0 w 29"/>
                  <a:gd name="T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0" y="7"/>
                    </a:moveTo>
                    <a:lnTo>
                      <a:pt x="28" y="0"/>
                    </a:lnTo>
                    <a:lnTo>
                      <a:pt x="28" y="3"/>
                    </a:lnTo>
                    <a:lnTo>
                      <a:pt x="0" y="16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76" name="Freeform 104"/>
              <p:cNvSpPr>
                <a:spLocks/>
              </p:cNvSpPr>
              <p:nvPr/>
            </p:nvSpPr>
            <p:spPr bwMode="auto">
              <a:xfrm>
                <a:off x="1297" y="2870"/>
                <a:ext cx="17" cy="23"/>
              </a:xfrm>
              <a:custGeom>
                <a:avLst/>
                <a:gdLst>
                  <a:gd name="T0" fmla="*/ 16 w 17"/>
                  <a:gd name="T1" fmla="*/ 17 h 23"/>
                  <a:gd name="T2" fmla="*/ 0 w 17"/>
                  <a:gd name="T3" fmla="*/ 0 h 23"/>
                  <a:gd name="T4" fmla="*/ 0 w 17"/>
                  <a:gd name="T5" fmla="*/ 2 h 23"/>
                  <a:gd name="T6" fmla="*/ 13 w 17"/>
                  <a:gd name="T7" fmla="*/ 22 h 23"/>
                  <a:gd name="T8" fmla="*/ 16 w 17"/>
                  <a:gd name="T9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3">
                    <a:moveTo>
                      <a:pt x="16" y="17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13" y="22"/>
                    </a:lnTo>
                    <a:lnTo>
                      <a:pt x="16" y="1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77" name="Freeform 105"/>
              <p:cNvSpPr>
                <a:spLocks/>
              </p:cNvSpPr>
              <p:nvPr/>
            </p:nvSpPr>
            <p:spPr bwMode="auto">
              <a:xfrm>
                <a:off x="1285" y="2919"/>
                <a:ext cx="17" cy="17"/>
              </a:xfrm>
              <a:custGeom>
                <a:avLst/>
                <a:gdLst>
                  <a:gd name="T0" fmla="*/ 7 w 17"/>
                  <a:gd name="T1" fmla="*/ 16 h 17"/>
                  <a:gd name="T2" fmla="*/ 9 w 17"/>
                  <a:gd name="T3" fmla="*/ 16 h 17"/>
                  <a:gd name="T4" fmla="*/ 11 w 17"/>
                  <a:gd name="T5" fmla="*/ 16 h 17"/>
                  <a:gd name="T6" fmla="*/ 12 w 17"/>
                  <a:gd name="T7" fmla="*/ 15 h 17"/>
                  <a:gd name="T8" fmla="*/ 13 w 17"/>
                  <a:gd name="T9" fmla="*/ 14 h 17"/>
                  <a:gd name="T10" fmla="*/ 14 w 17"/>
                  <a:gd name="T11" fmla="*/ 13 h 17"/>
                  <a:gd name="T12" fmla="*/ 15 w 17"/>
                  <a:gd name="T13" fmla="*/ 12 h 17"/>
                  <a:gd name="T14" fmla="*/ 16 w 17"/>
                  <a:gd name="T15" fmla="*/ 10 h 17"/>
                  <a:gd name="T16" fmla="*/ 16 w 17"/>
                  <a:gd name="T17" fmla="*/ 9 h 17"/>
                  <a:gd name="T18" fmla="*/ 16 w 17"/>
                  <a:gd name="T19" fmla="*/ 7 h 17"/>
                  <a:gd name="T20" fmla="*/ 15 w 17"/>
                  <a:gd name="T21" fmla="*/ 6 h 17"/>
                  <a:gd name="T22" fmla="*/ 14 w 17"/>
                  <a:gd name="T23" fmla="*/ 4 h 17"/>
                  <a:gd name="T24" fmla="*/ 13 w 17"/>
                  <a:gd name="T25" fmla="*/ 3 h 17"/>
                  <a:gd name="T26" fmla="*/ 12 w 17"/>
                  <a:gd name="T27" fmla="*/ 1 h 17"/>
                  <a:gd name="T28" fmla="*/ 11 w 17"/>
                  <a:gd name="T29" fmla="*/ 0 h 17"/>
                  <a:gd name="T30" fmla="*/ 9 w 17"/>
                  <a:gd name="T31" fmla="*/ 0 h 17"/>
                  <a:gd name="T32" fmla="*/ 7 w 17"/>
                  <a:gd name="T33" fmla="*/ 0 h 17"/>
                  <a:gd name="T34" fmla="*/ 6 w 17"/>
                  <a:gd name="T35" fmla="*/ 0 h 17"/>
                  <a:gd name="T36" fmla="*/ 4 w 17"/>
                  <a:gd name="T37" fmla="*/ 0 h 17"/>
                  <a:gd name="T38" fmla="*/ 3 w 17"/>
                  <a:gd name="T39" fmla="*/ 0 h 17"/>
                  <a:gd name="T40" fmla="*/ 2 w 17"/>
                  <a:gd name="T41" fmla="*/ 1 h 17"/>
                  <a:gd name="T42" fmla="*/ 1 w 17"/>
                  <a:gd name="T43" fmla="*/ 2 h 17"/>
                  <a:gd name="T44" fmla="*/ 0 w 17"/>
                  <a:gd name="T45" fmla="*/ 3 h 17"/>
                  <a:gd name="T46" fmla="*/ 0 w 17"/>
                  <a:gd name="T47" fmla="*/ 4 h 17"/>
                  <a:gd name="T48" fmla="*/ 0 w 17"/>
                  <a:gd name="T49" fmla="*/ 6 h 17"/>
                  <a:gd name="T50" fmla="*/ 0 w 17"/>
                  <a:gd name="T51" fmla="*/ 8 h 17"/>
                  <a:gd name="T52" fmla="*/ 0 w 17"/>
                  <a:gd name="T53" fmla="*/ 9 h 17"/>
                  <a:gd name="T54" fmla="*/ 1 w 17"/>
                  <a:gd name="T55" fmla="*/ 11 h 17"/>
                  <a:gd name="T56" fmla="*/ 2 w 17"/>
                  <a:gd name="T57" fmla="*/ 12 h 17"/>
                  <a:gd name="T58" fmla="*/ 3 w 17"/>
                  <a:gd name="T59" fmla="*/ 13 h 17"/>
                  <a:gd name="T60" fmla="*/ 4 w 17"/>
                  <a:gd name="T61" fmla="*/ 14 h 17"/>
                  <a:gd name="T62" fmla="*/ 6 w 17"/>
                  <a:gd name="T63" fmla="*/ 15 h 17"/>
                  <a:gd name="T64" fmla="*/ 7 w 17"/>
                  <a:gd name="T6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" h="17">
                    <a:moveTo>
                      <a:pt x="7" y="16"/>
                    </a:moveTo>
                    <a:lnTo>
                      <a:pt x="9" y="16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6" y="10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6"/>
                    </a:lnTo>
                    <a:lnTo>
                      <a:pt x="14" y="4"/>
                    </a:lnTo>
                    <a:lnTo>
                      <a:pt x="13" y="3"/>
                    </a:lnTo>
                    <a:lnTo>
                      <a:pt x="12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4" y="14"/>
                    </a:lnTo>
                    <a:lnTo>
                      <a:pt x="6" y="15"/>
                    </a:lnTo>
                    <a:lnTo>
                      <a:pt x="7" y="16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78" name="Freeform 106"/>
              <p:cNvSpPr>
                <a:spLocks/>
              </p:cNvSpPr>
              <p:nvPr/>
            </p:nvSpPr>
            <p:spPr bwMode="auto">
              <a:xfrm>
                <a:off x="1265" y="2890"/>
                <a:ext cx="17" cy="17"/>
              </a:xfrm>
              <a:custGeom>
                <a:avLst/>
                <a:gdLst>
                  <a:gd name="T0" fmla="*/ 8 w 17"/>
                  <a:gd name="T1" fmla="*/ 16 h 17"/>
                  <a:gd name="T2" fmla="*/ 9 w 17"/>
                  <a:gd name="T3" fmla="*/ 16 h 17"/>
                  <a:gd name="T4" fmla="*/ 11 w 17"/>
                  <a:gd name="T5" fmla="*/ 16 h 17"/>
                  <a:gd name="T6" fmla="*/ 12 w 17"/>
                  <a:gd name="T7" fmla="*/ 15 h 17"/>
                  <a:gd name="T8" fmla="*/ 13 w 17"/>
                  <a:gd name="T9" fmla="*/ 14 h 17"/>
                  <a:gd name="T10" fmla="*/ 14 w 17"/>
                  <a:gd name="T11" fmla="*/ 13 h 17"/>
                  <a:gd name="T12" fmla="*/ 15 w 17"/>
                  <a:gd name="T13" fmla="*/ 12 h 17"/>
                  <a:gd name="T14" fmla="*/ 16 w 17"/>
                  <a:gd name="T15" fmla="*/ 11 h 17"/>
                  <a:gd name="T16" fmla="*/ 16 w 17"/>
                  <a:gd name="T17" fmla="*/ 9 h 17"/>
                  <a:gd name="T18" fmla="*/ 16 w 17"/>
                  <a:gd name="T19" fmla="*/ 7 h 17"/>
                  <a:gd name="T20" fmla="*/ 15 w 17"/>
                  <a:gd name="T21" fmla="*/ 6 h 17"/>
                  <a:gd name="T22" fmla="*/ 14 w 17"/>
                  <a:gd name="T23" fmla="*/ 4 h 17"/>
                  <a:gd name="T24" fmla="*/ 13 w 17"/>
                  <a:gd name="T25" fmla="*/ 3 h 17"/>
                  <a:gd name="T26" fmla="*/ 12 w 17"/>
                  <a:gd name="T27" fmla="*/ 1 h 17"/>
                  <a:gd name="T28" fmla="*/ 11 w 17"/>
                  <a:gd name="T29" fmla="*/ 0 h 17"/>
                  <a:gd name="T30" fmla="*/ 9 w 17"/>
                  <a:gd name="T31" fmla="*/ 0 h 17"/>
                  <a:gd name="T32" fmla="*/ 8 w 17"/>
                  <a:gd name="T33" fmla="*/ 0 h 17"/>
                  <a:gd name="T34" fmla="*/ 6 w 17"/>
                  <a:gd name="T35" fmla="*/ 0 h 17"/>
                  <a:gd name="T36" fmla="*/ 4 w 17"/>
                  <a:gd name="T37" fmla="*/ 0 h 17"/>
                  <a:gd name="T38" fmla="*/ 3 w 17"/>
                  <a:gd name="T39" fmla="*/ 0 h 17"/>
                  <a:gd name="T40" fmla="*/ 2 w 17"/>
                  <a:gd name="T41" fmla="*/ 1 h 17"/>
                  <a:gd name="T42" fmla="*/ 1 w 17"/>
                  <a:gd name="T43" fmla="*/ 2 h 17"/>
                  <a:gd name="T44" fmla="*/ 0 w 17"/>
                  <a:gd name="T45" fmla="*/ 3 h 17"/>
                  <a:gd name="T46" fmla="*/ 0 w 17"/>
                  <a:gd name="T47" fmla="*/ 4 h 17"/>
                  <a:gd name="T48" fmla="*/ 0 w 17"/>
                  <a:gd name="T49" fmla="*/ 6 h 17"/>
                  <a:gd name="T50" fmla="*/ 0 w 17"/>
                  <a:gd name="T51" fmla="*/ 8 h 17"/>
                  <a:gd name="T52" fmla="*/ 0 w 17"/>
                  <a:gd name="T53" fmla="*/ 9 h 17"/>
                  <a:gd name="T54" fmla="*/ 1 w 17"/>
                  <a:gd name="T55" fmla="*/ 11 h 17"/>
                  <a:gd name="T56" fmla="*/ 2 w 17"/>
                  <a:gd name="T57" fmla="*/ 12 h 17"/>
                  <a:gd name="T58" fmla="*/ 3 w 17"/>
                  <a:gd name="T59" fmla="*/ 14 h 17"/>
                  <a:gd name="T60" fmla="*/ 4 w 17"/>
                  <a:gd name="T61" fmla="*/ 15 h 17"/>
                  <a:gd name="T62" fmla="*/ 6 w 17"/>
                  <a:gd name="T63" fmla="*/ 15 h 17"/>
                  <a:gd name="T64" fmla="*/ 8 w 17"/>
                  <a:gd name="T6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" h="17">
                    <a:moveTo>
                      <a:pt x="8" y="16"/>
                    </a:moveTo>
                    <a:lnTo>
                      <a:pt x="9" y="16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6"/>
                    </a:lnTo>
                    <a:lnTo>
                      <a:pt x="14" y="4"/>
                    </a:lnTo>
                    <a:lnTo>
                      <a:pt x="13" y="3"/>
                    </a:lnTo>
                    <a:lnTo>
                      <a:pt x="12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2" y="12"/>
                    </a:lnTo>
                    <a:lnTo>
                      <a:pt x="3" y="14"/>
                    </a:lnTo>
                    <a:lnTo>
                      <a:pt x="4" y="15"/>
                    </a:lnTo>
                    <a:lnTo>
                      <a:pt x="6" y="15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79" name="Freeform 107"/>
              <p:cNvSpPr>
                <a:spLocks/>
              </p:cNvSpPr>
              <p:nvPr/>
            </p:nvSpPr>
            <p:spPr bwMode="auto">
              <a:xfrm>
                <a:off x="1338" y="2921"/>
                <a:ext cx="17" cy="17"/>
              </a:xfrm>
              <a:custGeom>
                <a:avLst/>
                <a:gdLst>
                  <a:gd name="T0" fmla="*/ 8 w 17"/>
                  <a:gd name="T1" fmla="*/ 16 h 17"/>
                  <a:gd name="T2" fmla="*/ 9 w 17"/>
                  <a:gd name="T3" fmla="*/ 16 h 17"/>
                  <a:gd name="T4" fmla="*/ 11 w 17"/>
                  <a:gd name="T5" fmla="*/ 16 h 17"/>
                  <a:gd name="T6" fmla="*/ 12 w 17"/>
                  <a:gd name="T7" fmla="*/ 15 h 17"/>
                  <a:gd name="T8" fmla="*/ 13 w 17"/>
                  <a:gd name="T9" fmla="*/ 14 h 17"/>
                  <a:gd name="T10" fmla="*/ 14 w 17"/>
                  <a:gd name="T11" fmla="*/ 13 h 17"/>
                  <a:gd name="T12" fmla="*/ 15 w 17"/>
                  <a:gd name="T13" fmla="*/ 12 h 17"/>
                  <a:gd name="T14" fmla="*/ 16 w 17"/>
                  <a:gd name="T15" fmla="*/ 11 h 17"/>
                  <a:gd name="T16" fmla="*/ 16 w 17"/>
                  <a:gd name="T17" fmla="*/ 9 h 17"/>
                  <a:gd name="T18" fmla="*/ 16 w 17"/>
                  <a:gd name="T19" fmla="*/ 7 h 17"/>
                  <a:gd name="T20" fmla="*/ 15 w 17"/>
                  <a:gd name="T21" fmla="*/ 6 h 17"/>
                  <a:gd name="T22" fmla="*/ 14 w 17"/>
                  <a:gd name="T23" fmla="*/ 4 h 17"/>
                  <a:gd name="T24" fmla="*/ 13 w 17"/>
                  <a:gd name="T25" fmla="*/ 3 h 17"/>
                  <a:gd name="T26" fmla="*/ 12 w 17"/>
                  <a:gd name="T27" fmla="*/ 2 h 17"/>
                  <a:gd name="T28" fmla="*/ 11 w 17"/>
                  <a:gd name="T29" fmla="*/ 1 h 17"/>
                  <a:gd name="T30" fmla="*/ 9 w 17"/>
                  <a:gd name="T31" fmla="*/ 0 h 17"/>
                  <a:gd name="T32" fmla="*/ 8 w 17"/>
                  <a:gd name="T33" fmla="*/ 0 h 17"/>
                  <a:gd name="T34" fmla="*/ 6 w 17"/>
                  <a:gd name="T35" fmla="*/ 0 h 17"/>
                  <a:gd name="T36" fmla="*/ 4 w 17"/>
                  <a:gd name="T37" fmla="*/ 0 h 17"/>
                  <a:gd name="T38" fmla="*/ 3 w 17"/>
                  <a:gd name="T39" fmla="*/ 0 h 17"/>
                  <a:gd name="T40" fmla="*/ 2 w 17"/>
                  <a:gd name="T41" fmla="*/ 1 h 17"/>
                  <a:gd name="T42" fmla="*/ 1 w 17"/>
                  <a:gd name="T43" fmla="*/ 2 h 17"/>
                  <a:gd name="T44" fmla="*/ 0 w 17"/>
                  <a:gd name="T45" fmla="*/ 3 h 17"/>
                  <a:gd name="T46" fmla="*/ 0 w 17"/>
                  <a:gd name="T47" fmla="*/ 4 h 17"/>
                  <a:gd name="T48" fmla="*/ 0 w 17"/>
                  <a:gd name="T49" fmla="*/ 6 h 17"/>
                  <a:gd name="T50" fmla="*/ 0 w 17"/>
                  <a:gd name="T51" fmla="*/ 8 h 17"/>
                  <a:gd name="T52" fmla="*/ 0 w 17"/>
                  <a:gd name="T53" fmla="*/ 9 h 17"/>
                  <a:gd name="T54" fmla="*/ 1 w 17"/>
                  <a:gd name="T55" fmla="*/ 11 h 17"/>
                  <a:gd name="T56" fmla="*/ 2 w 17"/>
                  <a:gd name="T57" fmla="*/ 12 h 17"/>
                  <a:gd name="T58" fmla="*/ 3 w 17"/>
                  <a:gd name="T59" fmla="*/ 14 h 17"/>
                  <a:gd name="T60" fmla="*/ 4 w 17"/>
                  <a:gd name="T61" fmla="*/ 15 h 17"/>
                  <a:gd name="T62" fmla="*/ 6 w 17"/>
                  <a:gd name="T63" fmla="*/ 15 h 17"/>
                  <a:gd name="T64" fmla="*/ 8 w 17"/>
                  <a:gd name="T6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" h="17">
                    <a:moveTo>
                      <a:pt x="8" y="16"/>
                    </a:moveTo>
                    <a:lnTo>
                      <a:pt x="9" y="16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5" y="6"/>
                    </a:lnTo>
                    <a:lnTo>
                      <a:pt x="14" y="4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2" y="12"/>
                    </a:lnTo>
                    <a:lnTo>
                      <a:pt x="3" y="14"/>
                    </a:lnTo>
                    <a:lnTo>
                      <a:pt x="4" y="15"/>
                    </a:lnTo>
                    <a:lnTo>
                      <a:pt x="6" y="15"/>
                    </a:lnTo>
                    <a:lnTo>
                      <a:pt x="8" y="16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80" name="Freeform 108"/>
              <p:cNvSpPr>
                <a:spLocks/>
              </p:cNvSpPr>
              <p:nvPr/>
            </p:nvSpPr>
            <p:spPr bwMode="auto">
              <a:xfrm>
                <a:off x="1270" y="2793"/>
                <a:ext cx="28" cy="49"/>
              </a:xfrm>
              <a:custGeom>
                <a:avLst/>
                <a:gdLst>
                  <a:gd name="T0" fmla="*/ 4 w 28"/>
                  <a:gd name="T1" fmla="*/ 0 h 49"/>
                  <a:gd name="T2" fmla="*/ 4 w 28"/>
                  <a:gd name="T3" fmla="*/ 0 h 49"/>
                  <a:gd name="T4" fmla="*/ 4 w 28"/>
                  <a:gd name="T5" fmla="*/ 1 h 49"/>
                  <a:gd name="T6" fmla="*/ 3 w 28"/>
                  <a:gd name="T7" fmla="*/ 3 h 49"/>
                  <a:gd name="T8" fmla="*/ 2 w 28"/>
                  <a:gd name="T9" fmla="*/ 6 h 49"/>
                  <a:gd name="T10" fmla="*/ 1 w 28"/>
                  <a:gd name="T11" fmla="*/ 9 h 49"/>
                  <a:gd name="T12" fmla="*/ 0 w 28"/>
                  <a:gd name="T13" fmla="*/ 12 h 49"/>
                  <a:gd name="T14" fmla="*/ 0 w 28"/>
                  <a:gd name="T15" fmla="*/ 16 h 49"/>
                  <a:gd name="T16" fmla="*/ 0 w 28"/>
                  <a:gd name="T17" fmla="*/ 20 h 49"/>
                  <a:gd name="T18" fmla="*/ 0 w 28"/>
                  <a:gd name="T19" fmla="*/ 24 h 49"/>
                  <a:gd name="T20" fmla="*/ 0 w 28"/>
                  <a:gd name="T21" fmla="*/ 27 h 49"/>
                  <a:gd name="T22" fmla="*/ 2 w 28"/>
                  <a:gd name="T23" fmla="*/ 31 h 49"/>
                  <a:gd name="T24" fmla="*/ 4 w 28"/>
                  <a:gd name="T25" fmla="*/ 34 h 49"/>
                  <a:gd name="T26" fmla="*/ 7 w 28"/>
                  <a:gd name="T27" fmla="*/ 37 h 49"/>
                  <a:gd name="T28" fmla="*/ 9 w 28"/>
                  <a:gd name="T29" fmla="*/ 40 h 49"/>
                  <a:gd name="T30" fmla="*/ 10 w 28"/>
                  <a:gd name="T31" fmla="*/ 42 h 49"/>
                  <a:gd name="T32" fmla="*/ 12 w 28"/>
                  <a:gd name="T33" fmla="*/ 44 h 49"/>
                  <a:gd name="T34" fmla="*/ 13 w 28"/>
                  <a:gd name="T35" fmla="*/ 46 h 49"/>
                  <a:gd name="T36" fmla="*/ 15 w 28"/>
                  <a:gd name="T37" fmla="*/ 47 h 49"/>
                  <a:gd name="T38" fmla="*/ 17 w 28"/>
                  <a:gd name="T39" fmla="*/ 48 h 49"/>
                  <a:gd name="T40" fmla="*/ 20 w 28"/>
                  <a:gd name="T41" fmla="*/ 48 h 49"/>
                  <a:gd name="T42" fmla="*/ 22 w 28"/>
                  <a:gd name="T43" fmla="*/ 47 h 49"/>
                  <a:gd name="T44" fmla="*/ 24 w 28"/>
                  <a:gd name="T45" fmla="*/ 47 h 49"/>
                  <a:gd name="T46" fmla="*/ 26 w 28"/>
                  <a:gd name="T47" fmla="*/ 46 h 49"/>
                  <a:gd name="T48" fmla="*/ 27 w 28"/>
                  <a:gd name="T49" fmla="*/ 46 h 49"/>
                  <a:gd name="T50" fmla="*/ 26 w 28"/>
                  <a:gd name="T51" fmla="*/ 46 h 49"/>
                  <a:gd name="T52" fmla="*/ 25 w 28"/>
                  <a:gd name="T53" fmla="*/ 46 h 49"/>
                  <a:gd name="T54" fmla="*/ 24 w 28"/>
                  <a:gd name="T55" fmla="*/ 46 h 49"/>
                  <a:gd name="T56" fmla="*/ 23 w 28"/>
                  <a:gd name="T57" fmla="*/ 45 h 49"/>
                  <a:gd name="T58" fmla="*/ 21 w 28"/>
                  <a:gd name="T59" fmla="*/ 45 h 49"/>
                  <a:gd name="T60" fmla="*/ 20 w 28"/>
                  <a:gd name="T61" fmla="*/ 44 h 49"/>
                  <a:gd name="T62" fmla="*/ 18 w 28"/>
                  <a:gd name="T63" fmla="*/ 43 h 49"/>
                  <a:gd name="T64" fmla="*/ 18 w 28"/>
                  <a:gd name="T65" fmla="*/ 41 h 49"/>
                  <a:gd name="T66" fmla="*/ 16 w 28"/>
                  <a:gd name="T67" fmla="*/ 39 h 49"/>
                  <a:gd name="T68" fmla="*/ 14 w 28"/>
                  <a:gd name="T69" fmla="*/ 37 h 49"/>
                  <a:gd name="T70" fmla="*/ 11 w 28"/>
                  <a:gd name="T71" fmla="*/ 34 h 49"/>
                  <a:gd name="T72" fmla="*/ 9 w 28"/>
                  <a:gd name="T73" fmla="*/ 31 h 49"/>
                  <a:gd name="T74" fmla="*/ 6 w 28"/>
                  <a:gd name="T75" fmla="*/ 27 h 49"/>
                  <a:gd name="T76" fmla="*/ 4 w 28"/>
                  <a:gd name="T77" fmla="*/ 23 h 49"/>
                  <a:gd name="T78" fmla="*/ 3 w 28"/>
                  <a:gd name="T79" fmla="*/ 18 h 49"/>
                  <a:gd name="T80" fmla="*/ 3 w 28"/>
                  <a:gd name="T81" fmla="*/ 14 h 49"/>
                  <a:gd name="T82" fmla="*/ 4 w 28"/>
                  <a:gd name="T83" fmla="*/ 11 h 49"/>
                  <a:gd name="T84" fmla="*/ 5 w 28"/>
                  <a:gd name="T85" fmla="*/ 8 h 49"/>
                  <a:gd name="T86" fmla="*/ 5 w 28"/>
                  <a:gd name="T87" fmla="*/ 6 h 49"/>
                  <a:gd name="T88" fmla="*/ 6 w 28"/>
                  <a:gd name="T89" fmla="*/ 5 h 49"/>
                  <a:gd name="T90" fmla="*/ 7 w 28"/>
                  <a:gd name="T91" fmla="*/ 3 h 49"/>
                  <a:gd name="T92" fmla="*/ 7 w 28"/>
                  <a:gd name="T93" fmla="*/ 2 h 49"/>
                  <a:gd name="T94" fmla="*/ 8 w 28"/>
                  <a:gd name="T95" fmla="*/ 2 h 49"/>
                  <a:gd name="T96" fmla="*/ 4 w 28"/>
                  <a:gd name="T9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" h="49">
                    <a:moveTo>
                      <a:pt x="4" y="0"/>
                    </a:moveTo>
                    <a:lnTo>
                      <a:pt x="4" y="0"/>
                    </a:lnTo>
                    <a:lnTo>
                      <a:pt x="4" y="1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4" y="34"/>
                    </a:lnTo>
                    <a:lnTo>
                      <a:pt x="7" y="37"/>
                    </a:lnTo>
                    <a:lnTo>
                      <a:pt x="9" y="40"/>
                    </a:lnTo>
                    <a:lnTo>
                      <a:pt x="10" y="42"/>
                    </a:lnTo>
                    <a:lnTo>
                      <a:pt x="12" y="44"/>
                    </a:lnTo>
                    <a:lnTo>
                      <a:pt x="13" y="46"/>
                    </a:lnTo>
                    <a:lnTo>
                      <a:pt x="15" y="47"/>
                    </a:lnTo>
                    <a:lnTo>
                      <a:pt x="17" y="48"/>
                    </a:lnTo>
                    <a:lnTo>
                      <a:pt x="20" y="48"/>
                    </a:lnTo>
                    <a:lnTo>
                      <a:pt x="22" y="47"/>
                    </a:lnTo>
                    <a:lnTo>
                      <a:pt x="24" y="47"/>
                    </a:lnTo>
                    <a:lnTo>
                      <a:pt x="26" y="46"/>
                    </a:lnTo>
                    <a:lnTo>
                      <a:pt x="27" y="46"/>
                    </a:lnTo>
                    <a:lnTo>
                      <a:pt x="26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3" y="45"/>
                    </a:lnTo>
                    <a:lnTo>
                      <a:pt x="21" y="45"/>
                    </a:lnTo>
                    <a:lnTo>
                      <a:pt x="20" y="44"/>
                    </a:lnTo>
                    <a:lnTo>
                      <a:pt x="18" y="43"/>
                    </a:lnTo>
                    <a:lnTo>
                      <a:pt x="18" y="41"/>
                    </a:lnTo>
                    <a:lnTo>
                      <a:pt x="16" y="39"/>
                    </a:lnTo>
                    <a:lnTo>
                      <a:pt x="14" y="37"/>
                    </a:lnTo>
                    <a:lnTo>
                      <a:pt x="11" y="34"/>
                    </a:lnTo>
                    <a:lnTo>
                      <a:pt x="9" y="31"/>
                    </a:lnTo>
                    <a:lnTo>
                      <a:pt x="6" y="27"/>
                    </a:lnTo>
                    <a:lnTo>
                      <a:pt x="4" y="23"/>
                    </a:lnTo>
                    <a:lnTo>
                      <a:pt x="3" y="18"/>
                    </a:lnTo>
                    <a:lnTo>
                      <a:pt x="3" y="14"/>
                    </a:lnTo>
                    <a:lnTo>
                      <a:pt x="4" y="11"/>
                    </a:lnTo>
                    <a:lnTo>
                      <a:pt x="5" y="8"/>
                    </a:lnTo>
                    <a:lnTo>
                      <a:pt x="5" y="6"/>
                    </a:lnTo>
                    <a:lnTo>
                      <a:pt x="6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81" name="Freeform 109"/>
              <p:cNvSpPr>
                <a:spLocks/>
              </p:cNvSpPr>
              <p:nvPr/>
            </p:nvSpPr>
            <p:spPr bwMode="auto">
              <a:xfrm>
                <a:off x="1263" y="2822"/>
                <a:ext cx="95" cy="54"/>
              </a:xfrm>
              <a:custGeom>
                <a:avLst/>
                <a:gdLst>
                  <a:gd name="T0" fmla="*/ 11 w 95"/>
                  <a:gd name="T1" fmla="*/ 40 h 54"/>
                  <a:gd name="T2" fmla="*/ 80 w 95"/>
                  <a:gd name="T3" fmla="*/ 53 h 54"/>
                  <a:gd name="T4" fmla="*/ 80 w 95"/>
                  <a:gd name="T5" fmla="*/ 52 h 54"/>
                  <a:gd name="T6" fmla="*/ 82 w 95"/>
                  <a:gd name="T7" fmla="*/ 51 h 54"/>
                  <a:gd name="T8" fmla="*/ 85 w 95"/>
                  <a:gd name="T9" fmla="*/ 49 h 54"/>
                  <a:gd name="T10" fmla="*/ 87 w 95"/>
                  <a:gd name="T11" fmla="*/ 47 h 54"/>
                  <a:gd name="T12" fmla="*/ 90 w 95"/>
                  <a:gd name="T13" fmla="*/ 44 h 54"/>
                  <a:gd name="T14" fmla="*/ 92 w 95"/>
                  <a:gd name="T15" fmla="*/ 41 h 54"/>
                  <a:gd name="T16" fmla="*/ 94 w 95"/>
                  <a:gd name="T17" fmla="*/ 39 h 54"/>
                  <a:gd name="T18" fmla="*/ 94 w 95"/>
                  <a:gd name="T19" fmla="*/ 37 h 54"/>
                  <a:gd name="T20" fmla="*/ 93 w 95"/>
                  <a:gd name="T21" fmla="*/ 34 h 54"/>
                  <a:gd name="T22" fmla="*/ 93 w 95"/>
                  <a:gd name="T23" fmla="*/ 31 h 54"/>
                  <a:gd name="T24" fmla="*/ 92 w 95"/>
                  <a:gd name="T25" fmla="*/ 29 h 54"/>
                  <a:gd name="T26" fmla="*/ 91 w 95"/>
                  <a:gd name="T27" fmla="*/ 27 h 54"/>
                  <a:gd name="T28" fmla="*/ 90 w 95"/>
                  <a:gd name="T29" fmla="*/ 26 h 54"/>
                  <a:gd name="T30" fmla="*/ 89 w 95"/>
                  <a:gd name="T31" fmla="*/ 25 h 54"/>
                  <a:gd name="T32" fmla="*/ 86 w 95"/>
                  <a:gd name="T33" fmla="*/ 24 h 54"/>
                  <a:gd name="T34" fmla="*/ 82 w 95"/>
                  <a:gd name="T35" fmla="*/ 22 h 54"/>
                  <a:gd name="T36" fmla="*/ 77 w 95"/>
                  <a:gd name="T37" fmla="*/ 21 h 54"/>
                  <a:gd name="T38" fmla="*/ 73 w 95"/>
                  <a:gd name="T39" fmla="*/ 18 h 54"/>
                  <a:gd name="T40" fmla="*/ 69 w 95"/>
                  <a:gd name="T41" fmla="*/ 14 h 54"/>
                  <a:gd name="T42" fmla="*/ 65 w 95"/>
                  <a:gd name="T43" fmla="*/ 10 h 54"/>
                  <a:gd name="T44" fmla="*/ 60 w 95"/>
                  <a:gd name="T45" fmla="*/ 6 h 54"/>
                  <a:gd name="T46" fmla="*/ 56 w 95"/>
                  <a:gd name="T47" fmla="*/ 3 h 54"/>
                  <a:gd name="T48" fmla="*/ 51 w 95"/>
                  <a:gd name="T49" fmla="*/ 0 h 54"/>
                  <a:gd name="T50" fmla="*/ 45 w 95"/>
                  <a:gd name="T51" fmla="*/ 0 h 54"/>
                  <a:gd name="T52" fmla="*/ 39 w 95"/>
                  <a:gd name="T53" fmla="*/ 0 h 54"/>
                  <a:gd name="T54" fmla="*/ 32 w 95"/>
                  <a:gd name="T55" fmla="*/ 2 h 54"/>
                  <a:gd name="T56" fmla="*/ 25 w 95"/>
                  <a:gd name="T57" fmla="*/ 4 h 54"/>
                  <a:gd name="T58" fmla="*/ 18 w 95"/>
                  <a:gd name="T59" fmla="*/ 7 h 54"/>
                  <a:gd name="T60" fmla="*/ 13 w 95"/>
                  <a:gd name="T61" fmla="*/ 10 h 54"/>
                  <a:gd name="T62" fmla="*/ 7 w 95"/>
                  <a:gd name="T63" fmla="*/ 13 h 54"/>
                  <a:gd name="T64" fmla="*/ 4 w 95"/>
                  <a:gd name="T65" fmla="*/ 16 h 54"/>
                  <a:gd name="T66" fmla="*/ 2 w 95"/>
                  <a:gd name="T67" fmla="*/ 18 h 54"/>
                  <a:gd name="T68" fmla="*/ 1 w 95"/>
                  <a:gd name="T69" fmla="*/ 20 h 54"/>
                  <a:gd name="T70" fmla="*/ 1 w 95"/>
                  <a:gd name="T71" fmla="*/ 22 h 54"/>
                  <a:gd name="T72" fmla="*/ 0 w 95"/>
                  <a:gd name="T73" fmla="*/ 24 h 54"/>
                  <a:gd name="T74" fmla="*/ 0 w 95"/>
                  <a:gd name="T75" fmla="*/ 26 h 54"/>
                  <a:gd name="T76" fmla="*/ 0 w 95"/>
                  <a:gd name="T77" fmla="*/ 27 h 54"/>
                  <a:gd name="T78" fmla="*/ 0 w 95"/>
                  <a:gd name="T79" fmla="*/ 28 h 54"/>
                  <a:gd name="T80" fmla="*/ 0 w 95"/>
                  <a:gd name="T81" fmla="*/ 30 h 54"/>
                  <a:gd name="T82" fmla="*/ 1 w 95"/>
                  <a:gd name="T83" fmla="*/ 31 h 54"/>
                  <a:gd name="T84" fmla="*/ 3 w 95"/>
                  <a:gd name="T85" fmla="*/ 33 h 54"/>
                  <a:gd name="T86" fmla="*/ 4 w 95"/>
                  <a:gd name="T87" fmla="*/ 34 h 54"/>
                  <a:gd name="T88" fmla="*/ 6 w 95"/>
                  <a:gd name="T89" fmla="*/ 35 h 54"/>
                  <a:gd name="T90" fmla="*/ 7 w 95"/>
                  <a:gd name="T91" fmla="*/ 37 h 54"/>
                  <a:gd name="T92" fmla="*/ 8 w 95"/>
                  <a:gd name="T93" fmla="*/ 38 h 54"/>
                  <a:gd name="T94" fmla="*/ 10 w 95"/>
                  <a:gd name="T95" fmla="*/ 39 h 54"/>
                  <a:gd name="T96" fmla="*/ 11 w 95"/>
                  <a:gd name="T97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5" h="54">
                    <a:moveTo>
                      <a:pt x="11" y="40"/>
                    </a:moveTo>
                    <a:lnTo>
                      <a:pt x="80" y="53"/>
                    </a:lnTo>
                    <a:lnTo>
                      <a:pt x="80" y="52"/>
                    </a:lnTo>
                    <a:lnTo>
                      <a:pt x="82" y="51"/>
                    </a:lnTo>
                    <a:lnTo>
                      <a:pt x="85" y="49"/>
                    </a:lnTo>
                    <a:lnTo>
                      <a:pt x="87" y="47"/>
                    </a:lnTo>
                    <a:lnTo>
                      <a:pt x="90" y="44"/>
                    </a:lnTo>
                    <a:lnTo>
                      <a:pt x="92" y="41"/>
                    </a:lnTo>
                    <a:lnTo>
                      <a:pt x="94" y="39"/>
                    </a:lnTo>
                    <a:lnTo>
                      <a:pt x="94" y="37"/>
                    </a:lnTo>
                    <a:lnTo>
                      <a:pt x="93" y="34"/>
                    </a:lnTo>
                    <a:lnTo>
                      <a:pt x="93" y="31"/>
                    </a:lnTo>
                    <a:lnTo>
                      <a:pt x="92" y="29"/>
                    </a:lnTo>
                    <a:lnTo>
                      <a:pt x="91" y="27"/>
                    </a:lnTo>
                    <a:lnTo>
                      <a:pt x="90" y="26"/>
                    </a:lnTo>
                    <a:lnTo>
                      <a:pt x="89" y="25"/>
                    </a:lnTo>
                    <a:lnTo>
                      <a:pt x="86" y="24"/>
                    </a:lnTo>
                    <a:lnTo>
                      <a:pt x="82" y="22"/>
                    </a:lnTo>
                    <a:lnTo>
                      <a:pt x="77" y="21"/>
                    </a:lnTo>
                    <a:lnTo>
                      <a:pt x="73" y="18"/>
                    </a:lnTo>
                    <a:lnTo>
                      <a:pt x="69" y="14"/>
                    </a:lnTo>
                    <a:lnTo>
                      <a:pt x="65" y="10"/>
                    </a:lnTo>
                    <a:lnTo>
                      <a:pt x="60" y="6"/>
                    </a:lnTo>
                    <a:lnTo>
                      <a:pt x="56" y="3"/>
                    </a:lnTo>
                    <a:lnTo>
                      <a:pt x="51" y="0"/>
                    </a:lnTo>
                    <a:lnTo>
                      <a:pt x="45" y="0"/>
                    </a:lnTo>
                    <a:lnTo>
                      <a:pt x="39" y="0"/>
                    </a:lnTo>
                    <a:lnTo>
                      <a:pt x="32" y="2"/>
                    </a:lnTo>
                    <a:lnTo>
                      <a:pt x="25" y="4"/>
                    </a:lnTo>
                    <a:lnTo>
                      <a:pt x="18" y="7"/>
                    </a:lnTo>
                    <a:lnTo>
                      <a:pt x="13" y="10"/>
                    </a:lnTo>
                    <a:lnTo>
                      <a:pt x="7" y="13"/>
                    </a:lnTo>
                    <a:lnTo>
                      <a:pt x="4" y="16"/>
                    </a:lnTo>
                    <a:lnTo>
                      <a:pt x="2" y="18"/>
                    </a:lnTo>
                    <a:lnTo>
                      <a:pt x="1" y="20"/>
                    </a:lnTo>
                    <a:lnTo>
                      <a:pt x="1" y="22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7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1" y="31"/>
                    </a:lnTo>
                    <a:lnTo>
                      <a:pt x="3" y="33"/>
                    </a:lnTo>
                    <a:lnTo>
                      <a:pt x="4" y="34"/>
                    </a:lnTo>
                    <a:lnTo>
                      <a:pt x="6" y="35"/>
                    </a:lnTo>
                    <a:lnTo>
                      <a:pt x="7" y="37"/>
                    </a:lnTo>
                    <a:lnTo>
                      <a:pt x="8" y="38"/>
                    </a:lnTo>
                    <a:lnTo>
                      <a:pt x="10" y="39"/>
                    </a:lnTo>
                    <a:lnTo>
                      <a:pt x="11" y="4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82" name="Freeform 110"/>
              <p:cNvSpPr>
                <a:spLocks/>
              </p:cNvSpPr>
              <p:nvPr/>
            </p:nvSpPr>
            <p:spPr bwMode="auto">
              <a:xfrm>
                <a:off x="1231" y="2759"/>
                <a:ext cx="357" cy="125"/>
              </a:xfrm>
              <a:custGeom>
                <a:avLst/>
                <a:gdLst>
                  <a:gd name="T0" fmla="*/ 250 w 357"/>
                  <a:gd name="T1" fmla="*/ 0 h 125"/>
                  <a:gd name="T2" fmla="*/ 0 w 357"/>
                  <a:gd name="T3" fmla="*/ 68 h 125"/>
                  <a:gd name="T4" fmla="*/ 126 w 357"/>
                  <a:gd name="T5" fmla="*/ 124 h 125"/>
                  <a:gd name="T6" fmla="*/ 356 w 357"/>
                  <a:gd name="T7" fmla="*/ 66 h 125"/>
                  <a:gd name="T8" fmla="*/ 250 w 357"/>
                  <a:gd name="T9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7" h="125">
                    <a:moveTo>
                      <a:pt x="250" y="0"/>
                    </a:moveTo>
                    <a:lnTo>
                      <a:pt x="0" y="68"/>
                    </a:lnTo>
                    <a:lnTo>
                      <a:pt x="126" y="124"/>
                    </a:lnTo>
                    <a:lnTo>
                      <a:pt x="356" y="66"/>
                    </a:lnTo>
                    <a:lnTo>
                      <a:pt x="250" y="0"/>
                    </a:lnTo>
                  </a:path>
                </a:pathLst>
              </a:cu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83" name="Freeform 111"/>
              <p:cNvSpPr>
                <a:spLocks/>
              </p:cNvSpPr>
              <p:nvPr/>
            </p:nvSpPr>
            <p:spPr bwMode="auto">
              <a:xfrm>
                <a:off x="1279" y="2697"/>
                <a:ext cx="104" cy="111"/>
              </a:xfrm>
              <a:custGeom>
                <a:avLst/>
                <a:gdLst>
                  <a:gd name="T0" fmla="*/ 15 w 104"/>
                  <a:gd name="T1" fmla="*/ 10 h 111"/>
                  <a:gd name="T2" fmla="*/ 19 w 104"/>
                  <a:gd name="T3" fmla="*/ 17 h 111"/>
                  <a:gd name="T4" fmla="*/ 23 w 104"/>
                  <a:gd name="T5" fmla="*/ 28 h 111"/>
                  <a:gd name="T6" fmla="*/ 28 w 104"/>
                  <a:gd name="T7" fmla="*/ 38 h 111"/>
                  <a:gd name="T8" fmla="*/ 30 w 104"/>
                  <a:gd name="T9" fmla="*/ 45 h 111"/>
                  <a:gd name="T10" fmla="*/ 33 w 104"/>
                  <a:gd name="T11" fmla="*/ 53 h 111"/>
                  <a:gd name="T12" fmla="*/ 36 w 104"/>
                  <a:gd name="T13" fmla="*/ 61 h 111"/>
                  <a:gd name="T14" fmla="*/ 40 w 104"/>
                  <a:gd name="T15" fmla="*/ 66 h 111"/>
                  <a:gd name="T16" fmla="*/ 44 w 104"/>
                  <a:gd name="T17" fmla="*/ 69 h 111"/>
                  <a:gd name="T18" fmla="*/ 55 w 104"/>
                  <a:gd name="T19" fmla="*/ 77 h 111"/>
                  <a:gd name="T20" fmla="*/ 67 w 104"/>
                  <a:gd name="T21" fmla="*/ 86 h 111"/>
                  <a:gd name="T22" fmla="*/ 76 w 104"/>
                  <a:gd name="T23" fmla="*/ 94 h 111"/>
                  <a:gd name="T24" fmla="*/ 79 w 104"/>
                  <a:gd name="T25" fmla="*/ 95 h 111"/>
                  <a:gd name="T26" fmla="*/ 82 w 104"/>
                  <a:gd name="T27" fmla="*/ 94 h 111"/>
                  <a:gd name="T28" fmla="*/ 85 w 104"/>
                  <a:gd name="T29" fmla="*/ 95 h 111"/>
                  <a:gd name="T30" fmla="*/ 88 w 104"/>
                  <a:gd name="T31" fmla="*/ 96 h 111"/>
                  <a:gd name="T32" fmla="*/ 93 w 104"/>
                  <a:gd name="T33" fmla="*/ 98 h 111"/>
                  <a:gd name="T34" fmla="*/ 98 w 104"/>
                  <a:gd name="T35" fmla="*/ 101 h 111"/>
                  <a:gd name="T36" fmla="*/ 102 w 104"/>
                  <a:gd name="T37" fmla="*/ 104 h 111"/>
                  <a:gd name="T38" fmla="*/ 103 w 104"/>
                  <a:gd name="T39" fmla="*/ 107 h 111"/>
                  <a:gd name="T40" fmla="*/ 101 w 104"/>
                  <a:gd name="T41" fmla="*/ 109 h 111"/>
                  <a:gd name="T42" fmla="*/ 96 w 104"/>
                  <a:gd name="T43" fmla="*/ 110 h 111"/>
                  <a:gd name="T44" fmla="*/ 90 w 104"/>
                  <a:gd name="T45" fmla="*/ 109 h 111"/>
                  <a:gd name="T46" fmla="*/ 84 w 104"/>
                  <a:gd name="T47" fmla="*/ 107 h 111"/>
                  <a:gd name="T48" fmla="*/ 80 w 104"/>
                  <a:gd name="T49" fmla="*/ 106 h 111"/>
                  <a:gd name="T50" fmla="*/ 77 w 104"/>
                  <a:gd name="T51" fmla="*/ 105 h 111"/>
                  <a:gd name="T52" fmla="*/ 75 w 104"/>
                  <a:gd name="T53" fmla="*/ 105 h 111"/>
                  <a:gd name="T54" fmla="*/ 70 w 104"/>
                  <a:gd name="T55" fmla="*/ 104 h 111"/>
                  <a:gd name="T56" fmla="*/ 61 w 104"/>
                  <a:gd name="T57" fmla="*/ 100 h 111"/>
                  <a:gd name="T58" fmla="*/ 51 w 104"/>
                  <a:gd name="T59" fmla="*/ 95 h 111"/>
                  <a:gd name="T60" fmla="*/ 43 w 104"/>
                  <a:gd name="T61" fmla="*/ 91 h 111"/>
                  <a:gd name="T62" fmla="*/ 36 w 104"/>
                  <a:gd name="T63" fmla="*/ 85 h 111"/>
                  <a:gd name="T64" fmla="*/ 27 w 104"/>
                  <a:gd name="T65" fmla="*/ 77 h 111"/>
                  <a:gd name="T66" fmla="*/ 19 w 104"/>
                  <a:gd name="T67" fmla="*/ 67 h 111"/>
                  <a:gd name="T68" fmla="*/ 12 w 104"/>
                  <a:gd name="T69" fmla="*/ 56 h 111"/>
                  <a:gd name="T70" fmla="*/ 7 w 104"/>
                  <a:gd name="T71" fmla="*/ 45 h 111"/>
                  <a:gd name="T72" fmla="*/ 5 w 104"/>
                  <a:gd name="T73" fmla="*/ 35 h 111"/>
                  <a:gd name="T74" fmla="*/ 3 w 104"/>
                  <a:gd name="T75" fmla="*/ 26 h 111"/>
                  <a:gd name="T76" fmla="*/ 3 w 104"/>
                  <a:gd name="T77" fmla="*/ 19 h 111"/>
                  <a:gd name="T78" fmla="*/ 3 w 104"/>
                  <a:gd name="T79" fmla="*/ 14 h 111"/>
                  <a:gd name="T80" fmla="*/ 1 w 104"/>
                  <a:gd name="T81" fmla="*/ 8 h 111"/>
                  <a:gd name="T82" fmla="*/ 0 w 104"/>
                  <a:gd name="T83" fmla="*/ 3 h 111"/>
                  <a:gd name="T84" fmla="*/ 0 w 104"/>
                  <a:gd name="T8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4" h="111">
                    <a:moveTo>
                      <a:pt x="15" y="9"/>
                    </a:moveTo>
                    <a:lnTo>
                      <a:pt x="15" y="10"/>
                    </a:lnTo>
                    <a:lnTo>
                      <a:pt x="16" y="13"/>
                    </a:lnTo>
                    <a:lnTo>
                      <a:pt x="19" y="17"/>
                    </a:lnTo>
                    <a:lnTo>
                      <a:pt x="21" y="22"/>
                    </a:lnTo>
                    <a:lnTo>
                      <a:pt x="23" y="28"/>
                    </a:lnTo>
                    <a:lnTo>
                      <a:pt x="26" y="33"/>
                    </a:lnTo>
                    <a:lnTo>
                      <a:pt x="28" y="38"/>
                    </a:lnTo>
                    <a:lnTo>
                      <a:pt x="29" y="42"/>
                    </a:lnTo>
                    <a:lnTo>
                      <a:pt x="30" y="45"/>
                    </a:lnTo>
                    <a:lnTo>
                      <a:pt x="31" y="49"/>
                    </a:lnTo>
                    <a:lnTo>
                      <a:pt x="33" y="53"/>
                    </a:lnTo>
                    <a:lnTo>
                      <a:pt x="35" y="57"/>
                    </a:lnTo>
                    <a:lnTo>
                      <a:pt x="36" y="61"/>
                    </a:lnTo>
                    <a:lnTo>
                      <a:pt x="38" y="64"/>
                    </a:lnTo>
                    <a:lnTo>
                      <a:pt x="40" y="66"/>
                    </a:lnTo>
                    <a:lnTo>
                      <a:pt x="41" y="67"/>
                    </a:lnTo>
                    <a:lnTo>
                      <a:pt x="44" y="69"/>
                    </a:lnTo>
                    <a:lnTo>
                      <a:pt x="49" y="72"/>
                    </a:lnTo>
                    <a:lnTo>
                      <a:pt x="55" y="77"/>
                    </a:lnTo>
                    <a:lnTo>
                      <a:pt x="61" y="81"/>
                    </a:lnTo>
                    <a:lnTo>
                      <a:pt x="67" y="86"/>
                    </a:lnTo>
                    <a:lnTo>
                      <a:pt x="72" y="91"/>
                    </a:lnTo>
                    <a:lnTo>
                      <a:pt x="76" y="94"/>
                    </a:lnTo>
                    <a:lnTo>
                      <a:pt x="78" y="95"/>
                    </a:lnTo>
                    <a:lnTo>
                      <a:pt x="79" y="95"/>
                    </a:lnTo>
                    <a:lnTo>
                      <a:pt x="81" y="94"/>
                    </a:lnTo>
                    <a:lnTo>
                      <a:pt x="82" y="94"/>
                    </a:lnTo>
                    <a:lnTo>
                      <a:pt x="83" y="94"/>
                    </a:lnTo>
                    <a:lnTo>
                      <a:pt x="85" y="95"/>
                    </a:lnTo>
                    <a:lnTo>
                      <a:pt x="87" y="95"/>
                    </a:lnTo>
                    <a:lnTo>
                      <a:pt x="88" y="96"/>
                    </a:lnTo>
                    <a:lnTo>
                      <a:pt x="91" y="97"/>
                    </a:lnTo>
                    <a:lnTo>
                      <a:pt x="93" y="98"/>
                    </a:lnTo>
                    <a:lnTo>
                      <a:pt x="95" y="99"/>
                    </a:lnTo>
                    <a:lnTo>
                      <a:pt x="98" y="101"/>
                    </a:lnTo>
                    <a:lnTo>
                      <a:pt x="100" y="102"/>
                    </a:lnTo>
                    <a:lnTo>
                      <a:pt x="102" y="104"/>
                    </a:lnTo>
                    <a:lnTo>
                      <a:pt x="103" y="106"/>
                    </a:lnTo>
                    <a:lnTo>
                      <a:pt x="103" y="107"/>
                    </a:lnTo>
                    <a:lnTo>
                      <a:pt x="102" y="108"/>
                    </a:lnTo>
                    <a:lnTo>
                      <a:pt x="101" y="109"/>
                    </a:lnTo>
                    <a:lnTo>
                      <a:pt x="99" y="109"/>
                    </a:lnTo>
                    <a:lnTo>
                      <a:pt x="96" y="110"/>
                    </a:lnTo>
                    <a:lnTo>
                      <a:pt x="93" y="110"/>
                    </a:lnTo>
                    <a:lnTo>
                      <a:pt x="90" y="109"/>
                    </a:lnTo>
                    <a:lnTo>
                      <a:pt x="87" y="108"/>
                    </a:lnTo>
                    <a:lnTo>
                      <a:pt x="84" y="107"/>
                    </a:lnTo>
                    <a:lnTo>
                      <a:pt x="82" y="106"/>
                    </a:lnTo>
                    <a:lnTo>
                      <a:pt x="80" y="106"/>
                    </a:lnTo>
                    <a:lnTo>
                      <a:pt x="79" y="105"/>
                    </a:lnTo>
                    <a:lnTo>
                      <a:pt x="77" y="105"/>
                    </a:lnTo>
                    <a:lnTo>
                      <a:pt x="76" y="105"/>
                    </a:lnTo>
                    <a:lnTo>
                      <a:pt x="75" y="105"/>
                    </a:lnTo>
                    <a:lnTo>
                      <a:pt x="73" y="105"/>
                    </a:lnTo>
                    <a:lnTo>
                      <a:pt x="70" y="104"/>
                    </a:lnTo>
                    <a:lnTo>
                      <a:pt x="66" y="102"/>
                    </a:lnTo>
                    <a:lnTo>
                      <a:pt x="61" y="100"/>
                    </a:lnTo>
                    <a:lnTo>
                      <a:pt x="55" y="98"/>
                    </a:lnTo>
                    <a:lnTo>
                      <a:pt x="51" y="95"/>
                    </a:lnTo>
                    <a:lnTo>
                      <a:pt x="46" y="93"/>
                    </a:lnTo>
                    <a:lnTo>
                      <a:pt x="43" y="91"/>
                    </a:lnTo>
                    <a:lnTo>
                      <a:pt x="40" y="88"/>
                    </a:lnTo>
                    <a:lnTo>
                      <a:pt x="36" y="85"/>
                    </a:lnTo>
                    <a:lnTo>
                      <a:pt x="32" y="81"/>
                    </a:lnTo>
                    <a:lnTo>
                      <a:pt x="27" y="77"/>
                    </a:lnTo>
                    <a:lnTo>
                      <a:pt x="23" y="72"/>
                    </a:lnTo>
                    <a:lnTo>
                      <a:pt x="19" y="67"/>
                    </a:lnTo>
                    <a:lnTo>
                      <a:pt x="15" y="62"/>
                    </a:lnTo>
                    <a:lnTo>
                      <a:pt x="12" y="56"/>
                    </a:lnTo>
                    <a:lnTo>
                      <a:pt x="9" y="51"/>
                    </a:lnTo>
                    <a:lnTo>
                      <a:pt x="7" y="45"/>
                    </a:lnTo>
                    <a:lnTo>
                      <a:pt x="6" y="40"/>
                    </a:lnTo>
                    <a:lnTo>
                      <a:pt x="5" y="35"/>
                    </a:lnTo>
                    <a:lnTo>
                      <a:pt x="4" y="30"/>
                    </a:lnTo>
                    <a:lnTo>
                      <a:pt x="3" y="26"/>
                    </a:lnTo>
                    <a:lnTo>
                      <a:pt x="3" y="22"/>
                    </a:lnTo>
                    <a:lnTo>
                      <a:pt x="3" y="19"/>
                    </a:lnTo>
                    <a:lnTo>
                      <a:pt x="3" y="17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5" y="9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84" name="Freeform 112"/>
              <p:cNvSpPr>
                <a:spLocks/>
              </p:cNvSpPr>
              <p:nvPr/>
            </p:nvSpPr>
            <p:spPr bwMode="auto">
              <a:xfrm>
                <a:off x="1275" y="2695"/>
                <a:ext cx="111" cy="111"/>
              </a:xfrm>
              <a:custGeom>
                <a:avLst/>
                <a:gdLst>
                  <a:gd name="T0" fmla="*/ 20 w 111"/>
                  <a:gd name="T1" fmla="*/ 10 h 111"/>
                  <a:gd name="T2" fmla="*/ 22 w 111"/>
                  <a:gd name="T3" fmla="*/ 16 h 111"/>
                  <a:gd name="T4" fmla="*/ 26 w 111"/>
                  <a:gd name="T5" fmla="*/ 27 h 111"/>
                  <a:gd name="T6" fmla="*/ 30 w 111"/>
                  <a:gd name="T7" fmla="*/ 37 h 111"/>
                  <a:gd name="T8" fmla="*/ 32 w 111"/>
                  <a:gd name="T9" fmla="*/ 44 h 111"/>
                  <a:gd name="T10" fmla="*/ 36 w 111"/>
                  <a:gd name="T11" fmla="*/ 52 h 111"/>
                  <a:gd name="T12" fmla="*/ 42 w 111"/>
                  <a:gd name="T13" fmla="*/ 60 h 111"/>
                  <a:gd name="T14" fmla="*/ 47 w 111"/>
                  <a:gd name="T15" fmla="*/ 65 h 111"/>
                  <a:gd name="T16" fmla="*/ 51 w 111"/>
                  <a:gd name="T17" fmla="*/ 68 h 111"/>
                  <a:gd name="T18" fmla="*/ 62 w 111"/>
                  <a:gd name="T19" fmla="*/ 76 h 111"/>
                  <a:gd name="T20" fmla="*/ 74 w 111"/>
                  <a:gd name="T21" fmla="*/ 86 h 111"/>
                  <a:gd name="T22" fmla="*/ 83 w 111"/>
                  <a:gd name="T23" fmla="*/ 94 h 111"/>
                  <a:gd name="T24" fmla="*/ 86 w 111"/>
                  <a:gd name="T25" fmla="*/ 95 h 111"/>
                  <a:gd name="T26" fmla="*/ 89 w 111"/>
                  <a:gd name="T27" fmla="*/ 94 h 111"/>
                  <a:gd name="T28" fmla="*/ 92 w 111"/>
                  <a:gd name="T29" fmla="*/ 94 h 111"/>
                  <a:gd name="T30" fmla="*/ 95 w 111"/>
                  <a:gd name="T31" fmla="*/ 96 h 111"/>
                  <a:gd name="T32" fmla="*/ 100 w 111"/>
                  <a:gd name="T33" fmla="*/ 98 h 111"/>
                  <a:gd name="T34" fmla="*/ 105 w 111"/>
                  <a:gd name="T35" fmla="*/ 101 h 111"/>
                  <a:gd name="T36" fmla="*/ 109 w 111"/>
                  <a:gd name="T37" fmla="*/ 104 h 111"/>
                  <a:gd name="T38" fmla="*/ 110 w 111"/>
                  <a:gd name="T39" fmla="*/ 107 h 111"/>
                  <a:gd name="T40" fmla="*/ 107 w 111"/>
                  <a:gd name="T41" fmla="*/ 109 h 111"/>
                  <a:gd name="T42" fmla="*/ 103 w 111"/>
                  <a:gd name="T43" fmla="*/ 110 h 111"/>
                  <a:gd name="T44" fmla="*/ 97 w 111"/>
                  <a:gd name="T45" fmla="*/ 109 h 111"/>
                  <a:gd name="T46" fmla="*/ 91 w 111"/>
                  <a:gd name="T47" fmla="*/ 107 h 111"/>
                  <a:gd name="T48" fmla="*/ 87 w 111"/>
                  <a:gd name="T49" fmla="*/ 105 h 111"/>
                  <a:gd name="T50" fmla="*/ 84 w 111"/>
                  <a:gd name="T51" fmla="*/ 105 h 111"/>
                  <a:gd name="T52" fmla="*/ 82 w 111"/>
                  <a:gd name="T53" fmla="*/ 105 h 111"/>
                  <a:gd name="T54" fmla="*/ 77 w 111"/>
                  <a:gd name="T55" fmla="*/ 104 h 111"/>
                  <a:gd name="T56" fmla="*/ 68 w 111"/>
                  <a:gd name="T57" fmla="*/ 100 h 111"/>
                  <a:gd name="T58" fmla="*/ 58 w 111"/>
                  <a:gd name="T59" fmla="*/ 95 h 111"/>
                  <a:gd name="T60" fmla="*/ 50 w 111"/>
                  <a:gd name="T61" fmla="*/ 91 h 111"/>
                  <a:gd name="T62" fmla="*/ 43 w 111"/>
                  <a:gd name="T63" fmla="*/ 85 h 111"/>
                  <a:gd name="T64" fmla="*/ 35 w 111"/>
                  <a:gd name="T65" fmla="*/ 77 h 111"/>
                  <a:gd name="T66" fmla="*/ 26 w 111"/>
                  <a:gd name="T67" fmla="*/ 67 h 111"/>
                  <a:gd name="T68" fmla="*/ 19 w 111"/>
                  <a:gd name="T69" fmla="*/ 56 h 111"/>
                  <a:gd name="T70" fmla="*/ 13 w 111"/>
                  <a:gd name="T71" fmla="*/ 43 h 111"/>
                  <a:gd name="T72" fmla="*/ 7 w 111"/>
                  <a:gd name="T73" fmla="*/ 28 h 111"/>
                  <a:gd name="T74" fmla="*/ 2 w 111"/>
                  <a:gd name="T75" fmla="*/ 15 h 111"/>
                  <a:gd name="T76" fmla="*/ 0 w 111"/>
                  <a:gd name="T77" fmla="*/ 6 h 111"/>
                  <a:gd name="T78" fmla="*/ 0 w 111"/>
                  <a:gd name="T79" fmla="*/ 3 h 111"/>
                  <a:gd name="T80" fmla="*/ 2 w 111"/>
                  <a:gd name="T81" fmla="*/ 1 h 111"/>
                  <a:gd name="T82" fmla="*/ 4 w 111"/>
                  <a:gd name="T83" fmla="*/ 0 h 111"/>
                  <a:gd name="T84" fmla="*/ 6 w 111"/>
                  <a:gd name="T8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1" h="111">
                    <a:moveTo>
                      <a:pt x="19" y="8"/>
                    </a:moveTo>
                    <a:lnTo>
                      <a:pt x="20" y="10"/>
                    </a:lnTo>
                    <a:lnTo>
                      <a:pt x="21" y="12"/>
                    </a:lnTo>
                    <a:lnTo>
                      <a:pt x="22" y="16"/>
                    </a:lnTo>
                    <a:lnTo>
                      <a:pt x="24" y="21"/>
                    </a:lnTo>
                    <a:lnTo>
                      <a:pt x="26" y="27"/>
                    </a:lnTo>
                    <a:lnTo>
                      <a:pt x="28" y="32"/>
                    </a:lnTo>
                    <a:lnTo>
                      <a:pt x="30" y="37"/>
                    </a:lnTo>
                    <a:lnTo>
                      <a:pt x="30" y="41"/>
                    </a:lnTo>
                    <a:lnTo>
                      <a:pt x="32" y="44"/>
                    </a:lnTo>
                    <a:lnTo>
                      <a:pt x="34" y="48"/>
                    </a:lnTo>
                    <a:lnTo>
                      <a:pt x="36" y="52"/>
                    </a:lnTo>
                    <a:lnTo>
                      <a:pt x="39" y="57"/>
                    </a:lnTo>
                    <a:lnTo>
                      <a:pt x="42" y="60"/>
                    </a:lnTo>
                    <a:lnTo>
                      <a:pt x="45" y="63"/>
                    </a:lnTo>
                    <a:lnTo>
                      <a:pt x="47" y="65"/>
                    </a:lnTo>
                    <a:lnTo>
                      <a:pt x="49" y="67"/>
                    </a:lnTo>
                    <a:lnTo>
                      <a:pt x="51" y="68"/>
                    </a:lnTo>
                    <a:lnTo>
                      <a:pt x="56" y="72"/>
                    </a:lnTo>
                    <a:lnTo>
                      <a:pt x="62" y="76"/>
                    </a:lnTo>
                    <a:lnTo>
                      <a:pt x="68" y="81"/>
                    </a:lnTo>
                    <a:lnTo>
                      <a:pt x="74" y="86"/>
                    </a:lnTo>
                    <a:lnTo>
                      <a:pt x="79" y="91"/>
                    </a:lnTo>
                    <a:lnTo>
                      <a:pt x="83" y="94"/>
                    </a:lnTo>
                    <a:lnTo>
                      <a:pt x="85" y="95"/>
                    </a:lnTo>
                    <a:lnTo>
                      <a:pt x="86" y="95"/>
                    </a:lnTo>
                    <a:lnTo>
                      <a:pt x="87" y="94"/>
                    </a:lnTo>
                    <a:lnTo>
                      <a:pt x="89" y="94"/>
                    </a:lnTo>
                    <a:lnTo>
                      <a:pt x="91" y="94"/>
                    </a:lnTo>
                    <a:lnTo>
                      <a:pt x="92" y="94"/>
                    </a:lnTo>
                    <a:lnTo>
                      <a:pt x="94" y="95"/>
                    </a:lnTo>
                    <a:lnTo>
                      <a:pt x="95" y="96"/>
                    </a:lnTo>
                    <a:lnTo>
                      <a:pt x="98" y="97"/>
                    </a:lnTo>
                    <a:lnTo>
                      <a:pt x="100" y="98"/>
                    </a:lnTo>
                    <a:lnTo>
                      <a:pt x="102" y="100"/>
                    </a:lnTo>
                    <a:lnTo>
                      <a:pt x="105" y="101"/>
                    </a:lnTo>
                    <a:lnTo>
                      <a:pt x="107" y="103"/>
                    </a:lnTo>
                    <a:lnTo>
                      <a:pt x="109" y="104"/>
                    </a:lnTo>
                    <a:lnTo>
                      <a:pt x="110" y="106"/>
                    </a:lnTo>
                    <a:lnTo>
                      <a:pt x="110" y="107"/>
                    </a:lnTo>
                    <a:lnTo>
                      <a:pt x="109" y="108"/>
                    </a:lnTo>
                    <a:lnTo>
                      <a:pt x="107" y="109"/>
                    </a:lnTo>
                    <a:lnTo>
                      <a:pt x="106" y="110"/>
                    </a:lnTo>
                    <a:lnTo>
                      <a:pt x="103" y="110"/>
                    </a:lnTo>
                    <a:lnTo>
                      <a:pt x="100" y="110"/>
                    </a:lnTo>
                    <a:lnTo>
                      <a:pt x="97" y="109"/>
                    </a:lnTo>
                    <a:lnTo>
                      <a:pt x="94" y="108"/>
                    </a:lnTo>
                    <a:lnTo>
                      <a:pt x="91" y="107"/>
                    </a:lnTo>
                    <a:lnTo>
                      <a:pt x="89" y="106"/>
                    </a:lnTo>
                    <a:lnTo>
                      <a:pt x="87" y="105"/>
                    </a:lnTo>
                    <a:lnTo>
                      <a:pt x="85" y="105"/>
                    </a:lnTo>
                    <a:lnTo>
                      <a:pt x="84" y="105"/>
                    </a:lnTo>
                    <a:lnTo>
                      <a:pt x="83" y="105"/>
                    </a:lnTo>
                    <a:lnTo>
                      <a:pt x="82" y="105"/>
                    </a:lnTo>
                    <a:lnTo>
                      <a:pt x="80" y="105"/>
                    </a:lnTo>
                    <a:lnTo>
                      <a:pt x="77" y="104"/>
                    </a:lnTo>
                    <a:lnTo>
                      <a:pt x="73" y="102"/>
                    </a:lnTo>
                    <a:lnTo>
                      <a:pt x="68" y="100"/>
                    </a:lnTo>
                    <a:lnTo>
                      <a:pt x="63" y="97"/>
                    </a:lnTo>
                    <a:lnTo>
                      <a:pt x="58" y="95"/>
                    </a:lnTo>
                    <a:lnTo>
                      <a:pt x="53" y="93"/>
                    </a:lnTo>
                    <a:lnTo>
                      <a:pt x="50" y="91"/>
                    </a:lnTo>
                    <a:lnTo>
                      <a:pt x="47" y="89"/>
                    </a:lnTo>
                    <a:lnTo>
                      <a:pt x="43" y="85"/>
                    </a:lnTo>
                    <a:lnTo>
                      <a:pt x="39" y="81"/>
                    </a:lnTo>
                    <a:lnTo>
                      <a:pt x="35" y="77"/>
                    </a:lnTo>
                    <a:lnTo>
                      <a:pt x="30" y="72"/>
                    </a:lnTo>
                    <a:lnTo>
                      <a:pt x="26" y="67"/>
                    </a:lnTo>
                    <a:lnTo>
                      <a:pt x="22" y="61"/>
                    </a:lnTo>
                    <a:lnTo>
                      <a:pt x="19" y="56"/>
                    </a:lnTo>
                    <a:lnTo>
                      <a:pt x="16" y="50"/>
                    </a:lnTo>
                    <a:lnTo>
                      <a:pt x="13" y="43"/>
                    </a:lnTo>
                    <a:lnTo>
                      <a:pt x="10" y="36"/>
                    </a:lnTo>
                    <a:lnTo>
                      <a:pt x="7" y="28"/>
                    </a:lnTo>
                    <a:lnTo>
                      <a:pt x="4" y="21"/>
                    </a:lnTo>
                    <a:lnTo>
                      <a:pt x="2" y="15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19" y="8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85" name="Freeform 113"/>
              <p:cNvSpPr>
                <a:spLocks/>
              </p:cNvSpPr>
              <p:nvPr/>
            </p:nvSpPr>
            <p:spPr bwMode="auto">
              <a:xfrm>
                <a:off x="1244" y="2833"/>
                <a:ext cx="115" cy="209"/>
              </a:xfrm>
              <a:custGeom>
                <a:avLst/>
                <a:gdLst>
                  <a:gd name="T0" fmla="*/ 114 w 115"/>
                  <a:gd name="T1" fmla="*/ 208 h 209"/>
                  <a:gd name="T2" fmla="*/ 114 w 115"/>
                  <a:gd name="T3" fmla="*/ 56 h 209"/>
                  <a:gd name="T4" fmla="*/ 0 w 115"/>
                  <a:gd name="T5" fmla="*/ 0 h 209"/>
                  <a:gd name="T6" fmla="*/ 0 w 115"/>
                  <a:gd name="T7" fmla="*/ 141 h 209"/>
                  <a:gd name="T8" fmla="*/ 114 w 115"/>
                  <a:gd name="T9" fmla="*/ 20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209">
                    <a:moveTo>
                      <a:pt x="114" y="208"/>
                    </a:moveTo>
                    <a:lnTo>
                      <a:pt x="114" y="56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114" y="208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86" name="Freeform 114"/>
              <p:cNvSpPr>
                <a:spLocks/>
              </p:cNvSpPr>
              <p:nvPr/>
            </p:nvSpPr>
            <p:spPr bwMode="auto">
              <a:xfrm>
                <a:off x="1235" y="2963"/>
                <a:ext cx="123" cy="83"/>
              </a:xfrm>
              <a:custGeom>
                <a:avLst/>
                <a:gdLst>
                  <a:gd name="T0" fmla="*/ 122 w 123"/>
                  <a:gd name="T1" fmla="*/ 82 h 83"/>
                  <a:gd name="T2" fmla="*/ 122 w 123"/>
                  <a:gd name="T3" fmla="*/ 66 h 83"/>
                  <a:gd name="T4" fmla="*/ 0 w 123"/>
                  <a:gd name="T5" fmla="*/ 0 h 83"/>
                  <a:gd name="T6" fmla="*/ 0 w 123"/>
                  <a:gd name="T7" fmla="*/ 14 h 83"/>
                  <a:gd name="T8" fmla="*/ 122 w 123"/>
                  <a:gd name="T9" fmla="*/ 8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83">
                    <a:moveTo>
                      <a:pt x="122" y="82"/>
                    </a:moveTo>
                    <a:lnTo>
                      <a:pt x="122" y="66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122" y="82"/>
                    </a:lnTo>
                  </a:path>
                </a:pathLst>
              </a:custGeom>
              <a:solidFill>
                <a:srgbClr val="CC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87" name="Freeform 115"/>
              <p:cNvSpPr>
                <a:spLocks/>
              </p:cNvSpPr>
              <p:nvPr/>
            </p:nvSpPr>
            <p:spPr bwMode="auto">
              <a:xfrm>
                <a:off x="1232" y="2823"/>
                <a:ext cx="126" cy="76"/>
              </a:xfrm>
              <a:custGeom>
                <a:avLst/>
                <a:gdLst>
                  <a:gd name="T0" fmla="*/ 125 w 126"/>
                  <a:gd name="T1" fmla="*/ 75 h 76"/>
                  <a:gd name="T2" fmla="*/ 125 w 126"/>
                  <a:gd name="T3" fmla="*/ 59 h 76"/>
                  <a:gd name="T4" fmla="*/ 0 w 126"/>
                  <a:gd name="T5" fmla="*/ 0 h 76"/>
                  <a:gd name="T6" fmla="*/ 0 w 126"/>
                  <a:gd name="T7" fmla="*/ 15 h 76"/>
                  <a:gd name="T8" fmla="*/ 125 w 126"/>
                  <a:gd name="T9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76">
                    <a:moveTo>
                      <a:pt x="125" y="75"/>
                    </a:moveTo>
                    <a:lnTo>
                      <a:pt x="125" y="59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25" y="75"/>
                    </a:lnTo>
                  </a:path>
                </a:pathLst>
              </a:custGeom>
              <a:solidFill>
                <a:srgbClr val="CC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88" name="Freeform 116"/>
              <p:cNvSpPr>
                <a:spLocks/>
              </p:cNvSpPr>
              <p:nvPr/>
            </p:nvSpPr>
            <p:spPr bwMode="auto">
              <a:xfrm>
                <a:off x="1358" y="2968"/>
                <a:ext cx="234" cy="78"/>
              </a:xfrm>
              <a:custGeom>
                <a:avLst/>
                <a:gdLst>
                  <a:gd name="T0" fmla="*/ 0 w 234"/>
                  <a:gd name="T1" fmla="*/ 77 h 78"/>
                  <a:gd name="T2" fmla="*/ 0 w 234"/>
                  <a:gd name="T3" fmla="*/ 60 h 78"/>
                  <a:gd name="T4" fmla="*/ 233 w 234"/>
                  <a:gd name="T5" fmla="*/ 0 h 78"/>
                  <a:gd name="T6" fmla="*/ 233 w 234"/>
                  <a:gd name="T7" fmla="*/ 14 h 78"/>
                  <a:gd name="T8" fmla="*/ 0 w 234"/>
                  <a:gd name="T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78">
                    <a:moveTo>
                      <a:pt x="0" y="77"/>
                    </a:moveTo>
                    <a:lnTo>
                      <a:pt x="0" y="60"/>
                    </a:lnTo>
                    <a:lnTo>
                      <a:pt x="233" y="0"/>
                    </a:lnTo>
                    <a:lnTo>
                      <a:pt x="233" y="14"/>
                    </a:lnTo>
                    <a:lnTo>
                      <a:pt x="0" y="77"/>
                    </a:lnTo>
                  </a:path>
                </a:pathLst>
              </a:cu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89" name="Freeform 117"/>
              <p:cNvSpPr>
                <a:spLocks/>
              </p:cNvSpPr>
              <p:nvPr/>
            </p:nvSpPr>
            <p:spPr bwMode="auto">
              <a:xfrm>
                <a:off x="1357" y="2823"/>
                <a:ext cx="233" cy="77"/>
              </a:xfrm>
              <a:custGeom>
                <a:avLst/>
                <a:gdLst>
                  <a:gd name="T0" fmla="*/ 0 w 233"/>
                  <a:gd name="T1" fmla="*/ 76 h 77"/>
                  <a:gd name="T2" fmla="*/ 0 w 233"/>
                  <a:gd name="T3" fmla="*/ 60 h 77"/>
                  <a:gd name="T4" fmla="*/ 232 w 233"/>
                  <a:gd name="T5" fmla="*/ 0 h 77"/>
                  <a:gd name="T6" fmla="*/ 232 w 233"/>
                  <a:gd name="T7" fmla="*/ 14 h 77"/>
                  <a:gd name="T8" fmla="*/ 0 w 233"/>
                  <a:gd name="T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77">
                    <a:moveTo>
                      <a:pt x="0" y="76"/>
                    </a:moveTo>
                    <a:lnTo>
                      <a:pt x="0" y="60"/>
                    </a:lnTo>
                    <a:lnTo>
                      <a:pt x="232" y="0"/>
                    </a:lnTo>
                    <a:lnTo>
                      <a:pt x="232" y="14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90" name="Freeform 118"/>
              <p:cNvSpPr>
                <a:spLocks/>
              </p:cNvSpPr>
              <p:nvPr/>
            </p:nvSpPr>
            <p:spPr bwMode="auto">
              <a:xfrm>
                <a:off x="1357" y="2840"/>
                <a:ext cx="235" cy="184"/>
              </a:xfrm>
              <a:custGeom>
                <a:avLst/>
                <a:gdLst>
                  <a:gd name="T0" fmla="*/ 0 w 235"/>
                  <a:gd name="T1" fmla="*/ 183 h 184"/>
                  <a:gd name="T2" fmla="*/ 0 w 235"/>
                  <a:gd name="T3" fmla="*/ 63 h 184"/>
                  <a:gd name="T4" fmla="*/ 234 w 235"/>
                  <a:gd name="T5" fmla="*/ 0 h 184"/>
                  <a:gd name="T6" fmla="*/ 234 w 235"/>
                  <a:gd name="T7" fmla="*/ 126 h 184"/>
                  <a:gd name="T8" fmla="*/ 0 w 235"/>
                  <a:gd name="T9" fmla="*/ 18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184">
                    <a:moveTo>
                      <a:pt x="0" y="183"/>
                    </a:moveTo>
                    <a:lnTo>
                      <a:pt x="0" y="63"/>
                    </a:lnTo>
                    <a:lnTo>
                      <a:pt x="234" y="0"/>
                    </a:lnTo>
                    <a:lnTo>
                      <a:pt x="234" y="126"/>
                    </a:lnTo>
                    <a:lnTo>
                      <a:pt x="0" y="183"/>
                    </a:lnTo>
                  </a:path>
                </a:pathLst>
              </a:cu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91" name="Freeform 119"/>
              <p:cNvSpPr>
                <a:spLocks/>
              </p:cNvSpPr>
              <p:nvPr/>
            </p:nvSpPr>
            <p:spPr bwMode="auto">
              <a:xfrm>
                <a:off x="1327" y="2704"/>
                <a:ext cx="67" cy="91"/>
              </a:xfrm>
              <a:custGeom>
                <a:avLst/>
                <a:gdLst>
                  <a:gd name="T0" fmla="*/ 16 w 67"/>
                  <a:gd name="T1" fmla="*/ 8 h 91"/>
                  <a:gd name="T2" fmla="*/ 17 w 67"/>
                  <a:gd name="T3" fmla="*/ 13 h 91"/>
                  <a:gd name="T4" fmla="*/ 19 w 67"/>
                  <a:gd name="T5" fmla="*/ 20 h 91"/>
                  <a:gd name="T6" fmla="*/ 21 w 67"/>
                  <a:gd name="T7" fmla="*/ 27 h 91"/>
                  <a:gd name="T8" fmla="*/ 22 w 67"/>
                  <a:gd name="T9" fmla="*/ 33 h 91"/>
                  <a:gd name="T10" fmla="*/ 24 w 67"/>
                  <a:gd name="T11" fmla="*/ 40 h 91"/>
                  <a:gd name="T12" fmla="*/ 27 w 67"/>
                  <a:gd name="T13" fmla="*/ 48 h 91"/>
                  <a:gd name="T14" fmla="*/ 30 w 67"/>
                  <a:gd name="T15" fmla="*/ 54 h 91"/>
                  <a:gd name="T16" fmla="*/ 33 w 67"/>
                  <a:gd name="T17" fmla="*/ 57 h 91"/>
                  <a:gd name="T18" fmla="*/ 36 w 67"/>
                  <a:gd name="T19" fmla="*/ 63 h 91"/>
                  <a:gd name="T20" fmla="*/ 40 w 67"/>
                  <a:gd name="T21" fmla="*/ 71 h 91"/>
                  <a:gd name="T22" fmla="*/ 43 w 67"/>
                  <a:gd name="T23" fmla="*/ 77 h 91"/>
                  <a:gd name="T24" fmla="*/ 44 w 67"/>
                  <a:gd name="T25" fmla="*/ 78 h 91"/>
                  <a:gd name="T26" fmla="*/ 46 w 67"/>
                  <a:gd name="T27" fmla="*/ 77 h 91"/>
                  <a:gd name="T28" fmla="*/ 49 w 67"/>
                  <a:gd name="T29" fmla="*/ 77 h 91"/>
                  <a:gd name="T30" fmla="*/ 52 w 67"/>
                  <a:gd name="T31" fmla="*/ 77 h 91"/>
                  <a:gd name="T32" fmla="*/ 56 w 67"/>
                  <a:gd name="T33" fmla="*/ 79 h 91"/>
                  <a:gd name="T34" fmla="*/ 59 w 67"/>
                  <a:gd name="T35" fmla="*/ 81 h 91"/>
                  <a:gd name="T36" fmla="*/ 63 w 67"/>
                  <a:gd name="T37" fmla="*/ 84 h 91"/>
                  <a:gd name="T38" fmla="*/ 66 w 67"/>
                  <a:gd name="T39" fmla="*/ 86 h 91"/>
                  <a:gd name="T40" fmla="*/ 65 w 67"/>
                  <a:gd name="T41" fmla="*/ 88 h 91"/>
                  <a:gd name="T42" fmla="*/ 61 w 67"/>
                  <a:gd name="T43" fmla="*/ 89 h 91"/>
                  <a:gd name="T44" fmla="*/ 56 w 67"/>
                  <a:gd name="T45" fmla="*/ 90 h 91"/>
                  <a:gd name="T46" fmla="*/ 51 w 67"/>
                  <a:gd name="T47" fmla="*/ 89 h 91"/>
                  <a:gd name="T48" fmla="*/ 47 w 67"/>
                  <a:gd name="T49" fmla="*/ 88 h 91"/>
                  <a:gd name="T50" fmla="*/ 45 w 67"/>
                  <a:gd name="T51" fmla="*/ 87 h 91"/>
                  <a:gd name="T52" fmla="*/ 43 w 67"/>
                  <a:gd name="T53" fmla="*/ 87 h 91"/>
                  <a:gd name="T54" fmla="*/ 41 w 67"/>
                  <a:gd name="T55" fmla="*/ 87 h 91"/>
                  <a:gd name="T56" fmla="*/ 36 w 67"/>
                  <a:gd name="T57" fmla="*/ 82 h 91"/>
                  <a:gd name="T58" fmla="*/ 28 w 67"/>
                  <a:gd name="T59" fmla="*/ 74 h 91"/>
                  <a:gd name="T60" fmla="*/ 22 w 67"/>
                  <a:gd name="T61" fmla="*/ 67 h 91"/>
                  <a:gd name="T62" fmla="*/ 18 w 67"/>
                  <a:gd name="T63" fmla="*/ 63 h 91"/>
                  <a:gd name="T64" fmla="*/ 16 w 67"/>
                  <a:gd name="T65" fmla="*/ 60 h 91"/>
                  <a:gd name="T66" fmla="*/ 16 w 67"/>
                  <a:gd name="T67" fmla="*/ 56 h 91"/>
                  <a:gd name="T68" fmla="*/ 15 w 67"/>
                  <a:gd name="T69" fmla="*/ 50 h 91"/>
                  <a:gd name="T70" fmla="*/ 13 w 67"/>
                  <a:gd name="T71" fmla="*/ 41 h 91"/>
                  <a:gd name="T72" fmla="*/ 8 w 67"/>
                  <a:gd name="T73" fmla="*/ 29 h 91"/>
                  <a:gd name="T74" fmla="*/ 3 w 67"/>
                  <a:gd name="T75" fmla="*/ 16 h 91"/>
                  <a:gd name="T76" fmla="*/ 0 w 67"/>
                  <a:gd name="T77" fmla="*/ 7 h 91"/>
                  <a:gd name="T78" fmla="*/ 0 w 67"/>
                  <a:gd name="T79" fmla="*/ 3 h 91"/>
                  <a:gd name="T80" fmla="*/ 2 w 67"/>
                  <a:gd name="T81" fmla="*/ 1 h 91"/>
                  <a:gd name="T82" fmla="*/ 4 w 67"/>
                  <a:gd name="T83" fmla="*/ 0 h 91"/>
                  <a:gd name="T84" fmla="*/ 6 w 67"/>
                  <a:gd name="T8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91">
                    <a:moveTo>
                      <a:pt x="16" y="8"/>
                    </a:moveTo>
                    <a:lnTo>
                      <a:pt x="16" y="8"/>
                    </a:lnTo>
                    <a:lnTo>
                      <a:pt x="16" y="10"/>
                    </a:lnTo>
                    <a:lnTo>
                      <a:pt x="17" y="13"/>
                    </a:lnTo>
                    <a:lnTo>
                      <a:pt x="18" y="16"/>
                    </a:lnTo>
                    <a:lnTo>
                      <a:pt x="19" y="20"/>
                    </a:lnTo>
                    <a:lnTo>
                      <a:pt x="20" y="24"/>
                    </a:lnTo>
                    <a:lnTo>
                      <a:pt x="21" y="27"/>
                    </a:lnTo>
                    <a:lnTo>
                      <a:pt x="22" y="30"/>
                    </a:lnTo>
                    <a:lnTo>
                      <a:pt x="22" y="33"/>
                    </a:lnTo>
                    <a:lnTo>
                      <a:pt x="23" y="36"/>
                    </a:lnTo>
                    <a:lnTo>
                      <a:pt x="24" y="40"/>
                    </a:lnTo>
                    <a:lnTo>
                      <a:pt x="26" y="45"/>
                    </a:lnTo>
                    <a:lnTo>
                      <a:pt x="27" y="48"/>
                    </a:lnTo>
                    <a:lnTo>
                      <a:pt x="29" y="52"/>
                    </a:lnTo>
                    <a:lnTo>
                      <a:pt x="30" y="54"/>
                    </a:lnTo>
                    <a:lnTo>
                      <a:pt x="31" y="55"/>
                    </a:lnTo>
                    <a:lnTo>
                      <a:pt x="33" y="57"/>
                    </a:lnTo>
                    <a:lnTo>
                      <a:pt x="34" y="59"/>
                    </a:lnTo>
                    <a:lnTo>
                      <a:pt x="36" y="63"/>
                    </a:lnTo>
                    <a:lnTo>
                      <a:pt x="38" y="67"/>
                    </a:lnTo>
                    <a:lnTo>
                      <a:pt x="40" y="71"/>
                    </a:lnTo>
                    <a:lnTo>
                      <a:pt x="42" y="74"/>
                    </a:lnTo>
                    <a:lnTo>
                      <a:pt x="43" y="77"/>
                    </a:lnTo>
                    <a:lnTo>
                      <a:pt x="43" y="78"/>
                    </a:lnTo>
                    <a:lnTo>
                      <a:pt x="44" y="78"/>
                    </a:lnTo>
                    <a:lnTo>
                      <a:pt x="44" y="77"/>
                    </a:lnTo>
                    <a:lnTo>
                      <a:pt x="46" y="77"/>
                    </a:lnTo>
                    <a:lnTo>
                      <a:pt x="47" y="77"/>
                    </a:lnTo>
                    <a:lnTo>
                      <a:pt x="49" y="77"/>
                    </a:lnTo>
                    <a:lnTo>
                      <a:pt x="50" y="77"/>
                    </a:lnTo>
                    <a:lnTo>
                      <a:pt x="52" y="77"/>
                    </a:lnTo>
                    <a:lnTo>
                      <a:pt x="54" y="78"/>
                    </a:lnTo>
                    <a:lnTo>
                      <a:pt x="56" y="79"/>
                    </a:lnTo>
                    <a:lnTo>
                      <a:pt x="58" y="80"/>
                    </a:lnTo>
                    <a:lnTo>
                      <a:pt x="59" y="81"/>
                    </a:lnTo>
                    <a:lnTo>
                      <a:pt x="62" y="82"/>
                    </a:lnTo>
                    <a:lnTo>
                      <a:pt x="63" y="84"/>
                    </a:lnTo>
                    <a:lnTo>
                      <a:pt x="65" y="85"/>
                    </a:lnTo>
                    <a:lnTo>
                      <a:pt x="66" y="86"/>
                    </a:lnTo>
                    <a:lnTo>
                      <a:pt x="65" y="87"/>
                    </a:lnTo>
                    <a:lnTo>
                      <a:pt x="65" y="88"/>
                    </a:lnTo>
                    <a:lnTo>
                      <a:pt x="63" y="89"/>
                    </a:lnTo>
                    <a:lnTo>
                      <a:pt x="61" y="89"/>
                    </a:lnTo>
                    <a:lnTo>
                      <a:pt x="59" y="90"/>
                    </a:lnTo>
                    <a:lnTo>
                      <a:pt x="56" y="90"/>
                    </a:lnTo>
                    <a:lnTo>
                      <a:pt x="54" y="90"/>
                    </a:lnTo>
                    <a:lnTo>
                      <a:pt x="51" y="89"/>
                    </a:lnTo>
                    <a:lnTo>
                      <a:pt x="49" y="89"/>
                    </a:lnTo>
                    <a:lnTo>
                      <a:pt x="47" y="88"/>
                    </a:lnTo>
                    <a:lnTo>
                      <a:pt x="46" y="88"/>
                    </a:lnTo>
                    <a:lnTo>
                      <a:pt x="45" y="87"/>
                    </a:lnTo>
                    <a:lnTo>
                      <a:pt x="44" y="87"/>
                    </a:lnTo>
                    <a:lnTo>
                      <a:pt x="43" y="87"/>
                    </a:lnTo>
                    <a:lnTo>
                      <a:pt x="42" y="87"/>
                    </a:lnTo>
                    <a:lnTo>
                      <a:pt x="41" y="87"/>
                    </a:lnTo>
                    <a:lnTo>
                      <a:pt x="39" y="85"/>
                    </a:lnTo>
                    <a:lnTo>
                      <a:pt x="36" y="82"/>
                    </a:lnTo>
                    <a:lnTo>
                      <a:pt x="32" y="78"/>
                    </a:lnTo>
                    <a:lnTo>
                      <a:pt x="28" y="74"/>
                    </a:lnTo>
                    <a:lnTo>
                      <a:pt x="25" y="70"/>
                    </a:lnTo>
                    <a:lnTo>
                      <a:pt x="22" y="67"/>
                    </a:lnTo>
                    <a:lnTo>
                      <a:pt x="19" y="65"/>
                    </a:lnTo>
                    <a:lnTo>
                      <a:pt x="18" y="63"/>
                    </a:lnTo>
                    <a:lnTo>
                      <a:pt x="17" y="61"/>
                    </a:lnTo>
                    <a:lnTo>
                      <a:pt x="16" y="60"/>
                    </a:lnTo>
                    <a:lnTo>
                      <a:pt x="16" y="58"/>
                    </a:lnTo>
                    <a:lnTo>
                      <a:pt x="16" y="56"/>
                    </a:lnTo>
                    <a:lnTo>
                      <a:pt x="16" y="53"/>
                    </a:lnTo>
                    <a:lnTo>
                      <a:pt x="15" y="50"/>
                    </a:lnTo>
                    <a:lnTo>
                      <a:pt x="14" y="46"/>
                    </a:lnTo>
                    <a:lnTo>
                      <a:pt x="13" y="41"/>
                    </a:lnTo>
                    <a:lnTo>
                      <a:pt x="10" y="36"/>
                    </a:lnTo>
                    <a:lnTo>
                      <a:pt x="8" y="29"/>
                    </a:lnTo>
                    <a:lnTo>
                      <a:pt x="5" y="23"/>
                    </a:lnTo>
                    <a:lnTo>
                      <a:pt x="3" y="16"/>
                    </a:lnTo>
                    <a:lnTo>
                      <a:pt x="1" y="11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16" y="8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92" name="Freeform 120"/>
              <p:cNvSpPr>
                <a:spLocks/>
              </p:cNvSpPr>
              <p:nvPr/>
            </p:nvSpPr>
            <p:spPr bwMode="auto">
              <a:xfrm>
                <a:off x="1327" y="2703"/>
                <a:ext cx="69" cy="89"/>
              </a:xfrm>
              <a:custGeom>
                <a:avLst/>
                <a:gdLst>
                  <a:gd name="T0" fmla="*/ 18 w 69"/>
                  <a:gd name="T1" fmla="*/ 8 h 89"/>
                  <a:gd name="T2" fmla="*/ 19 w 69"/>
                  <a:gd name="T3" fmla="*/ 12 h 89"/>
                  <a:gd name="T4" fmla="*/ 22 w 69"/>
                  <a:gd name="T5" fmla="*/ 19 h 89"/>
                  <a:gd name="T6" fmla="*/ 23 w 69"/>
                  <a:gd name="T7" fmla="*/ 25 h 89"/>
                  <a:gd name="T8" fmla="*/ 24 w 69"/>
                  <a:gd name="T9" fmla="*/ 31 h 89"/>
                  <a:gd name="T10" fmla="*/ 26 w 69"/>
                  <a:gd name="T11" fmla="*/ 38 h 89"/>
                  <a:gd name="T12" fmla="*/ 29 w 69"/>
                  <a:gd name="T13" fmla="*/ 46 h 89"/>
                  <a:gd name="T14" fmla="*/ 32 w 69"/>
                  <a:gd name="T15" fmla="*/ 52 h 89"/>
                  <a:gd name="T16" fmla="*/ 35 w 69"/>
                  <a:gd name="T17" fmla="*/ 54 h 89"/>
                  <a:gd name="T18" fmla="*/ 38 w 69"/>
                  <a:gd name="T19" fmla="*/ 61 h 89"/>
                  <a:gd name="T20" fmla="*/ 42 w 69"/>
                  <a:gd name="T21" fmla="*/ 69 h 89"/>
                  <a:gd name="T22" fmla="*/ 45 w 69"/>
                  <a:gd name="T23" fmla="*/ 75 h 89"/>
                  <a:gd name="T24" fmla="*/ 47 w 69"/>
                  <a:gd name="T25" fmla="*/ 76 h 89"/>
                  <a:gd name="T26" fmla="*/ 49 w 69"/>
                  <a:gd name="T27" fmla="*/ 75 h 89"/>
                  <a:gd name="T28" fmla="*/ 52 w 69"/>
                  <a:gd name="T29" fmla="*/ 75 h 89"/>
                  <a:gd name="T30" fmla="*/ 55 w 69"/>
                  <a:gd name="T31" fmla="*/ 75 h 89"/>
                  <a:gd name="T32" fmla="*/ 58 w 69"/>
                  <a:gd name="T33" fmla="*/ 77 h 89"/>
                  <a:gd name="T34" fmla="*/ 62 w 69"/>
                  <a:gd name="T35" fmla="*/ 79 h 89"/>
                  <a:gd name="T36" fmla="*/ 65 w 69"/>
                  <a:gd name="T37" fmla="*/ 82 h 89"/>
                  <a:gd name="T38" fmla="*/ 68 w 69"/>
                  <a:gd name="T39" fmla="*/ 84 h 89"/>
                  <a:gd name="T40" fmla="*/ 67 w 69"/>
                  <a:gd name="T41" fmla="*/ 86 h 89"/>
                  <a:gd name="T42" fmla="*/ 63 w 69"/>
                  <a:gd name="T43" fmla="*/ 87 h 89"/>
                  <a:gd name="T44" fmla="*/ 58 w 69"/>
                  <a:gd name="T45" fmla="*/ 88 h 89"/>
                  <a:gd name="T46" fmla="*/ 54 w 69"/>
                  <a:gd name="T47" fmla="*/ 87 h 89"/>
                  <a:gd name="T48" fmla="*/ 50 w 69"/>
                  <a:gd name="T49" fmla="*/ 86 h 89"/>
                  <a:gd name="T50" fmla="*/ 48 w 69"/>
                  <a:gd name="T51" fmla="*/ 85 h 89"/>
                  <a:gd name="T52" fmla="*/ 46 w 69"/>
                  <a:gd name="T53" fmla="*/ 85 h 89"/>
                  <a:gd name="T54" fmla="*/ 44 w 69"/>
                  <a:gd name="T55" fmla="*/ 85 h 89"/>
                  <a:gd name="T56" fmla="*/ 38 w 69"/>
                  <a:gd name="T57" fmla="*/ 80 h 89"/>
                  <a:gd name="T58" fmla="*/ 31 w 69"/>
                  <a:gd name="T59" fmla="*/ 72 h 89"/>
                  <a:gd name="T60" fmla="*/ 24 w 69"/>
                  <a:gd name="T61" fmla="*/ 65 h 89"/>
                  <a:gd name="T62" fmla="*/ 20 w 69"/>
                  <a:gd name="T63" fmla="*/ 61 h 89"/>
                  <a:gd name="T64" fmla="*/ 15 w 69"/>
                  <a:gd name="T65" fmla="*/ 55 h 89"/>
                  <a:gd name="T66" fmla="*/ 9 w 69"/>
                  <a:gd name="T67" fmla="*/ 47 h 89"/>
                  <a:gd name="T68" fmla="*/ 5 w 69"/>
                  <a:gd name="T69" fmla="*/ 39 h 89"/>
                  <a:gd name="T70" fmla="*/ 3 w 69"/>
                  <a:gd name="T71" fmla="*/ 30 h 89"/>
                  <a:gd name="T72" fmla="*/ 1 w 69"/>
                  <a:gd name="T73" fmla="*/ 20 h 89"/>
                  <a:gd name="T74" fmla="*/ 0 w 69"/>
                  <a:gd name="T75" fmla="*/ 11 h 89"/>
                  <a:gd name="T76" fmla="*/ 0 w 69"/>
                  <a:gd name="T77" fmla="*/ 4 h 89"/>
                  <a:gd name="T78" fmla="*/ 0 w 69"/>
                  <a:gd name="T79" fmla="*/ 0 h 89"/>
                  <a:gd name="T80" fmla="*/ 2 w 69"/>
                  <a:gd name="T81" fmla="*/ 0 h 89"/>
                  <a:gd name="T82" fmla="*/ 4 w 69"/>
                  <a:gd name="T83" fmla="*/ 1 h 89"/>
                  <a:gd name="T84" fmla="*/ 6 w 69"/>
                  <a:gd name="T85" fmla="*/ 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9" h="89">
                    <a:moveTo>
                      <a:pt x="18" y="7"/>
                    </a:moveTo>
                    <a:lnTo>
                      <a:pt x="18" y="8"/>
                    </a:lnTo>
                    <a:lnTo>
                      <a:pt x="19" y="9"/>
                    </a:lnTo>
                    <a:lnTo>
                      <a:pt x="19" y="12"/>
                    </a:lnTo>
                    <a:lnTo>
                      <a:pt x="21" y="15"/>
                    </a:lnTo>
                    <a:lnTo>
                      <a:pt x="22" y="19"/>
                    </a:lnTo>
                    <a:lnTo>
                      <a:pt x="22" y="22"/>
                    </a:lnTo>
                    <a:lnTo>
                      <a:pt x="23" y="25"/>
                    </a:lnTo>
                    <a:lnTo>
                      <a:pt x="24" y="28"/>
                    </a:lnTo>
                    <a:lnTo>
                      <a:pt x="24" y="31"/>
                    </a:lnTo>
                    <a:lnTo>
                      <a:pt x="25" y="34"/>
                    </a:lnTo>
                    <a:lnTo>
                      <a:pt x="26" y="38"/>
                    </a:lnTo>
                    <a:lnTo>
                      <a:pt x="28" y="42"/>
                    </a:lnTo>
                    <a:lnTo>
                      <a:pt x="29" y="46"/>
                    </a:lnTo>
                    <a:lnTo>
                      <a:pt x="31" y="50"/>
                    </a:lnTo>
                    <a:lnTo>
                      <a:pt x="32" y="52"/>
                    </a:lnTo>
                    <a:lnTo>
                      <a:pt x="33" y="53"/>
                    </a:lnTo>
                    <a:lnTo>
                      <a:pt x="35" y="54"/>
                    </a:lnTo>
                    <a:lnTo>
                      <a:pt x="36" y="57"/>
                    </a:lnTo>
                    <a:lnTo>
                      <a:pt x="38" y="61"/>
                    </a:lnTo>
                    <a:lnTo>
                      <a:pt x="41" y="65"/>
                    </a:lnTo>
                    <a:lnTo>
                      <a:pt x="42" y="69"/>
                    </a:lnTo>
                    <a:lnTo>
                      <a:pt x="44" y="72"/>
                    </a:lnTo>
                    <a:lnTo>
                      <a:pt x="45" y="75"/>
                    </a:lnTo>
                    <a:lnTo>
                      <a:pt x="46" y="76"/>
                    </a:lnTo>
                    <a:lnTo>
                      <a:pt x="47" y="76"/>
                    </a:lnTo>
                    <a:lnTo>
                      <a:pt x="48" y="75"/>
                    </a:lnTo>
                    <a:lnTo>
                      <a:pt x="49" y="75"/>
                    </a:lnTo>
                    <a:lnTo>
                      <a:pt x="51" y="75"/>
                    </a:lnTo>
                    <a:lnTo>
                      <a:pt x="52" y="75"/>
                    </a:lnTo>
                    <a:lnTo>
                      <a:pt x="54" y="75"/>
                    </a:lnTo>
                    <a:lnTo>
                      <a:pt x="55" y="75"/>
                    </a:lnTo>
                    <a:lnTo>
                      <a:pt x="56" y="76"/>
                    </a:lnTo>
                    <a:lnTo>
                      <a:pt x="58" y="77"/>
                    </a:lnTo>
                    <a:lnTo>
                      <a:pt x="60" y="78"/>
                    </a:lnTo>
                    <a:lnTo>
                      <a:pt x="62" y="79"/>
                    </a:lnTo>
                    <a:lnTo>
                      <a:pt x="64" y="80"/>
                    </a:lnTo>
                    <a:lnTo>
                      <a:pt x="65" y="82"/>
                    </a:lnTo>
                    <a:lnTo>
                      <a:pt x="67" y="83"/>
                    </a:lnTo>
                    <a:lnTo>
                      <a:pt x="68" y="84"/>
                    </a:lnTo>
                    <a:lnTo>
                      <a:pt x="68" y="85"/>
                    </a:lnTo>
                    <a:lnTo>
                      <a:pt x="67" y="86"/>
                    </a:lnTo>
                    <a:lnTo>
                      <a:pt x="65" y="87"/>
                    </a:lnTo>
                    <a:lnTo>
                      <a:pt x="63" y="87"/>
                    </a:lnTo>
                    <a:lnTo>
                      <a:pt x="61" y="88"/>
                    </a:lnTo>
                    <a:lnTo>
                      <a:pt x="58" y="88"/>
                    </a:lnTo>
                    <a:lnTo>
                      <a:pt x="56" y="88"/>
                    </a:lnTo>
                    <a:lnTo>
                      <a:pt x="54" y="87"/>
                    </a:lnTo>
                    <a:lnTo>
                      <a:pt x="51" y="87"/>
                    </a:lnTo>
                    <a:lnTo>
                      <a:pt x="50" y="86"/>
                    </a:lnTo>
                    <a:lnTo>
                      <a:pt x="48" y="86"/>
                    </a:lnTo>
                    <a:lnTo>
                      <a:pt x="48" y="85"/>
                    </a:lnTo>
                    <a:lnTo>
                      <a:pt x="47" y="85"/>
                    </a:lnTo>
                    <a:lnTo>
                      <a:pt x="46" y="85"/>
                    </a:lnTo>
                    <a:lnTo>
                      <a:pt x="45" y="85"/>
                    </a:lnTo>
                    <a:lnTo>
                      <a:pt x="44" y="85"/>
                    </a:lnTo>
                    <a:lnTo>
                      <a:pt x="41" y="83"/>
                    </a:lnTo>
                    <a:lnTo>
                      <a:pt x="38" y="80"/>
                    </a:lnTo>
                    <a:lnTo>
                      <a:pt x="35" y="76"/>
                    </a:lnTo>
                    <a:lnTo>
                      <a:pt x="31" y="72"/>
                    </a:lnTo>
                    <a:lnTo>
                      <a:pt x="27" y="68"/>
                    </a:lnTo>
                    <a:lnTo>
                      <a:pt x="24" y="65"/>
                    </a:lnTo>
                    <a:lnTo>
                      <a:pt x="22" y="63"/>
                    </a:lnTo>
                    <a:lnTo>
                      <a:pt x="20" y="61"/>
                    </a:lnTo>
                    <a:lnTo>
                      <a:pt x="18" y="58"/>
                    </a:lnTo>
                    <a:lnTo>
                      <a:pt x="15" y="55"/>
                    </a:lnTo>
                    <a:lnTo>
                      <a:pt x="12" y="51"/>
                    </a:lnTo>
                    <a:lnTo>
                      <a:pt x="9" y="47"/>
                    </a:lnTo>
                    <a:lnTo>
                      <a:pt x="7" y="43"/>
                    </a:lnTo>
                    <a:lnTo>
                      <a:pt x="5" y="39"/>
                    </a:lnTo>
                    <a:lnTo>
                      <a:pt x="3" y="35"/>
                    </a:lnTo>
                    <a:lnTo>
                      <a:pt x="3" y="30"/>
                    </a:lnTo>
                    <a:lnTo>
                      <a:pt x="2" y="25"/>
                    </a:lnTo>
                    <a:lnTo>
                      <a:pt x="1" y="20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18" y="7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93" name="Freeform 121"/>
              <p:cNvSpPr>
                <a:spLocks/>
              </p:cNvSpPr>
              <p:nvPr/>
            </p:nvSpPr>
            <p:spPr bwMode="auto">
              <a:xfrm>
                <a:off x="1233" y="2845"/>
                <a:ext cx="125" cy="179"/>
              </a:xfrm>
              <a:custGeom>
                <a:avLst/>
                <a:gdLst>
                  <a:gd name="T0" fmla="*/ 124 w 125"/>
                  <a:gd name="T1" fmla="*/ 178 h 179"/>
                  <a:gd name="T2" fmla="*/ 124 w 125"/>
                  <a:gd name="T3" fmla="*/ 58 h 179"/>
                  <a:gd name="T4" fmla="*/ 0 w 125"/>
                  <a:gd name="T5" fmla="*/ 0 h 179"/>
                  <a:gd name="T6" fmla="*/ 0 w 125"/>
                  <a:gd name="T7" fmla="*/ 111 h 179"/>
                  <a:gd name="T8" fmla="*/ 124 w 125"/>
                  <a:gd name="T9" fmla="*/ 17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79">
                    <a:moveTo>
                      <a:pt x="124" y="178"/>
                    </a:moveTo>
                    <a:lnTo>
                      <a:pt x="124" y="58"/>
                    </a:lnTo>
                    <a:lnTo>
                      <a:pt x="0" y="0"/>
                    </a:lnTo>
                    <a:lnTo>
                      <a:pt x="0" y="111"/>
                    </a:lnTo>
                    <a:lnTo>
                      <a:pt x="124" y="178"/>
                    </a:lnTo>
                  </a:path>
                </a:pathLst>
              </a:custGeom>
              <a:solidFill>
                <a:srgbClr val="CC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94" name="Freeform 122"/>
              <p:cNvSpPr>
                <a:spLocks/>
              </p:cNvSpPr>
              <p:nvPr/>
            </p:nvSpPr>
            <p:spPr bwMode="auto">
              <a:xfrm>
                <a:off x="1318" y="2783"/>
                <a:ext cx="100" cy="42"/>
              </a:xfrm>
              <a:custGeom>
                <a:avLst/>
                <a:gdLst>
                  <a:gd name="T0" fmla="*/ 99 w 100"/>
                  <a:gd name="T1" fmla="*/ 7 h 42"/>
                  <a:gd name="T2" fmla="*/ 34 w 100"/>
                  <a:gd name="T3" fmla="*/ 41 h 42"/>
                  <a:gd name="T4" fmla="*/ 0 w 100"/>
                  <a:gd name="T5" fmla="*/ 33 h 42"/>
                  <a:gd name="T6" fmla="*/ 64 w 100"/>
                  <a:gd name="T7" fmla="*/ 0 h 42"/>
                  <a:gd name="T8" fmla="*/ 99 w 100"/>
                  <a:gd name="T9" fmla="*/ 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42">
                    <a:moveTo>
                      <a:pt x="99" y="7"/>
                    </a:moveTo>
                    <a:lnTo>
                      <a:pt x="34" y="41"/>
                    </a:lnTo>
                    <a:lnTo>
                      <a:pt x="0" y="33"/>
                    </a:lnTo>
                    <a:lnTo>
                      <a:pt x="64" y="0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95" name="Freeform 123"/>
              <p:cNvSpPr>
                <a:spLocks/>
              </p:cNvSpPr>
              <p:nvPr/>
            </p:nvSpPr>
            <p:spPr bwMode="auto">
              <a:xfrm>
                <a:off x="1275" y="2695"/>
                <a:ext cx="111" cy="111"/>
              </a:xfrm>
              <a:custGeom>
                <a:avLst/>
                <a:gdLst>
                  <a:gd name="T0" fmla="*/ 22 w 111"/>
                  <a:gd name="T1" fmla="*/ 10 h 111"/>
                  <a:gd name="T2" fmla="*/ 26 w 111"/>
                  <a:gd name="T3" fmla="*/ 17 h 111"/>
                  <a:gd name="T4" fmla="*/ 30 w 111"/>
                  <a:gd name="T5" fmla="*/ 28 h 111"/>
                  <a:gd name="T6" fmla="*/ 35 w 111"/>
                  <a:gd name="T7" fmla="*/ 38 h 111"/>
                  <a:gd name="T8" fmla="*/ 37 w 111"/>
                  <a:gd name="T9" fmla="*/ 45 h 111"/>
                  <a:gd name="T10" fmla="*/ 40 w 111"/>
                  <a:gd name="T11" fmla="*/ 53 h 111"/>
                  <a:gd name="T12" fmla="*/ 44 w 111"/>
                  <a:gd name="T13" fmla="*/ 61 h 111"/>
                  <a:gd name="T14" fmla="*/ 47 w 111"/>
                  <a:gd name="T15" fmla="*/ 66 h 111"/>
                  <a:gd name="T16" fmla="*/ 51 w 111"/>
                  <a:gd name="T17" fmla="*/ 69 h 111"/>
                  <a:gd name="T18" fmla="*/ 62 w 111"/>
                  <a:gd name="T19" fmla="*/ 77 h 111"/>
                  <a:gd name="T20" fmla="*/ 74 w 111"/>
                  <a:gd name="T21" fmla="*/ 87 h 111"/>
                  <a:gd name="T22" fmla="*/ 83 w 111"/>
                  <a:gd name="T23" fmla="*/ 94 h 111"/>
                  <a:gd name="T24" fmla="*/ 87 w 111"/>
                  <a:gd name="T25" fmla="*/ 95 h 111"/>
                  <a:gd name="T26" fmla="*/ 91 w 111"/>
                  <a:gd name="T27" fmla="*/ 95 h 111"/>
                  <a:gd name="T28" fmla="*/ 94 w 111"/>
                  <a:gd name="T29" fmla="*/ 95 h 111"/>
                  <a:gd name="T30" fmla="*/ 98 w 111"/>
                  <a:gd name="T31" fmla="*/ 97 h 111"/>
                  <a:gd name="T32" fmla="*/ 102 w 111"/>
                  <a:gd name="T33" fmla="*/ 100 h 111"/>
                  <a:gd name="T34" fmla="*/ 107 w 111"/>
                  <a:gd name="T35" fmla="*/ 103 h 111"/>
                  <a:gd name="T36" fmla="*/ 110 w 111"/>
                  <a:gd name="T37" fmla="*/ 106 h 111"/>
                  <a:gd name="T38" fmla="*/ 109 w 111"/>
                  <a:gd name="T39" fmla="*/ 108 h 111"/>
                  <a:gd name="T40" fmla="*/ 106 w 111"/>
                  <a:gd name="T41" fmla="*/ 110 h 111"/>
                  <a:gd name="T42" fmla="*/ 100 w 111"/>
                  <a:gd name="T43" fmla="*/ 110 h 111"/>
                  <a:gd name="T44" fmla="*/ 94 w 111"/>
                  <a:gd name="T45" fmla="*/ 108 h 111"/>
                  <a:gd name="T46" fmla="*/ 89 w 111"/>
                  <a:gd name="T47" fmla="*/ 106 h 111"/>
                  <a:gd name="T48" fmla="*/ 85 w 111"/>
                  <a:gd name="T49" fmla="*/ 105 h 111"/>
                  <a:gd name="T50" fmla="*/ 83 w 111"/>
                  <a:gd name="T51" fmla="*/ 105 h 111"/>
                  <a:gd name="T52" fmla="*/ 80 w 111"/>
                  <a:gd name="T53" fmla="*/ 105 h 111"/>
                  <a:gd name="T54" fmla="*/ 72 w 111"/>
                  <a:gd name="T55" fmla="*/ 102 h 111"/>
                  <a:gd name="T56" fmla="*/ 63 w 111"/>
                  <a:gd name="T57" fmla="*/ 98 h 111"/>
                  <a:gd name="T58" fmla="*/ 53 w 111"/>
                  <a:gd name="T59" fmla="*/ 93 h 111"/>
                  <a:gd name="T60" fmla="*/ 47 w 111"/>
                  <a:gd name="T61" fmla="*/ 89 h 111"/>
                  <a:gd name="T62" fmla="*/ 39 w 111"/>
                  <a:gd name="T63" fmla="*/ 82 h 111"/>
                  <a:gd name="T64" fmla="*/ 30 w 111"/>
                  <a:gd name="T65" fmla="*/ 73 h 111"/>
                  <a:gd name="T66" fmla="*/ 22 w 111"/>
                  <a:gd name="T67" fmla="*/ 62 h 111"/>
                  <a:gd name="T68" fmla="*/ 16 w 111"/>
                  <a:gd name="T69" fmla="*/ 51 h 111"/>
                  <a:gd name="T70" fmla="*/ 10 w 111"/>
                  <a:gd name="T71" fmla="*/ 36 h 111"/>
                  <a:gd name="T72" fmla="*/ 4 w 111"/>
                  <a:gd name="T73" fmla="*/ 22 h 111"/>
                  <a:gd name="T74" fmla="*/ 0 w 111"/>
                  <a:gd name="T75" fmla="*/ 11 h 111"/>
                  <a:gd name="T76" fmla="*/ 0 w 111"/>
                  <a:gd name="T77" fmla="*/ 5 h 111"/>
                  <a:gd name="T78" fmla="*/ 1 w 111"/>
                  <a:gd name="T79" fmla="*/ 3 h 111"/>
                  <a:gd name="T80" fmla="*/ 3 w 111"/>
                  <a:gd name="T81" fmla="*/ 1 h 111"/>
                  <a:gd name="T82" fmla="*/ 5 w 111"/>
                  <a:gd name="T83" fmla="*/ 0 h 111"/>
                  <a:gd name="T84" fmla="*/ 22 w 111"/>
                  <a:gd name="T85" fmla="*/ 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1" h="111">
                    <a:moveTo>
                      <a:pt x="22" y="9"/>
                    </a:moveTo>
                    <a:lnTo>
                      <a:pt x="22" y="10"/>
                    </a:lnTo>
                    <a:lnTo>
                      <a:pt x="24" y="13"/>
                    </a:lnTo>
                    <a:lnTo>
                      <a:pt x="26" y="17"/>
                    </a:lnTo>
                    <a:lnTo>
                      <a:pt x="28" y="22"/>
                    </a:lnTo>
                    <a:lnTo>
                      <a:pt x="30" y="28"/>
                    </a:lnTo>
                    <a:lnTo>
                      <a:pt x="33" y="33"/>
                    </a:lnTo>
                    <a:lnTo>
                      <a:pt x="35" y="38"/>
                    </a:lnTo>
                    <a:lnTo>
                      <a:pt x="37" y="42"/>
                    </a:lnTo>
                    <a:lnTo>
                      <a:pt x="37" y="45"/>
                    </a:lnTo>
                    <a:lnTo>
                      <a:pt x="39" y="49"/>
                    </a:lnTo>
                    <a:lnTo>
                      <a:pt x="40" y="53"/>
                    </a:lnTo>
                    <a:lnTo>
                      <a:pt x="42" y="57"/>
                    </a:lnTo>
                    <a:lnTo>
                      <a:pt x="44" y="61"/>
                    </a:lnTo>
                    <a:lnTo>
                      <a:pt x="45" y="64"/>
                    </a:lnTo>
                    <a:lnTo>
                      <a:pt x="47" y="66"/>
                    </a:lnTo>
                    <a:lnTo>
                      <a:pt x="49" y="67"/>
                    </a:lnTo>
                    <a:lnTo>
                      <a:pt x="51" y="69"/>
                    </a:lnTo>
                    <a:lnTo>
                      <a:pt x="56" y="72"/>
                    </a:lnTo>
                    <a:lnTo>
                      <a:pt x="62" y="77"/>
                    </a:lnTo>
                    <a:lnTo>
                      <a:pt x="68" y="82"/>
                    </a:lnTo>
                    <a:lnTo>
                      <a:pt x="74" y="87"/>
                    </a:lnTo>
                    <a:lnTo>
                      <a:pt x="79" y="91"/>
                    </a:lnTo>
                    <a:lnTo>
                      <a:pt x="83" y="94"/>
                    </a:lnTo>
                    <a:lnTo>
                      <a:pt x="85" y="95"/>
                    </a:lnTo>
                    <a:lnTo>
                      <a:pt x="87" y="95"/>
                    </a:lnTo>
                    <a:lnTo>
                      <a:pt x="89" y="95"/>
                    </a:lnTo>
                    <a:lnTo>
                      <a:pt x="91" y="95"/>
                    </a:lnTo>
                    <a:lnTo>
                      <a:pt x="92" y="95"/>
                    </a:lnTo>
                    <a:lnTo>
                      <a:pt x="94" y="95"/>
                    </a:lnTo>
                    <a:lnTo>
                      <a:pt x="95" y="96"/>
                    </a:lnTo>
                    <a:lnTo>
                      <a:pt x="98" y="97"/>
                    </a:lnTo>
                    <a:lnTo>
                      <a:pt x="100" y="98"/>
                    </a:lnTo>
                    <a:lnTo>
                      <a:pt x="102" y="100"/>
                    </a:lnTo>
                    <a:lnTo>
                      <a:pt x="105" y="101"/>
                    </a:lnTo>
                    <a:lnTo>
                      <a:pt x="107" y="103"/>
                    </a:lnTo>
                    <a:lnTo>
                      <a:pt x="108" y="104"/>
                    </a:lnTo>
                    <a:lnTo>
                      <a:pt x="110" y="106"/>
                    </a:lnTo>
                    <a:lnTo>
                      <a:pt x="110" y="107"/>
                    </a:lnTo>
                    <a:lnTo>
                      <a:pt x="109" y="108"/>
                    </a:lnTo>
                    <a:lnTo>
                      <a:pt x="107" y="109"/>
                    </a:lnTo>
                    <a:lnTo>
                      <a:pt x="106" y="110"/>
                    </a:lnTo>
                    <a:lnTo>
                      <a:pt x="103" y="110"/>
                    </a:lnTo>
                    <a:lnTo>
                      <a:pt x="100" y="110"/>
                    </a:lnTo>
                    <a:lnTo>
                      <a:pt x="97" y="109"/>
                    </a:lnTo>
                    <a:lnTo>
                      <a:pt x="94" y="108"/>
                    </a:lnTo>
                    <a:lnTo>
                      <a:pt x="91" y="107"/>
                    </a:lnTo>
                    <a:lnTo>
                      <a:pt x="89" y="106"/>
                    </a:lnTo>
                    <a:lnTo>
                      <a:pt x="87" y="106"/>
                    </a:lnTo>
                    <a:lnTo>
                      <a:pt x="85" y="105"/>
                    </a:lnTo>
                    <a:lnTo>
                      <a:pt x="84" y="105"/>
                    </a:lnTo>
                    <a:lnTo>
                      <a:pt x="83" y="105"/>
                    </a:lnTo>
                    <a:lnTo>
                      <a:pt x="82" y="105"/>
                    </a:lnTo>
                    <a:lnTo>
                      <a:pt x="80" y="105"/>
                    </a:lnTo>
                    <a:lnTo>
                      <a:pt x="77" y="104"/>
                    </a:lnTo>
                    <a:lnTo>
                      <a:pt x="72" y="102"/>
                    </a:lnTo>
                    <a:lnTo>
                      <a:pt x="68" y="100"/>
                    </a:lnTo>
                    <a:lnTo>
                      <a:pt x="63" y="98"/>
                    </a:lnTo>
                    <a:lnTo>
                      <a:pt x="58" y="95"/>
                    </a:lnTo>
                    <a:lnTo>
                      <a:pt x="53" y="93"/>
                    </a:lnTo>
                    <a:lnTo>
                      <a:pt x="50" y="91"/>
                    </a:lnTo>
                    <a:lnTo>
                      <a:pt x="47" y="89"/>
                    </a:lnTo>
                    <a:lnTo>
                      <a:pt x="43" y="85"/>
                    </a:lnTo>
                    <a:lnTo>
                      <a:pt x="39" y="82"/>
                    </a:lnTo>
                    <a:lnTo>
                      <a:pt x="34" y="77"/>
                    </a:lnTo>
                    <a:lnTo>
                      <a:pt x="30" y="73"/>
                    </a:lnTo>
                    <a:lnTo>
                      <a:pt x="26" y="67"/>
                    </a:lnTo>
                    <a:lnTo>
                      <a:pt x="22" y="62"/>
                    </a:lnTo>
                    <a:lnTo>
                      <a:pt x="19" y="57"/>
                    </a:lnTo>
                    <a:lnTo>
                      <a:pt x="16" y="51"/>
                    </a:lnTo>
                    <a:lnTo>
                      <a:pt x="13" y="44"/>
                    </a:lnTo>
                    <a:lnTo>
                      <a:pt x="10" y="36"/>
                    </a:lnTo>
                    <a:lnTo>
                      <a:pt x="7" y="29"/>
                    </a:lnTo>
                    <a:lnTo>
                      <a:pt x="4" y="22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22" y="9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96" name="Freeform 124"/>
              <p:cNvSpPr>
                <a:spLocks/>
              </p:cNvSpPr>
              <p:nvPr/>
            </p:nvSpPr>
            <p:spPr bwMode="auto">
              <a:xfrm>
                <a:off x="1324" y="2703"/>
                <a:ext cx="70" cy="91"/>
              </a:xfrm>
              <a:custGeom>
                <a:avLst/>
                <a:gdLst>
                  <a:gd name="T0" fmla="*/ 18 w 70"/>
                  <a:gd name="T1" fmla="*/ 8 h 91"/>
                  <a:gd name="T2" fmla="*/ 20 w 70"/>
                  <a:gd name="T3" fmla="*/ 13 h 91"/>
                  <a:gd name="T4" fmla="*/ 22 w 70"/>
                  <a:gd name="T5" fmla="*/ 20 h 91"/>
                  <a:gd name="T6" fmla="*/ 24 w 70"/>
                  <a:gd name="T7" fmla="*/ 27 h 91"/>
                  <a:gd name="T8" fmla="*/ 25 w 70"/>
                  <a:gd name="T9" fmla="*/ 32 h 91"/>
                  <a:gd name="T10" fmla="*/ 27 w 70"/>
                  <a:gd name="T11" fmla="*/ 40 h 91"/>
                  <a:gd name="T12" fmla="*/ 30 w 70"/>
                  <a:gd name="T13" fmla="*/ 48 h 91"/>
                  <a:gd name="T14" fmla="*/ 33 w 70"/>
                  <a:gd name="T15" fmla="*/ 54 h 91"/>
                  <a:gd name="T16" fmla="*/ 35 w 70"/>
                  <a:gd name="T17" fmla="*/ 57 h 91"/>
                  <a:gd name="T18" fmla="*/ 39 w 70"/>
                  <a:gd name="T19" fmla="*/ 63 h 91"/>
                  <a:gd name="T20" fmla="*/ 43 w 70"/>
                  <a:gd name="T21" fmla="*/ 71 h 91"/>
                  <a:gd name="T22" fmla="*/ 46 w 70"/>
                  <a:gd name="T23" fmla="*/ 77 h 91"/>
                  <a:gd name="T24" fmla="*/ 49 w 70"/>
                  <a:gd name="T25" fmla="*/ 77 h 91"/>
                  <a:gd name="T26" fmla="*/ 51 w 70"/>
                  <a:gd name="T27" fmla="*/ 77 h 91"/>
                  <a:gd name="T28" fmla="*/ 54 w 70"/>
                  <a:gd name="T29" fmla="*/ 77 h 91"/>
                  <a:gd name="T30" fmla="*/ 57 w 70"/>
                  <a:gd name="T31" fmla="*/ 78 h 91"/>
                  <a:gd name="T32" fmla="*/ 61 w 70"/>
                  <a:gd name="T33" fmla="*/ 80 h 91"/>
                  <a:gd name="T34" fmla="*/ 65 w 70"/>
                  <a:gd name="T35" fmla="*/ 82 h 91"/>
                  <a:gd name="T36" fmla="*/ 68 w 70"/>
                  <a:gd name="T37" fmla="*/ 85 h 91"/>
                  <a:gd name="T38" fmla="*/ 69 w 70"/>
                  <a:gd name="T39" fmla="*/ 87 h 91"/>
                  <a:gd name="T40" fmla="*/ 66 w 70"/>
                  <a:gd name="T41" fmla="*/ 89 h 91"/>
                  <a:gd name="T42" fmla="*/ 62 w 70"/>
                  <a:gd name="T43" fmla="*/ 90 h 91"/>
                  <a:gd name="T44" fmla="*/ 57 w 70"/>
                  <a:gd name="T45" fmla="*/ 89 h 91"/>
                  <a:gd name="T46" fmla="*/ 52 w 70"/>
                  <a:gd name="T47" fmla="*/ 88 h 91"/>
                  <a:gd name="T48" fmla="*/ 49 w 70"/>
                  <a:gd name="T49" fmla="*/ 87 h 91"/>
                  <a:gd name="T50" fmla="*/ 47 w 70"/>
                  <a:gd name="T51" fmla="*/ 87 h 91"/>
                  <a:gd name="T52" fmla="*/ 45 w 70"/>
                  <a:gd name="T53" fmla="*/ 87 h 91"/>
                  <a:gd name="T54" fmla="*/ 42 w 70"/>
                  <a:gd name="T55" fmla="*/ 85 h 91"/>
                  <a:gd name="T56" fmla="*/ 35 w 70"/>
                  <a:gd name="T57" fmla="*/ 78 h 91"/>
                  <a:gd name="T58" fmla="*/ 28 w 70"/>
                  <a:gd name="T59" fmla="*/ 70 h 91"/>
                  <a:gd name="T60" fmla="*/ 22 w 70"/>
                  <a:gd name="T61" fmla="*/ 65 h 91"/>
                  <a:gd name="T62" fmla="*/ 18 w 70"/>
                  <a:gd name="T63" fmla="*/ 60 h 91"/>
                  <a:gd name="T64" fmla="*/ 12 w 70"/>
                  <a:gd name="T65" fmla="*/ 53 h 91"/>
                  <a:gd name="T66" fmla="*/ 7 w 70"/>
                  <a:gd name="T67" fmla="*/ 45 h 91"/>
                  <a:gd name="T68" fmla="*/ 3 w 70"/>
                  <a:gd name="T69" fmla="*/ 37 h 91"/>
                  <a:gd name="T70" fmla="*/ 2 w 70"/>
                  <a:gd name="T71" fmla="*/ 28 h 91"/>
                  <a:gd name="T72" fmla="*/ 0 w 70"/>
                  <a:gd name="T73" fmla="*/ 17 h 91"/>
                  <a:gd name="T74" fmla="*/ 0 w 70"/>
                  <a:gd name="T75" fmla="*/ 9 h 91"/>
                  <a:gd name="T76" fmla="*/ 0 w 70"/>
                  <a:gd name="T77" fmla="*/ 3 h 91"/>
                  <a:gd name="T78" fmla="*/ 2 w 70"/>
                  <a:gd name="T79" fmla="*/ 1 h 91"/>
                  <a:gd name="T80" fmla="*/ 4 w 70"/>
                  <a:gd name="T81" fmla="*/ 0 h 91"/>
                  <a:gd name="T82" fmla="*/ 7 w 70"/>
                  <a:gd name="T83" fmla="*/ 0 h 91"/>
                  <a:gd name="T84" fmla="*/ 9 w 70"/>
                  <a:gd name="T8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" h="91">
                    <a:moveTo>
                      <a:pt x="18" y="8"/>
                    </a:moveTo>
                    <a:lnTo>
                      <a:pt x="18" y="8"/>
                    </a:lnTo>
                    <a:lnTo>
                      <a:pt x="19" y="10"/>
                    </a:lnTo>
                    <a:lnTo>
                      <a:pt x="20" y="13"/>
                    </a:lnTo>
                    <a:lnTo>
                      <a:pt x="21" y="16"/>
                    </a:lnTo>
                    <a:lnTo>
                      <a:pt x="22" y="20"/>
                    </a:lnTo>
                    <a:lnTo>
                      <a:pt x="23" y="24"/>
                    </a:lnTo>
                    <a:lnTo>
                      <a:pt x="24" y="27"/>
                    </a:lnTo>
                    <a:lnTo>
                      <a:pt x="24" y="30"/>
                    </a:lnTo>
                    <a:lnTo>
                      <a:pt x="25" y="32"/>
                    </a:lnTo>
                    <a:lnTo>
                      <a:pt x="25" y="36"/>
                    </a:lnTo>
                    <a:lnTo>
                      <a:pt x="27" y="40"/>
                    </a:lnTo>
                    <a:lnTo>
                      <a:pt x="28" y="44"/>
                    </a:lnTo>
                    <a:lnTo>
                      <a:pt x="30" y="48"/>
                    </a:lnTo>
                    <a:lnTo>
                      <a:pt x="31" y="51"/>
                    </a:lnTo>
                    <a:lnTo>
                      <a:pt x="33" y="54"/>
                    </a:lnTo>
                    <a:lnTo>
                      <a:pt x="34" y="55"/>
                    </a:lnTo>
                    <a:lnTo>
                      <a:pt x="35" y="57"/>
                    </a:lnTo>
                    <a:lnTo>
                      <a:pt x="37" y="59"/>
                    </a:lnTo>
                    <a:lnTo>
                      <a:pt x="39" y="63"/>
                    </a:lnTo>
                    <a:lnTo>
                      <a:pt x="41" y="67"/>
                    </a:lnTo>
                    <a:lnTo>
                      <a:pt x="43" y="71"/>
                    </a:lnTo>
                    <a:lnTo>
                      <a:pt x="45" y="74"/>
                    </a:lnTo>
                    <a:lnTo>
                      <a:pt x="46" y="77"/>
                    </a:lnTo>
                    <a:lnTo>
                      <a:pt x="47" y="77"/>
                    </a:lnTo>
                    <a:lnTo>
                      <a:pt x="49" y="77"/>
                    </a:lnTo>
                    <a:lnTo>
                      <a:pt x="50" y="77"/>
                    </a:lnTo>
                    <a:lnTo>
                      <a:pt x="51" y="77"/>
                    </a:lnTo>
                    <a:lnTo>
                      <a:pt x="53" y="77"/>
                    </a:lnTo>
                    <a:lnTo>
                      <a:pt x="54" y="77"/>
                    </a:lnTo>
                    <a:lnTo>
                      <a:pt x="56" y="77"/>
                    </a:lnTo>
                    <a:lnTo>
                      <a:pt x="57" y="78"/>
                    </a:lnTo>
                    <a:lnTo>
                      <a:pt x="59" y="78"/>
                    </a:lnTo>
                    <a:lnTo>
                      <a:pt x="61" y="80"/>
                    </a:lnTo>
                    <a:lnTo>
                      <a:pt x="63" y="81"/>
                    </a:lnTo>
                    <a:lnTo>
                      <a:pt x="65" y="82"/>
                    </a:lnTo>
                    <a:lnTo>
                      <a:pt x="66" y="84"/>
                    </a:lnTo>
                    <a:lnTo>
                      <a:pt x="68" y="85"/>
                    </a:lnTo>
                    <a:lnTo>
                      <a:pt x="69" y="86"/>
                    </a:lnTo>
                    <a:lnTo>
                      <a:pt x="69" y="87"/>
                    </a:lnTo>
                    <a:lnTo>
                      <a:pt x="68" y="88"/>
                    </a:lnTo>
                    <a:lnTo>
                      <a:pt x="66" y="89"/>
                    </a:lnTo>
                    <a:lnTo>
                      <a:pt x="64" y="89"/>
                    </a:lnTo>
                    <a:lnTo>
                      <a:pt x="62" y="90"/>
                    </a:lnTo>
                    <a:lnTo>
                      <a:pt x="59" y="90"/>
                    </a:lnTo>
                    <a:lnTo>
                      <a:pt x="57" y="89"/>
                    </a:lnTo>
                    <a:lnTo>
                      <a:pt x="54" y="89"/>
                    </a:lnTo>
                    <a:lnTo>
                      <a:pt x="52" y="88"/>
                    </a:lnTo>
                    <a:lnTo>
                      <a:pt x="50" y="88"/>
                    </a:lnTo>
                    <a:lnTo>
                      <a:pt x="49" y="87"/>
                    </a:lnTo>
                    <a:lnTo>
                      <a:pt x="48" y="87"/>
                    </a:lnTo>
                    <a:lnTo>
                      <a:pt x="47" y="87"/>
                    </a:lnTo>
                    <a:lnTo>
                      <a:pt x="46" y="87"/>
                    </a:lnTo>
                    <a:lnTo>
                      <a:pt x="45" y="87"/>
                    </a:lnTo>
                    <a:lnTo>
                      <a:pt x="44" y="86"/>
                    </a:lnTo>
                    <a:lnTo>
                      <a:pt x="42" y="85"/>
                    </a:lnTo>
                    <a:lnTo>
                      <a:pt x="39" y="81"/>
                    </a:lnTo>
                    <a:lnTo>
                      <a:pt x="35" y="78"/>
                    </a:lnTo>
                    <a:lnTo>
                      <a:pt x="31" y="74"/>
                    </a:lnTo>
                    <a:lnTo>
                      <a:pt x="28" y="70"/>
                    </a:lnTo>
                    <a:lnTo>
                      <a:pt x="25" y="67"/>
                    </a:lnTo>
                    <a:lnTo>
                      <a:pt x="22" y="65"/>
                    </a:lnTo>
                    <a:lnTo>
                      <a:pt x="20" y="63"/>
                    </a:lnTo>
                    <a:lnTo>
                      <a:pt x="18" y="60"/>
                    </a:lnTo>
                    <a:lnTo>
                      <a:pt x="15" y="57"/>
                    </a:lnTo>
                    <a:lnTo>
                      <a:pt x="12" y="53"/>
                    </a:lnTo>
                    <a:lnTo>
                      <a:pt x="10" y="49"/>
                    </a:lnTo>
                    <a:lnTo>
                      <a:pt x="7" y="45"/>
                    </a:lnTo>
                    <a:lnTo>
                      <a:pt x="5" y="41"/>
                    </a:lnTo>
                    <a:lnTo>
                      <a:pt x="3" y="37"/>
                    </a:lnTo>
                    <a:lnTo>
                      <a:pt x="3" y="32"/>
                    </a:lnTo>
                    <a:lnTo>
                      <a:pt x="2" y="28"/>
                    </a:lnTo>
                    <a:lnTo>
                      <a:pt x="1" y="22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8" y="8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97" name="Freeform 125"/>
              <p:cNvSpPr>
                <a:spLocks/>
              </p:cNvSpPr>
              <p:nvPr/>
            </p:nvSpPr>
            <p:spPr bwMode="auto">
              <a:xfrm>
                <a:off x="1373" y="2798"/>
                <a:ext cx="100" cy="48"/>
              </a:xfrm>
              <a:custGeom>
                <a:avLst/>
                <a:gdLst>
                  <a:gd name="T0" fmla="*/ 0 w 100"/>
                  <a:gd name="T1" fmla="*/ 0 h 48"/>
                  <a:gd name="T2" fmla="*/ 0 w 100"/>
                  <a:gd name="T3" fmla="*/ 25 h 48"/>
                  <a:gd name="T4" fmla="*/ 99 w 100"/>
                  <a:gd name="T5" fmla="*/ 47 h 48"/>
                  <a:gd name="T6" fmla="*/ 99 w 100"/>
                  <a:gd name="T7" fmla="*/ 21 h 48"/>
                  <a:gd name="T8" fmla="*/ 0 w 10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48">
                    <a:moveTo>
                      <a:pt x="0" y="0"/>
                    </a:moveTo>
                    <a:lnTo>
                      <a:pt x="0" y="25"/>
                    </a:lnTo>
                    <a:lnTo>
                      <a:pt x="99" y="47"/>
                    </a:lnTo>
                    <a:lnTo>
                      <a:pt x="99" y="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98" name="Freeform 126"/>
              <p:cNvSpPr>
                <a:spLocks/>
              </p:cNvSpPr>
              <p:nvPr/>
            </p:nvSpPr>
            <p:spPr bwMode="auto">
              <a:xfrm>
                <a:off x="1473" y="2795"/>
                <a:ext cx="31" cy="51"/>
              </a:xfrm>
              <a:custGeom>
                <a:avLst/>
                <a:gdLst>
                  <a:gd name="T0" fmla="*/ 0 w 31"/>
                  <a:gd name="T1" fmla="*/ 24 h 51"/>
                  <a:gd name="T2" fmla="*/ 0 w 31"/>
                  <a:gd name="T3" fmla="*/ 50 h 51"/>
                  <a:gd name="T4" fmla="*/ 30 w 31"/>
                  <a:gd name="T5" fmla="*/ 22 h 51"/>
                  <a:gd name="T6" fmla="*/ 30 w 31"/>
                  <a:gd name="T7" fmla="*/ 0 h 51"/>
                  <a:gd name="T8" fmla="*/ 0 w 31"/>
                  <a:gd name="T9" fmla="*/ 2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1">
                    <a:moveTo>
                      <a:pt x="0" y="24"/>
                    </a:moveTo>
                    <a:lnTo>
                      <a:pt x="0" y="50"/>
                    </a:lnTo>
                    <a:lnTo>
                      <a:pt x="30" y="22"/>
                    </a:lnTo>
                    <a:lnTo>
                      <a:pt x="30" y="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399" name="Freeform 127"/>
              <p:cNvSpPr>
                <a:spLocks/>
              </p:cNvSpPr>
              <p:nvPr/>
            </p:nvSpPr>
            <p:spPr bwMode="auto">
              <a:xfrm>
                <a:off x="1374" y="2775"/>
                <a:ext cx="130" cy="45"/>
              </a:xfrm>
              <a:custGeom>
                <a:avLst/>
                <a:gdLst>
                  <a:gd name="T0" fmla="*/ 41 w 130"/>
                  <a:gd name="T1" fmla="*/ 0 h 45"/>
                  <a:gd name="T2" fmla="*/ 0 w 130"/>
                  <a:gd name="T3" fmla="*/ 23 h 45"/>
                  <a:gd name="T4" fmla="*/ 98 w 130"/>
                  <a:gd name="T5" fmla="*/ 44 h 45"/>
                  <a:gd name="T6" fmla="*/ 129 w 130"/>
                  <a:gd name="T7" fmla="*/ 20 h 45"/>
                  <a:gd name="T8" fmla="*/ 41 w 1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45">
                    <a:moveTo>
                      <a:pt x="41" y="0"/>
                    </a:moveTo>
                    <a:lnTo>
                      <a:pt x="0" y="23"/>
                    </a:lnTo>
                    <a:lnTo>
                      <a:pt x="98" y="44"/>
                    </a:lnTo>
                    <a:lnTo>
                      <a:pt x="129" y="20"/>
                    </a:lnTo>
                    <a:lnTo>
                      <a:pt x="41" y="0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400" name="Freeform 128"/>
              <p:cNvSpPr>
                <a:spLocks/>
              </p:cNvSpPr>
              <p:nvPr/>
            </p:nvSpPr>
            <p:spPr bwMode="auto">
              <a:xfrm>
                <a:off x="1391" y="2713"/>
                <a:ext cx="17" cy="71"/>
              </a:xfrm>
              <a:custGeom>
                <a:avLst/>
                <a:gdLst>
                  <a:gd name="T0" fmla="*/ 16 w 17"/>
                  <a:gd name="T1" fmla="*/ 0 h 71"/>
                  <a:gd name="T2" fmla="*/ 15 w 17"/>
                  <a:gd name="T3" fmla="*/ 0 h 71"/>
                  <a:gd name="T4" fmla="*/ 14 w 17"/>
                  <a:gd name="T5" fmla="*/ 1 h 71"/>
                  <a:gd name="T6" fmla="*/ 13 w 17"/>
                  <a:gd name="T7" fmla="*/ 3 h 71"/>
                  <a:gd name="T8" fmla="*/ 11 w 17"/>
                  <a:gd name="T9" fmla="*/ 6 h 71"/>
                  <a:gd name="T10" fmla="*/ 9 w 17"/>
                  <a:gd name="T11" fmla="*/ 11 h 71"/>
                  <a:gd name="T12" fmla="*/ 7 w 17"/>
                  <a:gd name="T13" fmla="*/ 16 h 71"/>
                  <a:gd name="T14" fmla="*/ 5 w 17"/>
                  <a:gd name="T15" fmla="*/ 23 h 71"/>
                  <a:gd name="T16" fmla="*/ 3 w 17"/>
                  <a:gd name="T17" fmla="*/ 31 h 71"/>
                  <a:gd name="T18" fmla="*/ 1 w 17"/>
                  <a:gd name="T19" fmla="*/ 40 h 71"/>
                  <a:gd name="T20" fmla="*/ 0 w 17"/>
                  <a:gd name="T21" fmla="*/ 48 h 71"/>
                  <a:gd name="T22" fmla="*/ 0 w 17"/>
                  <a:gd name="T23" fmla="*/ 54 h 71"/>
                  <a:gd name="T24" fmla="*/ 0 w 17"/>
                  <a:gd name="T25" fmla="*/ 60 h 71"/>
                  <a:gd name="T26" fmla="*/ 0 w 17"/>
                  <a:gd name="T27" fmla="*/ 64 h 71"/>
                  <a:gd name="T28" fmla="*/ 0 w 17"/>
                  <a:gd name="T29" fmla="*/ 67 h 71"/>
                  <a:gd name="T30" fmla="*/ 1 w 17"/>
                  <a:gd name="T31" fmla="*/ 69 h 71"/>
                  <a:gd name="T32" fmla="*/ 1 w 17"/>
                  <a:gd name="T33" fmla="*/ 70 h 71"/>
                  <a:gd name="T34" fmla="*/ 16 w 17"/>
                  <a:gd name="T3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71">
                    <a:moveTo>
                      <a:pt x="16" y="0"/>
                    </a:moveTo>
                    <a:lnTo>
                      <a:pt x="15" y="0"/>
                    </a:lnTo>
                    <a:lnTo>
                      <a:pt x="14" y="1"/>
                    </a:lnTo>
                    <a:lnTo>
                      <a:pt x="13" y="3"/>
                    </a:lnTo>
                    <a:lnTo>
                      <a:pt x="11" y="6"/>
                    </a:lnTo>
                    <a:lnTo>
                      <a:pt x="9" y="11"/>
                    </a:lnTo>
                    <a:lnTo>
                      <a:pt x="7" y="16"/>
                    </a:lnTo>
                    <a:lnTo>
                      <a:pt x="5" y="23"/>
                    </a:lnTo>
                    <a:lnTo>
                      <a:pt x="3" y="31"/>
                    </a:lnTo>
                    <a:lnTo>
                      <a:pt x="1" y="40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1" y="69"/>
                    </a:lnTo>
                    <a:lnTo>
                      <a:pt x="1" y="7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401" name="Freeform 129"/>
              <p:cNvSpPr>
                <a:spLocks/>
              </p:cNvSpPr>
              <p:nvPr/>
            </p:nvSpPr>
            <p:spPr bwMode="auto">
              <a:xfrm>
                <a:off x="1407" y="2746"/>
                <a:ext cx="61" cy="61"/>
              </a:xfrm>
              <a:custGeom>
                <a:avLst/>
                <a:gdLst>
                  <a:gd name="T0" fmla="*/ 30 w 61"/>
                  <a:gd name="T1" fmla="*/ 60 h 61"/>
                  <a:gd name="T2" fmla="*/ 36 w 61"/>
                  <a:gd name="T3" fmla="*/ 60 h 61"/>
                  <a:gd name="T4" fmla="*/ 41 w 61"/>
                  <a:gd name="T5" fmla="*/ 58 h 61"/>
                  <a:gd name="T6" fmla="*/ 46 w 61"/>
                  <a:gd name="T7" fmla="*/ 56 h 61"/>
                  <a:gd name="T8" fmla="*/ 51 w 61"/>
                  <a:gd name="T9" fmla="*/ 52 h 61"/>
                  <a:gd name="T10" fmla="*/ 54 w 61"/>
                  <a:gd name="T11" fmla="*/ 48 h 61"/>
                  <a:gd name="T12" fmla="*/ 57 w 61"/>
                  <a:gd name="T13" fmla="*/ 44 h 61"/>
                  <a:gd name="T14" fmla="*/ 59 w 61"/>
                  <a:gd name="T15" fmla="*/ 38 h 61"/>
                  <a:gd name="T16" fmla="*/ 60 w 61"/>
                  <a:gd name="T17" fmla="*/ 32 h 61"/>
                  <a:gd name="T18" fmla="*/ 59 w 61"/>
                  <a:gd name="T19" fmla="*/ 26 h 61"/>
                  <a:gd name="T20" fmla="*/ 57 w 61"/>
                  <a:gd name="T21" fmla="*/ 20 h 61"/>
                  <a:gd name="T22" fmla="*/ 54 w 61"/>
                  <a:gd name="T23" fmla="*/ 15 h 61"/>
                  <a:gd name="T24" fmla="*/ 51 w 61"/>
                  <a:gd name="T25" fmla="*/ 10 h 61"/>
                  <a:gd name="T26" fmla="*/ 46 w 61"/>
                  <a:gd name="T27" fmla="*/ 6 h 61"/>
                  <a:gd name="T28" fmla="*/ 41 w 61"/>
                  <a:gd name="T29" fmla="*/ 3 h 61"/>
                  <a:gd name="T30" fmla="*/ 36 w 61"/>
                  <a:gd name="T31" fmla="*/ 1 h 61"/>
                  <a:gd name="T32" fmla="*/ 30 w 61"/>
                  <a:gd name="T33" fmla="*/ 0 h 61"/>
                  <a:gd name="T34" fmla="*/ 23 w 61"/>
                  <a:gd name="T35" fmla="*/ 0 h 61"/>
                  <a:gd name="T36" fmla="*/ 18 w 61"/>
                  <a:gd name="T37" fmla="*/ 1 h 61"/>
                  <a:gd name="T38" fmla="*/ 13 w 61"/>
                  <a:gd name="T39" fmla="*/ 3 h 61"/>
                  <a:gd name="T40" fmla="*/ 8 w 61"/>
                  <a:gd name="T41" fmla="*/ 7 h 61"/>
                  <a:gd name="T42" fmla="*/ 5 w 61"/>
                  <a:gd name="T43" fmla="*/ 11 h 61"/>
                  <a:gd name="T44" fmla="*/ 2 w 61"/>
                  <a:gd name="T45" fmla="*/ 15 h 61"/>
                  <a:gd name="T46" fmla="*/ 0 w 61"/>
                  <a:gd name="T47" fmla="*/ 21 h 61"/>
                  <a:gd name="T48" fmla="*/ 0 w 61"/>
                  <a:gd name="T49" fmla="*/ 27 h 61"/>
                  <a:gd name="T50" fmla="*/ 0 w 61"/>
                  <a:gd name="T51" fmla="*/ 33 h 61"/>
                  <a:gd name="T52" fmla="*/ 2 w 61"/>
                  <a:gd name="T53" fmla="*/ 39 h 61"/>
                  <a:gd name="T54" fmla="*/ 5 w 61"/>
                  <a:gd name="T55" fmla="*/ 44 h 61"/>
                  <a:gd name="T56" fmla="*/ 8 w 61"/>
                  <a:gd name="T57" fmla="*/ 49 h 61"/>
                  <a:gd name="T58" fmla="*/ 13 w 61"/>
                  <a:gd name="T59" fmla="*/ 53 h 61"/>
                  <a:gd name="T60" fmla="*/ 18 w 61"/>
                  <a:gd name="T61" fmla="*/ 56 h 61"/>
                  <a:gd name="T62" fmla="*/ 23 w 61"/>
                  <a:gd name="T63" fmla="*/ 58 h 61"/>
                  <a:gd name="T64" fmla="*/ 30 w 61"/>
                  <a:gd name="T65" fmla="*/ 6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1" h="61">
                    <a:moveTo>
                      <a:pt x="30" y="60"/>
                    </a:moveTo>
                    <a:lnTo>
                      <a:pt x="36" y="60"/>
                    </a:lnTo>
                    <a:lnTo>
                      <a:pt x="41" y="58"/>
                    </a:lnTo>
                    <a:lnTo>
                      <a:pt x="46" y="56"/>
                    </a:lnTo>
                    <a:lnTo>
                      <a:pt x="51" y="52"/>
                    </a:lnTo>
                    <a:lnTo>
                      <a:pt x="54" y="48"/>
                    </a:lnTo>
                    <a:lnTo>
                      <a:pt x="57" y="44"/>
                    </a:lnTo>
                    <a:lnTo>
                      <a:pt x="59" y="38"/>
                    </a:lnTo>
                    <a:lnTo>
                      <a:pt x="60" y="32"/>
                    </a:lnTo>
                    <a:lnTo>
                      <a:pt x="59" y="26"/>
                    </a:lnTo>
                    <a:lnTo>
                      <a:pt x="57" y="20"/>
                    </a:lnTo>
                    <a:lnTo>
                      <a:pt x="54" y="15"/>
                    </a:lnTo>
                    <a:lnTo>
                      <a:pt x="51" y="10"/>
                    </a:lnTo>
                    <a:lnTo>
                      <a:pt x="46" y="6"/>
                    </a:lnTo>
                    <a:lnTo>
                      <a:pt x="41" y="3"/>
                    </a:lnTo>
                    <a:lnTo>
                      <a:pt x="36" y="1"/>
                    </a:lnTo>
                    <a:lnTo>
                      <a:pt x="30" y="0"/>
                    </a:lnTo>
                    <a:lnTo>
                      <a:pt x="23" y="0"/>
                    </a:lnTo>
                    <a:lnTo>
                      <a:pt x="18" y="1"/>
                    </a:lnTo>
                    <a:lnTo>
                      <a:pt x="13" y="3"/>
                    </a:lnTo>
                    <a:lnTo>
                      <a:pt x="8" y="7"/>
                    </a:lnTo>
                    <a:lnTo>
                      <a:pt x="5" y="11"/>
                    </a:lnTo>
                    <a:lnTo>
                      <a:pt x="2" y="15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2" y="39"/>
                    </a:lnTo>
                    <a:lnTo>
                      <a:pt x="5" y="44"/>
                    </a:lnTo>
                    <a:lnTo>
                      <a:pt x="8" y="49"/>
                    </a:lnTo>
                    <a:lnTo>
                      <a:pt x="13" y="53"/>
                    </a:lnTo>
                    <a:lnTo>
                      <a:pt x="18" y="56"/>
                    </a:lnTo>
                    <a:lnTo>
                      <a:pt x="23" y="58"/>
                    </a:lnTo>
                    <a:lnTo>
                      <a:pt x="30" y="60"/>
                    </a:lnTo>
                  </a:path>
                </a:pathLst>
              </a:custGeom>
              <a:solidFill>
                <a:srgbClr val="4C4C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402" name="Freeform 130"/>
              <p:cNvSpPr>
                <a:spLocks/>
              </p:cNvSpPr>
              <p:nvPr/>
            </p:nvSpPr>
            <p:spPr bwMode="auto">
              <a:xfrm>
                <a:off x="1389" y="2706"/>
                <a:ext cx="86" cy="98"/>
              </a:xfrm>
              <a:custGeom>
                <a:avLst/>
                <a:gdLst>
                  <a:gd name="T0" fmla="*/ 64 w 86"/>
                  <a:gd name="T1" fmla="*/ 24 h 98"/>
                  <a:gd name="T2" fmla="*/ 38 w 86"/>
                  <a:gd name="T3" fmla="*/ 5 h 98"/>
                  <a:gd name="T4" fmla="*/ 18 w 86"/>
                  <a:gd name="T5" fmla="*/ 0 h 98"/>
                  <a:gd name="T6" fmla="*/ 0 w 86"/>
                  <a:gd name="T7" fmla="*/ 91 h 98"/>
                  <a:gd name="T8" fmla="*/ 20 w 86"/>
                  <a:gd name="T9" fmla="*/ 97 h 98"/>
                  <a:gd name="T10" fmla="*/ 51 w 86"/>
                  <a:gd name="T11" fmla="*/ 89 h 98"/>
                  <a:gd name="T12" fmla="*/ 72 w 86"/>
                  <a:gd name="T13" fmla="*/ 94 h 98"/>
                  <a:gd name="T14" fmla="*/ 85 w 86"/>
                  <a:gd name="T15" fmla="*/ 31 h 98"/>
                  <a:gd name="T16" fmla="*/ 64 w 86"/>
                  <a:gd name="T17" fmla="*/ 2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" h="98">
                    <a:moveTo>
                      <a:pt x="64" y="24"/>
                    </a:moveTo>
                    <a:lnTo>
                      <a:pt x="38" y="5"/>
                    </a:lnTo>
                    <a:lnTo>
                      <a:pt x="18" y="0"/>
                    </a:lnTo>
                    <a:lnTo>
                      <a:pt x="0" y="91"/>
                    </a:lnTo>
                    <a:lnTo>
                      <a:pt x="20" y="97"/>
                    </a:lnTo>
                    <a:lnTo>
                      <a:pt x="51" y="89"/>
                    </a:lnTo>
                    <a:lnTo>
                      <a:pt x="72" y="94"/>
                    </a:lnTo>
                    <a:lnTo>
                      <a:pt x="85" y="31"/>
                    </a:lnTo>
                    <a:lnTo>
                      <a:pt x="64" y="24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403" name="Freeform 131"/>
              <p:cNvSpPr>
                <a:spLocks/>
              </p:cNvSpPr>
              <p:nvPr/>
            </p:nvSpPr>
            <p:spPr bwMode="auto">
              <a:xfrm>
                <a:off x="1462" y="2730"/>
                <a:ext cx="30" cy="72"/>
              </a:xfrm>
              <a:custGeom>
                <a:avLst/>
                <a:gdLst>
                  <a:gd name="T0" fmla="*/ 12 w 30"/>
                  <a:gd name="T1" fmla="*/ 7 h 72"/>
                  <a:gd name="T2" fmla="*/ 0 w 30"/>
                  <a:gd name="T3" fmla="*/ 71 h 72"/>
                  <a:gd name="T4" fmla="*/ 19 w 30"/>
                  <a:gd name="T5" fmla="*/ 56 h 72"/>
                  <a:gd name="T6" fmla="*/ 29 w 30"/>
                  <a:gd name="T7" fmla="*/ 0 h 72"/>
                  <a:gd name="T8" fmla="*/ 12 w 30"/>
                  <a:gd name="T9" fmla="*/ 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72">
                    <a:moveTo>
                      <a:pt x="12" y="7"/>
                    </a:moveTo>
                    <a:lnTo>
                      <a:pt x="0" y="71"/>
                    </a:lnTo>
                    <a:lnTo>
                      <a:pt x="19" y="56"/>
                    </a:lnTo>
                    <a:lnTo>
                      <a:pt x="29" y="0"/>
                    </a:lnTo>
                    <a:lnTo>
                      <a:pt x="12" y="7"/>
                    </a:lnTo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404" name="Freeform 132"/>
              <p:cNvSpPr>
                <a:spLocks/>
              </p:cNvSpPr>
              <p:nvPr/>
            </p:nvSpPr>
            <p:spPr bwMode="auto">
              <a:xfrm>
                <a:off x="1441" y="2734"/>
                <a:ext cx="28" cy="64"/>
              </a:xfrm>
              <a:custGeom>
                <a:avLst/>
                <a:gdLst>
                  <a:gd name="T0" fmla="*/ 27 w 28"/>
                  <a:gd name="T1" fmla="*/ 3 h 64"/>
                  <a:gd name="T2" fmla="*/ 12 w 28"/>
                  <a:gd name="T3" fmla="*/ 0 h 64"/>
                  <a:gd name="T4" fmla="*/ 0 w 28"/>
                  <a:gd name="T5" fmla="*/ 57 h 64"/>
                  <a:gd name="T6" fmla="*/ 16 w 28"/>
                  <a:gd name="T7" fmla="*/ 63 h 64"/>
                  <a:gd name="T8" fmla="*/ 27 w 28"/>
                  <a:gd name="T9" fmla="*/ 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7" y="3"/>
                    </a:moveTo>
                    <a:lnTo>
                      <a:pt x="12" y="0"/>
                    </a:lnTo>
                    <a:lnTo>
                      <a:pt x="0" y="57"/>
                    </a:lnTo>
                    <a:lnTo>
                      <a:pt x="16" y="63"/>
                    </a:lnTo>
                    <a:lnTo>
                      <a:pt x="27" y="3"/>
                    </a:lnTo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405" name="Freeform 133"/>
              <p:cNvSpPr>
                <a:spLocks/>
              </p:cNvSpPr>
              <p:nvPr/>
            </p:nvSpPr>
            <p:spPr bwMode="auto">
              <a:xfrm>
                <a:off x="1411" y="2716"/>
                <a:ext cx="41" cy="83"/>
              </a:xfrm>
              <a:custGeom>
                <a:avLst/>
                <a:gdLst>
                  <a:gd name="T0" fmla="*/ 40 w 41"/>
                  <a:gd name="T1" fmla="*/ 15 h 83"/>
                  <a:gd name="T2" fmla="*/ 18 w 41"/>
                  <a:gd name="T3" fmla="*/ 0 h 83"/>
                  <a:gd name="T4" fmla="*/ 0 w 41"/>
                  <a:gd name="T5" fmla="*/ 82 h 83"/>
                  <a:gd name="T6" fmla="*/ 28 w 41"/>
                  <a:gd name="T7" fmla="*/ 75 h 83"/>
                  <a:gd name="T8" fmla="*/ 40 w 41"/>
                  <a:gd name="T9" fmla="*/ 1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3">
                    <a:moveTo>
                      <a:pt x="40" y="15"/>
                    </a:moveTo>
                    <a:lnTo>
                      <a:pt x="18" y="0"/>
                    </a:lnTo>
                    <a:lnTo>
                      <a:pt x="0" y="82"/>
                    </a:lnTo>
                    <a:lnTo>
                      <a:pt x="28" y="75"/>
                    </a:lnTo>
                    <a:lnTo>
                      <a:pt x="40" y="15"/>
                    </a:lnTo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406" name="Freeform 134"/>
              <p:cNvSpPr>
                <a:spLocks/>
              </p:cNvSpPr>
              <p:nvPr/>
            </p:nvSpPr>
            <p:spPr bwMode="auto">
              <a:xfrm>
                <a:off x="1394" y="2709"/>
                <a:ext cx="30" cy="88"/>
              </a:xfrm>
              <a:custGeom>
                <a:avLst/>
                <a:gdLst>
                  <a:gd name="T0" fmla="*/ 29 w 30"/>
                  <a:gd name="T1" fmla="*/ 3 h 88"/>
                  <a:gd name="T2" fmla="*/ 15 w 30"/>
                  <a:gd name="T3" fmla="*/ 0 h 88"/>
                  <a:gd name="T4" fmla="*/ 0 w 30"/>
                  <a:gd name="T5" fmla="*/ 83 h 88"/>
                  <a:gd name="T6" fmla="*/ 12 w 30"/>
                  <a:gd name="T7" fmla="*/ 87 h 88"/>
                  <a:gd name="T8" fmla="*/ 29 w 30"/>
                  <a:gd name="T9" fmla="*/ 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88">
                    <a:moveTo>
                      <a:pt x="29" y="3"/>
                    </a:moveTo>
                    <a:lnTo>
                      <a:pt x="15" y="0"/>
                    </a:lnTo>
                    <a:lnTo>
                      <a:pt x="0" y="83"/>
                    </a:lnTo>
                    <a:lnTo>
                      <a:pt x="12" y="87"/>
                    </a:lnTo>
                    <a:lnTo>
                      <a:pt x="29" y="3"/>
                    </a:lnTo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407" name="Freeform 135"/>
              <p:cNvSpPr>
                <a:spLocks/>
              </p:cNvSpPr>
              <p:nvPr/>
            </p:nvSpPr>
            <p:spPr bwMode="auto">
              <a:xfrm>
                <a:off x="1409" y="2696"/>
                <a:ext cx="83" cy="41"/>
              </a:xfrm>
              <a:custGeom>
                <a:avLst/>
                <a:gdLst>
                  <a:gd name="T0" fmla="*/ 0 w 83"/>
                  <a:gd name="T1" fmla="*/ 9 h 41"/>
                  <a:gd name="T2" fmla="*/ 21 w 83"/>
                  <a:gd name="T3" fmla="*/ 0 h 41"/>
                  <a:gd name="T4" fmla="*/ 37 w 83"/>
                  <a:gd name="T5" fmla="*/ 5 h 41"/>
                  <a:gd name="T6" fmla="*/ 58 w 83"/>
                  <a:gd name="T7" fmla="*/ 25 h 41"/>
                  <a:gd name="T8" fmla="*/ 82 w 83"/>
                  <a:gd name="T9" fmla="*/ 33 h 41"/>
                  <a:gd name="T10" fmla="*/ 64 w 83"/>
                  <a:gd name="T11" fmla="*/ 40 h 41"/>
                  <a:gd name="T12" fmla="*/ 44 w 83"/>
                  <a:gd name="T13" fmla="*/ 34 h 41"/>
                  <a:gd name="T14" fmla="*/ 19 w 83"/>
                  <a:gd name="T15" fmla="*/ 14 h 41"/>
                  <a:gd name="T16" fmla="*/ 0 w 83"/>
                  <a:gd name="T17" fmla="*/ 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41">
                    <a:moveTo>
                      <a:pt x="0" y="9"/>
                    </a:moveTo>
                    <a:lnTo>
                      <a:pt x="21" y="0"/>
                    </a:lnTo>
                    <a:lnTo>
                      <a:pt x="37" y="5"/>
                    </a:lnTo>
                    <a:lnTo>
                      <a:pt x="58" y="25"/>
                    </a:lnTo>
                    <a:lnTo>
                      <a:pt x="82" y="33"/>
                    </a:lnTo>
                    <a:lnTo>
                      <a:pt x="64" y="40"/>
                    </a:lnTo>
                    <a:lnTo>
                      <a:pt x="44" y="34"/>
                    </a:lnTo>
                    <a:lnTo>
                      <a:pt x="19" y="14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408" name="Rectangle 136"/>
              <p:cNvSpPr>
                <a:spLocks noChangeArrowheads="1"/>
              </p:cNvSpPr>
              <p:nvPr/>
            </p:nvSpPr>
            <p:spPr bwMode="auto">
              <a:xfrm>
                <a:off x="1318" y="2870"/>
                <a:ext cx="301" cy="1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4409" name="Group 137"/>
          <p:cNvGrpSpPr>
            <a:grpSpLocks/>
          </p:cNvGrpSpPr>
          <p:nvPr/>
        </p:nvGrpSpPr>
        <p:grpSpPr bwMode="auto">
          <a:xfrm>
            <a:off x="3262313" y="1979613"/>
            <a:ext cx="2560637" cy="3201987"/>
            <a:chOff x="1913" y="1740"/>
            <a:chExt cx="1613" cy="2017"/>
          </a:xfrm>
        </p:grpSpPr>
        <p:sp>
          <p:nvSpPr>
            <p:cNvPr id="54410" name="Rectangle 138"/>
            <p:cNvSpPr>
              <a:spLocks noChangeArrowheads="1"/>
            </p:cNvSpPr>
            <p:nvPr/>
          </p:nvSpPr>
          <p:spPr bwMode="auto">
            <a:xfrm>
              <a:off x="1913" y="1740"/>
              <a:ext cx="1613" cy="2017"/>
            </a:xfrm>
            <a:prstGeom prst="rect">
              <a:avLst/>
            </a:prstGeom>
            <a:solidFill>
              <a:srgbClr val="6666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411" name="Rectangle 139"/>
            <p:cNvSpPr>
              <a:spLocks noChangeArrowheads="1"/>
            </p:cNvSpPr>
            <p:nvPr/>
          </p:nvSpPr>
          <p:spPr bwMode="auto">
            <a:xfrm>
              <a:off x="1990" y="1765"/>
              <a:ext cx="1436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3" rIns="73025" bIns="36513">
              <a:spAutoFit/>
            </a:bodyPr>
            <a:lstStyle/>
            <a:p>
              <a:pPr algn="ctr" defTabSz="525463" eaLnBrk="0" latinLnBrk="0" hangingPunct="0">
                <a:spcBef>
                  <a:spcPct val="50000"/>
                </a:spcBef>
              </a:pPr>
              <a:r>
                <a:rPr lang="en-US" altLang="ko-KR" sz="1800"/>
                <a:t>Database </a:t>
              </a:r>
              <a:br>
                <a:rPr lang="en-US" altLang="ko-KR" sz="1800"/>
              </a:br>
              <a:r>
                <a:rPr lang="en-US" altLang="ko-KR" sz="1800"/>
                <a:t>Resource Manager</a:t>
              </a:r>
            </a:p>
          </p:txBody>
        </p:sp>
      </p:grpSp>
      <p:grpSp>
        <p:nvGrpSpPr>
          <p:cNvPr id="54412" name="Group 140"/>
          <p:cNvGrpSpPr>
            <a:grpSpLocks/>
          </p:cNvGrpSpPr>
          <p:nvPr/>
        </p:nvGrpSpPr>
        <p:grpSpPr bwMode="auto">
          <a:xfrm>
            <a:off x="2740025" y="4094163"/>
            <a:ext cx="1863725" cy="1003300"/>
            <a:chOff x="1584" y="3072"/>
            <a:chExt cx="1174" cy="632"/>
          </a:xfrm>
        </p:grpSpPr>
        <p:sp>
          <p:nvSpPr>
            <p:cNvPr id="54413" name="AutoShape 141"/>
            <p:cNvSpPr>
              <a:spLocks noChangeArrowheads="1"/>
            </p:cNvSpPr>
            <p:nvPr/>
          </p:nvSpPr>
          <p:spPr bwMode="ltGray">
            <a:xfrm>
              <a:off x="1687" y="3072"/>
              <a:ext cx="990" cy="632"/>
            </a:xfrm>
            <a:prstGeom prst="rightArrow">
              <a:avLst>
                <a:gd name="adj1" fmla="val 50000"/>
                <a:gd name="adj2" fmla="val 21343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70196"/>
                    <a:invGamma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414" name="Rectangle 142"/>
            <p:cNvSpPr>
              <a:spLocks noChangeArrowheads="1"/>
            </p:cNvSpPr>
            <p:nvPr/>
          </p:nvSpPr>
          <p:spPr bwMode="ltGray">
            <a:xfrm>
              <a:off x="1584" y="3242"/>
              <a:ext cx="117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3338" tIns="17463" rIns="33338" bIns="17463">
              <a:spAutoFit/>
            </a:bodyPr>
            <a:lstStyle/>
            <a:p>
              <a:pPr algn="ctr" defTabSz="525463" eaLnBrk="0" latinLnBrk="0" hangingPunct="0">
                <a:lnSpc>
                  <a:spcPct val="90000"/>
                </a:lnSpc>
              </a:pPr>
              <a:r>
                <a:rPr lang="en-US" altLang="ko-KR"/>
                <a:t>Batch:</a:t>
              </a:r>
            </a:p>
            <a:p>
              <a:pPr algn="ctr" defTabSz="525463" eaLnBrk="0" latinLnBrk="0" hangingPunct="0">
                <a:lnSpc>
                  <a:spcPct val="90000"/>
                </a:lnSpc>
              </a:pPr>
              <a:r>
                <a:rPr lang="en-US" altLang="ko-KR"/>
                <a:t>low priority</a:t>
              </a:r>
            </a:p>
          </p:txBody>
        </p:sp>
      </p:grpSp>
      <p:grpSp>
        <p:nvGrpSpPr>
          <p:cNvPr id="54415" name="Group 143"/>
          <p:cNvGrpSpPr>
            <a:grpSpLocks/>
          </p:cNvGrpSpPr>
          <p:nvPr/>
        </p:nvGrpSpPr>
        <p:grpSpPr bwMode="auto">
          <a:xfrm>
            <a:off x="2903538" y="3302000"/>
            <a:ext cx="2181225" cy="1003300"/>
            <a:chOff x="1687" y="2573"/>
            <a:chExt cx="1374" cy="632"/>
          </a:xfrm>
        </p:grpSpPr>
        <p:sp>
          <p:nvSpPr>
            <p:cNvPr id="54416" name="AutoShape 144"/>
            <p:cNvSpPr>
              <a:spLocks noChangeArrowheads="1"/>
            </p:cNvSpPr>
            <p:nvPr/>
          </p:nvSpPr>
          <p:spPr bwMode="ltGray">
            <a:xfrm>
              <a:off x="1687" y="2573"/>
              <a:ext cx="1374" cy="632"/>
            </a:xfrm>
            <a:prstGeom prst="rightArrow">
              <a:avLst>
                <a:gd name="adj1" fmla="val 50000"/>
                <a:gd name="adj2" fmla="val 29621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70196"/>
                    <a:invGamma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417" name="Rectangle 145"/>
            <p:cNvSpPr>
              <a:spLocks noChangeArrowheads="1"/>
            </p:cNvSpPr>
            <p:nvPr/>
          </p:nvSpPr>
          <p:spPr bwMode="ltGray">
            <a:xfrm>
              <a:off x="1731" y="2734"/>
              <a:ext cx="1173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3338" tIns="17463" rIns="33338" bIns="17463">
              <a:spAutoFit/>
            </a:bodyPr>
            <a:lstStyle/>
            <a:p>
              <a:pPr algn="ctr" defTabSz="525463" eaLnBrk="0" latinLnBrk="0" hangingPunct="0">
                <a:lnSpc>
                  <a:spcPct val="90000"/>
                </a:lnSpc>
              </a:pPr>
              <a:r>
                <a:rPr lang="en-US" altLang="ko-KR"/>
                <a:t>DSS queries:</a:t>
              </a:r>
            </a:p>
            <a:p>
              <a:pPr algn="ctr" defTabSz="525463" eaLnBrk="0" latinLnBrk="0" hangingPunct="0">
                <a:lnSpc>
                  <a:spcPct val="90000"/>
                </a:lnSpc>
              </a:pPr>
              <a:r>
                <a:rPr lang="en-US" altLang="ko-KR"/>
                <a:t>medium priority</a:t>
              </a:r>
            </a:p>
          </p:txBody>
        </p:sp>
      </p:grpSp>
      <p:grpSp>
        <p:nvGrpSpPr>
          <p:cNvPr id="54418" name="Group 146"/>
          <p:cNvGrpSpPr>
            <a:grpSpLocks/>
          </p:cNvGrpSpPr>
          <p:nvPr/>
        </p:nvGrpSpPr>
        <p:grpSpPr bwMode="auto">
          <a:xfrm>
            <a:off x="2111375" y="2436813"/>
            <a:ext cx="617538" cy="661987"/>
            <a:chOff x="1192" y="2130"/>
            <a:chExt cx="389" cy="417"/>
          </a:xfrm>
        </p:grpSpPr>
        <p:sp>
          <p:nvSpPr>
            <p:cNvPr id="54419" name="Freeform 147"/>
            <p:cNvSpPr>
              <a:spLocks/>
            </p:cNvSpPr>
            <p:nvPr/>
          </p:nvSpPr>
          <p:spPr bwMode="auto">
            <a:xfrm>
              <a:off x="1229" y="2130"/>
              <a:ext cx="172" cy="321"/>
            </a:xfrm>
            <a:custGeom>
              <a:avLst/>
              <a:gdLst>
                <a:gd name="T0" fmla="*/ 75 w 172"/>
                <a:gd name="T1" fmla="*/ 107 h 321"/>
                <a:gd name="T2" fmla="*/ 76 w 172"/>
                <a:gd name="T3" fmla="*/ 79 h 321"/>
                <a:gd name="T4" fmla="*/ 66 w 172"/>
                <a:gd name="T5" fmla="*/ 69 h 321"/>
                <a:gd name="T6" fmla="*/ 55 w 172"/>
                <a:gd name="T7" fmla="*/ 63 h 321"/>
                <a:gd name="T8" fmla="*/ 56 w 172"/>
                <a:gd name="T9" fmla="*/ 59 h 321"/>
                <a:gd name="T10" fmla="*/ 61 w 172"/>
                <a:gd name="T11" fmla="*/ 59 h 321"/>
                <a:gd name="T12" fmla="*/ 65 w 172"/>
                <a:gd name="T13" fmla="*/ 55 h 321"/>
                <a:gd name="T14" fmla="*/ 67 w 172"/>
                <a:gd name="T15" fmla="*/ 47 h 321"/>
                <a:gd name="T16" fmla="*/ 69 w 172"/>
                <a:gd name="T17" fmla="*/ 44 h 321"/>
                <a:gd name="T18" fmla="*/ 71 w 172"/>
                <a:gd name="T19" fmla="*/ 41 h 321"/>
                <a:gd name="T20" fmla="*/ 68 w 172"/>
                <a:gd name="T21" fmla="*/ 33 h 321"/>
                <a:gd name="T22" fmla="*/ 66 w 172"/>
                <a:gd name="T23" fmla="*/ 26 h 321"/>
                <a:gd name="T24" fmla="*/ 63 w 172"/>
                <a:gd name="T25" fmla="*/ 15 h 321"/>
                <a:gd name="T26" fmla="*/ 55 w 172"/>
                <a:gd name="T27" fmla="*/ 6 h 321"/>
                <a:gd name="T28" fmla="*/ 45 w 172"/>
                <a:gd name="T29" fmla="*/ 0 h 321"/>
                <a:gd name="T30" fmla="*/ 32 w 172"/>
                <a:gd name="T31" fmla="*/ 2 h 321"/>
                <a:gd name="T32" fmla="*/ 23 w 172"/>
                <a:gd name="T33" fmla="*/ 6 h 321"/>
                <a:gd name="T34" fmla="*/ 21 w 172"/>
                <a:gd name="T35" fmla="*/ 16 h 321"/>
                <a:gd name="T36" fmla="*/ 20 w 172"/>
                <a:gd name="T37" fmla="*/ 28 h 321"/>
                <a:gd name="T38" fmla="*/ 23 w 172"/>
                <a:gd name="T39" fmla="*/ 36 h 321"/>
                <a:gd name="T40" fmla="*/ 26 w 172"/>
                <a:gd name="T41" fmla="*/ 48 h 321"/>
                <a:gd name="T42" fmla="*/ 27 w 172"/>
                <a:gd name="T43" fmla="*/ 57 h 321"/>
                <a:gd name="T44" fmla="*/ 11 w 172"/>
                <a:gd name="T45" fmla="*/ 66 h 321"/>
                <a:gd name="T46" fmla="*/ 3 w 172"/>
                <a:gd name="T47" fmla="*/ 75 h 321"/>
                <a:gd name="T48" fmla="*/ 0 w 172"/>
                <a:gd name="T49" fmla="*/ 84 h 321"/>
                <a:gd name="T50" fmla="*/ 5 w 172"/>
                <a:gd name="T51" fmla="*/ 106 h 321"/>
                <a:gd name="T52" fmla="*/ 9 w 172"/>
                <a:gd name="T53" fmla="*/ 137 h 321"/>
                <a:gd name="T54" fmla="*/ 9 w 172"/>
                <a:gd name="T55" fmla="*/ 156 h 321"/>
                <a:gd name="T56" fmla="*/ 10 w 172"/>
                <a:gd name="T57" fmla="*/ 176 h 321"/>
                <a:gd name="T58" fmla="*/ 19 w 172"/>
                <a:gd name="T59" fmla="*/ 198 h 321"/>
                <a:gd name="T60" fmla="*/ 37 w 172"/>
                <a:gd name="T61" fmla="*/ 206 h 321"/>
                <a:gd name="T62" fmla="*/ 50 w 172"/>
                <a:gd name="T63" fmla="*/ 208 h 321"/>
                <a:gd name="T64" fmla="*/ 73 w 172"/>
                <a:gd name="T65" fmla="*/ 209 h 321"/>
                <a:gd name="T66" fmla="*/ 92 w 172"/>
                <a:gd name="T67" fmla="*/ 211 h 321"/>
                <a:gd name="T68" fmla="*/ 112 w 172"/>
                <a:gd name="T69" fmla="*/ 219 h 321"/>
                <a:gd name="T70" fmla="*/ 120 w 172"/>
                <a:gd name="T71" fmla="*/ 223 h 321"/>
                <a:gd name="T72" fmla="*/ 118 w 172"/>
                <a:gd name="T73" fmla="*/ 238 h 321"/>
                <a:gd name="T74" fmla="*/ 118 w 172"/>
                <a:gd name="T75" fmla="*/ 255 h 321"/>
                <a:gd name="T76" fmla="*/ 122 w 172"/>
                <a:gd name="T77" fmla="*/ 279 h 321"/>
                <a:gd name="T78" fmla="*/ 121 w 172"/>
                <a:gd name="T79" fmla="*/ 295 h 321"/>
                <a:gd name="T80" fmla="*/ 119 w 172"/>
                <a:gd name="T81" fmla="*/ 302 h 321"/>
                <a:gd name="T82" fmla="*/ 123 w 172"/>
                <a:gd name="T83" fmla="*/ 313 h 321"/>
                <a:gd name="T84" fmla="*/ 135 w 172"/>
                <a:gd name="T85" fmla="*/ 314 h 321"/>
                <a:gd name="T86" fmla="*/ 146 w 172"/>
                <a:gd name="T87" fmla="*/ 316 h 321"/>
                <a:gd name="T88" fmla="*/ 158 w 172"/>
                <a:gd name="T89" fmla="*/ 319 h 321"/>
                <a:gd name="T90" fmla="*/ 166 w 172"/>
                <a:gd name="T91" fmla="*/ 319 h 321"/>
                <a:gd name="T92" fmla="*/ 171 w 172"/>
                <a:gd name="T93" fmla="*/ 315 h 321"/>
                <a:gd name="T94" fmla="*/ 164 w 172"/>
                <a:gd name="T95" fmla="*/ 309 h 321"/>
                <a:gd name="T96" fmla="*/ 147 w 172"/>
                <a:gd name="T97" fmla="*/ 302 h 321"/>
                <a:gd name="T98" fmla="*/ 141 w 172"/>
                <a:gd name="T99" fmla="*/ 292 h 321"/>
                <a:gd name="T100" fmla="*/ 141 w 172"/>
                <a:gd name="T101" fmla="*/ 279 h 321"/>
                <a:gd name="T102" fmla="*/ 144 w 172"/>
                <a:gd name="T103" fmla="*/ 263 h 321"/>
                <a:gd name="T104" fmla="*/ 148 w 172"/>
                <a:gd name="T105" fmla="*/ 243 h 321"/>
                <a:gd name="T106" fmla="*/ 148 w 172"/>
                <a:gd name="T107" fmla="*/ 233 h 321"/>
                <a:gd name="T108" fmla="*/ 151 w 172"/>
                <a:gd name="T109" fmla="*/ 227 h 321"/>
                <a:gd name="T110" fmla="*/ 152 w 172"/>
                <a:gd name="T111" fmla="*/ 218 h 321"/>
                <a:gd name="T112" fmla="*/ 147 w 172"/>
                <a:gd name="T113" fmla="*/ 207 h 321"/>
                <a:gd name="T114" fmla="*/ 129 w 172"/>
                <a:gd name="T115" fmla="*/ 196 h 321"/>
                <a:gd name="T116" fmla="*/ 114 w 172"/>
                <a:gd name="T117" fmla="*/ 186 h 321"/>
                <a:gd name="T118" fmla="*/ 101 w 172"/>
                <a:gd name="T119" fmla="*/ 181 h 321"/>
                <a:gd name="T120" fmla="*/ 88 w 172"/>
                <a:gd name="T121" fmla="*/ 174 h 321"/>
                <a:gd name="T122" fmla="*/ 73 w 172"/>
                <a:gd name="T123" fmla="*/ 11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" h="321">
                  <a:moveTo>
                    <a:pt x="73" y="119"/>
                  </a:moveTo>
                  <a:lnTo>
                    <a:pt x="74" y="118"/>
                  </a:lnTo>
                  <a:lnTo>
                    <a:pt x="74" y="113"/>
                  </a:lnTo>
                  <a:lnTo>
                    <a:pt x="75" y="107"/>
                  </a:lnTo>
                  <a:lnTo>
                    <a:pt x="76" y="99"/>
                  </a:lnTo>
                  <a:lnTo>
                    <a:pt x="76" y="92"/>
                  </a:lnTo>
                  <a:lnTo>
                    <a:pt x="76" y="85"/>
                  </a:lnTo>
                  <a:lnTo>
                    <a:pt x="76" y="79"/>
                  </a:lnTo>
                  <a:lnTo>
                    <a:pt x="74" y="75"/>
                  </a:lnTo>
                  <a:lnTo>
                    <a:pt x="72" y="73"/>
                  </a:lnTo>
                  <a:lnTo>
                    <a:pt x="69" y="71"/>
                  </a:lnTo>
                  <a:lnTo>
                    <a:pt x="66" y="69"/>
                  </a:lnTo>
                  <a:lnTo>
                    <a:pt x="62" y="67"/>
                  </a:lnTo>
                  <a:lnTo>
                    <a:pt x="59" y="66"/>
                  </a:lnTo>
                  <a:lnTo>
                    <a:pt x="56" y="64"/>
                  </a:lnTo>
                  <a:lnTo>
                    <a:pt x="55" y="63"/>
                  </a:lnTo>
                  <a:lnTo>
                    <a:pt x="55" y="62"/>
                  </a:lnTo>
                  <a:lnTo>
                    <a:pt x="55" y="61"/>
                  </a:lnTo>
                  <a:lnTo>
                    <a:pt x="56" y="60"/>
                  </a:lnTo>
                  <a:lnTo>
                    <a:pt x="56" y="59"/>
                  </a:lnTo>
                  <a:lnTo>
                    <a:pt x="56" y="58"/>
                  </a:lnTo>
                  <a:lnTo>
                    <a:pt x="57" y="59"/>
                  </a:lnTo>
                  <a:lnTo>
                    <a:pt x="59" y="59"/>
                  </a:lnTo>
                  <a:lnTo>
                    <a:pt x="61" y="59"/>
                  </a:lnTo>
                  <a:lnTo>
                    <a:pt x="62" y="59"/>
                  </a:lnTo>
                  <a:lnTo>
                    <a:pt x="63" y="58"/>
                  </a:lnTo>
                  <a:lnTo>
                    <a:pt x="64" y="57"/>
                  </a:lnTo>
                  <a:lnTo>
                    <a:pt x="65" y="55"/>
                  </a:lnTo>
                  <a:lnTo>
                    <a:pt x="66" y="53"/>
                  </a:lnTo>
                  <a:lnTo>
                    <a:pt x="66" y="51"/>
                  </a:lnTo>
                  <a:lnTo>
                    <a:pt x="66" y="49"/>
                  </a:lnTo>
                  <a:lnTo>
                    <a:pt x="67" y="47"/>
                  </a:lnTo>
                  <a:lnTo>
                    <a:pt x="67" y="45"/>
                  </a:lnTo>
                  <a:lnTo>
                    <a:pt x="67" y="44"/>
                  </a:lnTo>
                  <a:lnTo>
                    <a:pt x="68" y="44"/>
                  </a:lnTo>
                  <a:lnTo>
                    <a:pt x="69" y="44"/>
                  </a:lnTo>
                  <a:lnTo>
                    <a:pt x="70" y="44"/>
                  </a:lnTo>
                  <a:lnTo>
                    <a:pt x="70" y="43"/>
                  </a:lnTo>
                  <a:lnTo>
                    <a:pt x="71" y="43"/>
                  </a:lnTo>
                  <a:lnTo>
                    <a:pt x="71" y="41"/>
                  </a:lnTo>
                  <a:lnTo>
                    <a:pt x="70" y="39"/>
                  </a:lnTo>
                  <a:lnTo>
                    <a:pt x="70" y="38"/>
                  </a:lnTo>
                  <a:lnTo>
                    <a:pt x="69" y="35"/>
                  </a:lnTo>
                  <a:lnTo>
                    <a:pt x="68" y="33"/>
                  </a:lnTo>
                  <a:lnTo>
                    <a:pt x="67" y="31"/>
                  </a:lnTo>
                  <a:lnTo>
                    <a:pt x="67" y="29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5" y="21"/>
                  </a:lnTo>
                  <a:lnTo>
                    <a:pt x="64" y="18"/>
                  </a:lnTo>
                  <a:lnTo>
                    <a:pt x="63" y="15"/>
                  </a:lnTo>
                  <a:lnTo>
                    <a:pt x="61" y="12"/>
                  </a:lnTo>
                  <a:lnTo>
                    <a:pt x="59" y="10"/>
                  </a:lnTo>
                  <a:lnTo>
                    <a:pt x="57" y="8"/>
                  </a:lnTo>
                  <a:lnTo>
                    <a:pt x="55" y="6"/>
                  </a:lnTo>
                  <a:lnTo>
                    <a:pt x="52" y="4"/>
                  </a:lnTo>
                  <a:lnTo>
                    <a:pt x="50" y="3"/>
                  </a:lnTo>
                  <a:lnTo>
                    <a:pt x="48" y="1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2" y="2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5"/>
                  </a:lnTo>
                  <a:lnTo>
                    <a:pt x="23" y="6"/>
                  </a:lnTo>
                  <a:lnTo>
                    <a:pt x="22" y="8"/>
                  </a:lnTo>
                  <a:lnTo>
                    <a:pt x="21" y="10"/>
                  </a:lnTo>
                  <a:lnTo>
                    <a:pt x="21" y="13"/>
                  </a:lnTo>
                  <a:lnTo>
                    <a:pt x="21" y="16"/>
                  </a:lnTo>
                  <a:lnTo>
                    <a:pt x="20" y="19"/>
                  </a:lnTo>
                  <a:lnTo>
                    <a:pt x="20" y="22"/>
                  </a:lnTo>
                  <a:lnTo>
                    <a:pt x="20" y="25"/>
                  </a:lnTo>
                  <a:lnTo>
                    <a:pt x="20" y="28"/>
                  </a:lnTo>
                  <a:lnTo>
                    <a:pt x="21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3" y="36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6" y="45"/>
                  </a:lnTo>
                  <a:lnTo>
                    <a:pt x="26" y="48"/>
                  </a:lnTo>
                  <a:lnTo>
                    <a:pt x="27" y="51"/>
                  </a:lnTo>
                  <a:lnTo>
                    <a:pt x="27" y="53"/>
                  </a:lnTo>
                  <a:lnTo>
                    <a:pt x="28" y="55"/>
                  </a:lnTo>
                  <a:lnTo>
                    <a:pt x="27" y="57"/>
                  </a:lnTo>
                  <a:lnTo>
                    <a:pt x="24" y="59"/>
                  </a:lnTo>
                  <a:lnTo>
                    <a:pt x="20" y="61"/>
                  </a:lnTo>
                  <a:lnTo>
                    <a:pt x="16" y="64"/>
                  </a:lnTo>
                  <a:lnTo>
                    <a:pt x="11" y="66"/>
                  </a:lnTo>
                  <a:lnTo>
                    <a:pt x="7" y="68"/>
                  </a:lnTo>
                  <a:lnTo>
                    <a:pt x="4" y="71"/>
                  </a:lnTo>
                  <a:lnTo>
                    <a:pt x="3" y="73"/>
                  </a:lnTo>
                  <a:lnTo>
                    <a:pt x="3" y="75"/>
                  </a:lnTo>
                  <a:lnTo>
                    <a:pt x="2" y="76"/>
                  </a:lnTo>
                  <a:lnTo>
                    <a:pt x="1" y="79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3"/>
                  </a:lnTo>
                  <a:lnTo>
                    <a:pt x="2" y="99"/>
                  </a:lnTo>
                  <a:lnTo>
                    <a:pt x="5" y="106"/>
                  </a:lnTo>
                  <a:lnTo>
                    <a:pt x="7" y="114"/>
                  </a:lnTo>
                  <a:lnTo>
                    <a:pt x="8" y="122"/>
                  </a:lnTo>
                  <a:lnTo>
                    <a:pt x="9" y="130"/>
                  </a:lnTo>
                  <a:lnTo>
                    <a:pt x="9" y="137"/>
                  </a:lnTo>
                  <a:lnTo>
                    <a:pt x="9" y="144"/>
                  </a:lnTo>
                  <a:lnTo>
                    <a:pt x="9" y="149"/>
                  </a:lnTo>
                  <a:lnTo>
                    <a:pt x="9" y="153"/>
                  </a:lnTo>
                  <a:lnTo>
                    <a:pt x="9" y="156"/>
                  </a:lnTo>
                  <a:lnTo>
                    <a:pt x="8" y="160"/>
                  </a:lnTo>
                  <a:lnTo>
                    <a:pt x="9" y="165"/>
                  </a:lnTo>
                  <a:lnTo>
                    <a:pt x="9" y="170"/>
                  </a:lnTo>
                  <a:lnTo>
                    <a:pt x="10" y="176"/>
                  </a:lnTo>
                  <a:lnTo>
                    <a:pt x="11" y="181"/>
                  </a:lnTo>
                  <a:lnTo>
                    <a:pt x="13" y="187"/>
                  </a:lnTo>
                  <a:lnTo>
                    <a:pt x="16" y="194"/>
                  </a:lnTo>
                  <a:lnTo>
                    <a:pt x="19" y="198"/>
                  </a:lnTo>
                  <a:lnTo>
                    <a:pt x="23" y="201"/>
                  </a:lnTo>
                  <a:lnTo>
                    <a:pt x="27" y="204"/>
                  </a:lnTo>
                  <a:lnTo>
                    <a:pt x="32" y="205"/>
                  </a:lnTo>
                  <a:lnTo>
                    <a:pt x="37" y="206"/>
                  </a:lnTo>
                  <a:lnTo>
                    <a:pt x="40" y="207"/>
                  </a:lnTo>
                  <a:lnTo>
                    <a:pt x="44" y="207"/>
                  </a:lnTo>
                  <a:lnTo>
                    <a:pt x="46" y="207"/>
                  </a:lnTo>
                  <a:lnTo>
                    <a:pt x="50" y="208"/>
                  </a:lnTo>
                  <a:lnTo>
                    <a:pt x="55" y="208"/>
                  </a:lnTo>
                  <a:lnTo>
                    <a:pt x="61" y="208"/>
                  </a:lnTo>
                  <a:lnTo>
                    <a:pt x="67" y="209"/>
                  </a:lnTo>
                  <a:lnTo>
                    <a:pt x="73" y="209"/>
                  </a:lnTo>
                  <a:lnTo>
                    <a:pt x="79" y="209"/>
                  </a:lnTo>
                  <a:lnTo>
                    <a:pt x="84" y="210"/>
                  </a:lnTo>
                  <a:lnTo>
                    <a:pt x="88" y="210"/>
                  </a:lnTo>
                  <a:lnTo>
                    <a:pt x="92" y="211"/>
                  </a:lnTo>
                  <a:lnTo>
                    <a:pt x="96" y="213"/>
                  </a:lnTo>
                  <a:lnTo>
                    <a:pt x="102" y="215"/>
                  </a:lnTo>
                  <a:lnTo>
                    <a:pt x="107" y="217"/>
                  </a:lnTo>
                  <a:lnTo>
                    <a:pt x="112" y="219"/>
                  </a:lnTo>
                  <a:lnTo>
                    <a:pt x="116" y="220"/>
                  </a:lnTo>
                  <a:lnTo>
                    <a:pt x="119" y="222"/>
                  </a:lnTo>
                  <a:lnTo>
                    <a:pt x="120" y="222"/>
                  </a:lnTo>
                  <a:lnTo>
                    <a:pt x="120" y="223"/>
                  </a:lnTo>
                  <a:lnTo>
                    <a:pt x="120" y="225"/>
                  </a:lnTo>
                  <a:lnTo>
                    <a:pt x="119" y="229"/>
                  </a:lnTo>
                  <a:lnTo>
                    <a:pt x="119" y="233"/>
                  </a:lnTo>
                  <a:lnTo>
                    <a:pt x="118" y="238"/>
                  </a:lnTo>
                  <a:lnTo>
                    <a:pt x="118" y="243"/>
                  </a:lnTo>
                  <a:lnTo>
                    <a:pt x="118" y="248"/>
                  </a:lnTo>
                  <a:lnTo>
                    <a:pt x="118" y="251"/>
                  </a:lnTo>
                  <a:lnTo>
                    <a:pt x="118" y="255"/>
                  </a:lnTo>
                  <a:lnTo>
                    <a:pt x="118" y="261"/>
                  </a:lnTo>
                  <a:lnTo>
                    <a:pt x="119" y="267"/>
                  </a:lnTo>
                  <a:lnTo>
                    <a:pt x="121" y="273"/>
                  </a:lnTo>
                  <a:lnTo>
                    <a:pt x="122" y="279"/>
                  </a:lnTo>
                  <a:lnTo>
                    <a:pt x="122" y="284"/>
                  </a:lnTo>
                  <a:lnTo>
                    <a:pt x="122" y="289"/>
                  </a:lnTo>
                  <a:lnTo>
                    <a:pt x="122" y="292"/>
                  </a:lnTo>
                  <a:lnTo>
                    <a:pt x="121" y="295"/>
                  </a:lnTo>
                  <a:lnTo>
                    <a:pt x="120" y="297"/>
                  </a:lnTo>
                  <a:lnTo>
                    <a:pt x="120" y="299"/>
                  </a:lnTo>
                  <a:lnTo>
                    <a:pt x="119" y="301"/>
                  </a:lnTo>
                  <a:lnTo>
                    <a:pt x="119" y="302"/>
                  </a:lnTo>
                  <a:lnTo>
                    <a:pt x="119" y="304"/>
                  </a:lnTo>
                  <a:lnTo>
                    <a:pt x="119" y="305"/>
                  </a:lnTo>
                  <a:lnTo>
                    <a:pt x="122" y="313"/>
                  </a:lnTo>
                  <a:lnTo>
                    <a:pt x="123" y="313"/>
                  </a:lnTo>
                  <a:lnTo>
                    <a:pt x="125" y="313"/>
                  </a:lnTo>
                  <a:lnTo>
                    <a:pt x="128" y="313"/>
                  </a:lnTo>
                  <a:lnTo>
                    <a:pt x="131" y="313"/>
                  </a:lnTo>
                  <a:lnTo>
                    <a:pt x="135" y="314"/>
                  </a:lnTo>
                  <a:lnTo>
                    <a:pt x="138" y="314"/>
                  </a:lnTo>
                  <a:lnTo>
                    <a:pt x="141" y="314"/>
                  </a:lnTo>
                  <a:lnTo>
                    <a:pt x="143" y="315"/>
                  </a:lnTo>
                  <a:lnTo>
                    <a:pt x="146" y="316"/>
                  </a:lnTo>
                  <a:lnTo>
                    <a:pt x="148" y="316"/>
                  </a:lnTo>
                  <a:lnTo>
                    <a:pt x="152" y="317"/>
                  </a:lnTo>
                  <a:lnTo>
                    <a:pt x="155" y="318"/>
                  </a:lnTo>
                  <a:lnTo>
                    <a:pt x="158" y="319"/>
                  </a:lnTo>
                  <a:lnTo>
                    <a:pt x="161" y="319"/>
                  </a:lnTo>
                  <a:lnTo>
                    <a:pt x="163" y="320"/>
                  </a:lnTo>
                  <a:lnTo>
                    <a:pt x="165" y="319"/>
                  </a:lnTo>
                  <a:lnTo>
                    <a:pt x="166" y="319"/>
                  </a:lnTo>
                  <a:lnTo>
                    <a:pt x="167" y="318"/>
                  </a:lnTo>
                  <a:lnTo>
                    <a:pt x="169" y="317"/>
                  </a:lnTo>
                  <a:lnTo>
                    <a:pt x="170" y="316"/>
                  </a:lnTo>
                  <a:lnTo>
                    <a:pt x="171" y="315"/>
                  </a:lnTo>
                  <a:lnTo>
                    <a:pt x="171" y="314"/>
                  </a:lnTo>
                  <a:lnTo>
                    <a:pt x="169" y="312"/>
                  </a:lnTo>
                  <a:lnTo>
                    <a:pt x="167" y="311"/>
                  </a:lnTo>
                  <a:lnTo>
                    <a:pt x="164" y="309"/>
                  </a:lnTo>
                  <a:lnTo>
                    <a:pt x="159" y="308"/>
                  </a:lnTo>
                  <a:lnTo>
                    <a:pt x="155" y="306"/>
                  </a:lnTo>
                  <a:lnTo>
                    <a:pt x="151" y="304"/>
                  </a:lnTo>
                  <a:lnTo>
                    <a:pt x="147" y="302"/>
                  </a:lnTo>
                  <a:lnTo>
                    <a:pt x="144" y="299"/>
                  </a:lnTo>
                  <a:lnTo>
                    <a:pt x="141" y="297"/>
                  </a:lnTo>
                  <a:lnTo>
                    <a:pt x="141" y="294"/>
                  </a:lnTo>
                  <a:lnTo>
                    <a:pt x="141" y="292"/>
                  </a:lnTo>
                  <a:lnTo>
                    <a:pt x="141" y="290"/>
                  </a:lnTo>
                  <a:lnTo>
                    <a:pt x="141" y="287"/>
                  </a:lnTo>
                  <a:lnTo>
                    <a:pt x="141" y="283"/>
                  </a:lnTo>
                  <a:lnTo>
                    <a:pt x="141" y="279"/>
                  </a:lnTo>
                  <a:lnTo>
                    <a:pt x="142" y="276"/>
                  </a:lnTo>
                  <a:lnTo>
                    <a:pt x="143" y="272"/>
                  </a:lnTo>
                  <a:lnTo>
                    <a:pt x="143" y="267"/>
                  </a:lnTo>
                  <a:lnTo>
                    <a:pt x="144" y="263"/>
                  </a:lnTo>
                  <a:lnTo>
                    <a:pt x="145" y="258"/>
                  </a:lnTo>
                  <a:lnTo>
                    <a:pt x="146" y="253"/>
                  </a:lnTo>
                  <a:lnTo>
                    <a:pt x="147" y="248"/>
                  </a:lnTo>
                  <a:lnTo>
                    <a:pt x="148" y="243"/>
                  </a:lnTo>
                  <a:lnTo>
                    <a:pt x="148" y="239"/>
                  </a:lnTo>
                  <a:lnTo>
                    <a:pt x="148" y="236"/>
                  </a:lnTo>
                  <a:lnTo>
                    <a:pt x="148" y="234"/>
                  </a:lnTo>
                  <a:lnTo>
                    <a:pt x="148" y="233"/>
                  </a:lnTo>
                  <a:lnTo>
                    <a:pt x="148" y="232"/>
                  </a:lnTo>
                  <a:lnTo>
                    <a:pt x="149" y="230"/>
                  </a:lnTo>
                  <a:lnTo>
                    <a:pt x="150" y="229"/>
                  </a:lnTo>
                  <a:lnTo>
                    <a:pt x="151" y="227"/>
                  </a:lnTo>
                  <a:lnTo>
                    <a:pt x="152" y="225"/>
                  </a:lnTo>
                  <a:lnTo>
                    <a:pt x="152" y="223"/>
                  </a:lnTo>
                  <a:lnTo>
                    <a:pt x="152" y="221"/>
                  </a:lnTo>
                  <a:lnTo>
                    <a:pt x="152" y="218"/>
                  </a:lnTo>
                  <a:lnTo>
                    <a:pt x="151" y="215"/>
                  </a:lnTo>
                  <a:lnTo>
                    <a:pt x="150" y="213"/>
                  </a:lnTo>
                  <a:lnTo>
                    <a:pt x="149" y="210"/>
                  </a:lnTo>
                  <a:lnTo>
                    <a:pt x="147" y="207"/>
                  </a:lnTo>
                  <a:lnTo>
                    <a:pt x="144" y="204"/>
                  </a:lnTo>
                  <a:lnTo>
                    <a:pt x="140" y="201"/>
                  </a:lnTo>
                  <a:lnTo>
                    <a:pt x="134" y="199"/>
                  </a:lnTo>
                  <a:lnTo>
                    <a:pt x="129" y="196"/>
                  </a:lnTo>
                  <a:lnTo>
                    <a:pt x="124" y="193"/>
                  </a:lnTo>
                  <a:lnTo>
                    <a:pt x="120" y="191"/>
                  </a:lnTo>
                  <a:lnTo>
                    <a:pt x="117" y="188"/>
                  </a:lnTo>
                  <a:lnTo>
                    <a:pt x="114" y="186"/>
                  </a:lnTo>
                  <a:lnTo>
                    <a:pt x="111" y="184"/>
                  </a:lnTo>
                  <a:lnTo>
                    <a:pt x="108" y="183"/>
                  </a:lnTo>
                  <a:lnTo>
                    <a:pt x="105" y="182"/>
                  </a:lnTo>
                  <a:lnTo>
                    <a:pt x="101" y="181"/>
                  </a:lnTo>
                  <a:lnTo>
                    <a:pt x="98" y="179"/>
                  </a:lnTo>
                  <a:lnTo>
                    <a:pt x="94" y="178"/>
                  </a:lnTo>
                  <a:lnTo>
                    <a:pt x="91" y="176"/>
                  </a:lnTo>
                  <a:lnTo>
                    <a:pt x="88" y="174"/>
                  </a:lnTo>
                  <a:lnTo>
                    <a:pt x="86" y="172"/>
                  </a:lnTo>
                  <a:lnTo>
                    <a:pt x="85" y="171"/>
                  </a:lnTo>
                  <a:lnTo>
                    <a:pt x="84" y="171"/>
                  </a:lnTo>
                  <a:lnTo>
                    <a:pt x="73" y="119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20" name="Freeform 148"/>
            <p:cNvSpPr>
              <a:spLocks/>
            </p:cNvSpPr>
            <p:nvPr/>
          </p:nvSpPr>
          <p:spPr bwMode="auto">
            <a:xfrm>
              <a:off x="1205" y="2203"/>
              <a:ext cx="60" cy="104"/>
            </a:xfrm>
            <a:custGeom>
              <a:avLst/>
              <a:gdLst>
                <a:gd name="T0" fmla="*/ 25 w 60"/>
                <a:gd name="T1" fmla="*/ 103 h 104"/>
                <a:gd name="T2" fmla="*/ 32 w 60"/>
                <a:gd name="T3" fmla="*/ 102 h 104"/>
                <a:gd name="T4" fmla="*/ 44 w 60"/>
                <a:gd name="T5" fmla="*/ 99 h 104"/>
                <a:gd name="T6" fmla="*/ 54 w 60"/>
                <a:gd name="T7" fmla="*/ 94 h 104"/>
                <a:gd name="T8" fmla="*/ 59 w 60"/>
                <a:gd name="T9" fmla="*/ 85 h 104"/>
                <a:gd name="T10" fmla="*/ 55 w 60"/>
                <a:gd name="T11" fmla="*/ 75 h 104"/>
                <a:gd name="T12" fmla="*/ 48 w 60"/>
                <a:gd name="T13" fmla="*/ 63 h 104"/>
                <a:gd name="T14" fmla="*/ 40 w 60"/>
                <a:gd name="T15" fmla="*/ 51 h 104"/>
                <a:gd name="T16" fmla="*/ 37 w 60"/>
                <a:gd name="T17" fmla="*/ 37 h 104"/>
                <a:gd name="T18" fmla="*/ 40 w 60"/>
                <a:gd name="T19" fmla="*/ 23 h 104"/>
                <a:gd name="T20" fmla="*/ 47 w 60"/>
                <a:gd name="T21" fmla="*/ 13 h 104"/>
                <a:gd name="T22" fmla="*/ 50 w 60"/>
                <a:gd name="T23" fmla="*/ 5 h 104"/>
                <a:gd name="T24" fmla="*/ 45 w 60"/>
                <a:gd name="T25" fmla="*/ 2 h 104"/>
                <a:gd name="T26" fmla="*/ 32 w 60"/>
                <a:gd name="T27" fmla="*/ 0 h 104"/>
                <a:gd name="T28" fmla="*/ 18 w 60"/>
                <a:gd name="T29" fmla="*/ 0 h 104"/>
                <a:gd name="T30" fmla="*/ 6 w 60"/>
                <a:gd name="T31" fmla="*/ 2 h 104"/>
                <a:gd name="T32" fmla="*/ 3 w 60"/>
                <a:gd name="T33" fmla="*/ 6 h 104"/>
                <a:gd name="T34" fmla="*/ 0 w 60"/>
                <a:gd name="T35" fmla="*/ 9 h 104"/>
                <a:gd name="T36" fmla="*/ 0 w 60"/>
                <a:gd name="T37" fmla="*/ 13 h 104"/>
                <a:gd name="T38" fmla="*/ 1 w 60"/>
                <a:gd name="T39" fmla="*/ 20 h 104"/>
                <a:gd name="T40" fmla="*/ 4 w 60"/>
                <a:gd name="T41" fmla="*/ 29 h 104"/>
                <a:gd name="T42" fmla="*/ 7 w 60"/>
                <a:gd name="T43" fmla="*/ 36 h 104"/>
                <a:gd name="T44" fmla="*/ 9 w 60"/>
                <a:gd name="T45" fmla="*/ 41 h 104"/>
                <a:gd name="T46" fmla="*/ 9 w 60"/>
                <a:gd name="T47" fmla="*/ 48 h 104"/>
                <a:gd name="T48" fmla="*/ 10 w 60"/>
                <a:gd name="T49" fmla="*/ 60 h 104"/>
                <a:gd name="T50" fmla="*/ 9 w 60"/>
                <a:gd name="T51" fmla="*/ 68 h 104"/>
                <a:gd name="T52" fmla="*/ 9 w 60"/>
                <a:gd name="T53" fmla="*/ 74 h 104"/>
                <a:gd name="T54" fmla="*/ 8 w 60"/>
                <a:gd name="T55" fmla="*/ 80 h 104"/>
                <a:gd name="T56" fmla="*/ 9 w 60"/>
                <a:gd name="T57" fmla="*/ 88 h 104"/>
                <a:gd name="T58" fmla="*/ 10 w 60"/>
                <a:gd name="T59" fmla="*/ 93 h 104"/>
                <a:gd name="T60" fmla="*/ 12 w 60"/>
                <a:gd name="T61" fmla="*/ 97 h 104"/>
                <a:gd name="T62" fmla="*/ 14 w 60"/>
                <a:gd name="T63" fmla="*/ 99 h 104"/>
                <a:gd name="T64" fmla="*/ 16 w 60"/>
                <a:gd name="T65" fmla="*/ 100 h 104"/>
                <a:gd name="T66" fmla="*/ 19 w 60"/>
                <a:gd name="T67" fmla="*/ 101 h 104"/>
                <a:gd name="T68" fmla="*/ 22 w 60"/>
                <a:gd name="T69" fmla="*/ 102 h 104"/>
                <a:gd name="T70" fmla="*/ 23 w 60"/>
                <a:gd name="T71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104">
                  <a:moveTo>
                    <a:pt x="23" y="103"/>
                  </a:moveTo>
                  <a:lnTo>
                    <a:pt x="25" y="103"/>
                  </a:lnTo>
                  <a:lnTo>
                    <a:pt x="28" y="102"/>
                  </a:lnTo>
                  <a:lnTo>
                    <a:pt x="32" y="102"/>
                  </a:lnTo>
                  <a:lnTo>
                    <a:pt x="38" y="101"/>
                  </a:lnTo>
                  <a:lnTo>
                    <a:pt x="44" y="99"/>
                  </a:lnTo>
                  <a:lnTo>
                    <a:pt x="50" y="97"/>
                  </a:lnTo>
                  <a:lnTo>
                    <a:pt x="54" y="94"/>
                  </a:lnTo>
                  <a:lnTo>
                    <a:pt x="57" y="90"/>
                  </a:lnTo>
                  <a:lnTo>
                    <a:pt x="59" y="85"/>
                  </a:lnTo>
                  <a:lnTo>
                    <a:pt x="58" y="80"/>
                  </a:lnTo>
                  <a:lnTo>
                    <a:pt x="55" y="75"/>
                  </a:lnTo>
                  <a:lnTo>
                    <a:pt x="52" y="69"/>
                  </a:lnTo>
                  <a:lnTo>
                    <a:pt x="48" y="63"/>
                  </a:lnTo>
                  <a:lnTo>
                    <a:pt x="44" y="58"/>
                  </a:lnTo>
                  <a:lnTo>
                    <a:pt x="40" y="51"/>
                  </a:lnTo>
                  <a:lnTo>
                    <a:pt x="38" y="45"/>
                  </a:lnTo>
                  <a:lnTo>
                    <a:pt x="37" y="37"/>
                  </a:lnTo>
                  <a:lnTo>
                    <a:pt x="38" y="30"/>
                  </a:lnTo>
                  <a:lnTo>
                    <a:pt x="40" y="23"/>
                  </a:lnTo>
                  <a:lnTo>
                    <a:pt x="44" y="17"/>
                  </a:lnTo>
                  <a:lnTo>
                    <a:pt x="47" y="13"/>
                  </a:lnTo>
                  <a:lnTo>
                    <a:pt x="49" y="9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5" y="2"/>
                  </a:lnTo>
                  <a:lnTo>
                    <a:pt x="39" y="1"/>
                  </a:lnTo>
                  <a:lnTo>
                    <a:pt x="32" y="0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3" y="24"/>
                  </a:lnTo>
                  <a:lnTo>
                    <a:pt x="4" y="29"/>
                  </a:lnTo>
                  <a:lnTo>
                    <a:pt x="6" y="33"/>
                  </a:lnTo>
                  <a:lnTo>
                    <a:pt x="7" y="36"/>
                  </a:lnTo>
                  <a:lnTo>
                    <a:pt x="8" y="38"/>
                  </a:lnTo>
                  <a:lnTo>
                    <a:pt x="9" y="41"/>
                  </a:lnTo>
                  <a:lnTo>
                    <a:pt x="9" y="44"/>
                  </a:lnTo>
                  <a:lnTo>
                    <a:pt x="9" y="48"/>
                  </a:lnTo>
                  <a:lnTo>
                    <a:pt x="10" y="54"/>
                  </a:lnTo>
                  <a:lnTo>
                    <a:pt x="10" y="60"/>
                  </a:lnTo>
                  <a:lnTo>
                    <a:pt x="10" y="64"/>
                  </a:lnTo>
                  <a:lnTo>
                    <a:pt x="9" y="68"/>
                  </a:lnTo>
                  <a:lnTo>
                    <a:pt x="9" y="71"/>
                  </a:lnTo>
                  <a:lnTo>
                    <a:pt x="9" y="74"/>
                  </a:lnTo>
                  <a:lnTo>
                    <a:pt x="8" y="77"/>
                  </a:lnTo>
                  <a:lnTo>
                    <a:pt x="8" y="80"/>
                  </a:lnTo>
                  <a:lnTo>
                    <a:pt x="8" y="84"/>
                  </a:lnTo>
                  <a:lnTo>
                    <a:pt x="9" y="88"/>
                  </a:lnTo>
                  <a:lnTo>
                    <a:pt x="9" y="91"/>
                  </a:lnTo>
                  <a:lnTo>
                    <a:pt x="10" y="93"/>
                  </a:lnTo>
                  <a:lnTo>
                    <a:pt x="11" y="95"/>
                  </a:lnTo>
                  <a:lnTo>
                    <a:pt x="12" y="97"/>
                  </a:lnTo>
                  <a:lnTo>
                    <a:pt x="13" y="98"/>
                  </a:lnTo>
                  <a:lnTo>
                    <a:pt x="14" y="99"/>
                  </a:lnTo>
                  <a:lnTo>
                    <a:pt x="16" y="99"/>
                  </a:lnTo>
                  <a:lnTo>
                    <a:pt x="16" y="100"/>
                  </a:lnTo>
                  <a:lnTo>
                    <a:pt x="18" y="101"/>
                  </a:lnTo>
                  <a:lnTo>
                    <a:pt x="19" y="101"/>
                  </a:lnTo>
                  <a:lnTo>
                    <a:pt x="20" y="102"/>
                  </a:lnTo>
                  <a:lnTo>
                    <a:pt x="22" y="102"/>
                  </a:lnTo>
                  <a:lnTo>
                    <a:pt x="22" y="103"/>
                  </a:lnTo>
                  <a:lnTo>
                    <a:pt x="23" y="103"/>
                  </a:lnTo>
                </a:path>
              </a:pathLst>
            </a:custGeom>
            <a:solidFill>
              <a:srgbClr val="00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21" name="Freeform 149"/>
            <p:cNvSpPr>
              <a:spLocks/>
            </p:cNvSpPr>
            <p:nvPr/>
          </p:nvSpPr>
          <p:spPr bwMode="auto">
            <a:xfrm>
              <a:off x="1227" y="2131"/>
              <a:ext cx="172" cy="322"/>
            </a:xfrm>
            <a:custGeom>
              <a:avLst/>
              <a:gdLst>
                <a:gd name="T0" fmla="*/ 75 w 172"/>
                <a:gd name="T1" fmla="*/ 109 h 322"/>
                <a:gd name="T2" fmla="*/ 76 w 172"/>
                <a:gd name="T3" fmla="*/ 79 h 322"/>
                <a:gd name="T4" fmla="*/ 66 w 172"/>
                <a:gd name="T5" fmla="*/ 69 h 322"/>
                <a:gd name="T6" fmla="*/ 55 w 172"/>
                <a:gd name="T7" fmla="*/ 63 h 322"/>
                <a:gd name="T8" fmla="*/ 56 w 172"/>
                <a:gd name="T9" fmla="*/ 59 h 322"/>
                <a:gd name="T10" fmla="*/ 60 w 172"/>
                <a:gd name="T11" fmla="*/ 59 h 322"/>
                <a:gd name="T12" fmla="*/ 64 w 172"/>
                <a:gd name="T13" fmla="*/ 58 h 322"/>
                <a:gd name="T14" fmla="*/ 67 w 172"/>
                <a:gd name="T15" fmla="*/ 49 h 322"/>
                <a:gd name="T16" fmla="*/ 68 w 172"/>
                <a:gd name="T17" fmla="*/ 44 h 322"/>
                <a:gd name="T18" fmla="*/ 71 w 172"/>
                <a:gd name="T19" fmla="*/ 43 h 322"/>
                <a:gd name="T20" fmla="*/ 69 w 172"/>
                <a:gd name="T21" fmla="*/ 36 h 322"/>
                <a:gd name="T22" fmla="*/ 66 w 172"/>
                <a:gd name="T23" fmla="*/ 28 h 322"/>
                <a:gd name="T24" fmla="*/ 64 w 172"/>
                <a:gd name="T25" fmla="*/ 18 h 322"/>
                <a:gd name="T26" fmla="*/ 57 w 172"/>
                <a:gd name="T27" fmla="*/ 8 h 322"/>
                <a:gd name="T28" fmla="*/ 48 w 172"/>
                <a:gd name="T29" fmla="*/ 1 h 322"/>
                <a:gd name="T30" fmla="*/ 36 w 172"/>
                <a:gd name="T31" fmla="*/ 0 h 322"/>
                <a:gd name="T32" fmla="*/ 25 w 172"/>
                <a:gd name="T33" fmla="*/ 5 h 322"/>
                <a:gd name="T34" fmla="*/ 21 w 172"/>
                <a:gd name="T35" fmla="*/ 13 h 322"/>
                <a:gd name="T36" fmla="*/ 20 w 172"/>
                <a:gd name="T37" fmla="*/ 25 h 322"/>
                <a:gd name="T38" fmla="*/ 22 w 172"/>
                <a:gd name="T39" fmla="*/ 35 h 322"/>
                <a:gd name="T40" fmla="*/ 26 w 172"/>
                <a:gd name="T41" fmla="*/ 45 h 322"/>
                <a:gd name="T42" fmla="*/ 28 w 172"/>
                <a:gd name="T43" fmla="*/ 55 h 322"/>
                <a:gd name="T44" fmla="*/ 16 w 172"/>
                <a:gd name="T45" fmla="*/ 64 h 322"/>
                <a:gd name="T46" fmla="*/ 3 w 172"/>
                <a:gd name="T47" fmla="*/ 73 h 322"/>
                <a:gd name="T48" fmla="*/ 0 w 172"/>
                <a:gd name="T49" fmla="*/ 81 h 322"/>
                <a:gd name="T50" fmla="*/ 3 w 172"/>
                <a:gd name="T51" fmla="*/ 99 h 322"/>
                <a:gd name="T52" fmla="*/ 9 w 172"/>
                <a:gd name="T53" fmla="*/ 130 h 322"/>
                <a:gd name="T54" fmla="*/ 9 w 172"/>
                <a:gd name="T55" fmla="*/ 153 h 322"/>
                <a:gd name="T56" fmla="*/ 9 w 172"/>
                <a:gd name="T57" fmla="*/ 170 h 322"/>
                <a:gd name="T58" fmla="*/ 16 w 172"/>
                <a:gd name="T59" fmla="*/ 194 h 322"/>
                <a:gd name="T60" fmla="*/ 32 w 172"/>
                <a:gd name="T61" fmla="*/ 209 h 322"/>
                <a:gd name="T62" fmla="*/ 46 w 172"/>
                <a:gd name="T63" fmla="*/ 214 h 322"/>
                <a:gd name="T64" fmla="*/ 67 w 172"/>
                <a:gd name="T65" fmla="*/ 213 h 322"/>
                <a:gd name="T66" fmla="*/ 88 w 172"/>
                <a:gd name="T67" fmla="*/ 211 h 322"/>
                <a:gd name="T68" fmla="*/ 107 w 172"/>
                <a:gd name="T69" fmla="*/ 217 h 322"/>
                <a:gd name="T70" fmla="*/ 120 w 172"/>
                <a:gd name="T71" fmla="*/ 223 h 322"/>
                <a:gd name="T72" fmla="*/ 119 w 172"/>
                <a:gd name="T73" fmla="*/ 234 h 322"/>
                <a:gd name="T74" fmla="*/ 118 w 172"/>
                <a:gd name="T75" fmla="*/ 252 h 322"/>
                <a:gd name="T76" fmla="*/ 121 w 172"/>
                <a:gd name="T77" fmla="*/ 274 h 322"/>
                <a:gd name="T78" fmla="*/ 122 w 172"/>
                <a:gd name="T79" fmla="*/ 294 h 322"/>
                <a:gd name="T80" fmla="*/ 120 w 172"/>
                <a:gd name="T81" fmla="*/ 302 h 322"/>
                <a:gd name="T82" fmla="*/ 123 w 172"/>
                <a:gd name="T83" fmla="*/ 314 h 322"/>
                <a:gd name="T84" fmla="*/ 135 w 172"/>
                <a:gd name="T85" fmla="*/ 315 h 322"/>
                <a:gd name="T86" fmla="*/ 146 w 172"/>
                <a:gd name="T87" fmla="*/ 317 h 322"/>
                <a:gd name="T88" fmla="*/ 158 w 172"/>
                <a:gd name="T89" fmla="*/ 320 h 322"/>
                <a:gd name="T90" fmla="*/ 166 w 172"/>
                <a:gd name="T91" fmla="*/ 320 h 322"/>
                <a:gd name="T92" fmla="*/ 171 w 172"/>
                <a:gd name="T93" fmla="*/ 316 h 322"/>
                <a:gd name="T94" fmla="*/ 164 w 172"/>
                <a:gd name="T95" fmla="*/ 311 h 322"/>
                <a:gd name="T96" fmla="*/ 147 w 172"/>
                <a:gd name="T97" fmla="*/ 302 h 322"/>
                <a:gd name="T98" fmla="*/ 141 w 172"/>
                <a:gd name="T99" fmla="*/ 293 h 322"/>
                <a:gd name="T100" fmla="*/ 141 w 172"/>
                <a:gd name="T101" fmla="*/ 280 h 322"/>
                <a:gd name="T102" fmla="*/ 144 w 172"/>
                <a:gd name="T103" fmla="*/ 264 h 322"/>
                <a:gd name="T104" fmla="*/ 148 w 172"/>
                <a:gd name="T105" fmla="*/ 243 h 322"/>
                <a:gd name="T106" fmla="*/ 148 w 172"/>
                <a:gd name="T107" fmla="*/ 234 h 322"/>
                <a:gd name="T108" fmla="*/ 152 w 172"/>
                <a:gd name="T109" fmla="*/ 228 h 322"/>
                <a:gd name="T110" fmla="*/ 152 w 172"/>
                <a:gd name="T111" fmla="*/ 219 h 322"/>
                <a:gd name="T112" fmla="*/ 147 w 172"/>
                <a:gd name="T113" fmla="*/ 208 h 322"/>
                <a:gd name="T114" fmla="*/ 129 w 172"/>
                <a:gd name="T115" fmla="*/ 197 h 322"/>
                <a:gd name="T116" fmla="*/ 114 w 172"/>
                <a:gd name="T117" fmla="*/ 187 h 322"/>
                <a:gd name="T118" fmla="*/ 101 w 172"/>
                <a:gd name="T119" fmla="*/ 181 h 322"/>
                <a:gd name="T120" fmla="*/ 88 w 172"/>
                <a:gd name="T121" fmla="*/ 174 h 322"/>
                <a:gd name="T122" fmla="*/ 74 w 172"/>
                <a:gd name="T123" fmla="*/ 1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" h="322">
                  <a:moveTo>
                    <a:pt x="74" y="122"/>
                  </a:moveTo>
                  <a:lnTo>
                    <a:pt x="74" y="120"/>
                  </a:lnTo>
                  <a:lnTo>
                    <a:pt x="74" y="116"/>
                  </a:lnTo>
                  <a:lnTo>
                    <a:pt x="75" y="109"/>
                  </a:lnTo>
                  <a:lnTo>
                    <a:pt x="76" y="101"/>
                  </a:lnTo>
                  <a:lnTo>
                    <a:pt x="76" y="93"/>
                  </a:lnTo>
                  <a:lnTo>
                    <a:pt x="76" y="85"/>
                  </a:lnTo>
                  <a:lnTo>
                    <a:pt x="76" y="79"/>
                  </a:lnTo>
                  <a:lnTo>
                    <a:pt x="74" y="75"/>
                  </a:lnTo>
                  <a:lnTo>
                    <a:pt x="72" y="73"/>
                  </a:lnTo>
                  <a:lnTo>
                    <a:pt x="69" y="71"/>
                  </a:lnTo>
                  <a:lnTo>
                    <a:pt x="66" y="69"/>
                  </a:lnTo>
                  <a:lnTo>
                    <a:pt x="62" y="67"/>
                  </a:lnTo>
                  <a:lnTo>
                    <a:pt x="59" y="66"/>
                  </a:lnTo>
                  <a:lnTo>
                    <a:pt x="57" y="65"/>
                  </a:lnTo>
                  <a:lnTo>
                    <a:pt x="55" y="63"/>
                  </a:lnTo>
                  <a:lnTo>
                    <a:pt x="55" y="62"/>
                  </a:lnTo>
                  <a:lnTo>
                    <a:pt x="56" y="61"/>
                  </a:lnTo>
                  <a:lnTo>
                    <a:pt x="56" y="60"/>
                  </a:lnTo>
                  <a:lnTo>
                    <a:pt x="56" y="59"/>
                  </a:lnTo>
                  <a:lnTo>
                    <a:pt x="57" y="59"/>
                  </a:lnTo>
                  <a:lnTo>
                    <a:pt x="58" y="59"/>
                  </a:lnTo>
                  <a:lnTo>
                    <a:pt x="59" y="59"/>
                  </a:lnTo>
                  <a:lnTo>
                    <a:pt x="60" y="59"/>
                  </a:lnTo>
                  <a:lnTo>
                    <a:pt x="61" y="59"/>
                  </a:lnTo>
                  <a:lnTo>
                    <a:pt x="62" y="59"/>
                  </a:lnTo>
                  <a:lnTo>
                    <a:pt x="63" y="59"/>
                  </a:lnTo>
                  <a:lnTo>
                    <a:pt x="64" y="58"/>
                  </a:lnTo>
                  <a:lnTo>
                    <a:pt x="65" y="56"/>
                  </a:lnTo>
                  <a:lnTo>
                    <a:pt x="66" y="54"/>
                  </a:lnTo>
                  <a:lnTo>
                    <a:pt x="66" y="51"/>
                  </a:lnTo>
                  <a:lnTo>
                    <a:pt x="67" y="49"/>
                  </a:lnTo>
                  <a:lnTo>
                    <a:pt x="67" y="47"/>
                  </a:lnTo>
                  <a:lnTo>
                    <a:pt x="67" y="45"/>
                  </a:lnTo>
                  <a:lnTo>
                    <a:pt x="67" y="44"/>
                  </a:lnTo>
                  <a:lnTo>
                    <a:pt x="68" y="44"/>
                  </a:lnTo>
                  <a:lnTo>
                    <a:pt x="69" y="44"/>
                  </a:lnTo>
                  <a:lnTo>
                    <a:pt x="70" y="44"/>
                  </a:lnTo>
                  <a:lnTo>
                    <a:pt x="71" y="44"/>
                  </a:lnTo>
                  <a:lnTo>
                    <a:pt x="71" y="43"/>
                  </a:lnTo>
                  <a:lnTo>
                    <a:pt x="71" y="41"/>
                  </a:lnTo>
                  <a:lnTo>
                    <a:pt x="70" y="40"/>
                  </a:lnTo>
                  <a:lnTo>
                    <a:pt x="70" y="38"/>
                  </a:lnTo>
                  <a:lnTo>
                    <a:pt x="69" y="36"/>
                  </a:lnTo>
                  <a:lnTo>
                    <a:pt x="68" y="33"/>
                  </a:lnTo>
                  <a:lnTo>
                    <a:pt x="67" y="31"/>
                  </a:lnTo>
                  <a:lnTo>
                    <a:pt x="67" y="29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5" y="22"/>
                  </a:lnTo>
                  <a:lnTo>
                    <a:pt x="64" y="18"/>
                  </a:lnTo>
                  <a:lnTo>
                    <a:pt x="63" y="15"/>
                  </a:lnTo>
                  <a:lnTo>
                    <a:pt x="61" y="12"/>
                  </a:lnTo>
                  <a:lnTo>
                    <a:pt x="59" y="10"/>
                  </a:lnTo>
                  <a:lnTo>
                    <a:pt x="57" y="8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50" y="3"/>
                  </a:lnTo>
                  <a:lnTo>
                    <a:pt x="48" y="1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3" y="2"/>
                  </a:lnTo>
                  <a:lnTo>
                    <a:pt x="29" y="3"/>
                  </a:lnTo>
                  <a:lnTo>
                    <a:pt x="27" y="4"/>
                  </a:lnTo>
                  <a:lnTo>
                    <a:pt x="25" y="5"/>
                  </a:lnTo>
                  <a:lnTo>
                    <a:pt x="23" y="6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1" y="13"/>
                  </a:lnTo>
                  <a:lnTo>
                    <a:pt x="21" y="16"/>
                  </a:lnTo>
                  <a:lnTo>
                    <a:pt x="21" y="19"/>
                  </a:lnTo>
                  <a:lnTo>
                    <a:pt x="20" y="22"/>
                  </a:lnTo>
                  <a:lnTo>
                    <a:pt x="20" y="25"/>
                  </a:lnTo>
                  <a:lnTo>
                    <a:pt x="21" y="28"/>
                  </a:lnTo>
                  <a:lnTo>
                    <a:pt x="21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4" y="36"/>
                  </a:lnTo>
                  <a:lnTo>
                    <a:pt x="25" y="39"/>
                  </a:lnTo>
                  <a:lnTo>
                    <a:pt x="26" y="42"/>
                  </a:lnTo>
                  <a:lnTo>
                    <a:pt x="26" y="45"/>
                  </a:lnTo>
                  <a:lnTo>
                    <a:pt x="27" y="48"/>
                  </a:lnTo>
                  <a:lnTo>
                    <a:pt x="27" y="51"/>
                  </a:lnTo>
                  <a:lnTo>
                    <a:pt x="28" y="54"/>
                  </a:lnTo>
                  <a:lnTo>
                    <a:pt x="28" y="55"/>
                  </a:lnTo>
                  <a:lnTo>
                    <a:pt x="27" y="57"/>
                  </a:lnTo>
                  <a:lnTo>
                    <a:pt x="24" y="59"/>
                  </a:lnTo>
                  <a:lnTo>
                    <a:pt x="20" y="62"/>
                  </a:lnTo>
                  <a:lnTo>
                    <a:pt x="16" y="64"/>
                  </a:lnTo>
                  <a:lnTo>
                    <a:pt x="11" y="66"/>
                  </a:lnTo>
                  <a:lnTo>
                    <a:pt x="7" y="69"/>
                  </a:lnTo>
                  <a:lnTo>
                    <a:pt x="5" y="71"/>
                  </a:lnTo>
                  <a:lnTo>
                    <a:pt x="3" y="73"/>
                  </a:lnTo>
                  <a:lnTo>
                    <a:pt x="3" y="75"/>
                  </a:lnTo>
                  <a:lnTo>
                    <a:pt x="2" y="77"/>
                  </a:lnTo>
                  <a:lnTo>
                    <a:pt x="1" y="79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3"/>
                  </a:lnTo>
                  <a:lnTo>
                    <a:pt x="3" y="99"/>
                  </a:lnTo>
                  <a:lnTo>
                    <a:pt x="5" y="106"/>
                  </a:lnTo>
                  <a:lnTo>
                    <a:pt x="7" y="114"/>
                  </a:lnTo>
                  <a:lnTo>
                    <a:pt x="8" y="122"/>
                  </a:lnTo>
                  <a:lnTo>
                    <a:pt x="9" y="130"/>
                  </a:lnTo>
                  <a:lnTo>
                    <a:pt x="9" y="138"/>
                  </a:lnTo>
                  <a:lnTo>
                    <a:pt x="10" y="144"/>
                  </a:lnTo>
                  <a:lnTo>
                    <a:pt x="9" y="150"/>
                  </a:lnTo>
                  <a:lnTo>
                    <a:pt x="9" y="153"/>
                  </a:lnTo>
                  <a:lnTo>
                    <a:pt x="9" y="157"/>
                  </a:lnTo>
                  <a:lnTo>
                    <a:pt x="9" y="161"/>
                  </a:lnTo>
                  <a:lnTo>
                    <a:pt x="9" y="165"/>
                  </a:lnTo>
                  <a:lnTo>
                    <a:pt x="9" y="170"/>
                  </a:lnTo>
                  <a:lnTo>
                    <a:pt x="10" y="176"/>
                  </a:lnTo>
                  <a:lnTo>
                    <a:pt x="11" y="182"/>
                  </a:lnTo>
                  <a:lnTo>
                    <a:pt x="14" y="188"/>
                  </a:lnTo>
                  <a:lnTo>
                    <a:pt x="16" y="194"/>
                  </a:lnTo>
                  <a:lnTo>
                    <a:pt x="19" y="199"/>
                  </a:lnTo>
                  <a:lnTo>
                    <a:pt x="23" y="203"/>
                  </a:lnTo>
                  <a:lnTo>
                    <a:pt x="28" y="206"/>
                  </a:lnTo>
                  <a:lnTo>
                    <a:pt x="32" y="209"/>
                  </a:lnTo>
                  <a:lnTo>
                    <a:pt x="37" y="211"/>
                  </a:lnTo>
                  <a:lnTo>
                    <a:pt x="41" y="213"/>
                  </a:lnTo>
                  <a:lnTo>
                    <a:pt x="44" y="214"/>
                  </a:lnTo>
                  <a:lnTo>
                    <a:pt x="46" y="214"/>
                  </a:lnTo>
                  <a:lnTo>
                    <a:pt x="50" y="215"/>
                  </a:lnTo>
                  <a:lnTo>
                    <a:pt x="55" y="214"/>
                  </a:lnTo>
                  <a:lnTo>
                    <a:pt x="61" y="214"/>
                  </a:lnTo>
                  <a:lnTo>
                    <a:pt x="67" y="213"/>
                  </a:lnTo>
                  <a:lnTo>
                    <a:pt x="74" y="212"/>
                  </a:lnTo>
                  <a:lnTo>
                    <a:pt x="79" y="211"/>
                  </a:lnTo>
                  <a:lnTo>
                    <a:pt x="84" y="211"/>
                  </a:lnTo>
                  <a:lnTo>
                    <a:pt x="88" y="211"/>
                  </a:lnTo>
                  <a:lnTo>
                    <a:pt x="92" y="212"/>
                  </a:lnTo>
                  <a:lnTo>
                    <a:pt x="96" y="214"/>
                  </a:lnTo>
                  <a:lnTo>
                    <a:pt x="102" y="215"/>
                  </a:lnTo>
                  <a:lnTo>
                    <a:pt x="107" y="217"/>
                  </a:lnTo>
                  <a:lnTo>
                    <a:pt x="112" y="220"/>
                  </a:lnTo>
                  <a:lnTo>
                    <a:pt x="116" y="221"/>
                  </a:lnTo>
                  <a:lnTo>
                    <a:pt x="119" y="222"/>
                  </a:lnTo>
                  <a:lnTo>
                    <a:pt x="120" y="223"/>
                  </a:lnTo>
                  <a:lnTo>
                    <a:pt x="120" y="224"/>
                  </a:lnTo>
                  <a:lnTo>
                    <a:pt x="120" y="226"/>
                  </a:lnTo>
                  <a:lnTo>
                    <a:pt x="119" y="230"/>
                  </a:lnTo>
                  <a:lnTo>
                    <a:pt x="119" y="234"/>
                  </a:lnTo>
                  <a:lnTo>
                    <a:pt x="118" y="239"/>
                  </a:lnTo>
                  <a:lnTo>
                    <a:pt x="118" y="243"/>
                  </a:lnTo>
                  <a:lnTo>
                    <a:pt x="118" y="248"/>
                  </a:lnTo>
                  <a:lnTo>
                    <a:pt x="118" y="252"/>
                  </a:lnTo>
                  <a:lnTo>
                    <a:pt x="118" y="257"/>
                  </a:lnTo>
                  <a:lnTo>
                    <a:pt x="118" y="262"/>
                  </a:lnTo>
                  <a:lnTo>
                    <a:pt x="120" y="268"/>
                  </a:lnTo>
                  <a:lnTo>
                    <a:pt x="121" y="274"/>
                  </a:lnTo>
                  <a:lnTo>
                    <a:pt x="122" y="280"/>
                  </a:lnTo>
                  <a:lnTo>
                    <a:pt x="122" y="286"/>
                  </a:lnTo>
                  <a:lnTo>
                    <a:pt x="122" y="290"/>
                  </a:lnTo>
                  <a:lnTo>
                    <a:pt x="122" y="294"/>
                  </a:lnTo>
                  <a:lnTo>
                    <a:pt x="121" y="296"/>
                  </a:lnTo>
                  <a:lnTo>
                    <a:pt x="120" y="298"/>
                  </a:lnTo>
                  <a:lnTo>
                    <a:pt x="120" y="300"/>
                  </a:lnTo>
                  <a:lnTo>
                    <a:pt x="120" y="302"/>
                  </a:lnTo>
                  <a:lnTo>
                    <a:pt x="120" y="304"/>
                  </a:lnTo>
                  <a:lnTo>
                    <a:pt x="120" y="305"/>
                  </a:lnTo>
                  <a:lnTo>
                    <a:pt x="120" y="306"/>
                  </a:lnTo>
                  <a:lnTo>
                    <a:pt x="123" y="314"/>
                  </a:lnTo>
                  <a:lnTo>
                    <a:pt x="125" y="314"/>
                  </a:lnTo>
                  <a:lnTo>
                    <a:pt x="128" y="314"/>
                  </a:lnTo>
                  <a:lnTo>
                    <a:pt x="131" y="314"/>
                  </a:lnTo>
                  <a:lnTo>
                    <a:pt x="135" y="315"/>
                  </a:lnTo>
                  <a:lnTo>
                    <a:pt x="138" y="315"/>
                  </a:lnTo>
                  <a:lnTo>
                    <a:pt x="141" y="315"/>
                  </a:lnTo>
                  <a:lnTo>
                    <a:pt x="144" y="316"/>
                  </a:lnTo>
                  <a:lnTo>
                    <a:pt x="146" y="317"/>
                  </a:lnTo>
                  <a:lnTo>
                    <a:pt x="148" y="317"/>
                  </a:lnTo>
                  <a:lnTo>
                    <a:pt x="152" y="318"/>
                  </a:lnTo>
                  <a:lnTo>
                    <a:pt x="155" y="319"/>
                  </a:lnTo>
                  <a:lnTo>
                    <a:pt x="158" y="320"/>
                  </a:lnTo>
                  <a:lnTo>
                    <a:pt x="161" y="320"/>
                  </a:lnTo>
                  <a:lnTo>
                    <a:pt x="163" y="321"/>
                  </a:lnTo>
                  <a:lnTo>
                    <a:pt x="165" y="320"/>
                  </a:lnTo>
                  <a:lnTo>
                    <a:pt x="166" y="320"/>
                  </a:lnTo>
                  <a:lnTo>
                    <a:pt x="167" y="319"/>
                  </a:lnTo>
                  <a:lnTo>
                    <a:pt x="169" y="318"/>
                  </a:lnTo>
                  <a:lnTo>
                    <a:pt x="170" y="317"/>
                  </a:lnTo>
                  <a:lnTo>
                    <a:pt x="171" y="316"/>
                  </a:lnTo>
                  <a:lnTo>
                    <a:pt x="171" y="315"/>
                  </a:lnTo>
                  <a:lnTo>
                    <a:pt x="170" y="313"/>
                  </a:lnTo>
                  <a:lnTo>
                    <a:pt x="167" y="312"/>
                  </a:lnTo>
                  <a:lnTo>
                    <a:pt x="164" y="311"/>
                  </a:lnTo>
                  <a:lnTo>
                    <a:pt x="160" y="309"/>
                  </a:lnTo>
                  <a:lnTo>
                    <a:pt x="156" y="307"/>
                  </a:lnTo>
                  <a:lnTo>
                    <a:pt x="151" y="305"/>
                  </a:lnTo>
                  <a:lnTo>
                    <a:pt x="147" y="302"/>
                  </a:lnTo>
                  <a:lnTo>
                    <a:pt x="144" y="300"/>
                  </a:lnTo>
                  <a:lnTo>
                    <a:pt x="141" y="298"/>
                  </a:lnTo>
                  <a:lnTo>
                    <a:pt x="141" y="296"/>
                  </a:lnTo>
                  <a:lnTo>
                    <a:pt x="141" y="293"/>
                  </a:lnTo>
                  <a:lnTo>
                    <a:pt x="141" y="291"/>
                  </a:lnTo>
                  <a:lnTo>
                    <a:pt x="141" y="287"/>
                  </a:lnTo>
                  <a:lnTo>
                    <a:pt x="141" y="284"/>
                  </a:lnTo>
                  <a:lnTo>
                    <a:pt x="141" y="280"/>
                  </a:lnTo>
                  <a:lnTo>
                    <a:pt x="142" y="276"/>
                  </a:lnTo>
                  <a:lnTo>
                    <a:pt x="143" y="273"/>
                  </a:lnTo>
                  <a:lnTo>
                    <a:pt x="144" y="269"/>
                  </a:lnTo>
                  <a:lnTo>
                    <a:pt x="144" y="264"/>
                  </a:lnTo>
                  <a:lnTo>
                    <a:pt x="145" y="259"/>
                  </a:lnTo>
                  <a:lnTo>
                    <a:pt x="146" y="254"/>
                  </a:lnTo>
                  <a:lnTo>
                    <a:pt x="147" y="248"/>
                  </a:lnTo>
                  <a:lnTo>
                    <a:pt x="148" y="243"/>
                  </a:lnTo>
                  <a:lnTo>
                    <a:pt x="148" y="239"/>
                  </a:lnTo>
                  <a:lnTo>
                    <a:pt x="148" y="236"/>
                  </a:lnTo>
                  <a:lnTo>
                    <a:pt x="148" y="235"/>
                  </a:lnTo>
                  <a:lnTo>
                    <a:pt x="148" y="234"/>
                  </a:lnTo>
                  <a:lnTo>
                    <a:pt x="149" y="233"/>
                  </a:lnTo>
                  <a:lnTo>
                    <a:pt x="149" y="231"/>
                  </a:lnTo>
                  <a:lnTo>
                    <a:pt x="151" y="230"/>
                  </a:lnTo>
                  <a:lnTo>
                    <a:pt x="152" y="228"/>
                  </a:lnTo>
                  <a:lnTo>
                    <a:pt x="152" y="226"/>
                  </a:lnTo>
                  <a:lnTo>
                    <a:pt x="152" y="224"/>
                  </a:lnTo>
                  <a:lnTo>
                    <a:pt x="152" y="221"/>
                  </a:lnTo>
                  <a:lnTo>
                    <a:pt x="152" y="219"/>
                  </a:lnTo>
                  <a:lnTo>
                    <a:pt x="151" y="216"/>
                  </a:lnTo>
                  <a:lnTo>
                    <a:pt x="150" y="214"/>
                  </a:lnTo>
                  <a:lnTo>
                    <a:pt x="149" y="211"/>
                  </a:lnTo>
                  <a:lnTo>
                    <a:pt x="147" y="208"/>
                  </a:lnTo>
                  <a:lnTo>
                    <a:pt x="144" y="205"/>
                  </a:lnTo>
                  <a:lnTo>
                    <a:pt x="140" y="202"/>
                  </a:lnTo>
                  <a:lnTo>
                    <a:pt x="134" y="199"/>
                  </a:lnTo>
                  <a:lnTo>
                    <a:pt x="129" y="197"/>
                  </a:lnTo>
                  <a:lnTo>
                    <a:pt x="124" y="194"/>
                  </a:lnTo>
                  <a:lnTo>
                    <a:pt x="120" y="191"/>
                  </a:lnTo>
                  <a:lnTo>
                    <a:pt x="117" y="189"/>
                  </a:lnTo>
                  <a:lnTo>
                    <a:pt x="114" y="187"/>
                  </a:lnTo>
                  <a:lnTo>
                    <a:pt x="111" y="185"/>
                  </a:lnTo>
                  <a:lnTo>
                    <a:pt x="108" y="184"/>
                  </a:lnTo>
                  <a:lnTo>
                    <a:pt x="105" y="183"/>
                  </a:lnTo>
                  <a:lnTo>
                    <a:pt x="101" y="181"/>
                  </a:lnTo>
                  <a:lnTo>
                    <a:pt x="98" y="180"/>
                  </a:lnTo>
                  <a:lnTo>
                    <a:pt x="94" y="178"/>
                  </a:lnTo>
                  <a:lnTo>
                    <a:pt x="91" y="176"/>
                  </a:lnTo>
                  <a:lnTo>
                    <a:pt x="88" y="174"/>
                  </a:lnTo>
                  <a:lnTo>
                    <a:pt x="86" y="173"/>
                  </a:lnTo>
                  <a:lnTo>
                    <a:pt x="85" y="172"/>
                  </a:lnTo>
                  <a:lnTo>
                    <a:pt x="84" y="171"/>
                  </a:lnTo>
                  <a:lnTo>
                    <a:pt x="74" y="122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22" name="Freeform 150"/>
            <p:cNvSpPr>
              <a:spLocks/>
            </p:cNvSpPr>
            <p:nvPr/>
          </p:nvSpPr>
          <p:spPr bwMode="auto">
            <a:xfrm>
              <a:off x="1214" y="2231"/>
              <a:ext cx="17" cy="71"/>
            </a:xfrm>
            <a:custGeom>
              <a:avLst/>
              <a:gdLst>
                <a:gd name="T0" fmla="*/ 7 w 17"/>
                <a:gd name="T1" fmla="*/ 58 h 71"/>
                <a:gd name="T2" fmla="*/ 6 w 17"/>
                <a:gd name="T3" fmla="*/ 53 h 71"/>
                <a:gd name="T4" fmla="*/ 6 w 17"/>
                <a:gd name="T5" fmla="*/ 45 h 71"/>
                <a:gd name="T6" fmla="*/ 6 w 17"/>
                <a:gd name="T7" fmla="*/ 37 h 71"/>
                <a:gd name="T8" fmla="*/ 8 w 17"/>
                <a:gd name="T9" fmla="*/ 30 h 71"/>
                <a:gd name="T10" fmla="*/ 9 w 17"/>
                <a:gd name="T11" fmla="*/ 25 h 71"/>
                <a:gd name="T12" fmla="*/ 9 w 17"/>
                <a:gd name="T13" fmla="*/ 20 h 71"/>
                <a:gd name="T14" fmla="*/ 7 w 17"/>
                <a:gd name="T15" fmla="*/ 15 h 71"/>
                <a:gd name="T16" fmla="*/ 6 w 17"/>
                <a:gd name="T17" fmla="*/ 11 h 71"/>
                <a:gd name="T18" fmla="*/ 5 w 17"/>
                <a:gd name="T19" fmla="*/ 8 h 71"/>
                <a:gd name="T20" fmla="*/ 3 w 17"/>
                <a:gd name="T21" fmla="*/ 5 h 71"/>
                <a:gd name="T22" fmla="*/ 1 w 17"/>
                <a:gd name="T23" fmla="*/ 1 h 71"/>
                <a:gd name="T24" fmla="*/ 0 w 17"/>
                <a:gd name="T25" fmla="*/ 3 h 71"/>
                <a:gd name="T26" fmla="*/ 2 w 17"/>
                <a:gd name="T27" fmla="*/ 7 h 71"/>
                <a:gd name="T28" fmla="*/ 3 w 17"/>
                <a:gd name="T29" fmla="*/ 11 h 71"/>
                <a:gd name="T30" fmla="*/ 4 w 17"/>
                <a:gd name="T31" fmla="*/ 18 h 71"/>
                <a:gd name="T32" fmla="*/ 4 w 17"/>
                <a:gd name="T33" fmla="*/ 28 h 71"/>
                <a:gd name="T34" fmla="*/ 4 w 17"/>
                <a:gd name="T35" fmla="*/ 37 h 71"/>
                <a:gd name="T36" fmla="*/ 3 w 17"/>
                <a:gd name="T37" fmla="*/ 42 h 71"/>
                <a:gd name="T38" fmla="*/ 3 w 17"/>
                <a:gd name="T39" fmla="*/ 48 h 71"/>
                <a:gd name="T40" fmla="*/ 3 w 17"/>
                <a:gd name="T41" fmla="*/ 55 h 71"/>
                <a:gd name="T42" fmla="*/ 5 w 17"/>
                <a:gd name="T43" fmla="*/ 61 h 71"/>
                <a:gd name="T44" fmla="*/ 6 w 17"/>
                <a:gd name="T45" fmla="*/ 64 h 71"/>
                <a:gd name="T46" fmla="*/ 8 w 17"/>
                <a:gd name="T47" fmla="*/ 66 h 71"/>
                <a:gd name="T48" fmla="*/ 10 w 17"/>
                <a:gd name="T49" fmla="*/ 67 h 71"/>
                <a:gd name="T50" fmla="*/ 12 w 17"/>
                <a:gd name="T51" fmla="*/ 69 h 71"/>
                <a:gd name="T52" fmla="*/ 14 w 17"/>
                <a:gd name="T53" fmla="*/ 69 h 71"/>
                <a:gd name="T54" fmla="*/ 15 w 17"/>
                <a:gd name="T55" fmla="*/ 70 h 71"/>
                <a:gd name="T56" fmla="*/ 14 w 17"/>
                <a:gd name="T57" fmla="*/ 68 h 71"/>
                <a:gd name="T58" fmla="*/ 12 w 17"/>
                <a:gd name="T59" fmla="*/ 66 h 71"/>
                <a:gd name="T60" fmla="*/ 9 w 17"/>
                <a:gd name="T61" fmla="*/ 63 h 71"/>
                <a:gd name="T62" fmla="*/ 8 w 17"/>
                <a:gd name="T63" fmla="*/ 6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71">
                  <a:moveTo>
                    <a:pt x="8" y="59"/>
                  </a:moveTo>
                  <a:lnTo>
                    <a:pt x="7" y="58"/>
                  </a:lnTo>
                  <a:lnTo>
                    <a:pt x="7" y="56"/>
                  </a:lnTo>
                  <a:lnTo>
                    <a:pt x="6" y="53"/>
                  </a:lnTo>
                  <a:lnTo>
                    <a:pt x="6" y="49"/>
                  </a:lnTo>
                  <a:lnTo>
                    <a:pt x="6" y="45"/>
                  </a:lnTo>
                  <a:lnTo>
                    <a:pt x="6" y="41"/>
                  </a:lnTo>
                  <a:lnTo>
                    <a:pt x="6" y="37"/>
                  </a:lnTo>
                  <a:lnTo>
                    <a:pt x="7" y="32"/>
                  </a:lnTo>
                  <a:lnTo>
                    <a:pt x="8" y="30"/>
                  </a:lnTo>
                  <a:lnTo>
                    <a:pt x="9" y="28"/>
                  </a:lnTo>
                  <a:lnTo>
                    <a:pt x="9" y="25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8" y="17"/>
                  </a:lnTo>
                  <a:lnTo>
                    <a:pt x="7" y="15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5" y="8"/>
                  </a:lnTo>
                  <a:lnTo>
                    <a:pt x="4" y="7"/>
                  </a:lnTo>
                  <a:lnTo>
                    <a:pt x="3" y="5"/>
                  </a:lnTo>
                  <a:lnTo>
                    <a:pt x="2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7"/>
                  </a:lnTo>
                  <a:lnTo>
                    <a:pt x="3" y="9"/>
                  </a:lnTo>
                  <a:lnTo>
                    <a:pt x="3" y="11"/>
                  </a:lnTo>
                  <a:lnTo>
                    <a:pt x="4" y="14"/>
                  </a:lnTo>
                  <a:lnTo>
                    <a:pt x="4" y="18"/>
                  </a:lnTo>
                  <a:lnTo>
                    <a:pt x="4" y="23"/>
                  </a:lnTo>
                  <a:lnTo>
                    <a:pt x="4" y="28"/>
                  </a:lnTo>
                  <a:lnTo>
                    <a:pt x="4" y="33"/>
                  </a:lnTo>
                  <a:lnTo>
                    <a:pt x="4" y="37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3" y="52"/>
                  </a:lnTo>
                  <a:lnTo>
                    <a:pt x="3" y="55"/>
                  </a:lnTo>
                  <a:lnTo>
                    <a:pt x="4" y="58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6" y="64"/>
                  </a:lnTo>
                  <a:lnTo>
                    <a:pt x="7" y="65"/>
                  </a:lnTo>
                  <a:lnTo>
                    <a:pt x="8" y="66"/>
                  </a:lnTo>
                  <a:lnTo>
                    <a:pt x="9" y="67"/>
                  </a:lnTo>
                  <a:lnTo>
                    <a:pt x="10" y="67"/>
                  </a:lnTo>
                  <a:lnTo>
                    <a:pt x="11" y="68"/>
                  </a:lnTo>
                  <a:lnTo>
                    <a:pt x="12" y="69"/>
                  </a:lnTo>
                  <a:lnTo>
                    <a:pt x="13" y="69"/>
                  </a:lnTo>
                  <a:lnTo>
                    <a:pt x="14" y="69"/>
                  </a:lnTo>
                  <a:lnTo>
                    <a:pt x="15" y="69"/>
                  </a:lnTo>
                  <a:lnTo>
                    <a:pt x="15" y="70"/>
                  </a:lnTo>
                  <a:lnTo>
                    <a:pt x="16" y="70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2" y="66"/>
                  </a:lnTo>
                  <a:lnTo>
                    <a:pt x="10" y="64"/>
                  </a:lnTo>
                  <a:lnTo>
                    <a:pt x="9" y="63"/>
                  </a:lnTo>
                  <a:lnTo>
                    <a:pt x="9" y="61"/>
                  </a:lnTo>
                  <a:lnTo>
                    <a:pt x="8" y="61"/>
                  </a:lnTo>
                  <a:lnTo>
                    <a:pt x="8" y="59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23" name="Freeform 151"/>
            <p:cNvSpPr>
              <a:spLocks/>
            </p:cNvSpPr>
            <p:nvPr/>
          </p:nvSpPr>
          <p:spPr bwMode="auto">
            <a:xfrm>
              <a:off x="1318" y="2328"/>
              <a:ext cx="230" cy="207"/>
            </a:xfrm>
            <a:custGeom>
              <a:avLst/>
              <a:gdLst>
                <a:gd name="T0" fmla="*/ 0 w 230"/>
                <a:gd name="T1" fmla="*/ 206 h 207"/>
                <a:gd name="T2" fmla="*/ 0 w 230"/>
                <a:gd name="T3" fmla="*/ 54 h 207"/>
                <a:gd name="T4" fmla="*/ 229 w 230"/>
                <a:gd name="T5" fmla="*/ 0 h 207"/>
                <a:gd name="T6" fmla="*/ 229 w 230"/>
                <a:gd name="T7" fmla="*/ 155 h 207"/>
                <a:gd name="T8" fmla="*/ 0 w 230"/>
                <a:gd name="T9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07">
                  <a:moveTo>
                    <a:pt x="0" y="206"/>
                  </a:moveTo>
                  <a:lnTo>
                    <a:pt x="0" y="54"/>
                  </a:lnTo>
                  <a:lnTo>
                    <a:pt x="229" y="0"/>
                  </a:lnTo>
                  <a:lnTo>
                    <a:pt x="229" y="155"/>
                  </a:lnTo>
                  <a:lnTo>
                    <a:pt x="0" y="20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24" name="Freeform 152"/>
            <p:cNvSpPr>
              <a:spLocks/>
            </p:cNvSpPr>
            <p:nvPr/>
          </p:nvSpPr>
          <p:spPr bwMode="auto">
            <a:xfrm>
              <a:off x="1297" y="2388"/>
              <a:ext cx="17" cy="17"/>
            </a:xfrm>
            <a:custGeom>
              <a:avLst/>
              <a:gdLst>
                <a:gd name="T0" fmla="*/ 7 w 17"/>
                <a:gd name="T1" fmla="*/ 16 h 17"/>
                <a:gd name="T2" fmla="*/ 9 w 17"/>
                <a:gd name="T3" fmla="*/ 16 h 17"/>
                <a:gd name="T4" fmla="*/ 10 w 17"/>
                <a:gd name="T5" fmla="*/ 15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5 w 17"/>
                <a:gd name="T15" fmla="*/ 10 h 17"/>
                <a:gd name="T16" fmla="*/ 16 w 17"/>
                <a:gd name="T17" fmla="*/ 8 h 17"/>
                <a:gd name="T18" fmla="*/ 15 w 17"/>
                <a:gd name="T19" fmla="*/ 7 h 17"/>
                <a:gd name="T20" fmla="*/ 15 w 17"/>
                <a:gd name="T21" fmla="*/ 5 h 17"/>
                <a:gd name="T22" fmla="*/ 14 w 17"/>
                <a:gd name="T23" fmla="*/ 4 h 17"/>
                <a:gd name="T24" fmla="*/ 13 w 17"/>
                <a:gd name="T25" fmla="*/ 2 h 17"/>
                <a:gd name="T26" fmla="*/ 12 w 17"/>
                <a:gd name="T27" fmla="*/ 1 h 17"/>
                <a:gd name="T28" fmla="*/ 10 w 17"/>
                <a:gd name="T29" fmla="*/ 1 h 17"/>
                <a:gd name="T30" fmla="*/ 9 w 17"/>
                <a:gd name="T31" fmla="*/ 0 h 17"/>
                <a:gd name="T32" fmla="*/ 7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4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9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3 h 17"/>
                <a:gd name="T60" fmla="*/ 4 w 17"/>
                <a:gd name="T61" fmla="*/ 14 h 17"/>
                <a:gd name="T62" fmla="*/ 6 w 17"/>
                <a:gd name="T63" fmla="*/ 15 h 17"/>
                <a:gd name="T64" fmla="*/ 7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7" y="16"/>
                  </a:moveTo>
                  <a:lnTo>
                    <a:pt x="9" y="16"/>
                  </a:lnTo>
                  <a:lnTo>
                    <a:pt x="10" y="15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6" y="8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6" y="15"/>
                  </a:lnTo>
                  <a:lnTo>
                    <a:pt x="7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25" name="Freeform 153"/>
            <p:cNvSpPr>
              <a:spLocks/>
            </p:cNvSpPr>
            <p:nvPr/>
          </p:nvSpPr>
          <p:spPr bwMode="auto">
            <a:xfrm>
              <a:off x="1251" y="2374"/>
              <a:ext cx="17" cy="17"/>
            </a:xfrm>
            <a:custGeom>
              <a:avLst/>
              <a:gdLst>
                <a:gd name="T0" fmla="*/ 8 w 17"/>
                <a:gd name="T1" fmla="*/ 16 h 17"/>
                <a:gd name="T2" fmla="*/ 9 w 17"/>
                <a:gd name="T3" fmla="*/ 16 h 17"/>
                <a:gd name="T4" fmla="*/ 11 w 17"/>
                <a:gd name="T5" fmla="*/ 16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6 w 17"/>
                <a:gd name="T15" fmla="*/ 11 h 17"/>
                <a:gd name="T16" fmla="*/ 16 w 17"/>
                <a:gd name="T17" fmla="*/ 9 h 17"/>
                <a:gd name="T18" fmla="*/ 16 w 17"/>
                <a:gd name="T19" fmla="*/ 7 h 17"/>
                <a:gd name="T20" fmla="*/ 15 w 17"/>
                <a:gd name="T21" fmla="*/ 6 h 17"/>
                <a:gd name="T22" fmla="*/ 14 w 17"/>
                <a:gd name="T23" fmla="*/ 4 h 17"/>
                <a:gd name="T24" fmla="*/ 13 w 17"/>
                <a:gd name="T25" fmla="*/ 3 h 17"/>
                <a:gd name="T26" fmla="*/ 12 w 17"/>
                <a:gd name="T27" fmla="*/ 2 h 17"/>
                <a:gd name="T28" fmla="*/ 11 w 17"/>
                <a:gd name="T29" fmla="*/ 1 h 17"/>
                <a:gd name="T30" fmla="*/ 9 w 17"/>
                <a:gd name="T31" fmla="*/ 0 h 17"/>
                <a:gd name="T32" fmla="*/ 8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5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10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3 h 17"/>
                <a:gd name="T60" fmla="*/ 4 w 17"/>
                <a:gd name="T61" fmla="*/ 14 h 17"/>
                <a:gd name="T62" fmla="*/ 6 w 17"/>
                <a:gd name="T63" fmla="*/ 15 h 17"/>
                <a:gd name="T64" fmla="*/ 8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6" y="15"/>
                  </a:lnTo>
                  <a:lnTo>
                    <a:pt x="8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26" name="Freeform 154"/>
            <p:cNvSpPr>
              <a:spLocks/>
            </p:cNvSpPr>
            <p:nvPr/>
          </p:nvSpPr>
          <p:spPr bwMode="auto">
            <a:xfrm>
              <a:off x="1270" y="2344"/>
              <a:ext cx="17" cy="51"/>
            </a:xfrm>
            <a:custGeom>
              <a:avLst/>
              <a:gdLst>
                <a:gd name="T0" fmla="*/ 16 w 17"/>
                <a:gd name="T1" fmla="*/ 50 h 51"/>
                <a:gd name="T2" fmla="*/ 16 w 17"/>
                <a:gd name="T3" fmla="*/ 1 h 51"/>
                <a:gd name="T4" fmla="*/ 0 w 17"/>
                <a:gd name="T5" fmla="*/ 0 h 51"/>
                <a:gd name="T6" fmla="*/ 0 w 17"/>
                <a:gd name="T7" fmla="*/ 48 h 51"/>
                <a:gd name="T8" fmla="*/ 16 w 17"/>
                <a:gd name="T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6" y="50"/>
                  </a:moveTo>
                  <a:lnTo>
                    <a:pt x="16" y="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6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27" name="Freeform 155"/>
            <p:cNvSpPr>
              <a:spLocks/>
            </p:cNvSpPr>
            <p:nvPr/>
          </p:nvSpPr>
          <p:spPr bwMode="auto">
            <a:xfrm>
              <a:off x="1271" y="2388"/>
              <a:ext cx="37" cy="35"/>
            </a:xfrm>
            <a:custGeom>
              <a:avLst/>
              <a:gdLst>
                <a:gd name="T0" fmla="*/ 5 w 37"/>
                <a:gd name="T1" fmla="*/ 0 h 35"/>
                <a:gd name="T2" fmla="*/ 36 w 37"/>
                <a:gd name="T3" fmla="*/ 30 h 35"/>
                <a:gd name="T4" fmla="*/ 36 w 37"/>
                <a:gd name="T5" fmla="*/ 34 h 35"/>
                <a:gd name="T6" fmla="*/ 0 w 37"/>
                <a:gd name="T7" fmla="*/ 6 h 35"/>
                <a:gd name="T8" fmla="*/ 5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5" y="0"/>
                  </a:moveTo>
                  <a:lnTo>
                    <a:pt x="36" y="30"/>
                  </a:lnTo>
                  <a:lnTo>
                    <a:pt x="36" y="34"/>
                  </a:lnTo>
                  <a:lnTo>
                    <a:pt x="0" y="6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28" name="Freeform 156"/>
            <p:cNvSpPr>
              <a:spLocks/>
            </p:cNvSpPr>
            <p:nvPr/>
          </p:nvSpPr>
          <p:spPr bwMode="auto">
            <a:xfrm>
              <a:off x="1252" y="2390"/>
              <a:ext cx="24" cy="34"/>
            </a:xfrm>
            <a:custGeom>
              <a:avLst/>
              <a:gdLst>
                <a:gd name="T0" fmla="*/ 18 w 24"/>
                <a:gd name="T1" fmla="*/ 0 h 34"/>
                <a:gd name="T2" fmla="*/ 0 w 24"/>
                <a:gd name="T3" fmla="*/ 26 h 34"/>
                <a:gd name="T4" fmla="*/ 0 w 24"/>
                <a:gd name="T5" fmla="*/ 33 h 34"/>
                <a:gd name="T6" fmla="*/ 23 w 24"/>
                <a:gd name="T7" fmla="*/ 7 h 34"/>
                <a:gd name="T8" fmla="*/ 18 w 24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4">
                  <a:moveTo>
                    <a:pt x="18" y="0"/>
                  </a:moveTo>
                  <a:lnTo>
                    <a:pt x="0" y="26"/>
                  </a:lnTo>
                  <a:lnTo>
                    <a:pt x="0" y="33"/>
                  </a:lnTo>
                  <a:lnTo>
                    <a:pt x="23" y="7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29" name="Freeform 157"/>
            <p:cNvSpPr>
              <a:spLocks/>
            </p:cNvSpPr>
            <p:nvPr/>
          </p:nvSpPr>
          <p:spPr bwMode="auto">
            <a:xfrm>
              <a:off x="1233" y="2388"/>
              <a:ext cx="39" cy="17"/>
            </a:xfrm>
            <a:custGeom>
              <a:avLst/>
              <a:gdLst>
                <a:gd name="T0" fmla="*/ 35 w 39"/>
                <a:gd name="T1" fmla="*/ 2 h 17"/>
                <a:gd name="T2" fmla="*/ 0 w 39"/>
                <a:gd name="T3" fmla="*/ 0 h 17"/>
                <a:gd name="T4" fmla="*/ 0 w 39"/>
                <a:gd name="T5" fmla="*/ 5 h 17"/>
                <a:gd name="T6" fmla="*/ 38 w 39"/>
                <a:gd name="T7" fmla="*/ 16 h 17"/>
                <a:gd name="T8" fmla="*/ 35 w 39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7">
                  <a:moveTo>
                    <a:pt x="35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38" y="16"/>
                  </a:lnTo>
                  <a:lnTo>
                    <a:pt x="35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30" name="Freeform 158"/>
            <p:cNvSpPr>
              <a:spLocks/>
            </p:cNvSpPr>
            <p:nvPr/>
          </p:nvSpPr>
          <p:spPr bwMode="auto">
            <a:xfrm>
              <a:off x="1275" y="2386"/>
              <a:ext cx="29" cy="17"/>
            </a:xfrm>
            <a:custGeom>
              <a:avLst/>
              <a:gdLst>
                <a:gd name="T0" fmla="*/ 0 w 29"/>
                <a:gd name="T1" fmla="*/ 7 h 17"/>
                <a:gd name="T2" fmla="*/ 28 w 29"/>
                <a:gd name="T3" fmla="*/ 0 h 17"/>
                <a:gd name="T4" fmla="*/ 28 w 29"/>
                <a:gd name="T5" fmla="*/ 3 h 17"/>
                <a:gd name="T6" fmla="*/ 0 w 29"/>
                <a:gd name="T7" fmla="*/ 16 h 17"/>
                <a:gd name="T8" fmla="*/ 0 w 29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7"/>
                  </a:moveTo>
                  <a:lnTo>
                    <a:pt x="28" y="0"/>
                  </a:lnTo>
                  <a:lnTo>
                    <a:pt x="28" y="3"/>
                  </a:lnTo>
                  <a:lnTo>
                    <a:pt x="0" y="16"/>
                  </a:lnTo>
                  <a:lnTo>
                    <a:pt x="0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31" name="Freeform 159"/>
            <p:cNvSpPr>
              <a:spLocks/>
            </p:cNvSpPr>
            <p:nvPr/>
          </p:nvSpPr>
          <p:spPr bwMode="auto">
            <a:xfrm>
              <a:off x="1259" y="2370"/>
              <a:ext cx="17" cy="24"/>
            </a:xfrm>
            <a:custGeom>
              <a:avLst/>
              <a:gdLst>
                <a:gd name="T0" fmla="*/ 16 w 17"/>
                <a:gd name="T1" fmla="*/ 17 h 24"/>
                <a:gd name="T2" fmla="*/ 0 w 17"/>
                <a:gd name="T3" fmla="*/ 0 h 24"/>
                <a:gd name="T4" fmla="*/ 0 w 17"/>
                <a:gd name="T5" fmla="*/ 2 h 24"/>
                <a:gd name="T6" fmla="*/ 13 w 17"/>
                <a:gd name="T7" fmla="*/ 23 h 24"/>
                <a:gd name="T8" fmla="*/ 16 w 17"/>
                <a:gd name="T9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4">
                  <a:moveTo>
                    <a:pt x="16" y="17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3" y="23"/>
                  </a:lnTo>
                  <a:lnTo>
                    <a:pt x="16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32" name="Freeform 160"/>
            <p:cNvSpPr>
              <a:spLocks/>
            </p:cNvSpPr>
            <p:nvPr/>
          </p:nvSpPr>
          <p:spPr bwMode="auto">
            <a:xfrm>
              <a:off x="1247" y="2420"/>
              <a:ext cx="17" cy="17"/>
            </a:xfrm>
            <a:custGeom>
              <a:avLst/>
              <a:gdLst>
                <a:gd name="T0" fmla="*/ 7 w 17"/>
                <a:gd name="T1" fmla="*/ 16 h 17"/>
                <a:gd name="T2" fmla="*/ 9 w 17"/>
                <a:gd name="T3" fmla="*/ 16 h 17"/>
                <a:gd name="T4" fmla="*/ 11 w 17"/>
                <a:gd name="T5" fmla="*/ 16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6 w 17"/>
                <a:gd name="T15" fmla="*/ 10 h 17"/>
                <a:gd name="T16" fmla="*/ 16 w 17"/>
                <a:gd name="T17" fmla="*/ 9 h 17"/>
                <a:gd name="T18" fmla="*/ 16 w 17"/>
                <a:gd name="T19" fmla="*/ 7 h 17"/>
                <a:gd name="T20" fmla="*/ 15 w 17"/>
                <a:gd name="T21" fmla="*/ 6 h 17"/>
                <a:gd name="T22" fmla="*/ 14 w 17"/>
                <a:gd name="T23" fmla="*/ 4 h 17"/>
                <a:gd name="T24" fmla="*/ 13 w 17"/>
                <a:gd name="T25" fmla="*/ 3 h 17"/>
                <a:gd name="T26" fmla="*/ 12 w 17"/>
                <a:gd name="T27" fmla="*/ 1 h 17"/>
                <a:gd name="T28" fmla="*/ 11 w 17"/>
                <a:gd name="T29" fmla="*/ 0 h 17"/>
                <a:gd name="T30" fmla="*/ 9 w 17"/>
                <a:gd name="T31" fmla="*/ 0 h 17"/>
                <a:gd name="T32" fmla="*/ 7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4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9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3 h 17"/>
                <a:gd name="T60" fmla="*/ 4 w 17"/>
                <a:gd name="T61" fmla="*/ 14 h 17"/>
                <a:gd name="T62" fmla="*/ 6 w 17"/>
                <a:gd name="T63" fmla="*/ 15 h 17"/>
                <a:gd name="T64" fmla="*/ 7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7" y="16"/>
                  </a:moveTo>
                  <a:lnTo>
                    <a:pt x="9" y="16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6" y="15"/>
                  </a:lnTo>
                  <a:lnTo>
                    <a:pt x="7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33" name="Freeform 161"/>
            <p:cNvSpPr>
              <a:spLocks/>
            </p:cNvSpPr>
            <p:nvPr/>
          </p:nvSpPr>
          <p:spPr bwMode="auto">
            <a:xfrm>
              <a:off x="1227" y="2390"/>
              <a:ext cx="17" cy="17"/>
            </a:xfrm>
            <a:custGeom>
              <a:avLst/>
              <a:gdLst>
                <a:gd name="T0" fmla="*/ 8 w 17"/>
                <a:gd name="T1" fmla="*/ 16 h 17"/>
                <a:gd name="T2" fmla="*/ 9 w 17"/>
                <a:gd name="T3" fmla="*/ 16 h 17"/>
                <a:gd name="T4" fmla="*/ 11 w 17"/>
                <a:gd name="T5" fmla="*/ 16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6 w 17"/>
                <a:gd name="T15" fmla="*/ 11 h 17"/>
                <a:gd name="T16" fmla="*/ 16 w 17"/>
                <a:gd name="T17" fmla="*/ 9 h 17"/>
                <a:gd name="T18" fmla="*/ 16 w 17"/>
                <a:gd name="T19" fmla="*/ 7 h 17"/>
                <a:gd name="T20" fmla="*/ 15 w 17"/>
                <a:gd name="T21" fmla="*/ 6 h 17"/>
                <a:gd name="T22" fmla="*/ 14 w 17"/>
                <a:gd name="T23" fmla="*/ 4 h 17"/>
                <a:gd name="T24" fmla="*/ 13 w 17"/>
                <a:gd name="T25" fmla="*/ 3 h 17"/>
                <a:gd name="T26" fmla="*/ 12 w 17"/>
                <a:gd name="T27" fmla="*/ 1 h 17"/>
                <a:gd name="T28" fmla="*/ 11 w 17"/>
                <a:gd name="T29" fmla="*/ 0 h 17"/>
                <a:gd name="T30" fmla="*/ 9 w 17"/>
                <a:gd name="T31" fmla="*/ 0 h 17"/>
                <a:gd name="T32" fmla="*/ 8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4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9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4 h 17"/>
                <a:gd name="T60" fmla="*/ 4 w 17"/>
                <a:gd name="T61" fmla="*/ 15 h 17"/>
                <a:gd name="T62" fmla="*/ 6 w 17"/>
                <a:gd name="T63" fmla="*/ 15 h 17"/>
                <a:gd name="T64" fmla="*/ 8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6" y="15"/>
                  </a:lnTo>
                  <a:lnTo>
                    <a:pt x="8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34" name="Freeform 162"/>
            <p:cNvSpPr>
              <a:spLocks/>
            </p:cNvSpPr>
            <p:nvPr/>
          </p:nvSpPr>
          <p:spPr bwMode="auto">
            <a:xfrm>
              <a:off x="1298" y="2422"/>
              <a:ext cx="17" cy="17"/>
            </a:xfrm>
            <a:custGeom>
              <a:avLst/>
              <a:gdLst>
                <a:gd name="T0" fmla="*/ 8 w 17"/>
                <a:gd name="T1" fmla="*/ 16 h 17"/>
                <a:gd name="T2" fmla="*/ 9 w 17"/>
                <a:gd name="T3" fmla="*/ 16 h 17"/>
                <a:gd name="T4" fmla="*/ 11 w 17"/>
                <a:gd name="T5" fmla="*/ 16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6 w 17"/>
                <a:gd name="T15" fmla="*/ 11 h 17"/>
                <a:gd name="T16" fmla="*/ 16 w 17"/>
                <a:gd name="T17" fmla="*/ 9 h 17"/>
                <a:gd name="T18" fmla="*/ 16 w 17"/>
                <a:gd name="T19" fmla="*/ 7 h 17"/>
                <a:gd name="T20" fmla="*/ 15 w 17"/>
                <a:gd name="T21" fmla="*/ 6 h 17"/>
                <a:gd name="T22" fmla="*/ 14 w 17"/>
                <a:gd name="T23" fmla="*/ 4 h 17"/>
                <a:gd name="T24" fmla="*/ 13 w 17"/>
                <a:gd name="T25" fmla="*/ 3 h 17"/>
                <a:gd name="T26" fmla="*/ 12 w 17"/>
                <a:gd name="T27" fmla="*/ 2 h 17"/>
                <a:gd name="T28" fmla="*/ 11 w 17"/>
                <a:gd name="T29" fmla="*/ 1 h 17"/>
                <a:gd name="T30" fmla="*/ 9 w 17"/>
                <a:gd name="T31" fmla="*/ 0 h 17"/>
                <a:gd name="T32" fmla="*/ 8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4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9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4 h 17"/>
                <a:gd name="T60" fmla="*/ 4 w 17"/>
                <a:gd name="T61" fmla="*/ 15 h 17"/>
                <a:gd name="T62" fmla="*/ 6 w 17"/>
                <a:gd name="T63" fmla="*/ 15 h 17"/>
                <a:gd name="T64" fmla="*/ 8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6" y="15"/>
                  </a:lnTo>
                  <a:lnTo>
                    <a:pt x="8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35" name="Freeform 163"/>
            <p:cNvSpPr>
              <a:spLocks/>
            </p:cNvSpPr>
            <p:nvPr/>
          </p:nvSpPr>
          <p:spPr bwMode="auto">
            <a:xfrm>
              <a:off x="1297" y="2388"/>
              <a:ext cx="17" cy="17"/>
            </a:xfrm>
            <a:custGeom>
              <a:avLst/>
              <a:gdLst>
                <a:gd name="T0" fmla="*/ 7 w 17"/>
                <a:gd name="T1" fmla="*/ 16 h 17"/>
                <a:gd name="T2" fmla="*/ 9 w 17"/>
                <a:gd name="T3" fmla="*/ 16 h 17"/>
                <a:gd name="T4" fmla="*/ 10 w 17"/>
                <a:gd name="T5" fmla="*/ 15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5 w 17"/>
                <a:gd name="T15" fmla="*/ 10 h 17"/>
                <a:gd name="T16" fmla="*/ 16 w 17"/>
                <a:gd name="T17" fmla="*/ 8 h 17"/>
                <a:gd name="T18" fmla="*/ 15 w 17"/>
                <a:gd name="T19" fmla="*/ 7 h 17"/>
                <a:gd name="T20" fmla="*/ 15 w 17"/>
                <a:gd name="T21" fmla="*/ 5 h 17"/>
                <a:gd name="T22" fmla="*/ 14 w 17"/>
                <a:gd name="T23" fmla="*/ 4 h 17"/>
                <a:gd name="T24" fmla="*/ 13 w 17"/>
                <a:gd name="T25" fmla="*/ 2 h 17"/>
                <a:gd name="T26" fmla="*/ 12 w 17"/>
                <a:gd name="T27" fmla="*/ 1 h 17"/>
                <a:gd name="T28" fmla="*/ 10 w 17"/>
                <a:gd name="T29" fmla="*/ 1 h 17"/>
                <a:gd name="T30" fmla="*/ 9 w 17"/>
                <a:gd name="T31" fmla="*/ 0 h 17"/>
                <a:gd name="T32" fmla="*/ 7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4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9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3 h 17"/>
                <a:gd name="T60" fmla="*/ 4 w 17"/>
                <a:gd name="T61" fmla="*/ 14 h 17"/>
                <a:gd name="T62" fmla="*/ 6 w 17"/>
                <a:gd name="T63" fmla="*/ 15 h 17"/>
                <a:gd name="T64" fmla="*/ 7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7" y="16"/>
                  </a:moveTo>
                  <a:lnTo>
                    <a:pt x="9" y="16"/>
                  </a:lnTo>
                  <a:lnTo>
                    <a:pt x="10" y="15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6" y="8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6" y="15"/>
                  </a:lnTo>
                  <a:lnTo>
                    <a:pt x="7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36" name="Freeform 164"/>
            <p:cNvSpPr>
              <a:spLocks/>
            </p:cNvSpPr>
            <p:nvPr/>
          </p:nvSpPr>
          <p:spPr bwMode="auto">
            <a:xfrm>
              <a:off x="1251" y="2374"/>
              <a:ext cx="17" cy="17"/>
            </a:xfrm>
            <a:custGeom>
              <a:avLst/>
              <a:gdLst>
                <a:gd name="T0" fmla="*/ 8 w 17"/>
                <a:gd name="T1" fmla="*/ 16 h 17"/>
                <a:gd name="T2" fmla="*/ 9 w 17"/>
                <a:gd name="T3" fmla="*/ 16 h 17"/>
                <a:gd name="T4" fmla="*/ 11 w 17"/>
                <a:gd name="T5" fmla="*/ 16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6 w 17"/>
                <a:gd name="T15" fmla="*/ 11 h 17"/>
                <a:gd name="T16" fmla="*/ 16 w 17"/>
                <a:gd name="T17" fmla="*/ 9 h 17"/>
                <a:gd name="T18" fmla="*/ 16 w 17"/>
                <a:gd name="T19" fmla="*/ 7 h 17"/>
                <a:gd name="T20" fmla="*/ 15 w 17"/>
                <a:gd name="T21" fmla="*/ 6 h 17"/>
                <a:gd name="T22" fmla="*/ 14 w 17"/>
                <a:gd name="T23" fmla="*/ 4 h 17"/>
                <a:gd name="T24" fmla="*/ 13 w 17"/>
                <a:gd name="T25" fmla="*/ 3 h 17"/>
                <a:gd name="T26" fmla="*/ 12 w 17"/>
                <a:gd name="T27" fmla="*/ 2 h 17"/>
                <a:gd name="T28" fmla="*/ 11 w 17"/>
                <a:gd name="T29" fmla="*/ 1 h 17"/>
                <a:gd name="T30" fmla="*/ 9 w 17"/>
                <a:gd name="T31" fmla="*/ 0 h 17"/>
                <a:gd name="T32" fmla="*/ 8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5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10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3 h 17"/>
                <a:gd name="T60" fmla="*/ 4 w 17"/>
                <a:gd name="T61" fmla="*/ 14 h 17"/>
                <a:gd name="T62" fmla="*/ 6 w 17"/>
                <a:gd name="T63" fmla="*/ 15 h 17"/>
                <a:gd name="T64" fmla="*/ 8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6" y="15"/>
                  </a:lnTo>
                  <a:lnTo>
                    <a:pt x="8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37" name="Freeform 165"/>
            <p:cNvSpPr>
              <a:spLocks/>
            </p:cNvSpPr>
            <p:nvPr/>
          </p:nvSpPr>
          <p:spPr bwMode="auto">
            <a:xfrm>
              <a:off x="1270" y="2344"/>
              <a:ext cx="17" cy="51"/>
            </a:xfrm>
            <a:custGeom>
              <a:avLst/>
              <a:gdLst>
                <a:gd name="T0" fmla="*/ 16 w 17"/>
                <a:gd name="T1" fmla="*/ 50 h 51"/>
                <a:gd name="T2" fmla="*/ 16 w 17"/>
                <a:gd name="T3" fmla="*/ 1 h 51"/>
                <a:gd name="T4" fmla="*/ 0 w 17"/>
                <a:gd name="T5" fmla="*/ 0 h 51"/>
                <a:gd name="T6" fmla="*/ 0 w 17"/>
                <a:gd name="T7" fmla="*/ 48 h 51"/>
                <a:gd name="T8" fmla="*/ 16 w 17"/>
                <a:gd name="T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6" y="50"/>
                  </a:moveTo>
                  <a:lnTo>
                    <a:pt x="16" y="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6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38" name="Freeform 166"/>
            <p:cNvSpPr>
              <a:spLocks/>
            </p:cNvSpPr>
            <p:nvPr/>
          </p:nvSpPr>
          <p:spPr bwMode="auto">
            <a:xfrm>
              <a:off x="1271" y="2388"/>
              <a:ext cx="37" cy="35"/>
            </a:xfrm>
            <a:custGeom>
              <a:avLst/>
              <a:gdLst>
                <a:gd name="T0" fmla="*/ 5 w 37"/>
                <a:gd name="T1" fmla="*/ 0 h 35"/>
                <a:gd name="T2" fmla="*/ 36 w 37"/>
                <a:gd name="T3" fmla="*/ 30 h 35"/>
                <a:gd name="T4" fmla="*/ 36 w 37"/>
                <a:gd name="T5" fmla="*/ 34 h 35"/>
                <a:gd name="T6" fmla="*/ 0 w 37"/>
                <a:gd name="T7" fmla="*/ 6 h 35"/>
                <a:gd name="T8" fmla="*/ 5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5" y="0"/>
                  </a:moveTo>
                  <a:lnTo>
                    <a:pt x="36" y="30"/>
                  </a:lnTo>
                  <a:lnTo>
                    <a:pt x="36" y="34"/>
                  </a:lnTo>
                  <a:lnTo>
                    <a:pt x="0" y="6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39" name="Freeform 167"/>
            <p:cNvSpPr>
              <a:spLocks/>
            </p:cNvSpPr>
            <p:nvPr/>
          </p:nvSpPr>
          <p:spPr bwMode="auto">
            <a:xfrm>
              <a:off x="1252" y="2390"/>
              <a:ext cx="24" cy="34"/>
            </a:xfrm>
            <a:custGeom>
              <a:avLst/>
              <a:gdLst>
                <a:gd name="T0" fmla="*/ 18 w 24"/>
                <a:gd name="T1" fmla="*/ 0 h 34"/>
                <a:gd name="T2" fmla="*/ 0 w 24"/>
                <a:gd name="T3" fmla="*/ 26 h 34"/>
                <a:gd name="T4" fmla="*/ 0 w 24"/>
                <a:gd name="T5" fmla="*/ 33 h 34"/>
                <a:gd name="T6" fmla="*/ 23 w 24"/>
                <a:gd name="T7" fmla="*/ 7 h 34"/>
                <a:gd name="T8" fmla="*/ 18 w 24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4">
                  <a:moveTo>
                    <a:pt x="18" y="0"/>
                  </a:moveTo>
                  <a:lnTo>
                    <a:pt x="0" y="26"/>
                  </a:lnTo>
                  <a:lnTo>
                    <a:pt x="0" y="33"/>
                  </a:lnTo>
                  <a:lnTo>
                    <a:pt x="23" y="7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40" name="Freeform 168"/>
            <p:cNvSpPr>
              <a:spLocks/>
            </p:cNvSpPr>
            <p:nvPr/>
          </p:nvSpPr>
          <p:spPr bwMode="auto">
            <a:xfrm>
              <a:off x="1233" y="2388"/>
              <a:ext cx="39" cy="17"/>
            </a:xfrm>
            <a:custGeom>
              <a:avLst/>
              <a:gdLst>
                <a:gd name="T0" fmla="*/ 35 w 39"/>
                <a:gd name="T1" fmla="*/ 2 h 17"/>
                <a:gd name="T2" fmla="*/ 0 w 39"/>
                <a:gd name="T3" fmla="*/ 0 h 17"/>
                <a:gd name="T4" fmla="*/ 0 w 39"/>
                <a:gd name="T5" fmla="*/ 5 h 17"/>
                <a:gd name="T6" fmla="*/ 38 w 39"/>
                <a:gd name="T7" fmla="*/ 16 h 17"/>
                <a:gd name="T8" fmla="*/ 35 w 39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7">
                  <a:moveTo>
                    <a:pt x="35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38" y="16"/>
                  </a:lnTo>
                  <a:lnTo>
                    <a:pt x="35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41" name="Freeform 169"/>
            <p:cNvSpPr>
              <a:spLocks/>
            </p:cNvSpPr>
            <p:nvPr/>
          </p:nvSpPr>
          <p:spPr bwMode="auto">
            <a:xfrm>
              <a:off x="1275" y="2386"/>
              <a:ext cx="29" cy="17"/>
            </a:xfrm>
            <a:custGeom>
              <a:avLst/>
              <a:gdLst>
                <a:gd name="T0" fmla="*/ 0 w 29"/>
                <a:gd name="T1" fmla="*/ 7 h 17"/>
                <a:gd name="T2" fmla="*/ 28 w 29"/>
                <a:gd name="T3" fmla="*/ 0 h 17"/>
                <a:gd name="T4" fmla="*/ 28 w 29"/>
                <a:gd name="T5" fmla="*/ 3 h 17"/>
                <a:gd name="T6" fmla="*/ 0 w 29"/>
                <a:gd name="T7" fmla="*/ 16 h 17"/>
                <a:gd name="T8" fmla="*/ 0 w 29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0" y="7"/>
                  </a:moveTo>
                  <a:lnTo>
                    <a:pt x="28" y="0"/>
                  </a:lnTo>
                  <a:lnTo>
                    <a:pt x="28" y="3"/>
                  </a:lnTo>
                  <a:lnTo>
                    <a:pt x="0" y="16"/>
                  </a:lnTo>
                  <a:lnTo>
                    <a:pt x="0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42" name="Freeform 170"/>
            <p:cNvSpPr>
              <a:spLocks/>
            </p:cNvSpPr>
            <p:nvPr/>
          </p:nvSpPr>
          <p:spPr bwMode="auto">
            <a:xfrm>
              <a:off x="1259" y="2370"/>
              <a:ext cx="17" cy="24"/>
            </a:xfrm>
            <a:custGeom>
              <a:avLst/>
              <a:gdLst>
                <a:gd name="T0" fmla="*/ 16 w 17"/>
                <a:gd name="T1" fmla="*/ 17 h 24"/>
                <a:gd name="T2" fmla="*/ 0 w 17"/>
                <a:gd name="T3" fmla="*/ 0 h 24"/>
                <a:gd name="T4" fmla="*/ 0 w 17"/>
                <a:gd name="T5" fmla="*/ 2 h 24"/>
                <a:gd name="T6" fmla="*/ 13 w 17"/>
                <a:gd name="T7" fmla="*/ 23 h 24"/>
                <a:gd name="T8" fmla="*/ 16 w 17"/>
                <a:gd name="T9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4">
                  <a:moveTo>
                    <a:pt x="16" y="17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3" y="23"/>
                  </a:lnTo>
                  <a:lnTo>
                    <a:pt x="16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43" name="Freeform 171"/>
            <p:cNvSpPr>
              <a:spLocks/>
            </p:cNvSpPr>
            <p:nvPr/>
          </p:nvSpPr>
          <p:spPr bwMode="auto">
            <a:xfrm>
              <a:off x="1247" y="2420"/>
              <a:ext cx="17" cy="17"/>
            </a:xfrm>
            <a:custGeom>
              <a:avLst/>
              <a:gdLst>
                <a:gd name="T0" fmla="*/ 7 w 17"/>
                <a:gd name="T1" fmla="*/ 16 h 17"/>
                <a:gd name="T2" fmla="*/ 9 w 17"/>
                <a:gd name="T3" fmla="*/ 16 h 17"/>
                <a:gd name="T4" fmla="*/ 11 w 17"/>
                <a:gd name="T5" fmla="*/ 16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6 w 17"/>
                <a:gd name="T15" fmla="*/ 10 h 17"/>
                <a:gd name="T16" fmla="*/ 16 w 17"/>
                <a:gd name="T17" fmla="*/ 9 h 17"/>
                <a:gd name="T18" fmla="*/ 16 w 17"/>
                <a:gd name="T19" fmla="*/ 7 h 17"/>
                <a:gd name="T20" fmla="*/ 15 w 17"/>
                <a:gd name="T21" fmla="*/ 6 h 17"/>
                <a:gd name="T22" fmla="*/ 14 w 17"/>
                <a:gd name="T23" fmla="*/ 4 h 17"/>
                <a:gd name="T24" fmla="*/ 13 w 17"/>
                <a:gd name="T25" fmla="*/ 3 h 17"/>
                <a:gd name="T26" fmla="*/ 12 w 17"/>
                <a:gd name="T27" fmla="*/ 1 h 17"/>
                <a:gd name="T28" fmla="*/ 11 w 17"/>
                <a:gd name="T29" fmla="*/ 0 h 17"/>
                <a:gd name="T30" fmla="*/ 9 w 17"/>
                <a:gd name="T31" fmla="*/ 0 h 17"/>
                <a:gd name="T32" fmla="*/ 7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4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9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3 h 17"/>
                <a:gd name="T60" fmla="*/ 4 w 17"/>
                <a:gd name="T61" fmla="*/ 14 h 17"/>
                <a:gd name="T62" fmla="*/ 6 w 17"/>
                <a:gd name="T63" fmla="*/ 15 h 17"/>
                <a:gd name="T64" fmla="*/ 7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7" y="16"/>
                  </a:moveTo>
                  <a:lnTo>
                    <a:pt x="9" y="16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6" y="15"/>
                  </a:lnTo>
                  <a:lnTo>
                    <a:pt x="7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44" name="Freeform 172"/>
            <p:cNvSpPr>
              <a:spLocks/>
            </p:cNvSpPr>
            <p:nvPr/>
          </p:nvSpPr>
          <p:spPr bwMode="auto">
            <a:xfrm>
              <a:off x="1227" y="2390"/>
              <a:ext cx="17" cy="17"/>
            </a:xfrm>
            <a:custGeom>
              <a:avLst/>
              <a:gdLst>
                <a:gd name="T0" fmla="*/ 8 w 17"/>
                <a:gd name="T1" fmla="*/ 16 h 17"/>
                <a:gd name="T2" fmla="*/ 9 w 17"/>
                <a:gd name="T3" fmla="*/ 16 h 17"/>
                <a:gd name="T4" fmla="*/ 11 w 17"/>
                <a:gd name="T5" fmla="*/ 16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6 w 17"/>
                <a:gd name="T15" fmla="*/ 11 h 17"/>
                <a:gd name="T16" fmla="*/ 16 w 17"/>
                <a:gd name="T17" fmla="*/ 9 h 17"/>
                <a:gd name="T18" fmla="*/ 16 w 17"/>
                <a:gd name="T19" fmla="*/ 7 h 17"/>
                <a:gd name="T20" fmla="*/ 15 w 17"/>
                <a:gd name="T21" fmla="*/ 6 h 17"/>
                <a:gd name="T22" fmla="*/ 14 w 17"/>
                <a:gd name="T23" fmla="*/ 4 h 17"/>
                <a:gd name="T24" fmla="*/ 13 w 17"/>
                <a:gd name="T25" fmla="*/ 3 h 17"/>
                <a:gd name="T26" fmla="*/ 12 w 17"/>
                <a:gd name="T27" fmla="*/ 1 h 17"/>
                <a:gd name="T28" fmla="*/ 11 w 17"/>
                <a:gd name="T29" fmla="*/ 0 h 17"/>
                <a:gd name="T30" fmla="*/ 9 w 17"/>
                <a:gd name="T31" fmla="*/ 0 h 17"/>
                <a:gd name="T32" fmla="*/ 8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4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9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4 h 17"/>
                <a:gd name="T60" fmla="*/ 4 w 17"/>
                <a:gd name="T61" fmla="*/ 15 h 17"/>
                <a:gd name="T62" fmla="*/ 6 w 17"/>
                <a:gd name="T63" fmla="*/ 15 h 17"/>
                <a:gd name="T64" fmla="*/ 8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6" y="15"/>
                  </a:lnTo>
                  <a:lnTo>
                    <a:pt x="8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45" name="Freeform 173"/>
            <p:cNvSpPr>
              <a:spLocks/>
            </p:cNvSpPr>
            <p:nvPr/>
          </p:nvSpPr>
          <p:spPr bwMode="auto">
            <a:xfrm>
              <a:off x="1298" y="2422"/>
              <a:ext cx="17" cy="17"/>
            </a:xfrm>
            <a:custGeom>
              <a:avLst/>
              <a:gdLst>
                <a:gd name="T0" fmla="*/ 8 w 17"/>
                <a:gd name="T1" fmla="*/ 16 h 17"/>
                <a:gd name="T2" fmla="*/ 9 w 17"/>
                <a:gd name="T3" fmla="*/ 16 h 17"/>
                <a:gd name="T4" fmla="*/ 11 w 17"/>
                <a:gd name="T5" fmla="*/ 16 h 17"/>
                <a:gd name="T6" fmla="*/ 12 w 17"/>
                <a:gd name="T7" fmla="*/ 15 h 17"/>
                <a:gd name="T8" fmla="*/ 13 w 17"/>
                <a:gd name="T9" fmla="*/ 14 h 17"/>
                <a:gd name="T10" fmla="*/ 14 w 17"/>
                <a:gd name="T11" fmla="*/ 13 h 17"/>
                <a:gd name="T12" fmla="*/ 15 w 17"/>
                <a:gd name="T13" fmla="*/ 12 h 17"/>
                <a:gd name="T14" fmla="*/ 16 w 17"/>
                <a:gd name="T15" fmla="*/ 11 h 17"/>
                <a:gd name="T16" fmla="*/ 16 w 17"/>
                <a:gd name="T17" fmla="*/ 9 h 17"/>
                <a:gd name="T18" fmla="*/ 16 w 17"/>
                <a:gd name="T19" fmla="*/ 7 h 17"/>
                <a:gd name="T20" fmla="*/ 15 w 17"/>
                <a:gd name="T21" fmla="*/ 6 h 17"/>
                <a:gd name="T22" fmla="*/ 14 w 17"/>
                <a:gd name="T23" fmla="*/ 4 h 17"/>
                <a:gd name="T24" fmla="*/ 13 w 17"/>
                <a:gd name="T25" fmla="*/ 3 h 17"/>
                <a:gd name="T26" fmla="*/ 12 w 17"/>
                <a:gd name="T27" fmla="*/ 2 h 17"/>
                <a:gd name="T28" fmla="*/ 11 w 17"/>
                <a:gd name="T29" fmla="*/ 1 h 17"/>
                <a:gd name="T30" fmla="*/ 9 w 17"/>
                <a:gd name="T31" fmla="*/ 0 h 17"/>
                <a:gd name="T32" fmla="*/ 8 w 17"/>
                <a:gd name="T33" fmla="*/ 0 h 17"/>
                <a:gd name="T34" fmla="*/ 6 w 17"/>
                <a:gd name="T35" fmla="*/ 0 h 17"/>
                <a:gd name="T36" fmla="*/ 4 w 17"/>
                <a:gd name="T37" fmla="*/ 0 h 17"/>
                <a:gd name="T38" fmla="*/ 3 w 17"/>
                <a:gd name="T39" fmla="*/ 0 h 17"/>
                <a:gd name="T40" fmla="*/ 2 w 17"/>
                <a:gd name="T41" fmla="*/ 1 h 17"/>
                <a:gd name="T42" fmla="*/ 1 w 17"/>
                <a:gd name="T43" fmla="*/ 2 h 17"/>
                <a:gd name="T44" fmla="*/ 0 w 17"/>
                <a:gd name="T45" fmla="*/ 3 h 17"/>
                <a:gd name="T46" fmla="*/ 0 w 17"/>
                <a:gd name="T47" fmla="*/ 4 h 17"/>
                <a:gd name="T48" fmla="*/ 0 w 17"/>
                <a:gd name="T49" fmla="*/ 6 h 17"/>
                <a:gd name="T50" fmla="*/ 0 w 17"/>
                <a:gd name="T51" fmla="*/ 8 h 17"/>
                <a:gd name="T52" fmla="*/ 0 w 17"/>
                <a:gd name="T53" fmla="*/ 9 h 17"/>
                <a:gd name="T54" fmla="*/ 1 w 17"/>
                <a:gd name="T55" fmla="*/ 11 h 17"/>
                <a:gd name="T56" fmla="*/ 2 w 17"/>
                <a:gd name="T57" fmla="*/ 12 h 17"/>
                <a:gd name="T58" fmla="*/ 3 w 17"/>
                <a:gd name="T59" fmla="*/ 14 h 17"/>
                <a:gd name="T60" fmla="*/ 4 w 17"/>
                <a:gd name="T61" fmla="*/ 15 h 17"/>
                <a:gd name="T62" fmla="*/ 6 w 17"/>
                <a:gd name="T63" fmla="*/ 15 h 17"/>
                <a:gd name="T64" fmla="*/ 8 w 17"/>
                <a:gd name="T6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17">
                  <a:moveTo>
                    <a:pt x="8" y="16"/>
                  </a:moveTo>
                  <a:lnTo>
                    <a:pt x="9" y="16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6" y="15"/>
                  </a:lnTo>
                  <a:lnTo>
                    <a:pt x="8" y="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46" name="Freeform 174"/>
            <p:cNvSpPr>
              <a:spLocks/>
            </p:cNvSpPr>
            <p:nvPr/>
          </p:nvSpPr>
          <p:spPr bwMode="auto">
            <a:xfrm>
              <a:off x="1231" y="2294"/>
              <a:ext cx="28" cy="49"/>
            </a:xfrm>
            <a:custGeom>
              <a:avLst/>
              <a:gdLst>
                <a:gd name="T0" fmla="*/ 4 w 28"/>
                <a:gd name="T1" fmla="*/ 0 h 49"/>
                <a:gd name="T2" fmla="*/ 4 w 28"/>
                <a:gd name="T3" fmla="*/ 0 h 49"/>
                <a:gd name="T4" fmla="*/ 4 w 28"/>
                <a:gd name="T5" fmla="*/ 1 h 49"/>
                <a:gd name="T6" fmla="*/ 3 w 28"/>
                <a:gd name="T7" fmla="*/ 3 h 49"/>
                <a:gd name="T8" fmla="*/ 2 w 28"/>
                <a:gd name="T9" fmla="*/ 6 h 49"/>
                <a:gd name="T10" fmla="*/ 1 w 28"/>
                <a:gd name="T11" fmla="*/ 9 h 49"/>
                <a:gd name="T12" fmla="*/ 0 w 28"/>
                <a:gd name="T13" fmla="*/ 12 h 49"/>
                <a:gd name="T14" fmla="*/ 0 w 28"/>
                <a:gd name="T15" fmla="*/ 16 h 49"/>
                <a:gd name="T16" fmla="*/ 0 w 28"/>
                <a:gd name="T17" fmla="*/ 20 h 49"/>
                <a:gd name="T18" fmla="*/ 0 w 28"/>
                <a:gd name="T19" fmla="*/ 24 h 49"/>
                <a:gd name="T20" fmla="*/ 0 w 28"/>
                <a:gd name="T21" fmla="*/ 27 h 49"/>
                <a:gd name="T22" fmla="*/ 2 w 28"/>
                <a:gd name="T23" fmla="*/ 31 h 49"/>
                <a:gd name="T24" fmla="*/ 4 w 28"/>
                <a:gd name="T25" fmla="*/ 34 h 49"/>
                <a:gd name="T26" fmla="*/ 7 w 28"/>
                <a:gd name="T27" fmla="*/ 37 h 49"/>
                <a:gd name="T28" fmla="*/ 9 w 28"/>
                <a:gd name="T29" fmla="*/ 40 h 49"/>
                <a:gd name="T30" fmla="*/ 10 w 28"/>
                <a:gd name="T31" fmla="*/ 42 h 49"/>
                <a:gd name="T32" fmla="*/ 12 w 28"/>
                <a:gd name="T33" fmla="*/ 44 h 49"/>
                <a:gd name="T34" fmla="*/ 13 w 28"/>
                <a:gd name="T35" fmla="*/ 46 h 49"/>
                <a:gd name="T36" fmla="*/ 15 w 28"/>
                <a:gd name="T37" fmla="*/ 47 h 49"/>
                <a:gd name="T38" fmla="*/ 17 w 28"/>
                <a:gd name="T39" fmla="*/ 48 h 49"/>
                <a:gd name="T40" fmla="*/ 20 w 28"/>
                <a:gd name="T41" fmla="*/ 48 h 49"/>
                <a:gd name="T42" fmla="*/ 22 w 28"/>
                <a:gd name="T43" fmla="*/ 47 h 49"/>
                <a:gd name="T44" fmla="*/ 24 w 28"/>
                <a:gd name="T45" fmla="*/ 47 h 49"/>
                <a:gd name="T46" fmla="*/ 26 w 28"/>
                <a:gd name="T47" fmla="*/ 46 h 49"/>
                <a:gd name="T48" fmla="*/ 27 w 28"/>
                <a:gd name="T49" fmla="*/ 46 h 49"/>
                <a:gd name="T50" fmla="*/ 26 w 28"/>
                <a:gd name="T51" fmla="*/ 46 h 49"/>
                <a:gd name="T52" fmla="*/ 25 w 28"/>
                <a:gd name="T53" fmla="*/ 46 h 49"/>
                <a:gd name="T54" fmla="*/ 24 w 28"/>
                <a:gd name="T55" fmla="*/ 46 h 49"/>
                <a:gd name="T56" fmla="*/ 23 w 28"/>
                <a:gd name="T57" fmla="*/ 45 h 49"/>
                <a:gd name="T58" fmla="*/ 21 w 28"/>
                <a:gd name="T59" fmla="*/ 45 h 49"/>
                <a:gd name="T60" fmla="*/ 20 w 28"/>
                <a:gd name="T61" fmla="*/ 44 h 49"/>
                <a:gd name="T62" fmla="*/ 18 w 28"/>
                <a:gd name="T63" fmla="*/ 43 h 49"/>
                <a:gd name="T64" fmla="*/ 18 w 28"/>
                <a:gd name="T65" fmla="*/ 41 h 49"/>
                <a:gd name="T66" fmla="*/ 16 w 28"/>
                <a:gd name="T67" fmla="*/ 39 h 49"/>
                <a:gd name="T68" fmla="*/ 14 w 28"/>
                <a:gd name="T69" fmla="*/ 37 h 49"/>
                <a:gd name="T70" fmla="*/ 11 w 28"/>
                <a:gd name="T71" fmla="*/ 34 h 49"/>
                <a:gd name="T72" fmla="*/ 9 w 28"/>
                <a:gd name="T73" fmla="*/ 31 h 49"/>
                <a:gd name="T74" fmla="*/ 6 w 28"/>
                <a:gd name="T75" fmla="*/ 27 h 49"/>
                <a:gd name="T76" fmla="*/ 4 w 28"/>
                <a:gd name="T77" fmla="*/ 23 h 49"/>
                <a:gd name="T78" fmla="*/ 3 w 28"/>
                <a:gd name="T79" fmla="*/ 18 h 49"/>
                <a:gd name="T80" fmla="*/ 3 w 28"/>
                <a:gd name="T81" fmla="*/ 14 h 49"/>
                <a:gd name="T82" fmla="*/ 4 w 28"/>
                <a:gd name="T83" fmla="*/ 11 h 49"/>
                <a:gd name="T84" fmla="*/ 5 w 28"/>
                <a:gd name="T85" fmla="*/ 8 h 49"/>
                <a:gd name="T86" fmla="*/ 5 w 28"/>
                <a:gd name="T87" fmla="*/ 6 h 49"/>
                <a:gd name="T88" fmla="*/ 6 w 28"/>
                <a:gd name="T89" fmla="*/ 5 h 49"/>
                <a:gd name="T90" fmla="*/ 7 w 28"/>
                <a:gd name="T91" fmla="*/ 3 h 49"/>
                <a:gd name="T92" fmla="*/ 7 w 28"/>
                <a:gd name="T93" fmla="*/ 2 h 49"/>
                <a:gd name="T94" fmla="*/ 8 w 28"/>
                <a:gd name="T95" fmla="*/ 2 h 49"/>
                <a:gd name="T96" fmla="*/ 4 w 28"/>
                <a:gd name="T9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" h="49">
                  <a:moveTo>
                    <a:pt x="4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4" y="34"/>
                  </a:lnTo>
                  <a:lnTo>
                    <a:pt x="7" y="37"/>
                  </a:lnTo>
                  <a:lnTo>
                    <a:pt x="9" y="40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17" y="48"/>
                  </a:lnTo>
                  <a:lnTo>
                    <a:pt x="20" y="48"/>
                  </a:lnTo>
                  <a:lnTo>
                    <a:pt x="22" y="47"/>
                  </a:lnTo>
                  <a:lnTo>
                    <a:pt x="24" y="47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6" y="46"/>
                  </a:lnTo>
                  <a:lnTo>
                    <a:pt x="25" y="46"/>
                  </a:lnTo>
                  <a:lnTo>
                    <a:pt x="24" y="46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0" y="44"/>
                  </a:lnTo>
                  <a:lnTo>
                    <a:pt x="18" y="43"/>
                  </a:lnTo>
                  <a:lnTo>
                    <a:pt x="18" y="41"/>
                  </a:lnTo>
                  <a:lnTo>
                    <a:pt x="16" y="39"/>
                  </a:lnTo>
                  <a:lnTo>
                    <a:pt x="14" y="37"/>
                  </a:lnTo>
                  <a:lnTo>
                    <a:pt x="11" y="34"/>
                  </a:lnTo>
                  <a:lnTo>
                    <a:pt x="9" y="31"/>
                  </a:lnTo>
                  <a:lnTo>
                    <a:pt x="6" y="27"/>
                  </a:lnTo>
                  <a:lnTo>
                    <a:pt x="4" y="23"/>
                  </a:lnTo>
                  <a:lnTo>
                    <a:pt x="3" y="18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5" y="8"/>
                  </a:lnTo>
                  <a:lnTo>
                    <a:pt x="5" y="6"/>
                  </a:lnTo>
                  <a:lnTo>
                    <a:pt x="6" y="5"/>
                  </a:lnTo>
                  <a:lnTo>
                    <a:pt x="7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47" name="Freeform 175"/>
            <p:cNvSpPr>
              <a:spLocks/>
            </p:cNvSpPr>
            <p:nvPr/>
          </p:nvSpPr>
          <p:spPr bwMode="auto">
            <a:xfrm>
              <a:off x="1225" y="2322"/>
              <a:ext cx="95" cy="55"/>
            </a:xfrm>
            <a:custGeom>
              <a:avLst/>
              <a:gdLst>
                <a:gd name="T0" fmla="*/ 11 w 95"/>
                <a:gd name="T1" fmla="*/ 41 h 55"/>
                <a:gd name="T2" fmla="*/ 80 w 95"/>
                <a:gd name="T3" fmla="*/ 54 h 55"/>
                <a:gd name="T4" fmla="*/ 80 w 95"/>
                <a:gd name="T5" fmla="*/ 53 h 55"/>
                <a:gd name="T6" fmla="*/ 82 w 95"/>
                <a:gd name="T7" fmla="*/ 52 h 55"/>
                <a:gd name="T8" fmla="*/ 85 w 95"/>
                <a:gd name="T9" fmla="*/ 50 h 55"/>
                <a:gd name="T10" fmla="*/ 87 w 95"/>
                <a:gd name="T11" fmla="*/ 48 h 55"/>
                <a:gd name="T12" fmla="*/ 90 w 95"/>
                <a:gd name="T13" fmla="*/ 45 h 55"/>
                <a:gd name="T14" fmla="*/ 92 w 95"/>
                <a:gd name="T15" fmla="*/ 42 h 55"/>
                <a:gd name="T16" fmla="*/ 94 w 95"/>
                <a:gd name="T17" fmla="*/ 40 h 55"/>
                <a:gd name="T18" fmla="*/ 94 w 95"/>
                <a:gd name="T19" fmla="*/ 37 h 55"/>
                <a:gd name="T20" fmla="*/ 93 w 95"/>
                <a:gd name="T21" fmla="*/ 34 h 55"/>
                <a:gd name="T22" fmla="*/ 93 w 95"/>
                <a:gd name="T23" fmla="*/ 32 h 55"/>
                <a:gd name="T24" fmla="*/ 92 w 95"/>
                <a:gd name="T25" fmla="*/ 30 h 55"/>
                <a:gd name="T26" fmla="*/ 91 w 95"/>
                <a:gd name="T27" fmla="*/ 28 h 55"/>
                <a:gd name="T28" fmla="*/ 90 w 95"/>
                <a:gd name="T29" fmla="*/ 27 h 55"/>
                <a:gd name="T30" fmla="*/ 89 w 95"/>
                <a:gd name="T31" fmla="*/ 25 h 55"/>
                <a:gd name="T32" fmla="*/ 86 w 95"/>
                <a:gd name="T33" fmla="*/ 24 h 55"/>
                <a:gd name="T34" fmla="*/ 82 w 95"/>
                <a:gd name="T35" fmla="*/ 23 h 55"/>
                <a:gd name="T36" fmla="*/ 77 w 95"/>
                <a:gd name="T37" fmla="*/ 22 h 55"/>
                <a:gd name="T38" fmla="*/ 73 w 95"/>
                <a:gd name="T39" fmla="*/ 18 h 55"/>
                <a:gd name="T40" fmla="*/ 69 w 95"/>
                <a:gd name="T41" fmla="*/ 14 h 55"/>
                <a:gd name="T42" fmla="*/ 65 w 95"/>
                <a:gd name="T43" fmla="*/ 10 h 55"/>
                <a:gd name="T44" fmla="*/ 60 w 95"/>
                <a:gd name="T45" fmla="*/ 6 h 55"/>
                <a:gd name="T46" fmla="*/ 56 w 95"/>
                <a:gd name="T47" fmla="*/ 3 h 55"/>
                <a:gd name="T48" fmla="*/ 51 w 95"/>
                <a:gd name="T49" fmla="*/ 0 h 55"/>
                <a:gd name="T50" fmla="*/ 45 w 95"/>
                <a:gd name="T51" fmla="*/ 0 h 55"/>
                <a:gd name="T52" fmla="*/ 39 w 95"/>
                <a:gd name="T53" fmla="*/ 0 h 55"/>
                <a:gd name="T54" fmla="*/ 32 w 95"/>
                <a:gd name="T55" fmla="*/ 2 h 55"/>
                <a:gd name="T56" fmla="*/ 25 w 95"/>
                <a:gd name="T57" fmla="*/ 4 h 55"/>
                <a:gd name="T58" fmla="*/ 18 w 95"/>
                <a:gd name="T59" fmla="*/ 7 h 55"/>
                <a:gd name="T60" fmla="*/ 13 w 95"/>
                <a:gd name="T61" fmla="*/ 10 h 55"/>
                <a:gd name="T62" fmla="*/ 7 w 95"/>
                <a:gd name="T63" fmla="*/ 13 h 55"/>
                <a:gd name="T64" fmla="*/ 4 w 95"/>
                <a:gd name="T65" fmla="*/ 17 h 55"/>
                <a:gd name="T66" fmla="*/ 2 w 95"/>
                <a:gd name="T67" fmla="*/ 19 h 55"/>
                <a:gd name="T68" fmla="*/ 1 w 95"/>
                <a:gd name="T69" fmla="*/ 21 h 55"/>
                <a:gd name="T70" fmla="*/ 1 w 95"/>
                <a:gd name="T71" fmla="*/ 22 h 55"/>
                <a:gd name="T72" fmla="*/ 0 w 95"/>
                <a:gd name="T73" fmla="*/ 24 h 55"/>
                <a:gd name="T74" fmla="*/ 0 w 95"/>
                <a:gd name="T75" fmla="*/ 26 h 55"/>
                <a:gd name="T76" fmla="*/ 0 w 95"/>
                <a:gd name="T77" fmla="*/ 27 h 55"/>
                <a:gd name="T78" fmla="*/ 0 w 95"/>
                <a:gd name="T79" fmla="*/ 29 h 55"/>
                <a:gd name="T80" fmla="*/ 0 w 95"/>
                <a:gd name="T81" fmla="*/ 30 h 55"/>
                <a:gd name="T82" fmla="*/ 1 w 95"/>
                <a:gd name="T83" fmla="*/ 31 h 55"/>
                <a:gd name="T84" fmla="*/ 3 w 95"/>
                <a:gd name="T85" fmla="*/ 33 h 55"/>
                <a:gd name="T86" fmla="*/ 4 w 95"/>
                <a:gd name="T87" fmla="*/ 35 h 55"/>
                <a:gd name="T88" fmla="*/ 6 w 95"/>
                <a:gd name="T89" fmla="*/ 36 h 55"/>
                <a:gd name="T90" fmla="*/ 7 w 95"/>
                <a:gd name="T91" fmla="*/ 38 h 55"/>
                <a:gd name="T92" fmla="*/ 8 w 95"/>
                <a:gd name="T93" fmla="*/ 39 h 55"/>
                <a:gd name="T94" fmla="*/ 10 w 95"/>
                <a:gd name="T95" fmla="*/ 40 h 55"/>
                <a:gd name="T96" fmla="*/ 11 w 95"/>
                <a:gd name="T97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5" h="55">
                  <a:moveTo>
                    <a:pt x="11" y="41"/>
                  </a:moveTo>
                  <a:lnTo>
                    <a:pt x="80" y="54"/>
                  </a:lnTo>
                  <a:lnTo>
                    <a:pt x="80" y="53"/>
                  </a:lnTo>
                  <a:lnTo>
                    <a:pt x="82" y="52"/>
                  </a:lnTo>
                  <a:lnTo>
                    <a:pt x="85" y="50"/>
                  </a:lnTo>
                  <a:lnTo>
                    <a:pt x="87" y="48"/>
                  </a:lnTo>
                  <a:lnTo>
                    <a:pt x="90" y="45"/>
                  </a:lnTo>
                  <a:lnTo>
                    <a:pt x="92" y="42"/>
                  </a:lnTo>
                  <a:lnTo>
                    <a:pt x="94" y="40"/>
                  </a:lnTo>
                  <a:lnTo>
                    <a:pt x="94" y="37"/>
                  </a:lnTo>
                  <a:lnTo>
                    <a:pt x="93" y="34"/>
                  </a:lnTo>
                  <a:lnTo>
                    <a:pt x="93" y="32"/>
                  </a:lnTo>
                  <a:lnTo>
                    <a:pt x="92" y="30"/>
                  </a:lnTo>
                  <a:lnTo>
                    <a:pt x="91" y="28"/>
                  </a:lnTo>
                  <a:lnTo>
                    <a:pt x="90" y="27"/>
                  </a:lnTo>
                  <a:lnTo>
                    <a:pt x="89" y="25"/>
                  </a:lnTo>
                  <a:lnTo>
                    <a:pt x="86" y="24"/>
                  </a:lnTo>
                  <a:lnTo>
                    <a:pt x="82" y="23"/>
                  </a:lnTo>
                  <a:lnTo>
                    <a:pt x="77" y="22"/>
                  </a:lnTo>
                  <a:lnTo>
                    <a:pt x="73" y="18"/>
                  </a:lnTo>
                  <a:lnTo>
                    <a:pt x="69" y="14"/>
                  </a:lnTo>
                  <a:lnTo>
                    <a:pt x="65" y="10"/>
                  </a:lnTo>
                  <a:lnTo>
                    <a:pt x="60" y="6"/>
                  </a:lnTo>
                  <a:lnTo>
                    <a:pt x="56" y="3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8" y="7"/>
                  </a:lnTo>
                  <a:lnTo>
                    <a:pt x="13" y="10"/>
                  </a:lnTo>
                  <a:lnTo>
                    <a:pt x="7" y="13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1" y="31"/>
                  </a:lnTo>
                  <a:lnTo>
                    <a:pt x="3" y="33"/>
                  </a:lnTo>
                  <a:lnTo>
                    <a:pt x="4" y="35"/>
                  </a:lnTo>
                  <a:lnTo>
                    <a:pt x="6" y="36"/>
                  </a:lnTo>
                  <a:lnTo>
                    <a:pt x="7" y="38"/>
                  </a:lnTo>
                  <a:lnTo>
                    <a:pt x="8" y="39"/>
                  </a:lnTo>
                  <a:lnTo>
                    <a:pt x="10" y="40"/>
                  </a:lnTo>
                  <a:lnTo>
                    <a:pt x="11" y="41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48" name="Freeform 176"/>
            <p:cNvSpPr>
              <a:spLocks/>
            </p:cNvSpPr>
            <p:nvPr/>
          </p:nvSpPr>
          <p:spPr bwMode="auto">
            <a:xfrm>
              <a:off x="1192" y="2259"/>
              <a:ext cx="356" cy="126"/>
            </a:xfrm>
            <a:custGeom>
              <a:avLst/>
              <a:gdLst>
                <a:gd name="T0" fmla="*/ 249 w 356"/>
                <a:gd name="T1" fmla="*/ 0 h 126"/>
                <a:gd name="T2" fmla="*/ 0 w 356"/>
                <a:gd name="T3" fmla="*/ 69 h 126"/>
                <a:gd name="T4" fmla="*/ 126 w 356"/>
                <a:gd name="T5" fmla="*/ 125 h 126"/>
                <a:gd name="T6" fmla="*/ 355 w 356"/>
                <a:gd name="T7" fmla="*/ 67 h 126"/>
                <a:gd name="T8" fmla="*/ 249 w 35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126">
                  <a:moveTo>
                    <a:pt x="249" y="0"/>
                  </a:moveTo>
                  <a:lnTo>
                    <a:pt x="0" y="69"/>
                  </a:lnTo>
                  <a:lnTo>
                    <a:pt x="126" y="125"/>
                  </a:lnTo>
                  <a:lnTo>
                    <a:pt x="355" y="67"/>
                  </a:lnTo>
                  <a:lnTo>
                    <a:pt x="249" y="0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49" name="Freeform 177"/>
            <p:cNvSpPr>
              <a:spLocks/>
            </p:cNvSpPr>
            <p:nvPr/>
          </p:nvSpPr>
          <p:spPr bwMode="auto">
            <a:xfrm>
              <a:off x="1242" y="2198"/>
              <a:ext cx="103" cy="110"/>
            </a:xfrm>
            <a:custGeom>
              <a:avLst/>
              <a:gdLst>
                <a:gd name="T0" fmla="*/ 15 w 103"/>
                <a:gd name="T1" fmla="*/ 10 h 110"/>
                <a:gd name="T2" fmla="*/ 18 w 103"/>
                <a:gd name="T3" fmla="*/ 17 h 110"/>
                <a:gd name="T4" fmla="*/ 23 w 103"/>
                <a:gd name="T5" fmla="*/ 27 h 110"/>
                <a:gd name="T6" fmla="*/ 28 w 103"/>
                <a:gd name="T7" fmla="*/ 37 h 110"/>
                <a:gd name="T8" fmla="*/ 30 w 103"/>
                <a:gd name="T9" fmla="*/ 45 h 110"/>
                <a:gd name="T10" fmla="*/ 33 w 103"/>
                <a:gd name="T11" fmla="*/ 53 h 110"/>
                <a:gd name="T12" fmla="*/ 36 w 103"/>
                <a:gd name="T13" fmla="*/ 60 h 110"/>
                <a:gd name="T14" fmla="*/ 40 w 103"/>
                <a:gd name="T15" fmla="*/ 65 h 110"/>
                <a:gd name="T16" fmla="*/ 43 w 103"/>
                <a:gd name="T17" fmla="*/ 68 h 110"/>
                <a:gd name="T18" fmla="*/ 54 w 103"/>
                <a:gd name="T19" fmla="*/ 76 h 110"/>
                <a:gd name="T20" fmla="*/ 66 w 103"/>
                <a:gd name="T21" fmla="*/ 85 h 110"/>
                <a:gd name="T22" fmla="*/ 76 w 103"/>
                <a:gd name="T23" fmla="*/ 93 h 110"/>
                <a:gd name="T24" fmla="*/ 78 w 103"/>
                <a:gd name="T25" fmla="*/ 94 h 110"/>
                <a:gd name="T26" fmla="*/ 80 w 103"/>
                <a:gd name="T27" fmla="*/ 93 h 110"/>
                <a:gd name="T28" fmla="*/ 83 w 103"/>
                <a:gd name="T29" fmla="*/ 93 h 110"/>
                <a:gd name="T30" fmla="*/ 86 w 103"/>
                <a:gd name="T31" fmla="*/ 94 h 110"/>
                <a:gd name="T32" fmla="*/ 90 w 103"/>
                <a:gd name="T33" fmla="*/ 96 h 110"/>
                <a:gd name="T34" fmla="*/ 94 w 103"/>
                <a:gd name="T35" fmla="*/ 98 h 110"/>
                <a:gd name="T36" fmla="*/ 99 w 103"/>
                <a:gd name="T37" fmla="*/ 102 h 110"/>
                <a:gd name="T38" fmla="*/ 102 w 103"/>
                <a:gd name="T39" fmla="*/ 105 h 110"/>
                <a:gd name="T40" fmla="*/ 101 w 103"/>
                <a:gd name="T41" fmla="*/ 107 h 110"/>
                <a:gd name="T42" fmla="*/ 98 w 103"/>
                <a:gd name="T43" fmla="*/ 108 h 110"/>
                <a:gd name="T44" fmla="*/ 92 w 103"/>
                <a:gd name="T45" fmla="*/ 109 h 110"/>
                <a:gd name="T46" fmla="*/ 86 w 103"/>
                <a:gd name="T47" fmla="*/ 107 h 110"/>
                <a:gd name="T48" fmla="*/ 81 w 103"/>
                <a:gd name="T49" fmla="*/ 105 h 110"/>
                <a:gd name="T50" fmla="*/ 78 w 103"/>
                <a:gd name="T51" fmla="*/ 104 h 110"/>
                <a:gd name="T52" fmla="*/ 75 w 103"/>
                <a:gd name="T53" fmla="*/ 104 h 110"/>
                <a:gd name="T54" fmla="*/ 72 w 103"/>
                <a:gd name="T55" fmla="*/ 104 h 110"/>
                <a:gd name="T56" fmla="*/ 65 w 103"/>
                <a:gd name="T57" fmla="*/ 101 h 110"/>
                <a:gd name="T58" fmla="*/ 55 w 103"/>
                <a:gd name="T59" fmla="*/ 97 h 110"/>
                <a:gd name="T60" fmla="*/ 46 w 103"/>
                <a:gd name="T61" fmla="*/ 92 h 110"/>
                <a:gd name="T62" fmla="*/ 40 w 103"/>
                <a:gd name="T63" fmla="*/ 88 h 110"/>
                <a:gd name="T64" fmla="*/ 32 w 103"/>
                <a:gd name="T65" fmla="*/ 81 h 110"/>
                <a:gd name="T66" fmla="*/ 23 w 103"/>
                <a:gd name="T67" fmla="*/ 71 h 110"/>
                <a:gd name="T68" fmla="*/ 15 w 103"/>
                <a:gd name="T69" fmla="*/ 61 h 110"/>
                <a:gd name="T70" fmla="*/ 9 w 103"/>
                <a:gd name="T71" fmla="*/ 51 h 110"/>
                <a:gd name="T72" fmla="*/ 6 w 103"/>
                <a:gd name="T73" fmla="*/ 40 h 110"/>
                <a:gd name="T74" fmla="*/ 4 w 103"/>
                <a:gd name="T75" fmla="*/ 30 h 110"/>
                <a:gd name="T76" fmla="*/ 3 w 103"/>
                <a:gd name="T77" fmla="*/ 22 h 110"/>
                <a:gd name="T78" fmla="*/ 3 w 103"/>
                <a:gd name="T79" fmla="*/ 17 h 110"/>
                <a:gd name="T80" fmla="*/ 2 w 103"/>
                <a:gd name="T81" fmla="*/ 11 h 110"/>
                <a:gd name="T82" fmla="*/ 0 w 103"/>
                <a:gd name="T83" fmla="*/ 5 h 110"/>
                <a:gd name="T84" fmla="*/ 0 w 103"/>
                <a:gd name="T85" fmla="*/ 1 h 110"/>
                <a:gd name="T86" fmla="*/ 14 w 103"/>
                <a:gd name="T87" fmla="*/ 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3" h="110">
                  <a:moveTo>
                    <a:pt x="14" y="9"/>
                  </a:moveTo>
                  <a:lnTo>
                    <a:pt x="15" y="10"/>
                  </a:lnTo>
                  <a:lnTo>
                    <a:pt x="16" y="13"/>
                  </a:lnTo>
                  <a:lnTo>
                    <a:pt x="18" y="17"/>
                  </a:lnTo>
                  <a:lnTo>
                    <a:pt x="21" y="22"/>
                  </a:lnTo>
                  <a:lnTo>
                    <a:pt x="23" y="27"/>
                  </a:lnTo>
                  <a:lnTo>
                    <a:pt x="25" y="33"/>
                  </a:lnTo>
                  <a:lnTo>
                    <a:pt x="28" y="37"/>
                  </a:lnTo>
                  <a:lnTo>
                    <a:pt x="29" y="41"/>
                  </a:lnTo>
                  <a:lnTo>
                    <a:pt x="30" y="45"/>
                  </a:lnTo>
                  <a:lnTo>
                    <a:pt x="31" y="48"/>
                  </a:lnTo>
                  <a:lnTo>
                    <a:pt x="33" y="53"/>
                  </a:lnTo>
                  <a:lnTo>
                    <a:pt x="35" y="57"/>
                  </a:lnTo>
                  <a:lnTo>
                    <a:pt x="36" y="60"/>
                  </a:lnTo>
                  <a:lnTo>
                    <a:pt x="38" y="63"/>
                  </a:lnTo>
                  <a:lnTo>
                    <a:pt x="40" y="65"/>
                  </a:lnTo>
                  <a:lnTo>
                    <a:pt x="41" y="66"/>
                  </a:lnTo>
                  <a:lnTo>
                    <a:pt x="43" y="68"/>
                  </a:lnTo>
                  <a:lnTo>
                    <a:pt x="48" y="71"/>
                  </a:lnTo>
                  <a:lnTo>
                    <a:pt x="54" y="76"/>
                  </a:lnTo>
                  <a:lnTo>
                    <a:pt x="60" y="81"/>
                  </a:lnTo>
                  <a:lnTo>
                    <a:pt x="66" y="85"/>
                  </a:lnTo>
                  <a:lnTo>
                    <a:pt x="72" y="90"/>
                  </a:lnTo>
                  <a:lnTo>
                    <a:pt x="76" y="93"/>
                  </a:lnTo>
                  <a:lnTo>
                    <a:pt x="77" y="94"/>
                  </a:lnTo>
                  <a:lnTo>
                    <a:pt x="78" y="94"/>
                  </a:lnTo>
                  <a:lnTo>
                    <a:pt x="79" y="94"/>
                  </a:lnTo>
                  <a:lnTo>
                    <a:pt x="80" y="93"/>
                  </a:lnTo>
                  <a:lnTo>
                    <a:pt x="81" y="93"/>
                  </a:lnTo>
                  <a:lnTo>
                    <a:pt x="83" y="93"/>
                  </a:lnTo>
                  <a:lnTo>
                    <a:pt x="84" y="94"/>
                  </a:lnTo>
                  <a:lnTo>
                    <a:pt x="86" y="94"/>
                  </a:lnTo>
                  <a:lnTo>
                    <a:pt x="87" y="95"/>
                  </a:lnTo>
                  <a:lnTo>
                    <a:pt x="90" y="96"/>
                  </a:lnTo>
                  <a:lnTo>
                    <a:pt x="92" y="97"/>
                  </a:lnTo>
                  <a:lnTo>
                    <a:pt x="94" y="98"/>
                  </a:lnTo>
                  <a:lnTo>
                    <a:pt x="97" y="100"/>
                  </a:lnTo>
                  <a:lnTo>
                    <a:pt x="99" y="102"/>
                  </a:lnTo>
                  <a:lnTo>
                    <a:pt x="101" y="103"/>
                  </a:lnTo>
                  <a:lnTo>
                    <a:pt x="102" y="105"/>
                  </a:lnTo>
                  <a:lnTo>
                    <a:pt x="102" y="106"/>
                  </a:lnTo>
                  <a:lnTo>
                    <a:pt x="101" y="107"/>
                  </a:lnTo>
                  <a:lnTo>
                    <a:pt x="100" y="108"/>
                  </a:lnTo>
                  <a:lnTo>
                    <a:pt x="98" y="108"/>
                  </a:lnTo>
                  <a:lnTo>
                    <a:pt x="95" y="109"/>
                  </a:lnTo>
                  <a:lnTo>
                    <a:pt x="92" y="109"/>
                  </a:lnTo>
                  <a:lnTo>
                    <a:pt x="89" y="108"/>
                  </a:lnTo>
                  <a:lnTo>
                    <a:pt x="86" y="107"/>
                  </a:lnTo>
                  <a:lnTo>
                    <a:pt x="83" y="106"/>
                  </a:lnTo>
                  <a:lnTo>
                    <a:pt x="81" y="105"/>
                  </a:lnTo>
                  <a:lnTo>
                    <a:pt x="79" y="105"/>
                  </a:lnTo>
                  <a:lnTo>
                    <a:pt x="78" y="104"/>
                  </a:lnTo>
                  <a:lnTo>
                    <a:pt x="76" y="104"/>
                  </a:lnTo>
                  <a:lnTo>
                    <a:pt x="75" y="104"/>
                  </a:lnTo>
                  <a:lnTo>
                    <a:pt x="74" y="104"/>
                  </a:lnTo>
                  <a:lnTo>
                    <a:pt x="72" y="104"/>
                  </a:lnTo>
                  <a:lnTo>
                    <a:pt x="69" y="103"/>
                  </a:lnTo>
                  <a:lnTo>
                    <a:pt x="65" y="101"/>
                  </a:lnTo>
                  <a:lnTo>
                    <a:pt x="60" y="99"/>
                  </a:lnTo>
                  <a:lnTo>
                    <a:pt x="55" y="97"/>
                  </a:lnTo>
                  <a:lnTo>
                    <a:pt x="50" y="94"/>
                  </a:lnTo>
                  <a:lnTo>
                    <a:pt x="46" y="92"/>
                  </a:lnTo>
                  <a:lnTo>
                    <a:pt x="43" y="90"/>
                  </a:lnTo>
                  <a:lnTo>
                    <a:pt x="40" y="88"/>
                  </a:lnTo>
                  <a:lnTo>
                    <a:pt x="36" y="85"/>
                  </a:lnTo>
                  <a:lnTo>
                    <a:pt x="32" y="81"/>
                  </a:lnTo>
                  <a:lnTo>
                    <a:pt x="27" y="76"/>
                  </a:lnTo>
                  <a:lnTo>
                    <a:pt x="23" y="71"/>
                  </a:lnTo>
                  <a:lnTo>
                    <a:pt x="18" y="66"/>
                  </a:lnTo>
                  <a:lnTo>
                    <a:pt x="15" y="61"/>
                  </a:lnTo>
                  <a:lnTo>
                    <a:pt x="12" y="56"/>
                  </a:lnTo>
                  <a:lnTo>
                    <a:pt x="9" y="51"/>
                  </a:lnTo>
                  <a:lnTo>
                    <a:pt x="7" y="45"/>
                  </a:lnTo>
                  <a:lnTo>
                    <a:pt x="6" y="40"/>
                  </a:lnTo>
                  <a:lnTo>
                    <a:pt x="5" y="35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3" y="22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4" y="9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50" name="Freeform 178"/>
            <p:cNvSpPr>
              <a:spLocks/>
            </p:cNvSpPr>
            <p:nvPr/>
          </p:nvSpPr>
          <p:spPr bwMode="auto">
            <a:xfrm>
              <a:off x="1237" y="2196"/>
              <a:ext cx="111" cy="111"/>
            </a:xfrm>
            <a:custGeom>
              <a:avLst/>
              <a:gdLst>
                <a:gd name="T0" fmla="*/ 20 w 111"/>
                <a:gd name="T1" fmla="*/ 10 h 111"/>
                <a:gd name="T2" fmla="*/ 22 w 111"/>
                <a:gd name="T3" fmla="*/ 16 h 111"/>
                <a:gd name="T4" fmla="*/ 26 w 111"/>
                <a:gd name="T5" fmla="*/ 27 h 111"/>
                <a:gd name="T6" fmla="*/ 30 w 111"/>
                <a:gd name="T7" fmla="*/ 37 h 111"/>
                <a:gd name="T8" fmla="*/ 32 w 111"/>
                <a:gd name="T9" fmla="*/ 44 h 111"/>
                <a:gd name="T10" fmla="*/ 36 w 111"/>
                <a:gd name="T11" fmla="*/ 52 h 111"/>
                <a:gd name="T12" fmla="*/ 42 w 111"/>
                <a:gd name="T13" fmla="*/ 60 h 111"/>
                <a:gd name="T14" fmla="*/ 47 w 111"/>
                <a:gd name="T15" fmla="*/ 65 h 111"/>
                <a:gd name="T16" fmla="*/ 51 w 111"/>
                <a:gd name="T17" fmla="*/ 68 h 111"/>
                <a:gd name="T18" fmla="*/ 62 w 111"/>
                <a:gd name="T19" fmla="*/ 76 h 111"/>
                <a:gd name="T20" fmla="*/ 74 w 111"/>
                <a:gd name="T21" fmla="*/ 86 h 111"/>
                <a:gd name="T22" fmla="*/ 83 w 111"/>
                <a:gd name="T23" fmla="*/ 94 h 111"/>
                <a:gd name="T24" fmla="*/ 86 w 111"/>
                <a:gd name="T25" fmla="*/ 95 h 111"/>
                <a:gd name="T26" fmla="*/ 89 w 111"/>
                <a:gd name="T27" fmla="*/ 94 h 111"/>
                <a:gd name="T28" fmla="*/ 92 w 111"/>
                <a:gd name="T29" fmla="*/ 94 h 111"/>
                <a:gd name="T30" fmla="*/ 95 w 111"/>
                <a:gd name="T31" fmla="*/ 96 h 111"/>
                <a:gd name="T32" fmla="*/ 100 w 111"/>
                <a:gd name="T33" fmla="*/ 98 h 111"/>
                <a:gd name="T34" fmla="*/ 105 w 111"/>
                <a:gd name="T35" fmla="*/ 101 h 111"/>
                <a:gd name="T36" fmla="*/ 109 w 111"/>
                <a:gd name="T37" fmla="*/ 104 h 111"/>
                <a:gd name="T38" fmla="*/ 110 w 111"/>
                <a:gd name="T39" fmla="*/ 107 h 111"/>
                <a:gd name="T40" fmla="*/ 107 w 111"/>
                <a:gd name="T41" fmla="*/ 109 h 111"/>
                <a:gd name="T42" fmla="*/ 103 w 111"/>
                <a:gd name="T43" fmla="*/ 110 h 111"/>
                <a:gd name="T44" fmla="*/ 97 w 111"/>
                <a:gd name="T45" fmla="*/ 109 h 111"/>
                <a:gd name="T46" fmla="*/ 91 w 111"/>
                <a:gd name="T47" fmla="*/ 107 h 111"/>
                <a:gd name="T48" fmla="*/ 87 w 111"/>
                <a:gd name="T49" fmla="*/ 105 h 111"/>
                <a:gd name="T50" fmla="*/ 84 w 111"/>
                <a:gd name="T51" fmla="*/ 105 h 111"/>
                <a:gd name="T52" fmla="*/ 82 w 111"/>
                <a:gd name="T53" fmla="*/ 105 h 111"/>
                <a:gd name="T54" fmla="*/ 77 w 111"/>
                <a:gd name="T55" fmla="*/ 104 h 111"/>
                <a:gd name="T56" fmla="*/ 68 w 111"/>
                <a:gd name="T57" fmla="*/ 100 h 111"/>
                <a:gd name="T58" fmla="*/ 58 w 111"/>
                <a:gd name="T59" fmla="*/ 95 h 111"/>
                <a:gd name="T60" fmla="*/ 50 w 111"/>
                <a:gd name="T61" fmla="*/ 91 h 111"/>
                <a:gd name="T62" fmla="*/ 43 w 111"/>
                <a:gd name="T63" fmla="*/ 85 h 111"/>
                <a:gd name="T64" fmla="*/ 35 w 111"/>
                <a:gd name="T65" fmla="*/ 77 h 111"/>
                <a:gd name="T66" fmla="*/ 26 w 111"/>
                <a:gd name="T67" fmla="*/ 67 h 111"/>
                <a:gd name="T68" fmla="*/ 19 w 111"/>
                <a:gd name="T69" fmla="*/ 56 h 111"/>
                <a:gd name="T70" fmla="*/ 13 w 111"/>
                <a:gd name="T71" fmla="*/ 43 h 111"/>
                <a:gd name="T72" fmla="*/ 7 w 111"/>
                <a:gd name="T73" fmla="*/ 28 h 111"/>
                <a:gd name="T74" fmla="*/ 2 w 111"/>
                <a:gd name="T75" fmla="*/ 15 h 111"/>
                <a:gd name="T76" fmla="*/ 0 w 111"/>
                <a:gd name="T77" fmla="*/ 6 h 111"/>
                <a:gd name="T78" fmla="*/ 0 w 111"/>
                <a:gd name="T79" fmla="*/ 3 h 111"/>
                <a:gd name="T80" fmla="*/ 2 w 111"/>
                <a:gd name="T81" fmla="*/ 1 h 111"/>
                <a:gd name="T82" fmla="*/ 4 w 111"/>
                <a:gd name="T83" fmla="*/ 0 h 111"/>
                <a:gd name="T84" fmla="*/ 6 w 111"/>
                <a:gd name="T8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111">
                  <a:moveTo>
                    <a:pt x="19" y="8"/>
                  </a:moveTo>
                  <a:lnTo>
                    <a:pt x="20" y="10"/>
                  </a:lnTo>
                  <a:lnTo>
                    <a:pt x="21" y="12"/>
                  </a:lnTo>
                  <a:lnTo>
                    <a:pt x="22" y="16"/>
                  </a:lnTo>
                  <a:lnTo>
                    <a:pt x="24" y="21"/>
                  </a:lnTo>
                  <a:lnTo>
                    <a:pt x="26" y="27"/>
                  </a:lnTo>
                  <a:lnTo>
                    <a:pt x="28" y="32"/>
                  </a:lnTo>
                  <a:lnTo>
                    <a:pt x="30" y="37"/>
                  </a:lnTo>
                  <a:lnTo>
                    <a:pt x="30" y="41"/>
                  </a:lnTo>
                  <a:lnTo>
                    <a:pt x="32" y="44"/>
                  </a:lnTo>
                  <a:lnTo>
                    <a:pt x="34" y="48"/>
                  </a:lnTo>
                  <a:lnTo>
                    <a:pt x="36" y="52"/>
                  </a:lnTo>
                  <a:lnTo>
                    <a:pt x="39" y="57"/>
                  </a:lnTo>
                  <a:lnTo>
                    <a:pt x="42" y="60"/>
                  </a:lnTo>
                  <a:lnTo>
                    <a:pt x="45" y="63"/>
                  </a:lnTo>
                  <a:lnTo>
                    <a:pt x="47" y="65"/>
                  </a:lnTo>
                  <a:lnTo>
                    <a:pt x="49" y="67"/>
                  </a:lnTo>
                  <a:lnTo>
                    <a:pt x="51" y="68"/>
                  </a:lnTo>
                  <a:lnTo>
                    <a:pt x="56" y="72"/>
                  </a:lnTo>
                  <a:lnTo>
                    <a:pt x="62" y="76"/>
                  </a:lnTo>
                  <a:lnTo>
                    <a:pt x="68" y="81"/>
                  </a:lnTo>
                  <a:lnTo>
                    <a:pt x="74" y="86"/>
                  </a:lnTo>
                  <a:lnTo>
                    <a:pt x="79" y="91"/>
                  </a:lnTo>
                  <a:lnTo>
                    <a:pt x="83" y="94"/>
                  </a:lnTo>
                  <a:lnTo>
                    <a:pt x="85" y="95"/>
                  </a:lnTo>
                  <a:lnTo>
                    <a:pt x="86" y="95"/>
                  </a:lnTo>
                  <a:lnTo>
                    <a:pt x="87" y="94"/>
                  </a:lnTo>
                  <a:lnTo>
                    <a:pt x="89" y="94"/>
                  </a:lnTo>
                  <a:lnTo>
                    <a:pt x="91" y="94"/>
                  </a:lnTo>
                  <a:lnTo>
                    <a:pt x="92" y="94"/>
                  </a:lnTo>
                  <a:lnTo>
                    <a:pt x="94" y="95"/>
                  </a:lnTo>
                  <a:lnTo>
                    <a:pt x="95" y="96"/>
                  </a:lnTo>
                  <a:lnTo>
                    <a:pt x="98" y="97"/>
                  </a:lnTo>
                  <a:lnTo>
                    <a:pt x="100" y="98"/>
                  </a:lnTo>
                  <a:lnTo>
                    <a:pt x="102" y="100"/>
                  </a:lnTo>
                  <a:lnTo>
                    <a:pt x="105" y="101"/>
                  </a:lnTo>
                  <a:lnTo>
                    <a:pt x="107" y="103"/>
                  </a:lnTo>
                  <a:lnTo>
                    <a:pt x="109" y="104"/>
                  </a:lnTo>
                  <a:lnTo>
                    <a:pt x="110" y="106"/>
                  </a:lnTo>
                  <a:lnTo>
                    <a:pt x="110" y="107"/>
                  </a:lnTo>
                  <a:lnTo>
                    <a:pt x="109" y="108"/>
                  </a:lnTo>
                  <a:lnTo>
                    <a:pt x="107" y="109"/>
                  </a:lnTo>
                  <a:lnTo>
                    <a:pt x="106" y="110"/>
                  </a:lnTo>
                  <a:lnTo>
                    <a:pt x="103" y="110"/>
                  </a:lnTo>
                  <a:lnTo>
                    <a:pt x="100" y="110"/>
                  </a:lnTo>
                  <a:lnTo>
                    <a:pt x="97" y="109"/>
                  </a:lnTo>
                  <a:lnTo>
                    <a:pt x="94" y="108"/>
                  </a:lnTo>
                  <a:lnTo>
                    <a:pt x="91" y="107"/>
                  </a:lnTo>
                  <a:lnTo>
                    <a:pt x="89" y="106"/>
                  </a:lnTo>
                  <a:lnTo>
                    <a:pt x="87" y="105"/>
                  </a:lnTo>
                  <a:lnTo>
                    <a:pt x="85" y="105"/>
                  </a:lnTo>
                  <a:lnTo>
                    <a:pt x="84" y="105"/>
                  </a:lnTo>
                  <a:lnTo>
                    <a:pt x="83" y="105"/>
                  </a:lnTo>
                  <a:lnTo>
                    <a:pt x="82" y="105"/>
                  </a:lnTo>
                  <a:lnTo>
                    <a:pt x="80" y="105"/>
                  </a:lnTo>
                  <a:lnTo>
                    <a:pt x="77" y="104"/>
                  </a:lnTo>
                  <a:lnTo>
                    <a:pt x="73" y="102"/>
                  </a:lnTo>
                  <a:lnTo>
                    <a:pt x="68" y="100"/>
                  </a:lnTo>
                  <a:lnTo>
                    <a:pt x="63" y="97"/>
                  </a:lnTo>
                  <a:lnTo>
                    <a:pt x="58" y="95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7" y="89"/>
                  </a:lnTo>
                  <a:lnTo>
                    <a:pt x="43" y="85"/>
                  </a:lnTo>
                  <a:lnTo>
                    <a:pt x="39" y="81"/>
                  </a:lnTo>
                  <a:lnTo>
                    <a:pt x="35" y="77"/>
                  </a:lnTo>
                  <a:lnTo>
                    <a:pt x="30" y="72"/>
                  </a:lnTo>
                  <a:lnTo>
                    <a:pt x="26" y="67"/>
                  </a:lnTo>
                  <a:lnTo>
                    <a:pt x="22" y="61"/>
                  </a:lnTo>
                  <a:lnTo>
                    <a:pt x="19" y="56"/>
                  </a:lnTo>
                  <a:lnTo>
                    <a:pt x="16" y="50"/>
                  </a:lnTo>
                  <a:lnTo>
                    <a:pt x="13" y="43"/>
                  </a:lnTo>
                  <a:lnTo>
                    <a:pt x="10" y="36"/>
                  </a:lnTo>
                  <a:lnTo>
                    <a:pt x="7" y="28"/>
                  </a:lnTo>
                  <a:lnTo>
                    <a:pt x="4" y="21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19" y="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51" name="Freeform 179"/>
            <p:cNvSpPr>
              <a:spLocks/>
            </p:cNvSpPr>
            <p:nvPr/>
          </p:nvSpPr>
          <p:spPr bwMode="auto">
            <a:xfrm>
              <a:off x="1205" y="2334"/>
              <a:ext cx="114" cy="209"/>
            </a:xfrm>
            <a:custGeom>
              <a:avLst/>
              <a:gdLst>
                <a:gd name="T0" fmla="*/ 113 w 114"/>
                <a:gd name="T1" fmla="*/ 208 h 209"/>
                <a:gd name="T2" fmla="*/ 113 w 114"/>
                <a:gd name="T3" fmla="*/ 56 h 209"/>
                <a:gd name="T4" fmla="*/ 0 w 114"/>
                <a:gd name="T5" fmla="*/ 0 h 209"/>
                <a:gd name="T6" fmla="*/ 0 w 114"/>
                <a:gd name="T7" fmla="*/ 141 h 209"/>
                <a:gd name="T8" fmla="*/ 113 w 114"/>
                <a:gd name="T9" fmla="*/ 20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09">
                  <a:moveTo>
                    <a:pt x="113" y="208"/>
                  </a:moveTo>
                  <a:lnTo>
                    <a:pt x="113" y="56"/>
                  </a:lnTo>
                  <a:lnTo>
                    <a:pt x="0" y="0"/>
                  </a:lnTo>
                  <a:lnTo>
                    <a:pt x="0" y="141"/>
                  </a:lnTo>
                  <a:lnTo>
                    <a:pt x="113" y="20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52" name="Freeform 180"/>
            <p:cNvSpPr>
              <a:spLocks/>
            </p:cNvSpPr>
            <p:nvPr/>
          </p:nvSpPr>
          <p:spPr bwMode="auto">
            <a:xfrm>
              <a:off x="1196" y="2463"/>
              <a:ext cx="124" cy="84"/>
            </a:xfrm>
            <a:custGeom>
              <a:avLst/>
              <a:gdLst>
                <a:gd name="T0" fmla="*/ 123 w 124"/>
                <a:gd name="T1" fmla="*/ 83 h 84"/>
                <a:gd name="T2" fmla="*/ 123 w 124"/>
                <a:gd name="T3" fmla="*/ 67 h 84"/>
                <a:gd name="T4" fmla="*/ 0 w 124"/>
                <a:gd name="T5" fmla="*/ 0 h 84"/>
                <a:gd name="T6" fmla="*/ 0 w 124"/>
                <a:gd name="T7" fmla="*/ 14 h 84"/>
                <a:gd name="T8" fmla="*/ 123 w 124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84">
                  <a:moveTo>
                    <a:pt x="123" y="83"/>
                  </a:moveTo>
                  <a:lnTo>
                    <a:pt x="123" y="6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23" y="83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53" name="Freeform 181"/>
            <p:cNvSpPr>
              <a:spLocks/>
            </p:cNvSpPr>
            <p:nvPr/>
          </p:nvSpPr>
          <p:spPr bwMode="auto">
            <a:xfrm>
              <a:off x="1195" y="2324"/>
              <a:ext cx="125" cy="75"/>
            </a:xfrm>
            <a:custGeom>
              <a:avLst/>
              <a:gdLst>
                <a:gd name="T0" fmla="*/ 124 w 125"/>
                <a:gd name="T1" fmla="*/ 74 h 75"/>
                <a:gd name="T2" fmla="*/ 124 w 125"/>
                <a:gd name="T3" fmla="*/ 58 h 75"/>
                <a:gd name="T4" fmla="*/ 0 w 125"/>
                <a:gd name="T5" fmla="*/ 0 h 75"/>
                <a:gd name="T6" fmla="*/ 0 w 125"/>
                <a:gd name="T7" fmla="*/ 15 h 75"/>
                <a:gd name="T8" fmla="*/ 124 w 125"/>
                <a:gd name="T9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5">
                  <a:moveTo>
                    <a:pt x="124" y="74"/>
                  </a:moveTo>
                  <a:lnTo>
                    <a:pt x="124" y="5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4" y="74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54" name="Freeform 182"/>
            <p:cNvSpPr>
              <a:spLocks/>
            </p:cNvSpPr>
            <p:nvPr/>
          </p:nvSpPr>
          <p:spPr bwMode="auto">
            <a:xfrm>
              <a:off x="1319" y="2469"/>
              <a:ext cx="234" cy="78"/>
            </a:xfrm>
            <a:custGeom>
              <a:avLst/>
              <a:gdLst>
                <a:gd name="T0" fmla="*/ 0 w 234"/>
                <a:gd name="T1" fmla="*/ 77 h 78"/>
                <a:gd name="T2" fmla="*/ 0 w 234"/>
                <a:gd name="T3" fmla="*/ 60 h 78"/>
                <a:gd name="T4" fmla="*/ 233 w 234"/>
                <a:gd name="T5" fmla="*/ 0 h 78"/>
                <a:gd name="T6" fmla="*/ 233 w 234"/>
                <a:gd name="T7" fmla="*/ 14 h 78"/>
                <a:gd name="T8" fmla="*/ 0 w 234"/>
                <a:gd name="T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78">
                  <a:moveTo>
                    <a:pt x="0" y="77"/>
                  </a:moveTo>
                  <a:lnTo>
                    <a:pt x="0" y="60"/>
                  </a:lnTo>
                  <a:lnTo>
                    <a:pt x="233" y="0"/>
                  </a:lnTo>
                  <a:lnTo>
                    <a:pt x="233" y="14"/>
                  </a:lnTo>
                  <a:lnTo>
                    <a:pt x="0" y="77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55" name="Freeform 183"/>
            <p:cNvSpPr>
              <a:spLocks/>
            </p:cNvSpPr>
            <p:nvPr/>
          </p:nvSpPr>
          <p:spPr bwMode="auto">
            <a:xfrm>
              <a:off x="1319" y="2324"/>
              <a:ext cx="233" cy="76"/>
            </a:xfrm>
            <a:custGeom>
              <a:avLst/>
              <a:gdLst>
                <a:gd name="T0" fmla="*/ 0 w 233"/>
                <a:gd name="T1" fmla="*/ 75 h 76"/>
                <a:gd name="T2" fmla="*/ 0 w 233"/>
                <a:gd name="T3" fmla="*/ 59 h 76"/>
                <a:gd name="T4" fmla="*/ 232 w 233"/>
                <a:gd name="T5" fmla="*/ 0 h 76"/>
                <a:gd name="T6" fmla="*/ 232 w 233"/>
                <a:gd name="T7" fmla="*/ 13 h 76"/>
                <a:gd name="T8" fmla="*/ 0 w 233"/>
                <a:gd name="T9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76">
                  <a:moveTo>
                    <a:pt x="0" y="75"/>
                  </a:moveTo>
                  <a:lnTo>
                    <a:pt x="0" y="59"/>
                  </a:lnTo>
                  <a:lnTo>
                    <a:pt x="232" y="0"/>
                  </a:lnTo>
                  <a:lnTo>
                    <a:pt x="232" y="13"/>
                  </a:lnTo>
                  <a:lnTo>
                    <a:pt x="0" y="75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56" name="Freeform 184"/>
            <p:cNvSpPr>
              <a:spLocks/>
            </p:cNvSpPr>
            <p:nvPr/>
          </p:nvSpPr>
          <p:spPr bwMode="auto">
            <a:xfrm>
              <a:off x="1318" y="2341"/>
              <a:ext cx="234" cy="183"/>
            </a:xfrm>
            <a:custGeom>
              <a:avLst/>
              <a:gdLst>
                <a:gd name="T0" fmla="*/ 0 w 234"/>
                <a:gd name="T1" fmla="*/ 182 h 183"/>
                <a:gd name="T2" fmla="*/ 0 w 234"/>
                <a:gd name="T3" fmla="*/ 63 h 183"/>
                <a:gd name="T4" fmla="*/ 233 w 234"/>
                <a:gd name="T5" fmla="*/ 0 h 183"/>
                <a:gd name="T6" fmla="*/ 233 w 234"/>
                <a:gd name="T7" fmla="*/ 125 h 183"/>
                <a:gd name="T8" fmla="*/ 0 w 234"/>
                <a:gd name="T9" fmla="*/ 18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83">
                  <a:moveTo>
                    <a:pt x="0" y="182"/>
                  </a:moveTo>
                  <a:lnTo>
                    <a:pt x="0" y="63"/>
                  </a:lnTo>
                  <a:lnTo>
                    <a:pt x="233" y="0"/>
                  </a:lnTo>
                  <a:lnTo>
                    <a:pt x="233" y="125"/>
                  </a:lnTo>
                  <a:lnTo>
                    <a:pt x="0" y="182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57" name="Freeform 185"/>
            <p:cNvSpPr>
              <a:spLocks/>
            </p:cNvSpPr>
            <p:nvPr/>
          </p:nvSpPr>
          <p:spPr bwMode="auto">
            <a:xfrm>
              <a:off x="1288" y="2205"/>
              <a:ext cx="68" cy="90"/>
            </a:xfrm>
            <a:custGeom>
              <a:avLst/>
              <a:gdLst>
                <a:gd name="T0" fmla="*/ 16 w 68"/>
                <a:gd name="T1" fmla="*/ 8 h 90"/>
                <a:gd name="T2" fmla="*/ 18 w 68"/>
                <a:gd name="T3" fmla="*/ 13 h 90"/>
                <a:gd name="T4" fmla="*/ 20 w 68"/>
                <a:gd name="T5" fmla="*/ 20 h 90"/>
                <a:gd name="T6" fmla="*/ 22 w 68"/>
                <a:gd name="T7" fmla="*/ 27 h 90"/>
                <a:gd name="T8" fmla="*/ 22 w 68"/>
                <a:gd name="T9" fmla="*/ 33 h 90"/>
                <a:gd name="T10" fmla="*/ 24 w 68"/>
                <a:gd name="T11" fmla="*/ 40 h 90"/>
                <a:gd name="T12" fmla="*/ 27 w 68"/>
                <a:gd name="T13" fmla="*/ 48 h 90"/>
                <a:gd name="T14" fmla="*/ 30 w 68"/>
                <a:gd name="T15" fmla="*/ 53 h 90"/>
                <a:gd name="T16" fmla="*/ 33 w 68"/>
                <a:gd name="T17" fmla="*/ 56 h 90"/>
                <a:gd name="T18" fmla="*/ 37 w 68"/>
                <a:gd name="T19" fmla="*/ 63 h 90"/>
                <a:gd name="T20" fmla="*/ 41 w 68"/>
                <a:gd name="T21" fmla="*/ 70 h 90"/>
                <a:gd name="T22" fmla="*/ 44 w 68"/>
                <a:gd name="T23" fmla="*/ 76 h 90"/>
                <a:gd name="T24" fmla="*/ 45 w 68"/>
                <a:gd name="T25" fmla="*/ 77 h 90"/>
                <a:gd name="T26" fmla="*/ 48 w 68"/>
                <a:gd name="T27" fmla="*/ 76 h 90"/>
                <a:gd name="T28" fmla="*/ 51 w 68"/>
                <a:gd name="T29" fmla="*/ 76 h 90"/>
                <a:gd name="T30" fmla="*/ 53 w 68"/>
                <a:gd name="T31" fmla="*/ 77 h 90"/>
                <a:gd name="T32" fmla="*/ 56 w 68"/>
                <a:gd name="T33" fmla="*/ 78 h 90"/>
                <a:gd name="T34" fmla="*/ 60 w 68"/>
                <a:gd name="T35" fmla="*/ 80 h 90"/>
                <a:gd name="T36" fmla="*/ 64 w 68"/>
                <a:gd name="T37" fmla="*/ 83 h 90"/>
                <a:gd name="T38" fmla="*/ 67 w 68"/>
                <a:gd name="T39" fmla="*/ 85 h 90"/>
                <a:gd name="T40" fmla="*/ 66 w 68"/>
                <a:gd name="T41" fmla="*/ 87 h 90"/>
                <a:gd name="T42" fmla="*/ 62 w 68"/>
                <a:gd name="T43" fmla="*/ 88 h 90"/>
                <a:gd name="T44" fmla="*/ 57 w 68"/>
                <a:gd name="T45" fmla="*/ 89 h 90"/>
                <a:gd name="T46" fmla="*/ 52 w 68"/>
                <a:gd name="T47" fmla="*/ 88 h 90"/>
                <a:gd name="T48" fmla="*/ 48 w 68"/>
                <a:gd name="T49" fmla="*/ 87 h 90"/>
                <a:gd name="T50" fmla="*/ 46 w 68"/>
                <a:gd name="T51" fmla="*/ 86 h 90"/>
                <a:gd name="T52" fmla="*/ 44 w 68"/>
                <a:gd name="T53" fmla="*/ 86 h 90"/>
                <a:gd name="T54" fmla="*/ 42 w 68"/>
                <a:gd name="T55" fmla="*/ 86 h 90"/>
                <a:gd name="T56" fmla="*/ 36 w 68"/>
                <a:gd name="T57" fmla="*/ 81 h 90"/>
                <a:gd name="T58" fmla="*/ 29 w 68"/>
                <a:gd name="T59" fmla="*/ 74 h 90"/>
                <a:gd name="T60" fmla="*/ 22 w 68"/>
                <a:gd name="T61" fmla="*/ 66 h 90"/>
                <a:gd name="T62" fmla="*/ 18 w 68"/>
                <a:gd name="T63" fmla="*/ 63 h 90"/>
                <a:gd name="T64" fmla="*/ 17 w 68"/>
                <a:gd name="T65" fmla="*/ 59 h 90"/>
                <a:gd name="T66" fmla="*/ 16 w 68"/>
                <a:gd name="T67" fmla="*/ 55 h 90"/>
                <a:gd name="T68" fmla="*/ 15 w 68"/>
                <a:gd name="T69" fmla="*/ 49 h 90"/>
                <a:gd name="T70" fmla="*/ 13 w 68"/>
                <a:gd name="T71" fmla="*/ 41 h 90"/>
                <a:gd name="T72" fmla="*/ 8 w 68"/>
                <a:gd name="T73" fmla="*/ 29 h 90"/>
                <a:gd name="T74" fmla="*/ 3 w 68"/>
                <a:gd name="T75" fmla="*/ 16 h 90"/>
                <a:gd name="T76" fmla="*/ 0 w 68"/>
                <a:gd name="T77" fmla="*/ 7 h 90"/>
                <a:gd name="T78" fmla="*/ 0 w 68"/>
                <a:gd name="T79" fmla="*/ 3 h 90"/>
                <a:gd name="T80" fmla="*/ 2 w 68"/>
                <a:gd name="T81" fmla="*/ 1 h 90"/>
                <a:gd name="T82" fmla="*/ 4 w 68"/>
                <a:gd name="T83" fmla="*/ 0 h 90"/>
                <a:gd name="T84" fmla="*/ 6 w 68"/>
                <a:gd name="T85" fmla="*/ 0 h 90"/>
                <a:gd name="T86" fmla="*/ 16 w 68"/>
                <a:gd name="T87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" h="90">
                  <a:moveTo>
                    <a:pt x="16" y="7"/>
                  </a:moveTo>
                  <a:lnTo>
                    <a:pt x="16" y="8"/>
                  </a:lnTo>
                  <a:lnTo>
                    <a:pt x="17" y="10"/>
                  </a:lnTo>
                  <a:lnTo>
                    <a:pt x="18" y="13"/>
                  </a:lnTo>
                  <a:lnTo>
                    <a:pt x="18" y="16"/>
                  </a:lnTo>
                  <a:lnTo>
                    <a:pt x="20" y="20"/>
                  </a:lnTo>
                  <a:lnTo>
                    <a:pt x="21" y="24"/>
                  </a:lnTo>
                  <a:lnTo>
                    <a:pt x="22" y="27"/>
                  </a:lnTo>
                  <a:lnTo>
                    <a:pt x="22" y="29"/>
                  </a:lnTo>
                  <a:lnTo>
                    <a:pt x="22" y="33"/>
                  </a:lnTo>
                  <a:lnTo>
                    <a:pt x="23" y="36"/>
                  </a:lnTo>
                  <a:lnTo>
                    <a:pt x="24" y="40"/>
                  </a:lnTo>
                  <a:lnTo>
                    <a:pt x="26" y="44"/>
                  </a:lnTo>
                  <a:lnTo>
                    <a:pt x="27" y="48"/>
                  </a:lnTo>
                  <a:lnTo>
                    <a:pt x="29" y="51"/>
                  </a:lnTo>
                  <a:lnTo>
                    <a:pt x="30" y="53"/>
                  </a:lnTo>
                  <a:lnTo>
                    <a:pt x="32" y="55"/>
                  </a:lnTo>
                  <a:lnTo>
                    <a:pt x="33" y="56"/>
                  </a:lnTo>
                  <a:lnTo>
                    <a:pt x="35" y="59"/>
                  </a:lnTo>
                  <a:lnTo>
                    <a:pt x="37" y="63"/>
                  </a:lnTo>
                  <a:lnTo>
                    <a:pt x="39" y="66"/>
                  </a:lnTo>
                  <a:lnTo>
                    <a:pt x="41" y="70"/>
                  </a:lnTo>
                  <a:lnTo>
                    <a:pt x="42" y="74"/>
                  </a:lnTo>
                  <a:lnTo>
                    <a:pt x="44" y="76"/>
                  </a:lnTo>
                  <a:lnTo>
                    <a:pt x="44" y="77"/>
                  </a:lnTo>
                  <a:lnTo>
                    <a:pt x="45" y="77"/>
                  </a:lnTo>
                  <a:lnTo>
                    <a:pt x="46" y="77"/>
                  </a:lnTo>
                  <a:lnTo>
                    <a:pt x="48" y="76"/>
                  </a:lnTo>
                  <a:lnTo>
                    <a:pt x="49" y="76"/>
                  </a:lnTo>
                  <a:lnTo>
                    <a:pt x="51" y="76"/>
                  </a:lnTo>
                  <a:lnTo>
                    <a:pt x="52" y="76"/>
                  </a:lnTo>
                  <a:lnTo>
                    <a:pt x="53" y="77"/>
                  </a:lnTo>
                  <a:lnTo>
                    <a:pt x="55" y="77"/>
                  </a:lnTo>
                  <a:lnTo>
                    <a:pt x="56" y="78"/>
                  </a:lnTo>
                  <a:lnTo>
                    <a:pt x="59" y="79"/>
                  </a:lnTo>
                  <a:lnTo>
                    <a:pt x="60" y="80"/>
                  </a:lnTo>
                  <a:lnTo>
                    <a:pt x="63" y="81"/>
                  </a:lnTo>
                  <a:lnTo>
                    <a:pt x="64" y="83"/>
                  </a:lnTo>
                  <a:lnTo>
                    <a:pt x="66" y="84"/>
                  </a:lnTo>
                  <a:lnTo>
                    <a:pt x="67" y="85"/>
                  </a:lnTo>
                  <a:lnTo>
                    <a:pt x="66" y="86"/>
                  </a:lnTo>
                  <a:lnTo>
                    <a:pt x="66" y="87"/>
                  </a:lnTo>
                  <a:lnTo>
                    <a:pt x="64" y="88"/>
                  </a:lnTo>
                  <a:lnTo>
                    <a:pt x="62" y="88"/>
                  </a:lnTo>
                  <a:lnTo>
                    <a:pt x="59" y="89"/>
                  </a:lnTo>
                  <a:lnTo>
                    <a:pt x="57" y="89"/>
                  </a:lnTo>
                  <a:lnTo>
                    <a:pt x="55" y="89"/>
                  </a:lnTo>
                  <a:lnTo>
                    <a:pt x="52" y="88"/>
                  </a:lnTo>
                  <a:lnTo>
                    <a:pt x="50" y="88"/>
                  </a:lnTo>
                  <a:lnTo>
                    <a:pt x="48" y="87"/>
                  </a:lnTo>
                  <a:lnTo>
                    <a:pt x="47" y="87"/>
                  </a:lnTo>
                  <a:lnTo>
                    <a:pt x="46" y="86"/>
                  </a:lnTo>
                  <a:lnTo>
                    <a:pt x="45" y="86"/>
                  </a:lnTo>
                  <a:lnTo>
                    <a:pt x="44" y="86"/>
                  </a:lnTo>
                  <a:lnTo>
                    <a:pt x="43" y="86"/>
                  </a:lnTo>
                  <a:lnTo>
                    <a:pt x="42" y="86"/>
                  </a:lnTo>
                  <a:lnTo>
                    <a:pt x="40" y="84"/>
                  </a:lnTo>
                  <a:lnTo>
                    <a:pt x="36" y="81"/>
                  </a:lnTo>
                  <a:lnTo>
                    <a:pt x="33" y="77"/>
                  </a:lnTo>
                  <a:lnTo>
                    <a:pt x="29" y="74"/>
                  </a:lnTo>
                  <a:lnTo>
                    <a:pt x="25" y="70"/>
                  </a:lnTo>
                  <a:lnTo>
                    <a:pt x="22" y="66"/>
                  </a:lnTo>
                  <a:lnTo>
                    <a:pt x="20" y="64"/>
                  </a:lnTo>
                  <a:lnTo>
                    <a:pt x="18" y="63"/>
                  </a:lnTo>
                  <a:lnTo>
                    <a:pt x="18" y="61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6" y="55"/>
                  </a:lnTo>
                  <a:lnTo>
                    <a:pt x="16" y="52"/>
                  </a:lnTo>
                  <a:lnTo>
                    <a:pt x="15" y="49"/>
                  </a:lnTo>
                  <a:lnTo>
                    <a:pt x="14" y="45"/>
                  </a:lnTo>
                  <a:lnTo>
                    <a:pt x="13" y="41"/>
                  </a:lnTo>
                  <a:lnTo>
                    <a:pt x="11" y="35"/>
                  </a:lnTo>
                  <a:lnTo>
                    <a:pt x="8" y="29"/>
                  </a:lnTo>
                  <a:lnTo>
                    <a:pt x="5" y="22"/>
                  </a:lnTo>
                  <a:lnTo>
                    <a:pt x="3" y="1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16" y="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58" name="Freeform 186"/>
            <p:cNvSpPr>
              <a:spLocks/>
            </p:cNvSpPr>
            <p:nvPr/>
          </p:nvSpPr>
          <p:spPr bwMode="auto">
            <a:xfrm>
              <a:off x="1287" y="2204"/>
              <a:ext cx="70" cy="88"/>
            </a:xfrm>
            <a:custGeom>
              <a:avLst/>
              <a:gdLst>
                <a:gd name="T0" fmla="*/ 18 w 70"/>
                <a:gd name="T1" fmla="*/ 7 h 88"/>
                <a:gd name="T2" fmla="*/ 20 w 70"/>
                <a:gd name="T3" fmla="*/ 12 h 88"/>
                <a:gd name="T4" fmla="*/ 22 w 70"/>
                <a:gd name="T5" fmla="*/ 18 h 88"/>
                <a:gd name="T6" fmla="*/ 24 w 70"/>
                <a:gd name="T7" fmla="*/ 25 h 88"/>
                <a:gd name="T8" fmla="*/ 25 w 70"/>
                <a:gd name="T9" fmla="*/ 30 h 88"/>
                <a:gd name="T10" fmla="*/ 27 w 70"/>
                <a:gd name="T11" fmla="*/ 38 h 88"/>
                <a:gd name="T12" fmla="*/ 30 w 70"/>
                <a:gd name="T13" fmla="*/ 45 h 88"/>
                <a:gd name="T14" fmla="*/ 33 w 70"/>
                <a:gd name="T15" fmla="*/ 51 h 88"/>
                <a:gd name="T16" fmla="*/ 35 w 70"/>
                <a:gd name="T17" fmla="*/ 54 h 88"/>
                <a:gd name="T18" fmla="*/ 39 w 70"/>
                <a:gd name="T19" fmla="*/ 60 h 88"/>
                <a:gd name="T20" fmla="*/ 43 w 70"/>
                <a:gd name="T21" fmla="*/ 68 h 88"/>
                <a:gd name="T22" fmla="*/ 46 w 70"/>
                <a:gd name="T23" fmla="*/ 74 h 88"/>
                <a:gd name="T24" fmla="*/ 49 w 70"/>
                <a:gd name="T25" fmla="*/ 75 h 88"/>
                <a:gd name="T26" fmla="*/ 51 w 70"/>
                <a:gd name="T27" fmla="*/ 74 h 88"/>
                <a:gd name="T28" fmla="*/ 54 w 70"/>
                <a:gd name="T29" fmla="*/ 74 h 88"/>
                <a:gd name="T30" fmla="*/ 57 w 70"/>
                <a:gd name="T31" fmla="*/ 75 h 88"/>
                <a:gd name="T32" fmla="*/ 61 w 70"/>
                <a:gd name="T33" fmla="*/ 77 h 88"/>
                <a:gd name="T34" fmla="*/ 65 w 70"/>
                <a:gd name="T35" fmla="*/ 79 h 88"/>
                <a:gd name="T36" fmla="*/ 68 w 70"/>
                <a:gd name="T37" fmla="*/ 82 h 88"/>
                <a:gd name="T38" fmla="*/ 69 w 70"/>
                <a:gd name="T39" fmla="*/ 84 h 88"/>
                <a:gd name="T40" fmla="*/ 66 w 70"/>
                <a:gd name="T41" fmla="*/ 86 h 88"/>
                <a:gd name="T42" fmla="*/ 62 w 70"/>
                <a:gd name="T43" fmla="*/ 87 h 88"/>
                <a:gd name="T44" fmla="*/ 57 w 70"/>
                <a:gd name="T45" fmla="*/ 87 h 88"/>
                <a:gd name="T46" fmla="*/ 52 w 70"/>
                <a:gd name="T47" fmla="*/ 86 h 88"/>
                <a:gd name="T48" fmla="*/ 49 w 70"/>
                <a:gd name="T49" fmla="*/ 85 h 88"/>
                <a:gd name="T50" fmla="*/ 47 w 70"/>
                <a:gd name="T51" fmla="*/ 84 h 88"/>
                <a:gd name="T52" fmla="*/ 44 w 70"/>
                <a:gd name="T53" fmla="*/ 84 h 88"/>
                <a:gd name="T54" fmla="*/ 39 w 70"/>
                <a:gd name="T55" fmla="*/ 79 h 88"/>
                <a:gd name="T56" fmla="*/ 31 w 70"/>
                <a:gd name="T57" fmla="*/ 71 h 88"/>
                <a:gd name="T58" fmla="*/ 25 w 70"/>
                <a:gd name="T59" fmla="*/ 64 h 88"/>
                <a:gd name="T60" fmla="*/ 20 w 70"/>
                <a:gd name="T61" fmla="*/ 60 h 88"/>
                <a:gd name="T62" fmla="*/ 15 w 70"/>
                <a:gd name="T63" fmla="*/ 54 h 88"/>
                <a:gd name="T64" fmla="*/ 10 w 70"/>
                <a:gd name="T65" fmla="*/ 47 h 88"/>
                <a:gd name="T66" fmla="*/ 5 w 70"/>
                <a:gd name="T67" fmla="*/ 39 h 88"/>
                <a:gd name="T68" fmla="*/ 3 w 70"/>
                <a:gd name="T69" fmla="*/ 30 h 88"/>
                <a:gd name="T70" fmla="*/ 1 w 70"/>
                <a:gd name="T71" fmla="*/ 20 h 88"/>
                <a:gd name="T72" fmla="*/ 0 w 70"/>
                <a:gd name="T73" fmla="*/ 11 h 88"/>
                <a:gd name="T74" fmla="*/ 0 w 70"/>
                <a:gd name="T75" fmla="*/ 3 h 88"/>
                <a:gd name="T76" fmla="*/ 0 w 70"/>
                <a:gd name="T77" fmla="*/ 0 h 88"/>
                <a:gd name="T78" fmla="*/ 2 w 70"/>
                <a:gd name="T79" fmla="*/ 0 h 88"/>
                <a:gd name="T80" fmla="*/ 4 w 70"/>
                <a:gd name="T81" fmla="*/ 1 h 88"/>
                <a:gd name="T82" fmla="*/ 6 w 70"/>
                <a:gd name="T8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0" h="88">
                  <a:moveTo>
                    <a:pt x="18" y="7"/>
                  </a:moveTo>
                  <a:lnTo>
                    <a:pt x="18" y="7"/>
                  </a:lnTo>
                  <a:lnTo>
                    <a:pt x="19" y="9"/>
                  </a:lnTo>
                  <a:lnTo>
                    <a:pt x="20" y="12"/>
                  </a:lnTo>
                  <a:lnTo>
                    <a:pt x="21" y="15"/>
                  </a:lnTo>
                  <a:lnTo>
                    <a:pt x="22" y="18"/>
                  </a:lnTo>
                  <a:lnTo>
                    <a:pt x="23" y="22"/>
                  </a:lnTo>
                  <a:lnTo>
                    <a:pt x="24" y="25"/>
                  </a:lnTo>
                  <a:lnTo>
                    <a:pt x="24" y="28"/>
                  </a:lnTo>
                  <a:lnTo>
                    <a:pt x="25" y="30"/>
                  </a:lnTo>
                  <a:lnTo>
                    <a:pt x="25" y="34"/>
                  </a:lnTo>
                  <a:lnTo>
                    <a:pt x="27" y="38"/>
                  </a:lnTo>
                  <a:lnTo>
                    <a:pt x="28" y="42"/>
                  </a:lnTo>
                  <a:lnTo>
                    <a:pt x="30" y="45"/>
                  </a:lnTo>
                  <a:lnTo>
                    <a:pt x="31" y="49"/>
                  </a:lnTo>
                  <a:lnTo>
                    <a:pt x="33" y="51"/>
                  </a:lnTo>
                  <a:lnTo>
                    <a:pt x="34" y="52"/>
                  </a:lnTo>
                  <a:lnTo>
                    <a:pt x="35" y="54"/>
                  </a:lnTo>
                  <a:lnTo>
                    <a:pt x="37" y="56"/>
                  </a:lnTo>
                  <a:lnTo>
                    <a:pt x="39" y="60"/>
                  </a:lnTo>
                  <a:lnTo>
                    <a:pt x="41" y="64"/>
                  </a:lnTo>
                  <a:lnTo>
                    <a:pt x="43" y="68"/>
                  </a:lnTo>
                  <a:lnTo>
                    <a:pt x="45" y="71"/>
                  </a:lnTo>
                  <a:lnTo>
                    <a:pt x="46" y="74"/>
                  </a:lnTo>
                  <a:lnTo>
                    <a:pt x="47" y="75"/>
                  </a:lnTo>
                  <a:lnTo>
                    <a:pt x="49" y="75"/>
                  </a:lnTo>
                  <a:lnTo>
                    <a:pt x="50" y="74"/>
                  </a:lnTo>
                  <a:lnTo>
                    <a:pt x="51" y="74"/>
                  </a:lnTo>
                  <a:lnTo>
                    <a:pt x="53" y="74"/>
                  </a:lnTo>
                  <a:lnTo>
                    <a:pt x="54" y="74"/>
                  </a:lnTo>
                  <a:lnTo>
                    <a:pt x="56" y="75"/>
                  </a:lnTo>
                  <a:lnTo>
                    <a:pt x="57" y="75"/>
                  </a:lnTo>
                  <a:lnTo>
                    <a:pt x="59" y="76"/>
                  </a:lnTo>
                  <a:lnTo>
                    <a:pt x="61" y="77"/>
                  </a:lnTo>
                  <a:lnTo>
                    <a:pt x="63" y="78"/>
                  </a:lnTo>
                  <a:lnTo>
                    <a:pt x="65" y="79"/>
                  </a:lnTo>
                  <a:lnTo>
                    <a:pt x="66" y="81"/>
                  </a:lnTo>
                  <a:lnTo>
                    <a:pt x="68" y="82"/>
                  </a:lnTo>
                  <a:lnTo>
                    <a:pt x="69" y="83"/>
                  </a:lnTo>
                  <a:lnTo>
                    <a:pt x="69" y="84"/>
                  </a:lnTo>
                  <a:lnTo>
                    <a:pt x="68" y="85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2" y="87"/>
                  </a:lnTo>
                  <a:lnTo>
                    <a:pt x="59" y="87"/>
                  </a:lnTo>
                  <a:lnTo>
                    <a:pt x="57" y="87"/>
                  </a:lnTo>
                  <a:lnTo>
                    <a:pt x="54" y="86"/>
                  </a:lnTo>
                  <a:lnTo>
                    <a:pt x="52" y="86"/>
                  </a:lnTo>
                  <a:lnTo>
                    <a:pt x="50" y="85"/>
                  </a:lnTo>
                  <a:lnTo>
                    <a:pt x="49" y="85"/>
                  </a:lnTo>
                  <a:lnTo>
                    <a:pt x="48" y="84"/>
                  </a:lnTo>
                  <a:lnTo>
                    <a:pt x="47" y="84"/>
                  </a:lnTo>
                  <a:lnTo>
                    <a:pt x="46" y="84"/>
                  </a:lnTo>
                  <a:lnTo>
                    <a:pt x="44" y="84"/>
                  </a:lnTo>
                  <a:lnTo>
                    <a:pt x="42" y="82"/>
                  </a:lnTo>
                  <a:lnTo>
                    <a:pt x="39" y="79"/>
                  </a:lnTo>
                  <a:lnTo>
                    <a:pt x="35" y="75"/>
                  </a:lnTo>
                  <a:lnTo>
                    <a:pt x="31" y="71"/>
                  </a:lnTo>
                  <a:lnTo>
                    <a:pt x="28" y="68"/>
                  </a:lnTo>
                  <a:lnTo>
                    <a:pt x="25" y="64"/>
                  </a:lnTo>
                  <a:lnTo>
                    <a:pt x="22" y="62"/>
                  </a:lnTo>
                  <a:lnTo>
                    <a:pt x="20" y="60"/>
                  </a:lnTo>
                  <a:lnTo>
                    <a:pt x="18" y="57"/>
                  </a:lnTo>
                  <a:lnTo>
                    <a:pt x="15" y="54"/>
                  </a:lnTo>
                  <a:lnTo>
                    <a:pt x="12" y="51"/>
                  </a:lnTo>
                  <a:lnTo>
                    <a:pt x="10" y="47"/>
                  </a:lnTo>
                  <a:lnTo>
                    <a:pt x="7" y="43"/>
                  </a:lnTo>
                  <a:lnTo>
                    <a:pt x="5" y="39"/>
                  </a:lnTo>
                  <a:lnTo>
                    <a:pt x="3" y="34"/>
                  </a:lnTo>
                  <a:lnTo>
                    <a:pt x="3" y="30"/>
                  </a:lnTo>
                  <a:lnTo>
                    <a:pt x="2" y="25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2"/>
                  </a:lnTo>
                  <a:lnTo>
                    <a:pt x="6" y="2"/>
                  </a:lnTo>
                  <a:lnTo>
                    <a:pt x="18" y="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59" name="Freeform 187"/>
            <p:cNvSpPr>
              <a:spLocks/>
            </p:cNvSpPr>
            <p:nvPr/>
          </p:nvSpPr>
          <p:spPr bwMode="auto">
            <a:xfrm>
              <a:off x="1195" y="2346"/>
              <a:ext cx="125" cy="178"/>
            </a:xfrm>
            <a:custGeom>
              <a:avLst/>
              <a:gdLst>
                <a:gd name="T0" fmla="*/ 124 w 125"/>
                <a:gd name="T1" fmla="*/ 177 h 178"/>
                <a:gd name="T2" fmla="*/ 124 w 125"/>
                <a:gd name="T3" fmla="*/ 58 h 178"/>
                <a:gd name="T4" fmla="*/ 0 w 125"/>
                <a:gd name="T5" fmla="*/ 0 h 178"/>
                <a:gd name="T6" fmla="*/ 0 w 125"/>
                <a:gd name="T7" fmla="*/ 110 h 178"/>
                <a:gd name="T8" fmla="*/ 124 w 125"/>
                <a:gd name="T9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78">
                  <a:moveTo>
                    <a:pt x="124" y="177"/>
                  </a:moveTo>
                  <a:lnTo>
                    <a:pt x="124" y="58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24" y="177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60" name="Freeform 188"/>
            <p:cNvSpPr>
              <a:spLocks/>
            </p:cNvSpPr>
            <p:nvPr/>
          </p:nvSpPr>
          <p:spPr bwMode="auto">
            <a:xfrm>
              <a:off x="1279" y="2283"/>
              <a:ext cx="100" cy="43"/>
            </a:xfrm>
            <a:custGeom>
              <a:avLst/>
              <a:gdLst>
                <a:gd name="T0" fmla="*/ 99 w 100"/>
                <a:gd name="T1" fmla="*/ 7 h 43"/>
                <a:gd name="T2" fmla="*/ 34 w 100"/>
                <a:gd name="T3" fmla="*/ 42 h 43"/>
                <a:gd name="T4" fmla="*/ 0 w 100"/>
                <a:gd name="T5" fmla="*/ 34 h 43"/>
                <a:gd name="T6" fmla="*/ 64 w 100"/>
                <a:gd name="T7" fmla="*/ 0 h 43"/>
                <a:gd name="T8" fmla="*/ 99 w 100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43">
                  <a:moveTo>
                    <a:pt x="99" y="7"/>
                  </a:moveTo>
                  <a:lnTo>
                    <a:pt x="34" y="42"/>
                  </a:lnTo>
                  <a:lnTo>
                    <a:pt x="0" y="34"/>
                  </a:lnTo>
                  <a:lnTo>
                    <a:pt x="64" y="0"/>
                  </a:lnTo>
                  <a:lnTo>
                    <a:pt x="99" y="7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61" name="Freeform 189"/>
            <p:cNvSpPr>
              <a:spLocks/>
            </p:cNvSpPr>
            <p:nvPr/>
          </p:nvSpPr>
          <p:spPr bwMode="auto">
            <a:xfrm>
              <a:off x="1235" y="2196"/>
              <a:ext cx="112" cy="111"/>
            </a:xfrm>
            <a:custGeom>
              <a:avLst/>
              <a:gdLst>
                <a:gd name="T0" fmla="*/ 23 w 112"/>
                <a:gd name="T1" fmla="*/ 10 h 111"/>
                <a:gd name="T2" fmla="*/ 26 w 112"/>
                <a:gd name="T3" fmla="*/ 17 h 111"/>
                <a:gd name="T4" fmla="*/ 31 w 112"/>
                <a:gd name="T5" fmla="*/ 28 h 111"/>
                <a:gd name="T6" fmla="*/ 35 w 112"/>
                <a:gd name="T7" fmla="*/ 38 h 111"/>
                <a:gd name="T8" fmla="*/ 38 w 112"/>
                <a:gd name="T9" fmla="*/ 45 h 111"/>
                <a:gd name="T10" fmla="*/ 41 w 112"/>
                <a:gd name="T11" fmla="*/ 53 h 111"/>
                <a:gd name="T12" fmla="*/ 44 w 112"/>
                <a:gd name="T13" fmla="*/ 61 h 111"/>
                <a:gd name="T14" fmla="*/ 47 w 112"/>
                <a:gd name="T15" fmla="*/ 66 h 111"/>
                <a:gd name="T16" fmla="*/ 52 w 112"/>
                <a:gd name="T17" fmla="*/ 69 h 111"/>
                <a:gd name="T18" fmla="*/ 62 w 112"/>
                <a:gd name="T19" fmla="*/ 77 h 111"/>
                <a:gd name="T20" fmla="*/ 75 w 112"/>
                <a:gd name="T21" fmla="*/ 87 h 111"/>
                <a:gd name="T22" fmla="*/ 84 w 112"/>
                <a:gd name="T23" fmla="*/ 94 h 111"/>
                <a:gd name="T24" fmla="*/ 87 w 112"/>
                <a:gd name="T25" fmla="*/ 95 h 111"/>
                <a:gd name="T26" fmla="*/ 90 w 112"/>
                <a:gd name="T27" fmla="*/ 95 h 111"/>
                <a:gd name="T28" fmla="*/ 93 w 112"/>
                <a:gd name="T29" fmla="*/ 95 h 111"/>
                <a:gd name="T30" fmla="*/ 96 w 112"/>
                <a:gd name="T31" fmla="*/ 96 h 111"/>
                <a:gd name="T32" fmla="*/ 101 w 112"/>
                <a:gd name="T33" fmla="*/ 98 h 111"/>
                <a:gd name="T34" fmla="*/ 106 w 112"/>
                <a:gd name="T35" fmla="*/ 101 h 111"/>
                <a:gd name="T36" fmla="*/ 109 w 112"/>
                <a:gd name="T37" fmla="*/ 104 h 111"/>
                <a:gd name="T38" fmla="*/ 111 w 112"/>
                <a:gd name="T39" fmla="*/ 107 h 111"/>
                <a:gd name="T40" fmla="*/ 108 w 112"/>
                <a:gd name="T41" fmla="*/ 109 h 111"/>
                <a:gd name="T42" fmla="*/ 104 w 112"/>
                <a:gd name="T43" fmla="*/ 110 h 111"/>
                <a:gd name="T44" fmla="*/ 98 w 112"/>
                <a:gd name="T45" fmla="*/ 109 h 111"/>
                <a:gd name="T46" fmla="*/ 92 w 112"/>
                <a:gd name="T47" fmla="*/ 107 h 111"/>
                <a:gd name="T48" fmla="*/ 88 w 112"/>
                <a:gd name="T49" fmla="*/ 106 h 111"/>
                <a:gd name="T50" fmla="*/ 85 w 112"/>
                <a:gd name="T51" fmla="*/ 105 h 111"/>
                <a:gd name="T52" fmla="*/ 83 w 112"/>
                <a:gd name="T53" fmla="*/ 105 h 111"/>
                <a:gd name="T54" fmla="*/ 81 w 112"/>
                <a:gd name="T55" fmla="*/ 105 h 111"/>
                <a:gd name="T56" fmla="*/ 73 w 112"/>
                <a:gd name="T57" fmla="*/ 102 h 111"/>
                <a:gd name="T58" fmla="*/ 63 w 112"/>
                <a:gd name="T59" fmla="*/ 98 h 111"/>
                <a:gd name="T60" fmla="*/ 54 w 112"/>
                <a:gd name="T61" fmla="*/ 93 h 111"/>
                <a:gd name="T62" fmla="*/ 47 w 112"/>
                <a:gd name="T63" fmla="*/ 89 h 111"/>
                <a:gd name="T64" fmla="*/ 39 w 112"/>
                <a:gd name="T65" fmla="*/ 82 h 111"/>
                <a:gd name="T66" fmla="*/ 30 w 112"/>
                <a:gd name="T67" fmla="*/ 73 h 111"/>
                <a:gd name="T68" fmla="*/ 23 w 112"/>
                <a:gd name="T69" fmla="*/ 62 h 111"/>
                <a:gd name="T70" fmla="*/ 16 w 112"/>
                <a:gd name="T71" fmla="*/ 51 h 111"/>
                <a:gd name="T72" fmla="*/ 10 w 112"/>
                <a:gd name="T73" fmla="*/ 36 h 111"/>
                <a:gd name="T74" fmla="*/ 4 w 112"/>
                <a:gd name="T75" fmla="*/ 22 h 111"/>
                <a:gd name="T76" fmla="*/ 0 w 112"/>
                <a:gd name="T77" fmla="*/ 11 h 111"/>
                <a:gd name="T78" fmla="*/ 0 w 112"/>
                <a:gd name="T79" fmla="*/ 5 h 111"/>
                <a:gd name="T80" fmla="*/ 1 w 112"/>
                <a:gd name="T81" fmla="*/ 3 h 111"/>
                <a:gd name="T82" fmla="*/ 3 w 112"/>
                <a:gd name="T83" fmla="*/ 1 h 111"/>
                <a:gd name="T84" fmla="*/ 5 w 112"/>
                <a:gd name="T85" fmla="*/ 0 h 111"/>
                <a:gd name="T86" fmla="*/ 22 w 112"/>
                <a:gd name="T87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" h="111">
                  <a:moveTo>
                    <a:pt x="22" y="9"/>
                  </a:moveTo>
                  <a:lnTo>
                    <a:pt x="23" y="10"/>
                  </a:lnTo>
                  <a:lnTo>
                    <a:pt x="24" y="13"/>
                  </a:lnTo>
                  <a:lnTo>
                    <a:pt x="26" y="17"/>
                  </a:lnTo>
                  <a:lnTo>
                    <a:pt x="28" y="22"/>
                  </a:lnTo>
                  <a:lnTo>
                    <a:pt x="31" y="28"/>
                  </a:lnTo>
                  <a:lnTo>
                    <a:pt x="33" y="33"/>
                  </a:lnTo>
                  <a:lnTo>
                    <a:pt x="35" y="38"/>
                  </a:lnTo>
                  <a:lnTo>
                    <a:pt x="37" y="42"/>
                  </a:lnTo>
                  <a:lnTo>
                    <a:pt x="38" y="45"/>
                  </a:lnTo>
                  <a:lnTo>
                    <a:pt x="39" y="49"/>
                  </a:lnTo>
                  <a:lnTo>
                    <a:pt x="41" y="53"/>
                  </a:lnTo>
                  <a:lnTo>
                    <a:pt x="42" y="57"/>
                  </a:lnTo>
                  <a:lnTo>
                    <a:pt x="44" y="61"/>
                  </a:lnTo>
                  <a:lnTo>
                    <a:pt x="46" y="64"/>
                  </a:lnTo>
                  <a:lnTo>
                    <a:pt x="47" y="66"/>
                  </a:lnTo>
                  <a:lnTo>
                    <a:pt x="49" y="67"/>
                  </a:lnTo>
                  <a:lnTo>
                    <a:pt x="52" y="69"/>
                  </a:lnTo>
                  <a:lnTo>
                    <a:pt x="56" y="72"/>
                  </a:lnTo>
                  <a:lnTo>
                    <a:pt x="62" y="77"/>
                  </a:lnTo>
                  <a:lnTo>
                    <a:pt x="69" y="82"/>
                  </a:lnTo>
                  <a:lnTo>
                    <a:pt x="75" y="87"/>
                  </a:lnTo>
                  <a:lnTo>
                    <a:pt x="80" y="91"/>
                  </a:lnTo>
                  <a:lnTo>
                    <a:pt x="84" y="94"/>
                  </a:lnTo>
                  <a:lnTo>
                    <a:pt x="86" y="95"/>
                  </a:lnTo>
                  <a:lnTo>
                    <a:pt x="87" y="95"/>
                  </a:lnTo>
                  <a:lnTo>
                    <a:pt x="88" y="95"/>
                  </a:lnTo>
                  <a:lnTo>
                    <a:pt x="90" y="95"/>
                  </a:lnTo>
                  <a:lnTo>
                    <a:pt x="91" y="95"/>
                  </a:lnTo>
                  <a:lnTo>
                    <a:pt x="93" y="95"/>
                  </a:lnTo>
                  <a:lnTo>
                    <a:pt x="94" y="95"/>
                  </a:lnTo>
                  <a:lnTo>
                    <a:pt x="96" y="96"/>
                  </a:lnTo>
                  <a:lnTo>
                    <a:pt x="98" y="97"/>
                  </a:lnTo>
                  <a:lnTo>
                    <a:pt x="101" y="98"/>
                  </a:lnTo>
                  <a:lnTo>
                    <a:pt x="103" y="100"/>
                  </a:lnTo>
                  <a:lnTo>
                    <a:pt x="106" y="101"/>
                  </a:lnTo>
                  <a:lnTo>
                    <a:pt x="108" y="103"/>
                  </a:lnTo>
                  <a:lnTo>
                    <a:pt x="109" y="104"/>
                  </a:lnTo>
                  <a:lnTo>
                    <a:pt x="111" y="106"/>
                  </a:lnTo>
                  <a:lnTo>
                    <a:pt x="111" y="107"/>
                  </a:lnTo>
                  <a:lnTo>
                    <a:pt x="110" y="108"/>
                  </a:lnTo>
                  <a:lnTo>
                    <a:pt x="108" y="109"/>
                  </a:lnTo>
                  <a:lnTo>
                    <a:pt x="106" y="110"/>
                  </a:lnTo>
                  <a:lnTo>
                    <a:pt x="104" y="110"/>
                  </a:lnTo>
                  <a:lnTo>
                    <a:pt x="101" y="110"/>
                  </a:lnTo>
                  <a:lnTo>
                    <a:pt x="98" y="109"/>
                  </a:lnTo>
                  <a:lnTo>
                    <a:pt x="95" y="108"/>
                  </a:lnTo>
                  <a:lnTo>
                    <a:pt x="92" y="107"/>
                  </a:lnTo>
                  <a:lnTo>
                    <a:pt x="90" y="106"/>
                  </a:lnTo>
                  <a:lnTo>
                    <a:pt x="88" y="106"/>
                  </a:lnTo>
                  <a:lnTo>
                    <a:pt x="86" y="105"/>
                  </a:lnTo>
                  <a:lnTo>
                    <a:pt x="85" y="105"/>
                  </a:lnTo>
                  <a:lnTo>
                    <a:pt x="84" y="105"/>
                  </a:lnTo>
                  <a:lnTo>
                    <a:pt x="83" y="105"/>
                  </a:lnTo>
                  <a:lnTo>
                    <a:pt x="82" y="105"/>
                  </a:lnTo>
                  <a:lnTo>
                    <a:pt x="81" y="105"/>
                  </a:lnTo>
                  <a:lnTo>
                    <a:pt x="78" y="104"/>
                  </a:lnTo>
                  <a:lnTo>
                    <a:pt x="73" y="102"/>
                  </a:lnTo>
                  <a:lnTo>
                    <a:pt x="69" y="100"/>
                  </a:lnTo>
                  <a:lnTo>
                    <a:pt x="63" y="98"/>
                  </a:lnTo>
                  <a:lnTo>
                    <a:pt x="58" y="95"/>
                  </a:lnTo>
                  <a:lnTo>
                    <a:pt x="54" y="93"/>
                  </a:lnTo>
                  <a:lnTo>
                    <a:pt x="50" y="91"/>
                  </a:lnTo>
                  <a:lnTo>
                    <a:pt x="47" y="89"/>
                  </a:lnTo>
                  <a:lnTo>
                    <a:pt x="44" y="85"/>
                  </a:lnTo>
                  <a:lnTo>
                    <a:pt x="39" y="82"/>
                  </a:lnTo>
                  <a:lnTo>
                    <a:pt x="35" y="77"/>
                  </a:lnTo>
                  <a:lnTo>
                    <a:pt x="30" y="73"/>
                  </a:lnTo>
                  <a:lnTo>
                    <a:pt x="26" y="67"/>
                  </a:lnTo>
                  <a:lnTo>
                    <a:pt x="23" y="62"/>
                  </a:lnTo>
                  <a:lnTo>
                    <a:pt x="20" y="57"/>
                  </a:lnTo>
                  <a:lnTo>
                    <a:pt x="16" y="51"/>
                  </a:lnTo>
                  <a:lnTo>
                    <a:pt x="13" y="44"/>
                  </a:lnTo>
                  <a:lnTo>
                    <a:pt x="10" y="36"/>
                  </a:lnTo>
                  <a:lnTo>
                    <a:pt x="7" y="29"/>
                  </a:lnTo>
                  <a:lnTo>
                    <a:pt x="4" y="22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22" y="9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62" name="Freeform 190"/>
            <p:cNvSpPr>
              <a:spLocks/>
            </p:cNvSpPr>
            <p:nvPr/>
          </p:nvSpPr>
          <p:spPr bwMode="auto">
            <a:xfrm>
              <a:off x="1287" y="2204"/>
              <a:ext cx="69" cy="91"/>
            </a:xfrm>
            <a:custGeom>
              <a:avLst/>
              <a:gdLst>
                <a:gd name="T0" fmla="*/ 18 w 69"/>
                <a:gd name="T1" fmla="*/ 8 h 91"/>
                <a:gd name="T2" fmla="*/ 19 w 69"/>
                <a:gd name="T3" fmla="*/ 13 h 91"/>
                <a:gd name="T4" fmla="*/ 22 w 69"/>
                <a:gd name="T5" fmla="*/ 20 h 91"/>
                <a:gd name="T6" fmla="*/ 23 w 69"/>
                <a:gd name="T7" fmla="*/ 27 h 91"/>
                <a:gd name="T8" fmla="*/ 24 w 69"/>
                <a:gd name="T9" fmla="*/ 32 h 91"/>
                <a:gd name="T10" fmla="*/ 26 w 69"/>
                <a:gd name="T11" fmla="*/ 40 h 91"/>
                <a:gd name="T12" fmla="*/ 29 w 69"/>
                <a:gd name="T13" fmla="*/ 48 h 91"/>
                <a:gd name="T14" fmla="*/ 32 w 69"/>
                <a:gd name="T15" fmla="*/ 54 h 91"/>
                <a:gd name="T16" fmla="*/ 35 w 69"/>
                <a:gd name="T17" fmla="*/ 57 h 91"/>
                <a:gd name="T18" fmla="*/ 38 w 69"/>
                <a:gd name="T19" fmla="*/ 63 h 91"/>
                <a:gd name="T20" fmla="*/ 42 w 69"/>
                <a:gd name="T21" fmla="*/ 71 h 91"/>
                <a:gd name="T22" fmla="*/ 45 w 69"/>
                <a:gd name="T23" fmla="*/ 77 h 91"/>
                <a:gd name="T24" fmla="*/ 47 w 69"/>
                <a:gd name="T25" fmla="*/ 77 h 91"/>
                <a:gd name="T26" fmla="*/ 49 w 69"/>
                <a:gd name="T27" fmla="*/ 77 h 91"/>
                <a:gd name="T28" fmla="*/ 52 w 69"/>
                <a:gd name="T29" fmla="*/ 77 h 91"/>
                <a:gd name="T30" fmla="*/ 55 w 69"/>
                <a:gd name="T31" fmla="*/ 77 h 91"/>
                <a:gd name="T32" fmla="*/ 58 w 69"/>
                <a:gd name="T33" fmla="*/ 78 h 91"/>
                <a:gd name="T34" fmla="*/ 62 w 69"/>
                <a:gd name="T35" fmla="*/ 81 h 91"/>
                <a:gd name="T36" fmla="*/ 65 w 69"/>
                <a:gd name="T37" fmla="*/ 84 h 91"/>
                <a:gd name="T38" fmla="*/ 68 w 69"/>
                <a:gd name="T39" fmla="*/ 86 h 91"/>
                <a:gd name="T40" fmla="*/ 67 w 69"/>
                <a:gd name="T41" fmla="*/ 88 h 91"/>
                <a:gd name="T42" fmla="*/ 63 w 69"/>
                <a:gd name="T43" fmla="*/ 89 h 91"/>
                <a:gd name="T44" fmla="*/ 58 w 69"/>
                <a:gd name="T45" fmla="*/ 90 h 91"/>
                <a:gd name="T46" fmla="*/ 54 w 69"/>
                <a:gd name="T47" fmla="*/ 89 h 91"/>
                <a:gd name="T48" fmla="*/ 50 w 69"/>
                <a:gd name="T49" fmla="*/ 88 h 91"/>
                <a:gd name="T50" fmla="*/ 47 w 69"/>
                <a:gd name="T51" fmla="*/ 87 h 91"/>
                <a:gd name="T52" fmla="*/ 45 w 69"/>
                <a:gd name="T53" fmla="*/ 87 h 91"/>
                <a:gd name="T54" fmla="*/ 41 w 69"/>
                <a:gd name="T55" fmla="*/ 85 h 91"/>
                <a:gd name="T56" fmla="*/ 35 w 69"/>
                <a:gd name="T57" fmla="*/ 78 h 91"/>
                <a:gd name="T58" fmla="*/ 27 w 69"/>
                <a:gd name="T59" fmla="*/ 70 h 91"/>
                <a:gd name="T60" fmla="*/ 22 w 69"/>
                <a:gd name="T61" fmla="*/ 65 h 91"/>
                <a:gd name="T62" fmla="*/ 18 w 69"/>
                <a:gd name="T63" fmla="*/ 60 h 91"/>
                <a:gd name="T64" fmla="*/ 12 w 69"/>
                <a:gd name="T65" fmla="*/ 53 h 91"/>
                <a:gd name="T66" fmla="*/ 7 w 69"/>
                <a:gd name="T67" fmla="*/ 45 h 91"/>
                <a:gd name="T68" fmla="*/ 3 w 69"/>
                <a:gd name="T69" fmla="*/ 37 h 91"/>
                <a:gd name="T70" fmla="*/ 2 w 69"/>
                <a:gd name="T71" fmla="*/ 28 h 91"/>
                <a:gd name="T72" fmla="*/ 0 w 69"/>
                <a:gd name="T73" fmla="*/ 17 h 91"/>
                <a:gd name="T74" fmla="*/ 0 w 69"/>
                <a:gd name="T75" fmla="*/ 9 h 91"/>
                <a:gd name="T76" fmla="*/ 0 w 69"/>
                <a:gd name="T77" fmla="*/ 3 h 91"/>
                <a:gd name="T78" fmla="*/ 2 w 69"/>
                <a:gd name="T79" fmla="*/ 1 h 91"/>
                <a:gd name="T80" fmla="*/ 4 w 69"/>
                <a:gd name="T81" fmla="*/ 0 h 91"/>
                <a:gd name="T82" fmla="*/ 7 w 69"/>
                <a:gd name="T83" fmla="*/ 0 h 91"/>
                <a:gd name="T84" fmla="*/ 9 w 69"/>
                <a:gd name="T8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" h="91">
                  <a:moveTo>
                    <a:pt x="18" y="8"/>
                  </a:moveTo>
                  <a:lnTo>
                    <a:pt x="18" y="8"/>
                  </a:lnTo>
                  <a:lnTo>
                    <a:pt x="19" y="10"/>
                  </a:lnTo>
                  <a:lnTo>
                    <a:pt x="19" y="13"/>
                  </a:lnTo>
                  <a:lnTo>
                    <a:pt x="21" y="16"/>
                  </a:lnTo>
                  <a:lnTo>
                    <a:pt x="22" y="20"/>
                  </a:lnTo>
                  <a:lnTo>
                    <a:pt x="22" y="24"/>
                  </a:lnTo>
                  <a:lnTo>
                    <a:pt x="23" y="27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25" y="36"/>
                  </a:lnTo>
                  <a:lnTo>
                    <a:pt x="26" y="40"/>
                  </a:lnTo>
                  <a:lnTo>
                    <a:pt x="28" y="44"/>
                  </a:lnTo>
                  <a:lnTo>
                    <a:pt x="29" y="48"/>
                  </a:lnTo>
                  <a:lnTo>
                    <a:pt x="31" y="51"/>
                  </a:lnTo>
                  <a:lnTo>
                    <a:pt x="32" y="54"/>
                  </a:lnTo>
                  <a:lnTo>
                    <a:pt x="33" y="55"/>
                  </a:lnTo>
                  <a:lnTo>
                    <a:pt x="35" y="57"/>
                  </a:lnTo>
                  <a:lnTo>
                    <a:pt x="36" y="59"/>
                  </a:lnTo>
                  <a:lnTo>
                    <a:pt x="38" y="63"/>
                  </a:lnTo>
                  <a:lnTo>
                    <a:pt x="41" y="67"/>
                  </a:lnTo>
                  <a:lnTo>
                    <a:pt x="42" y="71"/>
                  </a:lnTo>
                  <a:lnTo>
                    <a:pt x="44" y="74"/>
                  </a:lnTo>
                  <a:lnTo>
                    <a:pt x="45" y="77"/>
                  </a:lnTo>
                  <a:lnTo>
                    <a:pt x="46" y="77"/>
                  </a:lnTo>
                  <a:lnTo>
                    <a:pt x="47" y="77"/>
                  </a:lnTo>
                  <a:lnTo>
                    <a:pt x="48" y="77"/>
                  </a:lnTo>
                  <a:lnTo>
                    <a:pt x="49" y="77"/>
                  </a:lnTo>
                  <a:lnTo>
                    <a:pt x="51" y="77"/>
                  </a:lnTo>
                  <a:lnTo>
                    <a:pt x="52" y="77"/>
                  </a:lnTo>
                  <a:lnTo>
                    <a:pt x="54" y="77"/>
                  </a:lnTo>
                  <a:lnTo>
                    <a:pt x="55" y="77"/>
                  </a:lnTo>
                  <a:lnTo>
                    <a:pt x="56" y="78"/>
                  </a:lnTo>
                  <a:lnTo>
                    <a:pt x="58" y="78"/>
                  </a:lnTo>
                  <a:lnTo>
                    <a:pt x="60" y="80"/>
                  </a:lnTo>
                  <a:lnTo>
                    <a:pt x="62" y="81"/>
                  </a:lnTo>
                  <a:lnTo>
                    <a:pt x="64" y="82"/>
                  </a:lnTo>
                  <a:lnTo>
                    <a:pt x="65" y="84"/>
                  </a:lnTo>
                  <a:lnTo>
                    <a:pt x="67" y="85"/>
                  </a:lnTo>
                  <a:lnTo>
                    <a:pt x="68" y="86"/>
                  </a:lnTo>
                  <a:lnTo>
                    <a:pt x="68" y="87"/>
                  </a:lnTo>
                  <a:lnTo>
                    <a:pt x="67" y="88"/>
                  </a:lnTo>
                  <a:lnTo>
                    <a:pt x="65" y="89"/>
                  </a:lnTo>
                  <a:lnTo>
                    <a:pt x="63" y="89"/>
                  </a:lnTo>
                  <a:lnTo>
                    <a:pt x="61" y="90"/>
                  </a:lnTo>
                  <a:lnTo>
                    <a:pt x="58" y="90"/>
                  </a:lnTo>
                  <a:lnTo>
                    <a:pt x="56" y="89"/>
                  </a:lnTo>
                  <a:lnTo>
                    <a:pt x="54" y="89"/>
                  </a:lnTo>
                  <a:lnTo>
                    <a:pt x="51" y="88"/>
                  </a:lnTo>
                  <a:lnTo>
                    <a:pt x="50" y="88"/>
                  </a:lnTo>
                  <a:lnTo>
                    <a:pt x="48" y="87"/>
                  </a:lnTo>
                  <a:lnTo>
                    <a:pt x="47" y="87"/>
                  </a:lnTo>
                  <a:lnTo>
                    <a:pt x="46" y="87"/>
                  </a:lnTo>
                  <a:lnTo>
                    <a:pt x="45" y="87"/>
                  </a:lnTo>
                  <a:lnTo>
                    <a:pt x="44" y="86"/>
                  </a:lnTo>
                  <a:lnTo>
                    <a:pt x="41" y="85"/>
                  </a:lnTo>
                  <a:lnTo>
                    <a:pt x="38" y="81"/>
                  </a:lnTo>
                  <a:lnTo>
                    <a:pt x="35" y="78"/>
                  </a:lnTo>
                  <a:lnTo>
                    <a:pt x="31" y="74"/>
                  </a:lnTo>
                  <a:lnTo>
                    <a:pt x="27" y="70"/>
                  </a:lnTo>
                  <a:lnTo>
                    <a:pt x="24" y="67"/>
                  </a:lnTo>
                  <a:lnTo>
                    <a:pt x="22" y="65"/>
                  </a:lnTo>
                  <a:lnTo>
                    <a:pt x="20" y="63"/>
                  </a:lnTo>
                  <a:lnTo>
                    <a:pt x="18" y="60"/>
                  </a:lnTo>
                  <a:lnTo>
                    <a:pt x="15" y="57"/>
                  </a:lnTo>
                  <a:lnTo>
                    <a:pt x="12" y="53"/>
                  </a:lnTo>
                  <a:lnTo>
                    <a:pt x="9" y="49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3" y="37"/>
                  </a:lnTo>
                  <a:lnTo>
                    <a:pt x="3" y="32"/>
                  </a:lnTo>
                  <a:lnTo>
                    <a:pt x="2" y="28"/>
                  </a:lnTo>
                  <a:lnTo>
                    <a:pt x="1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8" y="8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63" name="Freeform 191"/>
            <p:cNvSpPr>
              <a:spLocks/>
            </p:cNvSpPr>
            <p:nvPr/>
          </p:nvSpPr>
          <p:spPr bwMode="auto">
            <a:xfrm>
              <a:off x="1335" y="2298"/>
              <a:ext cx="101" cy="49"/>
            </a:xfrm>
            <a:custGeom>
              <a:avLst/>
              <a:gdLst>
                <a:gd name="T0" fmla="*/ 0 w 101"/>
                <a:gd name="T1" fmla="*/ 0 h 49"/>
                <a:gd name="T2" fmla="*/ 0 w 101"/>
                <a:gd name="T3" fmla="*/ 26 h 49"/>
                <a:gd name="T4" fmla="*/ 100 w 101"/>
                <a:gd name="T5" fmla="*/ 48 h 49"/>
                <a:gd name="T6" fmla="*/ 100 w 101"/>
                <a:gd name="T7" fmla="*/ 21 h 49"/>
                <a:gd name="T8" fmla="*/ 0 w 101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9">
                  <a:moveTo>
                    <a:pt x="0" y="0"/>
                  </a:moveTo>
                  <a:lnTo>
                    <a:pt x="0" y="26"/>
                  </a:lnTo>
                  <a:lnTo>
                    <a:pt x="100" y="48"/>
                  </a:lnTo>
                  <a:lnTo>
                    <a:pt x="100" y="21"/>
                  </a:lnTo>
                  <a:lnTo>
                    <a:pt x="0" y="0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64" name="Freeform 192"/>
            <p:cNvSpPr>
              <a:spLocks/>
            </p:cNvSpPr>
            <p:nvPr/>
          </p:nvSpPr>
          <p:spPr bwMode="auto">
            <a:xfrm>
              <a:off x="1435" y="2295"/>
              <a:ext cx="31" cy="52"/>
            </a:xfrm>
            <a:custGeom>
              <a:avLst/>
              <a:gdLst>
                <a:gd name="T0" fmla="*/ 0 w 31"/>
                <a:gd name="T1" fmla="*/ 24 h 52"/>
                <a:gd name="T2" fmla="*/ 0 w 31"/>
                <a:gd name="T3" fmla="*/ 51 h 52"/>
                <a:gd name="T4" fmla="*/ 30 w 31"/>
                <a:gd name="T5" fmla="*/ 22 h 52"/>
                <a:gd name="T6" fmla="*/ 30 w 31"/>
                <a:gd name="T7" fmla="*/ 0 h 52"/>
                <a:gd name="T8" fmla="*/ 0 w 31"/>
                <a:gd name="T9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">
                  <a:moveTo>
                    <a:pt x="0" y="24"/>
                  </a:moveTo>
                  <a:lnTo>
                    <a:pt x="0" y="51"/>
                  </a:lnTo>
                  <a:lnTo>
                    <a:pt x="30" y="22"/>
                  </a:lnTo>
                  <a:lnTo>
                    <a:pt x="30" y="0"/>
                  </a:lnTo>
                  <a:lnTo>
                    <a:pt x="0" y="24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65" name="Freeform 193"/>
            <p:cNvSpPr>
              <a:spLocks/>
            </p:cNvSpPr>
            <p:nvPr/>
          </p:nvSpPr>
          <p:spPr bwMode="auto">
            <a:xfrm>
              <a:off x="1335" y="2275"/>
              <a:ext cx="130" cy="46"/>
            </a:xfrm>
            <a:custGeom>
              <a:avLst/>
              <a:gdLst>
                <a:gd name="T0" fmla="*/ 41 w 130"/>
                <a:gd name="T1" fmla="*/ 0 h 46"/>
                <a:gd name="T2" fmla="*/ 0 w 130"/>
                <a:gd name="T3" fmla="*/ 24 h 46"/>
                <a:gd name="T4" fmla="*/ 98 w 130"/>
                <a:gd name="T5" fmla="*/ 45 h 46"/>
                <a:gd name="T6" fmla="*/ 129 w 130"/>
                <a:gd name="T7" fmla="*/ 20 h 46"/>
                <a:gd name="T8" fmla="*/ 41 w 130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46">
                  <a:moveTo>
                    <a:pt x="41" y="0"/>
                  </a:moveTo>
                  <a:lnTo>
                    <a:pt x="0" y="24"/>
                  </a:lnTo>
                  <a:lnTo>
                    <a:pt x="98" y="45"/>
                  </a:lnTo>
                  <a:lnTo>
                    <a:pt x="129" y="20"/>
                  </a:lnTo>
                  <a:lnTo>
                    <a:pt x="41" y="0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66" name="Freeform 194"/>
            <p:cNvSpPr>
              <a:spLocks/>
            </p:cNvSpPr>
            <p:nvPr/>
          </p:nvSpPr>
          <p:spPr bwMode="auto">
            <a:xfrm>
              <a:off x="1353" y="2214"/>
              <a:ext cx="17" cy="70"/>
            </a:xfrm>
            <a:custGeom>
              <a:avLst/>
              <a:gdLst>
                <a:gd name="T0" fmla="*/ 16 w 17"/>
                <a:gd name="T1" fmla="*/ 0 h 70"/>
                <a:gd name="T2" fmla="*/ 15 w 17"/>
                <a:gd name="T3" fmla="*/ 0 h 70"/>
                <a:gd name="T4" fmla="*/ 14 w 17"/>
                <a:gd name="T5" fmla="*/ 1 h 70"/>
                <a:gd name="T6" fmla="*/ 13 w 17"/>
                <a:gd name="T7" fmla="*/ 3 h 70"/>
                <a:gd name="T8" fmla="*/ 11 w 17"/>
                <a:gd name="T9" fmla="*/ 6 h 70"/>
                <a:gd name="T10" fmla="*/ 9 w 17"/>
                <a:gd name="T11" fmla="*/ 11 h 70"/>
                <a:gd name="T12" fmla="*/ 7 w 17"/>
                <a:gd name="T13" fmla="*/ 16 h 70"/>
                <a:gd name="T14" fmla="*/ 5 w 17"/>
                <a:gd name="T15" fmla="*/ 23 h 70"/>
                <a:gd name="T16" fmla="*/ 3 w 17"/>
                <a:gd name="T17" fmla="*/ 31 h 70"/>
                <a:gd name="T18" fmla="*/ 1 w 17"/>
                <a:gd name="T19" fmla="*/ 39 h 70"/>
                <a:gd name="T20" fmla="*/ 0 w 17"/>
                <a:gd name="T21" fmla="*/ 47 h 70"/>
                <a:gd name="T22" fmla="*/ 0 w 17"/>
                <a:gd name="T23" fmla="*/ 53 h 70"/>
                <a:gd name="T24" fmla="*/ 0 w 17"/>
                <a:gd name="T25" fmla="*/ 59 h 70"/>
                <a:gd name="T26" fmla="*/ 0 w 17"/>
                <a:gd name="T27" fmla="*/ 63 h 70"/>
                <a:gd name="T28" fmla="*/ 0 w 17"/>
                <a:gd name="T29" fmla="*/ 66 h 70"/>
                <a:gd name="T30" fmla="*/ 1 w 17"/>
                <a:gd name="T31" fmla="*/ 68 h 70"/>
                <a:gd name="T32" fmla="*/ 1 w 17"/>
                <a:gd name="T33" fmla="*/ 69 h 70"/>
                <a:gd name="T34" fmla="*/ 16 w 17"/>
                <a:gd name="T3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70">
                  <a:moveTo>
                    <a:pt x="16" y="0"/>
                  </a:moveTo>
                  <a:lnTo>
                    <a:pt x="15" y="0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1" y="6"/>
                  </a:lnTo>
                  <a:lnTo>
                    <a:pt x="9" y="11"/>
                  </a:lnTo>
                  <a:lnTo>
                    <a:pt x="7" y="16"/>
                  </a:lnTo>
                  <a:lnTo>
                    <a:pt x="5" y="23"/>
                  </a:lnTo>
                  <a:lnTo>
                    <a:pt x="3" y="31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67" name="Freeform 195"/>
            <p:cNvSpPr>
              <a:spLocks/>
            </p:cNvSpPr>
            <p:nvPr/>
          </p:nvSpPr>
          <p:spPr bwMode="auto">
            <a:xfrm>
              <a:off x="1368" y="2246"/>
              <a:ext cx="61" cy="61"/>
            </a:xfrm>
            <a:custGeom>
              <a:avLst/>
              <a:gdLst>
                <a:gd name="T0" fmla="*/ 30 w 61"/>
                <a:gd name="T1" fmla="*/ 60 h 61"/>
                <a:gd name="T2" fmla="*/ 36 w 61"/>
                <a:gd name="T3" fmla="*/ 60 h 61"/>
                <a:gd name="T4" fmla="*/ 41 w 61"/>
                <a:gd name="T5" fmla="*/ 58 h 61"/>
                <a:gd name="T6" fmla="*/ 46 w 61"/>
                <a:gd name="T7" fmla="*/ 56 h 61"/>
                <a:gd name="T8" fmla="*/ 51 w 61"/>
                <a:gd name="T9" fmla="*/ 52 h 61"/>
                <a:gd name="T10" fmla="*/ 54 w 61"/>
                <a:gd name="T11" fmla="*/ 48 h 61"/>
                <a:gd name="T12" fmla="*/ 57 w 61"/>
                <a:gd name="T13" fmla="*/ 44 h 61"/>
                <a:gd name="T14" fmla="*/ 59 w 61"/>
                <a:gd name="T15" fmla="*/ 38 h 61"/>
                <a:gd name="T16" fmla="*/ 60 w 61"/>
                <a:gd name="T17" fmla="*/ 32 h 61"/>
                <a:gd name="T18" fmla="*/ 59 w 61"/>
                <a:gd name="T19" fmla="*/ 26 h 61"/>
                <a:gd name="T20" fmla="*/ 57 w 61"/>
                <a:gd name="T21" fmla="*/ 20 h 61"/>
                <a:gd name="T22" fmla="*/ 54 w 61"/>
                <a:gd name="T23" fmla="*/ 15 h 61"/>
                <a:gd name="T24" fmla="*/ 51 w 61"/>
                <a:gd name="T25" fmla="*/ 10 h 61"/>
                <a:gd name="T26" fmla="*/ 46 w 61"/>
                <a:gd name="T27" fmla="*/ 6 h 61"/>
                <a:gd name="T28" fmla="*/ 41 w 61"/>
                <a:gd name="T29" fmla="*/ 3 h 61"/>
                <a:gd name="T30" fmla="*/ 36 w 61"/>
                <a:gd name="T31" fmla="*/ 1 h 61"/>
                <a:gd name="T32" fmla="*/ 30 w 61"/>
                <a:gd name="T33" fmla="*/ 0 h 61"/>
                <a:gd name="T34" fmla="*/ 23 w 61"/>
                <a:gd name="T35" fmla="*/ 0 h 61"/>
                <a:gd name="T36" fmla="*/ 18 w 61"/>
                <a:gd name="T37" fmla="*/ 1 h 61"/>
                <a:gd name="T38" fmla="*/ 13 w 61"/>
                <a:gd name="T39" fmla="*/ 3 h 61"/>
                <a:gd name="T40" fmla="*/ 8 w 61"/>
                <a:gd name="T41" fmla="*/ 7 h 61"/>
                <a:gd name="T42" fmla="*/ 5 w 61"/>
                <a:gd name="T43" fmla="*/ 11 h 61"/>
                <a:gd name="T44" fmla="*/ 2 w 61"/>
                <a:gd name="T45" fmla="*/ 15 h 61"/>
                <a:gd name="T46" fmla="*/ 0 w 61"/>
                <a:gd name="T47" fmla="*/ 21 h 61"/>
                <a:gd name="T48" fmla="*/ 0 w 61"/>
                <a:gd name="T49" fmla="*/ 27 h 61"/>
                <a:gd name="T50" fmla="*/ 0 w 61"/>
                <a:gd name="T51" fmla="*/ 33 h 61"/>
                <a:gd name="T52" fmla="*/ 2 w 61"/>
                <a:gd name="T53" fmla="*/ 39 h 61"/>
                <a:gd name="T54" fmla="*/ 5 w 61"/>
                <a:gd name="T55" fmla="*/ 44 h 61"/>
                <a:gd name="T56" fmla="*/ 8 w 61"/>
                <a:gd name="T57" fmla="*/ 49 h 61"/>
                <a:gd name="T58" fmla="*/ 13 w 61"/>
                <a:gd name="T59" fmla="*/ 53 h 61"/>
                <a:gd name="T60" fmla="*/ 18 w 61"/>
                <a:gd name="T61" fmla="*/ 56 h 61"/>
                <a:gd name="T62" fmla="*/ 23 w 61"/>
                <a:gd name="T63" fmla="*/ 58 h 61"/>
                <a:gd name="T64" fmla="*/ 30 w 61"/>
                <a:gd name="T6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1">
                  <a:moveTo>
                    <a:pt x="30" y="60"/>
                  </a:moveTo>
                  <a:lnTo>
                    <a:pt x="36" y="60"/>
                  </a:lnTo>
                  <a:lnTo>
                    <a:pt x="41" y="58"/>
                  </a:lnTo>
                  <a:lnTo>
                    <a:pt x="46" y="56"/>
                  </a:lnTo>
                  <a:lnTo>
                    <a:pt x="51" y="52"/>
                  </a:lnTo>
                  <a:lnTo>
                    <a:pt x="54" y="48"/>
                  </a:lnTo>
                  <a:lnTo>
                    <a:pt x="57" y="44"/>
                  </a:lnTo>
                  <a:lnTo>
                    <a:pt x="59" y="38"/>
                  </a:lnTo>
                  <a:lnTo>
                    <a:pt x="60" y="32"/>
                  </a:lnTo>
                  <a:lnTo>
                    <a:pt x="59" y="26"/>
                  </a:lnTo>
                  <a:lnTo>
                    <a:pt x="57" y="20"/>
                  </a:lnTo>
                  <a:lnTo>
                    <a:pt x="54" y="15"/>
                  </a:lnTo>
                  <a:lnTo>
                    <a:pt x="51" y="10"/>
                  </a:lnTo>
                  <a:lnTo>
                    <a:pt x="46" y="6"/>
                  </a:lnTo>
                  <a:lnTo>
                    <a:pt x="41" y="3"/>
                  </a:lnTo>
                  <a:lnTo>
                    <a:pt x="36" y="1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1"/>
                  </a:lnTo>
                  <a:lnTo>
                    <a:pt x="13" y="3"/>
                  </a:lnTo>
                  <a:lnTo>
                    <a:pt x="8" y="7"/>
                  </a:lnTo>
                  <a:lnTo>
                    <a:pt x="5" y="11"/>
                  </a:lnTo>
                  <a:lnTo>
                    <a:pt x="2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2" y="39"/>
                  </a:lnTo>
                  <a:lnTo>
                    <a:pt x="5" y="44"/>
                  </a:lnTo>
                  <a:lnTo>
                    <a:pt x="8" y="49"/>
                  </a:lnTo>
                  <a:lnTo>
                    <a:pt x="13" y="53"/>
                  </a:lnTo>
                  <a:lnTo>
                    <a:pt x="18" y="56"/>
                  </a:lnTo>
                  <a:lnTo>
                    <a:pt x="23" y="58"/>
                  </a:lnTo>
                  <a:lnTo>
                    <a:pt x="30" y="6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68" name="Freeform 196"/>
            <p:cNvSpPr>
              <a:spLocks/>
            </p:cNvSpPr>
            <p:nvPr/>
          </p:nvSpPr>
          <p:spPr bwMode="auto">
            <a:xfrm>
              <a:off x="1350" y="2206"/>
              <a:ext cx="86" cy="99"/>
            </a:xfrm>
            <a:custGeom>
              <a:avLst/>
              <a:gdLst>
                <a:gd name="T0" fmla="*/ 64 w 86"/>
                <a:gd name="T1" fmla="*/ 24 h 99"/>
                <a:gd name="T2" fmla="*/ 38 w 86"/>
                <a:gd name="T3" fmla="*/ 5 h 99"/>
                <a:gd name="T4" fmla="*/ 18 w 86"/>
                <a:gd name="T5" fmla="*/ 0 h 99"/>
                <a:gd name="T6" fmla="*/ 0 w 86"/>
                <a:gd name="T7" fmla="*/ 92 h 99"/>
                <a:gd name="T8" fmla="*/ 20 w 86"/>
                <a:gd name="T9" fmla="*/ 98 h 99"/>
                <a:gd name="T10" fmla="*/ 51 w 86"/>
                <a:gd name="T11" fmla="*/ 90 h 99"/>
                <a:gd name="T12" fmla="*/ 72 w 86"/>
                <a:gd name="T13" fmla="*/ 95 h 99"/>
                <a:gd name="T14" fmla="*/ 85 w 86"/>
                <a:gd name="T15" fmla="*/ 31 h 99"/>
                <a:gd name="T16" fmla="*/ 64 w 86"/>
                <a:gd name="T17" fmla="*/ 2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9">
                  <a:moveTo>
                    <a:pt x="64" y="24"/>
                  </a:moveTo>
                  <a:lnTo>
                    <a:pt x="38" y="5"/>
                  </a:lnTo>
                  <a:lnTo>
                    <a:pt x="18" y="0"/>
                  </a:lnTo>
                  <a:lnTo>
                    <a:pt x="0" y="92"/>
                  </a:lnTo>
                  <a:lnTo>
                    <a:pt x="20" y="98"/>
                  </a:lnTo>
                  <a:lnTo>
                    <a:pt x="51" y="90"/>
                  </a:lnTo>
                  <a:lnTo>
                    <a:pt x="72" y="95"/>
                  </a:lnTo>
                  <a:lnTo>
                    <a:pt x="85" y="31"/>
                  </a:lnTo>
                  <a:lnTo>
                    <a:pt x="64" y="24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69" name="Freeform 197"/>
            <p:cNvSpPr>
              <a:spLocks/>
            </p:cNvSpPr>
            <p:nvPr/>
          </p:nvSpPr>
          <p:spPr bwMode="auto">
            <a:xfrm>
              <a:off x="1423" y="2230"/>
              <a:ext cx="31" cy="73"/>
            </a:xfrm>
            <a:custGeom>
              <a:avLst/>
              <a:gdLst>
                <a:gd name="T0" fmla="*/ 12 w 31"/>
                <a:gd name="T1" fmla="*/ 7 h 73"/>
                <a:gd name="T2" fmla="*/ 0 w 31"/>
                <a:gd name="T3" fmla="*/ 72 h 73"/>
                <a:gd name="T4" fmla="*/ 20 w 31"/>
                <a:gd name="T5" fmla="*/ 57 h 73"/>
                <a:gd name="T6" fmla="*/ 30 w 31"/>
                <a:gd name="T7" fmla="*/ 0 h 73"/>
                <a:gd name="T8" fmla="*/ 12 w 31"/>
                <a:gd name="T9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3">
                  <a:moveTo>
                    <a:pt x="12" y="7"/>
                  </a:moveTo>
                  <a:lnTo>
                    <a:pt x="0" y="72"/>
                  </a:lnTo>
                  <a:lnTo>
                    <a:pt x="20" y="57"/>
                  </a:lnTo>
                  <a:lnTo>
                    <a:pt x="30" y="0"/>
                  </a:lnTo>
                  <a:lnTo>
                    <a:pt x="12" y="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70" name="Freeform 198"/>
            <p:cNvSpPr>
              <a:spLocks/>
            </p:cNvSpPr>
            <p:nvPr/>
          </p:nvSpPr>
          <p:spPr bwMode="auto">
            <a:xfrm>
              <a:off x="1403" y="2235"/>
              <a:ext cx="29" cy="64"/>
            </a:xfrm>
            <a:custGeom>
              <a:avLst/>
              <a:gdLst>
                <a:gd name="T0" fmla="*/ 28 w 29"/>
                <a:gd name="T1" fmla="*/ 3 h 64"/>
                <a:gd name="T2" fmla="*/ 13 w 29"/>
                <a:gd name="T3" fmla="*/ 0 h 64"/>
                <a:gd name="T4" fmla="*/ 0 w 29"/>
                <a:gd name="T5" fmla="*/ 57 h 64"/>
                <a:gd name="T6" fmla="*/ 17 w 29"/>
                <a:gd name="T7" fmla="*/ 63 h 64"/>
                <a:gd name="T8" fmla="*/ 28 w 29"/>
                <a:gd name="T9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4">
                  <a:moveTo>
                    <a:pt x="28" y="3"/>
                  </a:moveTo>
                  <a:lnTo>
                    <a:pt x="13" y="0"/>
                  </a:lnTo>
                  <a:lnTo>
                    <a:pt x="0" y="57"/>
                  </a:lnTo>
                  <a:lnTo>
                    <a:pt x="17" y="63"/>
                  </a:lnTo>
                  <a:lnTo>
                    <a:pt x="28" y="3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71" name="Freeform 199"/>
            <p:cNvSpPr>
              <a:spLocks/>
            </p:cNvSpPr>
            <p:nvPr/>
          </p:nvSpPr>
          <p:spPr bwMode="auto">
            <a:xfrm>
              <a:off x="1372" y="2217"/>
              <a:ext cx="41" cy="82"/>
            </a:xfrm>
            <a:custGeom>
              <a:avLst/>
              <a:gdLst>
                <a:gd name="T0" fmla="*/ 40 w 41"/>
                <a:gd name="T1" fmla="*/ 15 h 82"/>
                <a:gd name="T2" fmla="*/ 18 w 41"/>
                <a:gd name="T3" fmla="*/ 0 h 82"/>
                <a:gd name="T4" fmla="*/ 0 w 41"/>
                <a:gd name="T5" fmla="*/ 81 h 82"/>
                <a:gd name="T6" fmla="*/ 28 w 41"/>
                <a:gd name="T7" fmla="*/ 74 h 82"/>
                <a:gd name="T8" fmla="*/ 40 w 41"/>
                <a:gd name="T9" fmla="*/ 1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2">
                  <a:moveTo>
                    <a:pt x="40" y="15"/>
                  </a:moveTo>
                  <a:lnTo>
                    <a:pt x="18" y="0"/>
                  </a:lnTo>
                  <a:lnTo>
                    <a:pt x="0" y="81"/>
                  </a:lnTo>
                  <a:lnTo>
                    <a:pt x="28" y="74"/>
                  </a:lnTo>
                  <a:lnTo>
                    <a:pt x="40" y="15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72" name="Freeform 200"/>
            <p:cNvSpPr>
              <a:spLocks/>
            </p:cNvSpPr>
            <p:nvPr/>
          </p:nvSpPr>
          <p:spPr bwMode="auto">
            <a:xfrm>
              <a:off x="1355" y="2210"/>
              <a:ext cx="31" cy="88"/>
            </a:xfrm>
            <a:custGeom>
              <a:avLst/>
              <a:gdLst>
                <a:gd name="T0" fmla="*/ 30 w 31"/>
                <a:gd name="T1" fmla="*/ 3 h 88"/>
                <a:gd name="T2" fmla="*/ 16 w 31"/>
                <a:gd name="T3" fmla="*/ 0 h 88"/>
                <a:gd name="T4" fmla="*/ 0 w 31"/>
                <a:gd name="T5" fmla="*/ 83 h 88"/>
                <a:gd name="T6" fmla="*/ 13 w 31"/>
                <a:gd name="T7" fmla="*/ 87 h 88"/>
                <a:gd name="T8" fmla="*/ 30 w 3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8">
                  <a:moveTo>
                    <a:pt x="30" y="3"/>
                  </a:moveTo>
                  <a:lnTo>
                    <a:pt x="16" y="0"/>
                  </a:lnTo>
                  <a:lnTo>
                    <a:pt x="0" y="83"/>
                  </a:lnTo>
                  <a:lnTo>
                    <a:pt x="13" y="87"/>
                  </a:lnTo>
                  <a:lnTo>
                    <a:pt x="30" y="3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73" name="Freeform 201"/>
            <p:cNvSpPr>
              <a:spLocks/>
            </p:cNvSpPr>
            <p:nvPr/>
          </p:nvSpPr>
          <p:spPr bwMode="auto">
            <a:xfrm>
              <a:off x="1371" y="2197"/>
              <a:ext cx="83" cy="41"/>
            </a:xfrm>
            <a:custGeom>
              <a:avLst/>
              <a:gdLst>
                <a:gd name="T0" fmla="*/ 0 w 83"/>
                <a:gd name="T1" fmla="*/ 9 h 41"/>
                <a:gd name="T2" fmla="*/ 21 w 83"/>
                <a:gd name="T3" fmla="*/ 0 h 41"/>
                <a:gd name="T4" fmla="*/ 37 w 83"/>
                <a:gd name="T5" fmla="*/ 5 h 41"/>
                <a:gd name="T6" fmla="*/ 58 w 83"/>
                <a:gd name="T7" fmla="*/ 25 h 41"/>
                <a:gd name="T8" fmla="*/ 82 w 83"/>
                <a:gd name="T9" fmla="*/ 33 h 41"/>
                <a:gd name="T10" fmla="*/ 64 w 83"/>
                <a:gd name="T11" fmla="*/ 40 h 41"/>
                <a:gd name="T12" fmla="*/ 44 w 83"/>
                <a:gd name="T13" fmla="*/ 34 h 41"/>
                <a:gd name="T14" fmla="*/ 19 w 83"/>
                <a:gd name="T15" fmla="*/ 14 h 41"/>
                <a:gd name="T16" fmla="*/ 0 w 83"/>
                <a:gd name="T17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1">
                  <a:moveTo>
                    <a:pt x="0" y="9"/>
                  </a:moveTo>
                  <a:lnTo>
                    <a:pt x="21" y="0"/>
                  </a:lnTo>
                  <a:lnTo>
                    <a:pt x="37" y="5"/>
                  </a:lnTo>
                  <a:lnTo>
                    <a:pt x="58" y="25"/>
                  </a:lnTo>
                  <a:lnTo>
                    <a:pt x="82" y="33"/>
                  </a:lnTo>
                  <a:lnTo>
                    <a:pt x="64" y="40"/>
                  </a:lnTo>
                  <a:lnTo>
                    <a:pt x="44" y="34"/>
                  </a:lnTo>
                  <a:lnTo>
                    <a:pt x="19" y="14"/>
                  </a:lnTo>
                  <a:lnTo>
                    <a:pt x="0" y="9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74" name="Rectangle 202"/>
            <p:cNvSpPr>
              <a:spLocks noChangeArrowheads="1"/>
            </p:cNvSpPr>
            <p:nvPr/>
          </p:nvSpPr>
          <p:spPr bwMode="auto">
            <a:xfrm>
              <a:off x="1279" y="2370"/>
              <a:ext cx="302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4475" name="Rectangle 203"/>
          <p:cNvSpPr>
            <a:spLocks noChangeArrowheads="1"/>
          </p:cNvSpPr>
          <p:nvPr/>
        </p:nvSpPr>
        <p:spPr bwMode="auto">
          <a:xfrm>
            <a:off x="823913" y="2513013"/>
            <a:ext cx="6921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23813" rIns="47625" bIns="23813">
            <a:spAutoFit/>
          </a:bodyPr>
          <a:lstStyle/>
          <a:p>
            <a:pPr algn="ctr" defTabSz="246063" eaLnBrk="0" latinLnBrk="0" hangingPunct="0">
              <a:lnSpc>
                <a:spcPct val="90000"/>
              </a:lnSpc>
            </a:pPr>
            <a:r>
              <a:rPr lang="en-US" altLang="ko-KR" sz="1800"/>
              <a:t>OLTP</a:t>
            </a:r>
          </a:p>
          <a:p>
            <a:pPr algn="ctr" defTabSz="246063" eaLnBrk="0" latinLnBrk="0" hangingPunct="0">
              <a:lnSpc>
                <a:spcPct val="90000"/>
              </a:lnSpc>
            </a:pPr>
            <a:r>
              <a:rPr lang="en-US" altLang="ko-KR" sz="1800"/>
              <a:t>User</a:t>
            </a:r>
          </a:p>
        </p:txBody>
      </p:sp>
      <p:grpSp>
        <p:nvGrpSpPr>
          <p:cNvPr id="54480" name="Group 208"/>
          <p:cNvGrpSpPr>
            <a:grpSpLocks/>
          </p:cNvGrpSpPr>
          <p:nvPr/>
        </p:nvGrpSpPr>
        <p:grpSpPr bwMode="auto">
          <a:xfrm>
            <a:off x="2897188" y="2509838"/>
            <a:ext cx="3282950" cy="1003300"/>
            <a:chOff x="1683" y="2074"/>
            <a:chExt cx="2068" cy="632"/>
          </a:xfrm>
        </p:grpSpPr>
        <p:sp>
          <p:nvSpPr>
            <p:cNvPr id="54481" name="AutoShape 209"/>
            <p:cNvSpPr>
              <a:spLocks noChangeArrowheads="1"/>
            </p:cNvSpPr>
            <p:nvPr/>
          </p:nvSpPr>
          <p:spPr bwMode="ltGray">
            <a:xfrm>
              <a:off x="1687" y="2074"/>
              <a:ext cx="2064" cy="632"/>
            </a:xfrm>
            <a:prstGeom prst="rightArrow">
              <a:avLst>
                <a:gd name="adj1" fmla="val 50000"/>
                <a:gd name="adj2" fmla="val 44497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70196"/>
                    <a:invGamma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482" name="Rectangle 210"/>
            <p:cNvSpPr>
              <a:spLocks noChangeArrowheads="1"/>
            </p:cNvSpPr>
            <p:nvPr/>
          </p:nvSpPr>
          <p:spPr bwMode="ltGray">
            <a:xfrm>
              <a:off x="1683" y="2234"/>
              <a:ext cx="195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3338" tIns="17463" rIns="33338" bIns="17463">
              <a:spAutoFit/>
            </a:bodyPr>
            <a:lstStyle/>
            <a:p>
              <a:pPr algn="ctr" defTabSz="525463" eaLnBrk="0" latinLnBrk="0" hangingPunct="0">
                <a:lnSpc>
                  <a:spcPct val="90000"/>
                </a:lnSpc>
              </a:pPr>
              <a:r>
                <a:rPr lang="en-US" altLang="ko-KR"/>
                <a:t>OLTP updates and queries:</a:t>
              </a:r>
            </a:p>
            <a:p>
              <a:pPr algn="ctr" defTabSz="525463" eaLnBrk="0" latinLnBrk="0" hangingPunct="0">
                <a:lnSpc>
                  <a:spcPct val="90000"/>
                </a:lnSpc>
              </a:pPr>
              <a:r>
                <a:rPr lang="en-US" altLang="ko-KR"/>
                <a:t>high priority</a:t>
              </a:r>
            </a:p>
          </p:txBody>
        </p:sp>
      </p:grpSp>
      <p:sp>
        <p:nvSpPr>
          <p:cNvPr id="54483" name="Rectangle 211"/>
          <p:cNvSpPr>
            <a:spLocks noChangeArrowheads="1"/>
          </p:cNvSpPr>
          <p:nvPr/>
        </p:nvSpPr>
        <p:spPr bwMode="auto">
          <a:xfrm>
            <a:off x="893763" y="3427413"/>
            <a:ext cx="6159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23813" rIns="47625" bIns="23813">
            <a:spAutoFit/>
          </a:bodyPr>
          <a:lstStyle/>
          <a:p>
            <a:pPr algn="ctr" defTabSz="246063" eaLnBrk="0" latinLnBrk="0" hangingPunct="0">
              <a:lnSpc>
                <a:spcPct val="90000"/>
              </a:lnSpc>
            </a:pPr>
            <a:r>
              <a:rPr lang="en-US" altLang="ko-KR" sz="1800"/>
              <a:t>DSS</a:t>
            </a:r>
          </a:p>
          <a:p>
            <a:pPr algn="ctr" defTabSz="246063" eaLnBrk="0" latinLnBrk="0" hangingPunct="0">
              <a:lnSpc>
                <a:spcPct val="90000"/>
              </a:lnSpc>
            </a:pPr>
            <a:r>
              <a:rPr lang="en-US" altLang="ko-KR" sz="1800"/>
              <a:t>User</a:t>
            </a:r>
          </a:p>
        </p:txBody>
      </p:sp>
      <p:pic>
        <p:nvPicPr>
          <p:cNvPr id="54484" name="Picture 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362200"/>
            <a:ext cx="207803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Manageability</a:t>
            </a:r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1219200" y="22860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1219200" y="28194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4" name="AutoShape 8"/>
          <p:cNvSpPr>
            <a:spLocks noChangeArrowheads="1"/>
          </p:cNvSpPr>
          <p:nvPr/>
        </p:nvSpPr>
        <p:spPr bwMode="auto">
          <a:xfrm>
            <a:off x="1219200" y="33528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5" name="AutoShape 9"/>
          <p:cNvSpPr>
            <a:spLocks noChangeArrowheads="1"/>
          </p:cNvSpPr>
          <p:nvPr/>
        </p:nvSpPr>
        <p:spPr bwMode="auto">
          <a:xfrm>
            <a:off x="1219200" y="38862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6" name="AutoShape 10"/>
          <p:cNvSpPr>
            <a:spLocks noChangeArrowheads="1"/>
          </p:cNvSpPr>
          <p:nvPr/>
        </p:nvSpPr>
        <p:spPr bwMode="auto">
          <a:xfrm>
            <a:off x="1219200" y="44196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1681163" y="2193925"/>
            <a:ext cx="1443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DBMS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정의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1676400" y="2727325"/>
            <a:ext cx="1443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DBMS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역사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1676400" y="3260725"/>
            <a:ext cx="203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DBMS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시장 동향</a:t>
            </a:r>
            <a:endParaRPr lang="ko-KR" altLang="en-US" sz="2000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1676400" y="3794125"/>
            <a:ext cx="310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The current DBMS trend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1676400" y="4343400"/>
            <a:ext cx="3068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 u="sng">
                <a:solidFill>
                  <a:srgbClr val="FF6600"/>
                </a:solidFill>
                <a:latin typeface="HY헤드라인M" pitchFamily="18" charset="-127"/>
                <a:ea typeface="HY헤드라인M" pitchFamily="18" charset="-127"/>
              </a:rPr>
              <a:t>Another step : Oracle 9i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3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56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2743200"/>
            <a:ext cx="1881187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950913" y="1752600"/>
            <a:ext cx="2209800" cy="763588"/>
          </a:xfrm>
          <a:prstGeom prst="rect">
            <a:avLst/>
          </a:prstGeom>
          <a:gradFill rotWithShape="0">
            <a:gsLst>
              <a:gs pos="0">
                <a:srgbClr val="063DE8"/>
              </a:gs>
              <a:gs pos="100000">
                <a:srgbClr val="66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defTabSz="685800" eaLnBrk="0" latinLnBrk="0" hangingPunct="0">
              <a:lnSpc>
                <a:spcPct val="85000"/>
              </a:lnSpc>
            </a:pPr>
            <a: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Availability</a:t>
            </a:r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646113" y="2351088"/>
            <a:ext cx="2209800" cy="763587"/>
          </a:xfrm>
          <a:prstGeom prst="rect">
            <a:avLst/>
          </a:prstGeom>
          <a:gradFill rotWithShape="0">
            <a:gsLst>
              <a:gs pos="0">
                <a:srgbClr val="063DE8"/>
              </a:gs>
              <a:gs pos="100000">
                <a:srgbClr val="66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defTabSz="685800" eaLnBrk="0" latinLnBrk="0" hangingPunct="0">
              <a:lnSpc>
                <a:spcPct val="85000"/>
              </a:lnSpc>
            </a:pPr>
            <a: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Scalability &amp;</a:t>
            </a:r>
            <a:b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Performance</a:t>
            </a: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341313" y="3062288"/>
            <a:ext cx="2209800" cy="763587"/>
          </a:xfrm>
          <a:prstGeom prst="rect">
            <a:avLst/>
          </a:prstGeom>
          <a:gradFill rotWithShape="0">
            <a:gsLst>
              <a:gs pos="0">
                <a:srgbClr val="063DE8"/>
              </a:gs>
              <a:gs pos="100000">
                <a:srgbClr val="66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defTabSz="685800" eaLnBrk="0" latinLnBrk="0" hangingPunct="0">
              <a:lnSpc>
                <a:spcPct val="85000"/>
              </a:lnSpc>
            </a:pPr>
            <a: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Security</a:t>
            </a:r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341313" y="3671888"/>
            <a:ext cx="2209800" cy="765175"/>
          </a:xfrm>
          <a:prstGeom prst="rect">
            <a:avLst/>
          </a:prstGeom>
          <a:gradFill rotWithShape="0">
            <a:gsLst>
              <a:gs pos="0">
                <a:srgbClr val="063DE8"/>
              </a:gs>
              <a:gs pos="100000">
                <a:srgbClr val="66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defTabSz="685800" eaLnBrk="0" latinLnBrk="0" hangingPunct="0">
              <a:lnSpc>
                <a:spcPct val="85000"/>
              </a:lnSpc>
            </a:pPr>
            <a: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Development</a:t>
            </a:r>
            <a:b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Platform</a:t>
            </a:r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646113" y="4418013"/>
            <a:ext cx="2209800" cy="765175"/>
          </a:xfrm>
          <a:prstGeom prst="rect">
            <a:avLst/>
          </a:prstGeom>
          <a:gradFill rotWithShape="0">
            <a:gsLst>
              <a:gs pos="0">
                <a:srgbClr val="063DE8"/>
              </a:gs>
              <a:gs pos="100000">
                <a:srgbClr val="66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defTabSz="685800" eaLnBrk="0" latinLnBrk="0" hangingPunct="0">
              <a:lnSpc>
                <a:spcPct val="85000"/>
              </a:lnSpc>
            </a:pPr>
            <a: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Manageability</a:t>
            </a:r>
          </a:p>
        </p:txBody>
      </p:sp>
      <p:sp>
        <p:nvSpPr>
          <p:cNvPr id="56350" name="Rectangle 30"/>
          <p:cNvSpPr>
            <a:spLocks noChangeArrowheads="1"/>
          </p:cNvSpPr>
          <p:nvPr/>
        </p:nvSpPr>
        <p:spPr bwMode="auto">
          <a:xfrm>
            <a:off x="950913" y="5141913"/>
            <a:ext cx="2209800" cy="765175"/>
          </a:xfrm>
          <a:prstGeom prst="rect">
            <a:avLst/>
          </a:prstGeom>
          <a:gradFill rotWithShape="0">
            <a:gsLst>
              <a:gs pos="0">
                <a:srgbClr val="063DE8"/>
              </a:gs>
              <a:gs pos="100000">
                <a:srgbClr val="66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defTabSz="685800" eaLnBrk="0" latinLnBrk="0" hangingPunct="0">
              <a:lnSpc>
                <a:spcPct val="85000"/>
              </a:lnSpc>
            </a:pPr>
            <a: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Windows 2000</a:t>
            </a:r>
            <a:b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Integration</a:t>
            </a:r>
          </a:p>
        </p:txBody>
      </p:sp>
      <p:sp>
        <p:nvSpPr>
          <p:cNvPr id="56351" name="Rectangle 31"/>
          <p:cNvSpPr>
            <a:spLocks noChangeArrowheads="1"/>
          </p:cNvSpPr>
          <p:nvPr/>
        </p:nvSpPr>
        <p:spPr bwMode="auto">
          <a:xfrm>
            <a:off x="5456238" y="2179638"/>
            <a:ext cx="2925762" cy="704850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defTabSz="685800" eaLnBrk="0" latinLnBrk="0" hangingPunct="0">
              <a:lnSpc>
                <a:spcPct val="85000"/>
              </a:lnSpc>
            </a:pPr>
            <a: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Internet Content</a:t>
            </a:r>
            <a:b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Management</a:t>
            </a:r>
          </a:p>
        </p:txBody>
      </p:sp>
      <p:sp>
        <p:nvSpPr>
          <p:cNvPr id="56352" name="Rectangle 32"/>
          <p:cNvSpPr>
            <a:spLocks noChangeArrowheads="1"/>
          </p:cNvSpPr>
          <p:nvPr/>
        </p:nvSpPr>
        <p:spPr bwMode="auto">
          <a:xfrm>
            <a:off x="5740400" y="3094038"/>
            <a:ext cx="2946400" cy="704850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defTabSz="685800" eaLnBrk="0" latinLnBrk="0" hangingPunct="0">
              <a:lnSpc>
                <a:spcPct val="85000"/>
              </a:lnSpc>
            </a:pPr>
            <a: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B2C and B2B</a:t>
            </a:r>
            <a:b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eBusiness</a:t>
            </a:r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5761038" y="4006850"/>
            <a:ext cx="2925762" cy="706438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defTabSz="685800" eaLnBrk="0" latinLnBrk="0" hangingPunct="0">
              <a:lnSpc>
                <a:spcPct val="85000"/>
              </a:lnSpc>
            </a:pPr>
            <a: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Packaged</a:t>
            </a:r>
            <a:b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Applications</a:t>
            </a:r>
          </a:p>
        </p:txBody>
      </p:sp>
      <p:sp>
        <p:nvSpPr>
          <p:cNvPr id="56354" name="Rectangle 34"/>
          <p:cNvSpPr>
            <a:spLocks noChangeArrowheads="1"/>
          </p:cNvSpPr>
          <p:nvPr/>
        </p:nvSpPr>
        <p:spPr bwMode="auto">
          <a:xfrm>
            <a:off x="5449888" y="4921250"/>
            <a:ext cx="2932112" cy="706438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defTabSz="685800" eaLnBrk="0" latinLnBrk="0" hangingPunct="0">
              <a:lnSpc>
                <a:spcPct val="85000"/>
              </a:lnSpc>
            </a:pPr>
            <a: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Business</a:t>
            </a:r>
            <a:b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altLang="ko-KR" sz="1800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Intelligence</a:t>
            </a:r>
          </a:p>
        </p:txBody>
      </p:sp>
      <p:pic>
        <p:nvPicPr>
          <p:cNvPr id="56355" name="Picture 3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67063"/>
            <a:ext cx="862013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Focus Areas for Oracle 9i</a:t>
            </a:r>
            <a:endParaRPr lang="ko-KR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1376363" y="1752600"/>
            <a:ext cx="6627812" cy="838200"/>
          </a:xfrm>
          <a:prstGeom prst="rect">
            <a:avLst/>
          </a:prstGeom>
          <a:gradFill rotWithShape="0">
            <a:gsLst>
              <a:gs pos="0">
                <a:srgbClr val="777777">
                  <a:gamma/>
                  <a:shade val="69804"/>
                  <a:invGamma/>
                </a:srgbClr>
              </a:gs>
              <a:gs pos="100000">
                <a:srgbClr val="777777"/>
              </a:gs>
            </a:gsLst>
            <a:lin ang="0" scaled="1"/>
          </a:gradFill>
          <a:ln w="25400">
            <a:solidFill>
              <a:srgbClr val="868686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lang="en-US" altLang="ko-KR" sz="28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Oracle9</a:t>
            </a:r>
            <a:r>
              <a:rPr lang="en-US" altLang="ko-KR" sz="2800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ko-KR" sz="28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Real Application Clusters</a:t>
            </a:r>
            <a:r>
              <a:rPr lang="en-US" altLang="ko-KR" sz="2800">
                <a:latin typeface="Times New Roman" pitchFamily="18" charset="0"/>
              </a:rPr>
              <a:t> </a:t>
            </a:r>
          </a:p>
          <a:p>
            <a:pPr algn="ctr" eaLnBrk="0" latinLnBrk="0" hangingPunct="0"/>
            <a:r>
              <a:rPr lang="en-US" altLang="ko-KR" sz="2400">
                <a:solidFill>
                  <a:schemeClr val="bg1"/>
                </a:solidFill>
                <a:latin typeface="Times New Roman" pitchFamily="18" charset="0"/>
              </a:rPr>
              <a:t>transparent scalability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1376363" y="2641600"/>
            <a:ext cx="6627812" cy="838200"/>
          </a:xfrm>
          <a:prstGeom prst="rect">
            <a:avLst/>
          </a:prstGeom>
          <a:gradFill rotWithShape="0">
            <a:gsLst>
              <a:gs pos="0">
                <a:srgbClr val="777777">
                  <a:gamma/>
                  <a:shade val="69804"/>
                  <a:invGamma/>
                </a:srgbClr>
              </a:gs>
              <a:gs pos="100000">
                <a:srgbClr val="777777"/>
              </a:gs>
            </a:gsLst>
            <a:lin ang="0" scaled="1"/>
          </a:gradFill>
          <a:ln w="25400">
            <a:solidFill>
              <a:srgbClr val="868686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lang="en-US" altLang="ko-KR" sz="28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Oracle9</a:t>
            </a:r>
            <a:r>
              <a:rPr lang="en-US" altLang="ko-KR" sz="2800" i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 </a:t>
            </a:r>
            <a:r>
              <a:rPr lang="en-US" altLang="ko-KR" sz="28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Data Guard</a:t>
            </a:r>
            <a:r>
              <a:rPr lang="en-US" altLang="ko-KR" sz="2400">
                <a:solidFill>
                  <a:srgbClr val="FFCC00"/>
                </a:solidFill>
                <a:latin typeface="Times New Roman" pitchFamily="18" charset="0"/>
              </a:rPr>
              <a:t> </a:t>
            </a:r>
          </a:p>
          <a:p>
            <a:pPr algn="ctr" eaLnBrk="0" latinLnBrk="0" hangingPunct="0"/>
            <a:r>
              <a:rPr lang="en-US" altLang="ko-KR" sz="2400">
                <a:solidFill>
                  <a:schemeClr val="bg1"/>
                </a:solidFill>
                <a:latin typeface="Times New Roman" pitchFamily="18" charset="0"/>
              </a:rPr>
              <a:t>zero data loss disaster protection</a:t>
            </a: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1376363" y="3530600"/>
            <a:ext cx="6627812" cy="838200"/>
          </a:xfrm>
          <a:prstGeom prst="rect">
            <a:avLst/>
          </a:prstGeom>
          <a:gradFill rotWithShape="0">
            <a:gsLst>
              <a:gs pos="0">
                <a:srgbClr val="777777">
                  <a:gamma/>
                  <a:shade val="69804"/>
                  <a:invGamma/>
                </a:srgbClr>
              </a:gs>
              <a:gs pos="100000">
                <a:srgbClr val="777777"/>
              </a:gs>
            </a:gsLst>
            <a:lin ang="0" scaled="1"/>
          </a:gradFill>
          <a:ln w="25400">
            <a:solidFill>
              <a:srgbClr val="868686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lang="en-US" altLang="ko-KR" sz="28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Self-tuning, Self-managing Database</a:t>
            </a:r>
            <a:r>
              <a:rPr lang="en-US" altLang="ko-KR" sz="2800">
                <a:latin typeface="Times New Roman" pitchFamily="18" charset="0"/>
              </a:rPr>
              <a:t> </a:t>
            </a:r>
          </a:p>
          <a:p>
            <a:pPr algn="ctr" eaLnBrk="0" latinLnBrk="0" hangingPunct="0"/>
            <a:r>
              <a:rPr lang="en-US" altLang="ko-KR" sz="2400">
                <a:solidFill>
                  <a:schemeClr val="bg1"/>
                </a:solidFill>
                <a:latin typeface="Times New Roman" pitchFamily="18" charset="0"/>
              </a:rPr>
              <a:t>increase DBA productivity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1370013" y="4402138"/>
            <a:ext cx="6629400" cy="838200"/>
          </a:xfrm>
          <a:prstGeom prst="rect">
            <a:avLst/>
          </a:prstGeom>
          <a:gradFill rotWithShape="0">
            <a:gsLst>
              <a:gs pos="0">
                <a:srgbClr val="777777">
                  <a:gamma/>
                  <a:shade val="69804"/>
                  <a:invGamma/>
                </a:srgbClr>
              </a:gs>
              <a:gs pos="100000">
                <a:srgbClr val="777777"/>
              </a:gs>
            </a:gsLst>
            <a:lin ang="0" scaled="1"/>
          </a:gradFill>
          <a:ln w="25400">
            <a:solidFill>
              <a:srgbClr val="868686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lang="en-US" altLang="ko-KR" sz="28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Built-in OLAP, Data-mining, ETL Services</a:t>
            </a:r>
          </a:p>
          <a:p>
            <a:pPr algn="ctr" eaLnBrk="0" latinLnBrk="0" hangingPunct="0"/>
            <a:r>
              <a:rPr lang="en-US" altLang="ko-KR" sz="2400">
                <a:solidFill>
                  <a:schemeClr val="bg1"/>
                </a:solidFill>
                <a:latin typeface="Times New Roman" pitchFamily="18" charset="0"/>
              </a:rPr>
              <a:t>Business Intelligence on an Internet Scale</a:t>
            </a: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1370013" y="5291138"/>
            <a:ext cx="6629400" cy="838200"/>
          </a:xfrm>
          <a:prstGeom prst="rect">
            <a:avLst/>
          </a:prstGeom>
          <a:gradFill rotWithShape="0">
            <a:gsLst>
              <a:gs pos="0">
                <a:srgbClr val="777777">
                  <a:gamma/>
                  <a:shade val="69804"/>
                  <a:invGamma/>
                </a:srgbClr>
              </a:gs>
              <a:gs pos="100000">
                <a:srgbClr val="777777"/>
              </a:gs>
            </a:gsLst>
            <a:lin ang="0" scaled="1"/>
          </a:gradFill>
          <a:ln w="25400">
            <a:solidFill>
              <a:srgbClr val="868686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lang="en-US" altLang="ko-KR" sz="28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Real-Time Personalization</a:t>
            </a:r>
          </a:p>
          <a:p>
            <a:pPr algn="ctr" eaLnBrk="0" latinLnBrk="0" hangingPunct="0"/>
            <a:r>
              <a:rPr lang="en-US" altLang="ko-KR" sz="2400">
                <a:solidFill>
                  <a:schemeClr val="bg1"/>
                </a:solidFill>
                <a:latin typeface="Times New Roman" pitchFamily="18" charset="0"/>
              </a:rPr>
              <a:t>The only real-time recommendation engine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Oracle 9i Breakthrough Features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1219200" y="22860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1219200" y="28194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1219200" y="33528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1219200" y="38862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1219200" y="44196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681163" y="2193925"/>
            <a:ext cx="2466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1970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년대 초기</a:t>
            </a: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이후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676400" y="2727325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IMS (IBM), System/2000(MRA)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676400" y="3260725"/>
            <a:ext cx="4243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DMS 1100 (Sperry), Total (Cincom)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1676400" y="3794125"/>
            <a:ext cx="434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장점 :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Link </a:t>
            </a: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를 통한 빠른 데이터 접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근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1676400" y="4343400"/>
            <a:ext cx="7183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단점 :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Physical Database </a:t>
            </a: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에 독립적인 응용을 작성할 수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 없음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계층형</a:t>
            </a:r>
            <a:r>
              <a:rPr lang="ko-KR" altLang="en-US" dirty="0"/>
              <a:t> </a:t>
            </a:r>
            <a:r>
              <a:rPr lang="ko-KR" altLang="en-US" dirty="0" smtClean="0"/>
              <a:t>및 네트워크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1219200" y="507365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1676400" y="4891088"/>
            <a:ext cx="1147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800" b="0">
                <a:latin typeface="HY헤드라인M" pitchFamily="18" charset="-127"/>
                <a:ea typeface="HY헤드라인M" pitchFamily="18" charset="-127"/>
              </a:rPr>
              <a:t>Query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133600" y="5554663"/>
            <a:ext cx="553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Bronx에 사는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Mr. </a:t>
            </a: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Shiver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의 계좌 잔고의 합은</a:t>
            </a:r>
            <a:r>
              <a:rPr kumimoji="0" lang="ko-KR" altLang="ko-KR" sz="2000">
                <a:ea typeface="HY헤드라인M" pitchFamily="18" charset="-127"/>
              </a:rPr>
              <a:t>?</a:t>
            </a:r>
            <a:endParaRPr kumimoji="0" lang="en-US" altLang="ko-KR" sz="2000">
              <a:ea typeface="HY헤드라인M" pitchFamily="18" charset="-127"/>
            </a:endParaRPr>
          </a:p>
        </p:txBody>
      </p:sp>
      <p:pic>
        <p:nvPicPr>
          <p:cNvPr id="8233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638800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37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812925"/>
            <a:ext cx="6777037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38" name="Text Box 46"/>
          <p:cNvSpPr txBox="1">
            <a:spLocks noChangeArrowheads="1"/>
          </p:cNvSpPr>
          <p:nvPr/>
        </p:nvSpPr>
        <p:spPr bwMode="auto">
          <a:xfrm>
            <a:off x="1217613" y="2514600"/>
            <a:ext cx="839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1400">
                <a:ea typeface="돋움" pitchFamily="50" charset="-127"/>
              </a:rPr>
              <a:t>Lowery</a:t>
            </a:r>
          </a:p>
        </p:txBody>
      </p: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2174875" y="2514600"/>
            <a:ext cx="720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1400">
                <a:ea typeface="돋움" pitchFamily="50" charset="-127"/>
              </a:rPr>
              <a:t>Maple</a:t>
            </a:r>
          </a:p>
        </p:txBody>
      </p:sp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2955925" y="2514600"/>
            <a:ext cx="854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1400">
                <a:ea typeface="돋움" pitchFamily="50" charset="-127"/>
              </a:rPr>
              <a:t>Queens</a:t>
            </a:r>
          </a:p>
        </p:txBody>
      </p: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21300" y="2514600"/>
            <a:ext cx="850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1400">
                <a:ea typeface="돋움" pitchFamily="50" charset="-127"/>
              </a:rPr>
              <a:t>Hodges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6219825" y="2514600"/>
            <a:ext cx="866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ko-KR" sz="1400">
                <a:ea typeface="돋움" pitchFamily="50" charset="-127"/>
              </a:rPr>
              <a:t>SideHill</a:t>
            </a:r>
          </a:p>
        </p:txBody>
      </p:sp>
      <p:sp>
        <p:nvSpPr>
          <p:cNvPr id="8243" name="Text Box 51"/>
          <p:cNvSpPr txBox="1">
            <a:spLocks noChangeArrowheads="1"/>
          </p:cNvSpPr>
          <p:nvPr/>
        </p:nvSpPr>
        <p:spPr bwMode="auto">
          <a:xfrm>
            <a:off x="7021513" y="2514600"/>
            <a:ext cx="979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1400">
                <a:ea typeface="돋움" pitchFamily="50" charset="-127"/>
              </a:rPr>
              <a:t>Brooklyn</a:t>
            </a:r>
          </a:p>
        </p:txBody>
      </p:sp>
      <p:sp>
        <p:nvSpPr>
          <p:cNvPr id="8244" name="Text Box 52"/>
          <p:cNvSpPr txBox="1">
            <a:spLocks noChangeArrowheads="1"/>
          </p:cNvSpPr>
          <p:nvPr/>
        </p:nvSpPr>
        <p:spPr bwMode="auto">
          <a:xfrm>
            <a:off x="3286125" y="3200400"/>
            <a:ext cx="752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1400">
                <a:ea typeface="돋움" pitchFamily="50" charset="-127"/>
              </a:rPr>
              <a:t>Shiver</a:t>
            </a:r>
          </a:p>
        </p:txBody>
      </p:sp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4127500" y="3206750"/>
            <a:ext cx="749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1400">
                <a:ea typeface="돋움" pitchFamily="50" charset="-127"/>
              </a:rPr>
              <a:t> North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5075238" y="3200400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1400">
                <a:ea typeface="돋움" pitchFamily="50" charset="-127"/>
              </a:rPr>
              <a:t>Bronx</a:t>
            </a:r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2220913" y="4267200"/>
            <a:ext cx="522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ea typeface="돋움" pitchFamily="50" charset="-127"/>
              </a:rPr>
              <a:t>900</a:t>
            </a:r>
            <a:endParaRPr lang="en-US" altLang="ko-KR" sz="1400"/>
          </a:p>
        </p:txBody>
      </p:sp>
      <p:sp>
        <p:nvSpPr>
          <p:cNvPr id="8248" name="Text Box 56"/>
          <p:cNvSpPr txBox="1">
            <a:spLocks noChangeArrowheads="1"/>
          </p:cNvSpPr>
          <p:nvPr/>
        </p:nvSpPr>
        <p:spPr bwMode="auto">
          <a:xfrm>
            <a:off x="3821113" y="4273550"/>
            <a:ext cx="522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>
                <a:ea typeface="돋움" pitchFamily="50" charset="-127"/>
              </a:rPr>
              <a:t>556</a:t>
            </a:r>
            <a:endParaRPr lang="en-US" altLang="ko-KR" sz="2400" b="0"/>
          </a:p>
        </p:txBody>
      </p:sp>
      <p:sp>
        <p:nvSpPr>
          <p:cNvPr id="8249" name="Text Box 57"/>
          <p:cNvSpPr txBox="1">
            <a:spLocks noChangeArrowheads="1"/>
          </p:cNvSpPr>
          <p:nvPr/>
        </p:nvSpPr>
        <p:spPr bwMode="auto">
          <a:xfrm>
            <a:off x="4811713" y="4273550"/>
            <a:ext cx="522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1400">
                <a:ea typeface="돋움" pitchFamily="50" charset="-127"/>
              </a:rPr>
              <a:t>647</a:t>
            </a:r>
          </a:p>
        </p:txBody>
      </p:sp>
      <p:sp>
        <p:nvSpPr>
          <p:cNvPr id="8250" name="Text Box 58"/>
          <p:cNvSpPr txBox="1">
            <a:spLocks noChangeArrowheads="1"/>
          </p:cNvSpPr>
          <p:nvPr/>
        </p:nvSpPr>
        <p:spPr bwMode="auto">
          <a:xfrm>
            <a:off x="5867400" y="4267200"/>
            <a:ext cx="522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1400">
                <a:ea typeface="돋움" pitchFamily="50" charset="-127"/>
              </a:rPr>
              <a:t>647</a:t>
            </a:r>
          </a:p>
        </p:txBody>
      </p:sp>
      <p:sp>
        <p:nvSpPr>
          <p:cNvPr id="8251" name="Text Box 59"/>
          <p:cNvSpPr txBox="1">
            <a:spLocks noChangeArrowheads="1"/>
          </p:cNvSpPr>
          <p:nvPr/>
        </p:nvSpPr>
        <p:spPr bwMode="auto">
          <a:xfrm>
            <a:off x="6945313" y="4267200"/>
            <a:ext cx="522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1400">
                <a:ea typeface="돋움" pitchFamily="50" charset="-127"/>
              </a:rPr>
              <a:t>801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DB Example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1" name="Text Box 55" descr="C:\참고자료\imagesource\background\bgrnd271.jpg"/>
          <p:cNvSpPr txBox="1">
            <a:spLocks noChangeArrowheads="1"/>
          </p:cNvSpPr>
          <p:nvPr/>
        </p:nvSpPr>
        <p:spPr bwMode="auto">
          <a:xfrm>
            <a:off x="762000" y="1752600"/>
            <a:ext cx="7620000" cy="4359275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endParaRPr kumimoji="0" lang="ko-KR" altLang="ko-KR" sz="1800">
              <a:solidFill>
                <a:schemeClr val="bg1"/>
              </a:solidFill>
              <a:latin typeface="Arial" pitchFamily="34" charset="0"/>
              <a:ea typeface="돋움" pitchFamily="50" charset="-127"/>
            </a:endParaRPr>
          </a:p>
          <a:p>
            <a:pPr eaLnBrk="0" latinLnBrk="0" hangingPunct="0">
              <a:lnSpc>
                <a:spcPct val="30000"/>
              </a:lnSpc>
              <a:spcBef>
                <a:spcPct val="50000"/>
              </a:spcBef>
            </a:pPr>
            <a:r>
              <a:rPr kumimoji="0" lang="en-US" altLang="ko-KR" b="0">
                <a:latin typeface="Tahoma" pitchFamily="34" charset="0"/>
                <a:ea typeface="굴림체" pitchFamily="49" charset="-127"/>
              </a:rPr>
              <a:t> sum:=0</a:t>
            </a:r>
          </a:p>
          <a:p>
            <a:pPr eaLnBrk="0" latinLnBrk="0" hangingPunct="0">
              <a:lnSpc>
                <a:spcPct val="30000"/>
              </a:lnSpc>
              <a:spcBef>
                <a:spcPct val="50000"/>
              </a:spcBef>
            </a:pPr>
            <a:endParaRPr kumimoji="0" lang="en-US" altLang="ko-KR" b="0">
              <a:latin typeface="Tahoma" pitchFamily="34" charset="0"/>
              <a:ea typeface="굴림체" pitchFamily="49" charset="-127"/>
            </a:endParaRPr>
          </a:p>
          <a:p>
            <a:pPr eaLnBrk="0" latinLnBrk="0" hangingPunct="0">
              <a:lnSpc>
                <a:spcPct val="30000"/>
              </a:lnSpc>
              <a:spcBef>
                <a:spcPct val="50000"/>
              </a:spcBef>
            </a:pPr>
            <a:r>
              <a:rPr kumimoji="0" lang="en-US" altLang="ko-KR" b="0">
                <a:latin typeface="Tahoma" pitchFamily="34" charset="0"/>
                <a:ea typeface="굴림체" pitchFamily="49" charset="-127"/>
              </a:rPr>
              <a:t> get first customer where customer.name=“Shiver” </a:t>
            </a:r>
          </a:p>
          <a:p>
            <a:pPr eaLnBrk="0" latinLnBrk="0" hangingPunct="0">
              <a:lnSpc>
                <a:spcPct val="30000"/>
              </a:lnSpc>
              <a:spcBef>
                <a:spcPct val="50000"/>
              </a:spcBef>
            </a:pPr>
            <a:r>
              <a:rPr kumimoji="0" lang="en-US" altLang="ko-KR" b="0">
                <a:latin typeface="Tahoma" pitchFamily="34" charset="0"/>
                <a:ea typeface="굴림체" pitchFamily="49" charset="-127"/>
              </a:rPr>
              <a:t> and customer.city =“Bronx”;</a:t>
            </a:r>
          </a:p>
          <a:p>
            <a:pPr eaLnBrk="0" latinLnBrk="0" hangingPunct="0">
              <a:lnSpc>
                <a:spcPct val="30000"/>
              </a:lnSpc>
              <a:spcBef>
                <a:spcPct val="50000"/>
              </a:spcBef>
            </a:pPr>
            <a:endParaRPr kumimoji="0" lang="en-US" altLang="ko-KR" b="0">
              <a:latin typeface="Tahoma" pitchFamily="34" charset="0"/>
              <a:ea typeface="굴림체" pitchFamily="49" charset="-127"/>
            </a:endParaRPr>
          </a:p>
          <a:p>
            <a:pPr eaLnBrk="0" latinLnBrk="0" hangingPunct="0">
              <a:lnSpc>
                <a:spcPct val="30000"/>
              </a:lnSpc>
              <a:spcBef>
                <a:spcPct val="50000"/>
              </a:spcBef>
            </a:pPr>
            <a:r>
              <a:rPr kumimoji="0" lang="en-US" altLang="ko-KR" b="0">
                <a:latin typeface="Tahoma" pitchFamily="34" charset="0"/>
                <a:ea typeface="굴림체" pitchFamily="49" charset="-127"/>
              </a:rPr>
              <a:t> while DB_status = 0 do</a:t>
            </a:r>
          </a:p>
          <a:p>
            <a:pPr eaLnBrk="0" latinLnBrk="0" hangingPunct="0">
              <a:lnSpc>
                <a:spcPct val="30000"/>
              </a:lnSpc>
              <a:spcBef>
                <a:spcPct val="50000"/>
              </a:spcBef>
            </a:pPr>
            <a:r>
              <a:rPr kumimoji="0" lang="en-US" altLang="ko-KR" b="0">
                <a:latin typeface="Tahoma" pitchFamily="34" charset="0"/>
                <a:ea typeface="굴림체" pitchFamily="49" charset="-127"/>
              </a:rPr>
              <a:t>  	 begin </a:t>
            </a:r>
          </a:p>
          <a:p>
            <a:pPr eaLnBrk="0" latinLnBrk="0" hangingPunct="0">
              <a:lnSpc>
                <a:spcPct val="30000"/>
              </a:lnSpc>
              <a:spcBef>
                <a:spcPct val="50000"/>
              </a:spcBef>
            </a:pPr>
            <a:r>
              <a:rPr kumimoji="0" lang="en-US" altLang="ko-KR" b="0">
                <a:latin typeface="Tahoma" pitchFamily="34" charset="0"/>
                <a:ea typeface="굴림체" pitchFamily="49" charset="-127"/>
              </a:rPr>
              <a:t>	 	 sum:=sum+customer.amount;</a:t>
            </a:r>
          </a:p>
          <a:p>
            <a:pPr eaLnBrk="0" latinLnBrk="0" hangingPunct="0">
              <a:lnSpc>
                <a:spcPct val="30000"/>
              </a:lnSpc>
              <a:spcBef>
                <a:spcPct val="50000"/>
              </a:spcBef>
            </a:pPr>
            <a:r>
              <a:rPr kumimoji="0" lang="en-US" altLang="ko-KR" b="0">
                <a:latin typeface="Tahoma" pitchFamily="34" charset="0"/>
                <a:ea typeface="굴림체" pitchFamily="49" charset="-127"/>
              </a:rPr>
              <a:t>		 </a:t>
            </a:r>
            <a:r>
              <a:rPr kumimoji="0" lang="en-US" altLang="ko-KR" b="0" u="sng">
                <a:latin typeface="Tahoma" pitchFamily="34" charset="0"/>
                <a:ea typeface="굴림체" pitchFamily="49" charset="-127"/>
              </a:rPr>
              <a:t>get next customer where customer.name</a:t>
            </a:r>
          </a:p>
          <a:p>
            <a:pPr eaLnBrk="0" latinLnBrk="0" hangingPunct="0">
              <a:lnSpc>
                <a:spcPct val="30000"/>
              </a:lnSpc>
              <a:spcBef>
                <a:spcPct val="50000"/>
              </a:spcBef>
            </a:pPr>
            <a:r>
              <a:rPr kumimoji="0" lang="en-US" altLang="ko-KR" b="0">
                <a:latin typeface="Tahoma" pitchFamily="34" charset="0"/>
                <a:ea typeface="굴림체" pitchFamily="49" charset="-127"/>
              </a:rPr>
              <a:t>		       </a:t>
            </a:r>
            <a:r>
              <a:rPr kumimoji="0" lang="en-US" altLang="ko-KR" b="0" u="sng">
                <a:latin typeface="Tahoma" pitchFamily="34" charset="0"/>
                <a:ea typeface="굴림체" pitchFamily="49" charset="-127"/>
              </a:rPr>
              <a:t> = “Shiver” </a:t>
            </a:r>
          </a:p>
          <a:p>
            <a:pPr eaLnBrk="0" latinLnBrk="0" hangingPunct="0">
              <a:lnSpc>
                <a:spcPct val="30000"/>
              </a:lnSpc>
              <a:spcBef>
                <a:spcPct val="50000"/>
              </a:spcBef>
            </a:pPr>
            <a:r>
              <a:rPr kumimoji="0" lang="en-US" altLang="ko-KR" b="0">
                <a:latin typeface="Tahoma" pitchFamily="34" charset="0"/>
                <a:ea typeface="굴림체" pitchFamily="49" charset="-127"/>
              </a:rPr>
              <a:t>			and customer.city =“Bronx”;</a:t>
            </a:r>
          </a:p>
          <a:p>
            <a:pPr eaLnBrk="0" latinLnBrk="0" hangingPunct="0">
              <a:lnSpc>
                <a:spcPct val="30000"/>
              </a:lnSpc>
              <a:spcBef>
                <a:spcPct val="50000"/>
              </a:spcBef>
            </a:pPr>
            <a:r>
              <a:rPr kumimoji="0" lang="en-US" altLang="ko-KR" b="0">
                <a:latin typeface="Tahoma" pitchFamily="34" charset="0"/>
                <a:ea typeface="굴림체" pitchFamily="49" charset="-127"/>
              </a:rPr>
              <a:t>	 end	</a:t>
            </a:r>
          </a:p>
          <a:p>
            <a:pPr eaLnBrk="0" latinLnBrk="0" hangingPunct="0">
              <a:lnSpc>
                <a:spcPct val="30000"/>
              </a:lnSpc>
              <a:spcBef>
                <a:spcPct val="50000"/>
              </a:spcBef>
            </a:pPr>
            <a:r>
              <a:rPr kumimoji="0" lang="en-US" altLang="ko-KR" b="0">
                <a:latin typeface="Tahoma" pitchFamily="34" charset="0"/>
                <a:ea typeface="굴림체" pitchFamily="49" charset="-127"/>
              </a:rPr>
              <a:t> print(sum);</a:t>
            </a:r>
          </a:p>
          <a:p>
            <a:pPr eaLnBrk="0" latinLnBrk="0" hangingPunct="0">
              <a:lnSpc>
                <a:spcPct val="30000"/>
              </a:lnSpc>
              <a:spcBef>
                <a:spcPct val="50000"/>
              </a:spcBef>
            </a:pPr>
            <a:r>
              <a:rPr kumimoji="0" lang="en-US" altLang="ko-KR" b="0">
                <a:latin typeface="Tahoma" pitchFamily="34" charset="0"/>
                <a:ea typeface="굴림체" pitchFamily="49" charset="-127"/>
              </a:rPr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DB Query Example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1219200" y="227012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1219200" y="318452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1219200" y="371792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1219200" y="425132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1219200" y="478472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681163" y="2178050"/>
            <a:ext cx="3862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ko-KR" altLang="ko-KR" sz="2000" b="0">
                <a:latin typeface="HY헤드라인M" pitchFamily="18" charset="-127"/>
                <a:ea typeface="HY헤드라인M" pitchFamily="18" charset="-127"/>
              </a:rPr>
              <a:t>1970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년대 후반에서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80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년대 초반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676400" y="3092450"/>
            <a:ext cx="3722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Relational Algebra &amp; Calculus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1676400" y="3625850"/>
            <a:ext cx="2919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The Spartan Simplicity!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676400" y="4159250"/>
            <a:ext cx="4040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SQL: Structured Query Language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1676400" y="4708525"/>
            <a:ext cx="4854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System/R - 1976,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최초의 상업용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RDBMS</a:t>
            </a:r>
          </a:p>
        </p:txBody>
      </p:sp>
      <p:sp>
        <p:nvSpPr>
          <p:cNvPr id="10260" name="AutoShape 20"/>
          <p:cNvSpPr>
            <a:spLocks noChangeArrowheads="1"/>
          </p:cNvSpPr>
          <p:nvPr/>
        </p:nvSpPr>
        <p:spPr bwMode="auto">
          <a:xfrm>
            <a:off x="1219200" y="531812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1676400" y="5241925"/>
            <a:ext cx="4916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Ingres      - 1976, </a:t>
            </a:r>
            <a:r>
              <a:rPr kumimoji="0" lang="ko-KR" altLang="en-US" sz="2000" b="0">
                <a:latin typeface="HY헤드라인M" pitchFamily="18" charset="-127"/>
                <a:ea typeface="HY헤드라인M" pitchFamily="18" charset="-127"/>
              </a:rPr>
              <a:t>최초의 연구용 </a:t>
            </a:r>
            <a:r>
              <a:rPr kumimoji="0" lang="en-US" altLang="ko-KR" sz="2000" b="0">
                <a:latin typeface="HY헤드라인M" pitchFamily="18" charset="-127"/>
                <a:ea typeface="HY헤드라인M" pitchFamily="18" charset="-127"/>
              </a:rPr>
              <a:t>RDBMS</a:t>
            </a:r>
          </a:p>
        </p:txBody>
      </p:sp>
      <p:pic>
        <p:nvPicPr>
          <p:cNvPr id="10263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35263"/>
            <a:ext cx="2333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2193925" y="2641600"/>
            <a:ext cx="6892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0">
                <a:latin typeface="HY헤드라인M" pitchFamily="18" charset="-127"/>
                <a:ea typeface="HY헤드라인M" pitchFamily="18" charset="-127"/>
              </a:rPr>
              <a:t>E.F.Codd, 1970 CACM Paper, </a:t>
            </a:r>
            <a:r>
              <a:rPr lang="en-US" altLang="ko-KR" sz="2000" b="0">
                <a:latin typeface="Tahoma"/>
                <a:ea typeface="HY헤드라인M" pitchFamily="18" charset="-127"/>
              </a:rPr>
              <a:t>“</a:t>
            </a:r>
            <a:r>
              <a:rPr lang="en-US" altLang="ko-KR" sz="2000" b="0">
                <a:latin typeface="HY헤드라인M" pitchFamily="18" charset="-127"/>
                <a:ea typeface="HY헤드라인M" pitchFamily="18" charset="-127"/>
              </a:rPr>
              <a:t>The Relational Data Model</a:t>
            </a:r>
            <a:r>
              <a:rPr lang="en-US" altLang="ko-KR" sz="2000" b="0">
                <a:latin typeface="Tahoma"/>
                <a:ea typeface="HY헤드라인M" pitchFamily="18" charset="-127"/>
              </a:rPr>
              <a:t>”</a:t>
            </a:r>
            <a:endParaRPr lang="en-US" altLang="ko-KR" sz="2000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 (RDBMS)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 Overview of XML</Template>
  <TotalTime>860</TotalTime>
  <Words>2014</Words>
  <Application>Microsoft Office PowerPoint</Application>
  <PresentationFormat>화면 슬라이드 쇼(4:3)</PresentationFormat>
  <Paragraphs>603</Paragraphs>
  <Slides>56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56</vt:i4>
      </vt:variant>
    </vt:vector>
  </HeadingPairs>
  <TitlesOfParts>
    <vt:vector size="59" baseType="lpstr">
      <vt:lpstr>SNU IDB Lab.</vt:lpstr>
      <vt:lpstr>문서</vt:lpstr>
      <vt:lpstr>Image</vt:lpstr>
      <vt:lpstr>DBMS: Past, Present, and the Future</vt:lpstr>
      <vt:lpstr>Contents</vt:lpstr>
      <vt:lpstr>DMBS란?</vt:lpstr>
      <vt:lpstr>DBMS Architecture</vt:lpstr>
      <vt:lpstr>Contents</vt:lpstr>
      <vt:lpstr>계층형 및 네트워크 DBMS</vt:lpstr>
      <vt:lpstr>Network DB Example</vt:lpstr>
      <vt:lpstr>Network DB Query Example</vt:lpstr>
      <vt:lpstr>관계형 DBMS (RDBMS)</vt:lpstr>
      <vt:lpstr>관계형 DBMS의 예</vt:lpstr>
      <vt:lpstr>RDBMS의 장단점</vt:lpstr>
      <vt:lpstr>RDBMS R&amp;D의 번성기</vt:lpstr>
      <vt:lpstr>80년 초 새로운 DB응용의 출현</vt:lpstr>
      <vt:lpstr>객체지향(OO) DBMS의 등장</vt:lpstr>
      <vt:lpstr>OODBMS의 특징</vt:lpstr>
      <vt:lpstr>객체지향 DBMS의 IDL</vt:lpstr>
      <vt:lpstr>OODBMS의 OQL Query</vt:lpstr>
      <vt:lpstr>OODBMS의 장단점</vt:lpstr>
      <vt:lpstr>객체관계형(OR) DBMS</vt:lpstr>
      <vt:lpstr>ORDBMS의 예</vt:lpstr>
      <vt:lpstr>ORDBMS의 주요기능</vt:lpstr>
      <vt:lpstr>ORDBMS의 주요기능</vt:lpstr>
      <vt:lpstr>ORDBMS의 비교</vt:lpstr>
      <vt:lpstr>ORDBMS의 비교</vt:lpstr>
      <vt:lpstr>ORDBMS의 비교</vt:lpstr>
      <vt:lpstr>Contents</vt:lpstr>
      <vt:lpstr>1999 Database Market Share</vt:lpstr>
      <vt:lpstr>1999 Database Market – World Wide</vt:lpstr>
      <vt:lpstr>1999 UNIX RDBMS Market</vt:lpstr>
      <vt:lpstr>1999 NT RDBMS Market</vt:lpstr>
      <vt:lpstr>Example: Oracle 8i</vt:lpstr>
      <vt:lpstr>Example: Oracle 8i</vt:lpstr>
      <vt:lpstr>Contents</vt:lpstr>
      <vt:lpstr>Current Database Issues</vt:lpstr>
      <vt:lpstr>Asilomar Report: DBMS Research Trend</vt:lpstr>
      <vt:lpstr>Asilomar Report: DBMS Research Trend</vt:lpstr>
      <vt:lpstr>The Grand Challenge</vt:lpstr>
      <vt:lpstr>Bio Technology Data</vt:lpstr>
      <vt:lpstr>XML</vt:lpstr>
      <vt:lpstr>HTML &amp; XML</vt:lpstr>
      <vt:lpstr>Basic Representation</vt:lpstr>
      <vt:lpstr>Why XML?</vt:lpstr>
      <vt:lpstr>What are XML for?</vt:lpstr>
      <vt:lpstr>관계형 DBMS (RDBMS)</vt:lpstr>
      <vt:lpstr>Data Warehouse</vt:lpstr>
      <vt:lpstr>Data Warehouse</vt:lpstr>
      <vt:lpstr>Data Mining</vt:lpstr>
      <vt:lpstr>Data Mining</vt:lpstr>
      <vt:lpstr>Security and Directory</vt:lpstr>
      <vt:lpstr>Security and Directory</vt:lpstr>
      <vt:lpstr>High Availability</vt:lpstr>
      <vt:lpstr>High Availability</vt:lpstr>
      <vt:lpstr>Manageability</vt:lpstr>
      <vt:lpstr>Contents</vt:lpstr>
      <vt:lpstr>Key Focus Areas for Oracle 9i</vt:lpstr>
      <vt:lpstr>Oracle 9i Breakthrough Features</vt:lpstr>
    </vt:vector>
  </TitlesOfParts>
  <Company>OOPSLA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hertkebi</dc:creator>
  <cp:lastModifiedBy>Ruud</cp:lastModifiedBy>
  <cp:revision>122</cp:revision>
  <dcterms:created xsi:type="dcterms:W3CDTF">2001-07-06T06:49:05Z</dcterms:created>
  <dcterms:modified xsi:type="dcterms:W3CDTF">2011-06-22T01:18:34Z</dcterms:modified>
</cp:coreProperties>
</file>