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81" r:id="rId4"/>
    <p:sldId id="258" r:id="rId5"/>
    <p:sldId id="286" r:id="rId6"/>
    <p:sldId id="282" r:id="rId7"/>
    <p:sldId id="301" r:id="rId8"/>
    <p:sldId id="283" r:id="rId9"/>
    <p:sldId id="284" r:id="rId10"/>
    <p:sldId id="285" r:id="rId11"/>
    <p:sldId id="287" r:id="rId12"/>
    <p:sldId id="288" r:id="rId13"/>
    <p:sldId id="290" r:id="rId14"/>
    <p:sldId id="289" r:id="rId15"/>
    <p:sldId id="291" r:id="rId16"/>
    <p:sldId id="292" r:id="rId17"/>
    <p:sldId id="293" r:id="rId18"/>
    <p:sldId id="294" r:id="rId19"/>
    <p:sldId id="300" r:id="rId20"/>
    <p:sldId id="295" r:id="rId21"/>
    <p:sldId id="296" r:id="rId22"/>
    <p:sldId id="297" r:id="rId23"/>
    <p:sldId id="298" r:id="rId24"/>
    <p:sldId id="299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7EAE9"/>
    <a:srgbClr val="7A0000"/>
    <a:srgbClr val="460000"/>
    <a:srgbClr val="800000"/>
    <a:srgbClr val="85A7D1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0" autoAdjust="0"/>
    <p:restoredTop sz="94660"/>
  </p:normalViewPr>
  <p:slideViewPr>
    <p:cSldViewPr>
      <p:cViewPr varScale="1">
        <p:scale>
          <a:sx n="50" d="100"/>
          <a:sy n="50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39489-0FC8-4674-9621-36DFD5FD2246}" type="datetimeFigureOut">
              <a:rPr lang="ko-KR" altLang="en-US" smtClean="0"/>
              <a:pPr/>
              <a:t>2010-06-04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31D4F-E691-466A-BD2E-78E23D1C5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31D4F-E691-466A-BD2E-78E23D1C5E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A2CB05B2-B40B-4273-A18A-4FB6E84A53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O’Reilly – </a:t>
            </a:r>
            <a:r>
              <a:rPr lang="en-US" altLang="ko-KR" sz="2400" dirty="0" err="1" smtClean="0"/>
              <a:t>Hadoop</a:t>
            </a:r>
            <a:r>
              <a:rPr lang="en-US" altLang="ko-KR" sz="2400" dirty="0" smtClean="0"/>
              <a:t>: The Definitive Guide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Ch.3 The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Distributed </a:t>
            </a:r>
            <a:r>
              <a:rPr lang="en-US" altLang="ko-KR" dirty="0" err="1" smtClean="0"/>
              <a:t>Filesystem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4286256"/>
            <a:ext cx="7758122" cy="1071570"/>
          </a:xfrm>
        </p:spPr>
        <p:txBody>
          <a:bodyPr/>
          <a:lstStyle/>
          <a:p>
            <a:r>
              <a:rPr lang="en-US" altLang="ko-KR" dirty="0" smtClean="0"/>
              <a:t>June 4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, 2010</a:t>
            </a:r>
          </a:p>
          <a:p>
            <a:r>
              <a:rPr lang="en-US" altLang="ko-KR" dirty="0" err="1" smtClean="0"/>
              <a:t>Taewhi</a:t>
            </a:r>
            <a:r>
              <a:rPr lang="en-US" altLang="ko-KR" dirty="0" smtClean="0"/>
              <a:t> Lee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Anatomy of a File Write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3" name="그림 12" descr="그림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28670"/>
            <a:ext cx="9144000" cy="555039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143768" y="2786058"/>
            <a:ext cx="1758815" cy="5347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600" dirty="0" smtClean="0">
                <a:latin typeface="Corbel" pitchFamily="34" charset="0"/>
              </a:rPr>
              <a:t>(file exist &amp; 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 permission check</a:t>
            </a:r>
            <a:r>
              <a:rPr lang="en-US" altLang="ko-KR" dirty="0" smtClean="0">
                <a:latin typeface="Corbel" pitchFamily="34" charset="0"/>
              </a:rPr>
              <a:t>)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14546" y="3186402"/>
            <a:ext cx="1530355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600" dirty="0" err="1" smtClean="0">
                <a:latin typeface="Corbel" pitchFamily="34" charset="0"/>
              </a:rPr>
              <a:t>enqueue</a:t>
            </a:r>
            <a:r>
              <a:rPr lang="en-US" altLang="ko-KR" sz="1600" dirty="0" smtClean="0">
                <a:latin typeface="Corbel" pitchFamily="34" charset="0"/>
              </a:rPr>
              <a:t> packet</a:t>
            </a:r>
          </a:p>
          <a:p>
            <a:pPr>
              <a:lnSpc>
                <a:spcPts val="1700"/>
              </a:lnSpc>
            </a:pPr>
            <a:r>
              <a:rPr lang="en-US" altLang="ko-KR" sz="1600" dirty="0" smtClean="0">
                <a:latin typeface="Corbel" pitchFamily="34" charset="0"/>
              </a:rPr>
              <a:t>to data queue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43108" y="4143380"/>
            <a:ext cx="1594475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600" dirty="0" smtClean="0">
                <a:latin typeface="Corbel" pitchFamily="34" charset="0"/>
              </a:rPr>
              <a:t>move the packet</a:t>
            </a:r>
          </a:p>
          <a:p>
            <a:pPr>
              <a:lnSpc>
                <a:spcPts val="1700"/>
              </a:lnSpc>
            </a:pPr>
            <a:r>
              <a:rPr lang="en-US" altLang="ko-KR" sz="1600" dirty="0" smtClean="0">
                <a:latin typeface="Corbel" pitchFamily="34" charset="0"/>
              </a:rPr>
              <a:t>to </a:t>
            </a:r>
            <a:r>
              <a:rPr lang="en-US" altLang="ko-KR" sz="1600" dirty="0" err="1" smtClean="0">
                <a:latin typeface="Corbel" pitchFamily="34" charset="0"/>
              </a:rPr>
              <a:t>ack</a:t>
            </a:r>
            <a:r>
              <a:rPr lang="en-US" altLang="ko-KR" sz="1600" dirty="0" smtClean="0">
                <a:latin typeface="Corbel" pitchFamily="34" charset="0"/>
              </a:rPr>
              <a:t> queue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43372" y="3429000"/>
            <a:ext cx="1855764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600" dirty="0" err="1" smtClean="0">
                <a:latin typeface="Corbel" pitchFamily="34" charset="0"/>
              </a:rPr>
              <a:t>dequeue</a:t>
            </a:r>
            <a:r>
              <a:rPr lang="en-US" altLang="ko-KR" sz="1600" dirty="0" smtClean="0">
                <a:latin typeface="Corbel" pitchFamily="34" charset="0"/>
              </a:rPr>
              <a:t> the packet</a:t>
            </a:r>
          </a:p>
          <a:p>
            <a:pPr>
              <a:lnSpc>
                <a:spcPts val="1700"/>
              </a:lnSpc>
            </a:pPr>
            <a:r>
              <a:rPr lang="en-US" altLang="ko-KR" sz="1600" dirty="0" smtClean="0">
                <a:latin typeface="Corbel" pitchFamily="34" charset="0"/>
              </a:rPr>
              <a:t>from </a:t>
            </a:r>
            <a:r>
              <a:rPr lang="en-US" altLang="ko-KR" sz="1600" dirty="0" err="1" smtClean="0">
                <a:latin typeface="Corbel" pitchFamily="34" charset="0"/>
              </a:rPr>
              <a:t>ack</a:t>
            </a:r>
            <a:r>
              <a:rPr lang="en-US" altLang="ko-KR" sz="1600" dirty="0" smtClean="0">
                <a:latin typeface="Corbel" pitchFamily="34" charset="0"/>
              </a:rPr>
              <a:t> queue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57884" y="4000504"/>
            <a:ext cx="2441694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600" dirty="0" smtClean="0">
                <a:latin typeface="Corbel" pitchFamily="34" charset="0"/>
              </a:rPr>
              <a:t>chose by 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replica placement strategy</a:t>
            </a:r>
            <a:endParaRPr lang="ko-KR" alt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Anatomy of a File Write (cont’d)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/>
              <a:t>Error handling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err="1" smtClean="0"/>
              <a:t>Datanode</a:t>
            </a:r>
            <a:r>
              <a:rPr lang="en-US" altLang="ko-KR" sz="2400" dirty="0" smtClean="0"/>
              <a:t> error while data is being written </a:t>
            </a:r>
          </a:p>
          <a:p>
            <a:pPr lvl="2">
              <a:spcAft>
                <a:spcPts val="600"/>
              </a:spcAft>
            </a:pPr>
            <a:r>
              <a:rPr lang="en-US" altLang="ko-KR" sz="2200" dirty="0" smtClean="0"/>
              <a:t>Client</a:t>
            </a:r>
          </a:p>
          <a:p>
            <a:pPr lvl="3">
              <a:spcAft>
                <a:spcPts val="600"/>
              </a:spcAft>
            </a:pPr>
            <a:r>
              <a:rPr lang="en-US" altLang="ko-KR" sz="2200" dirty="0" smtClean="0"/>
              <a:t>Adds any packets in the </a:t>
            </a:r>
            <a:r>
              <a:rPr lang="en-US" altLang="ko-KR" sz="2200" dirty="0" err="1" smtClean="0"/>
              <a:t>ack</a:t>
            </a:r>
            <a:r>
              <a:rPr lang="en-US" altLang="ko-KR" sz="2200" dirty="0" smtClean="0"/>
              <a:t> queue to data queue</a:t>
            </a:r>
          </a:p>
          <a:p>
            <a:pPr lvl="3">
              <a:spcAft>
                <a:spcPts val="600"/>
              </a:spcAft>
            </a:pPr>
            <a:r>
              <a:rPr lang="en-US" altLang="ko-KR" sz="2200" dirty="0" smtClean="0"/>
              <a:t>Removes the failed </a:t>
            </a:r>
            <a:r>
              <a:rPr lang="en-US" altLang="ko-KR" sz="2200" dirty="0" err="1" smtClean="0"/>
              <a:t>datanode</a:t>
            </a:r>
            <a:r>
              <a:rPr lang="en-US" altLang="ko-KR" sz="2200" dirty="0" smtClean="0"/>
              <a:t>  from the pipeline</a:t>
            </a:r>
          </a:p>
          <a:p>
            <a:pPr lvl="3">
              <a:spcAft>
                <a:spcPts val="600"/>
              </a:spcAft>
            </a:pPr>
            <a:r>
              <a:rPr lang="en-US" altLang="ko-KR" sz="2200" dirty="0" smtClean="0"/>
              <a:t>Writes the remainder of the data</a:t>
            </a:r>
          </a:p>
          <a:p>
            <a:pPr lvl="2">
              <a:spcAft>
                <a:spcPts val="600"/>
              </a:spcAft>
            </a:pPr>
            <a:r>
              <a:rPr lang="en-US" altLang="ko-KR" sz="2200" dirty="0" err="1" smtClean="0"/>
              <a:t>Namenode</a:t>
            </a:r>
            <a:endParaRPr lang="en-US" altLang="ko-KR" sz="2200" dirty="0" smtClean="0"/>
          </a:p>
          <a:p>
            <a:pPr lvl="3">
              <a:spcAft>
                <a:spcPts val="600"/>
              </a:spcAft>
            </a:pPr>
            <a:r>
              <a:rPr lang="en-US" altLang="ko-KR" sz="2200" dirty="0" smtClean="0"/>
              <a:t>Arranges under-replicated blocks for further replicas </a:t>
            </a:r>
          </a:p>
          <a:p>
            <a:pPr lvl="2">
              <a:spcAft>
                <a:spcPts val="600"/>
              </a:spcAft>
            </a:pPr>
            <a:r>
              <a:rPr lang="en-US" altLang="ko-KR" sz="2200" dirty="0" smtClean="0"/>
              <a:t>Failed </a:t>
            </a:r>
            <a:r>
              <a:rPr lang="en-US" altLang="ko-KR" sz="2200" dirty="0" err="1" smtClean="0"/>
              <a:t>datanode</a:t>
            </a:r>
            <a:endParaRPr lang="en-US" altLang="ko-KR" sz="2200" dirty="0" smtClean="0"/>
          </a:p>
          <a:p>
            <a:pPr lvl="3">
              <a:spcAft>
                <a:spcPts val="600"/>
              </a:spcAft>
            </a:pPr>
            <a:r>
              <a:rPr lang="en-US" altLang="ko-KR" sz="2200" dirty="0" smtClean="0"/>
              <a:t>Deletes the partial block when the node recovers later 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Coherency Model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altLang="ko-KR" sz="2800" dirty="0" smtClean="0"/>
          </a:p>
          <a:p>
            <a:pPr>
              <a:spcAft>
                <a:spcPts val="600"/>
              </a:spcAft>
            </a:pPr>
            <a:endParaRPr lang="en-US" altLang="ko-KR" sz="2800" dirty="0" smtClean="0"/>
          </a:p>
          <a:p>
            <a:pPr>
              <a:spcAft>
                <a:spcPts val="600"/>
              </a:spcAft>
            </a:pPr>
            <a:endParaRPr lang="en-US" altLang="ko-KR" sz="2800" dirty="0" smtClean="0"/>
          </a:p>
          <a:p>
            <a:pPr>
              <a:spcAft>
                <a:spcPts val="600"/>
              </a:spcAft>
            </a:pPr>
            <a:endParaRPr lang="en-US" altLang="ko-KR" sz="2800" dirty="0" smtClean="0"/>
          </a:p>
          <a:p>
            <a:pPr>
              <a:spcAft>
                <a:spcPts val="600"/>
              </a:spcAft>
            </a:pPr>
            <a:r>
              <a:rPr lang="en-US" altLang="ko-KR" sz="2800" dirty="0" smtClean="0"/>
              <a:t>HDFS provides sync() method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/>
              <a:t>Forcing all buffers to be synchronized to the </a:t>
            </a:r>
            <a:r>
              <a:rPr lang="en-US" altLang="ko-KR" sz="2400" dirty="0" err="1" smtClean="0"/>
              <a:t>datanodes</a:t>
            </a:r>
            <a:endParaRPr lang="en-US" altLang="ko-KR" sz="2400" dirty="0" smtClean="0"/>
          </a:p>
          <a:p>
            <a:pPr lvl="1">
              <a:spcAft>
                <a:spcPts val="600"/>
              </a:spcAft>
            </a:pPr>
            <a:r>
              <a:rPr lang="en-US" altLang="ko-KR" sz="2400" dirty="0" smtClean="0"/>
              <a:t>Applications should call sync() at suitable points</a:t>
            </a:r>
          </a:p>
          <a:p>
            <a:pPr lvl="2">
              <a:spcAft>
                <a:spcPts val="600"/>
              </a:spcAft>
            </a:pPr>
            <a:r>
              <a:rPr lang="en-US" altLang="ko-KR" sz="2200" dirty="0" smtClean="0"/>
              <a:t>Trade-off between data robustness and throughput</a:t>
            </a:r>
            <a:endParaRPr lang="en-US" altLang="ko-KR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571472" y="1285859"/>
            <a:ext cx="7786742" cy="1500199"/>
            <a:chOff x="428596" y="1285860"/>
            <a:chExt cx="3571900" cy="131267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28596" y="1571613"/>
              <a:ext cx="3571900" cy="102692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rgbClr val="C00000"/>
                </a:buClr>
                <a:buSzPct val="80000"/>
              </a:pPr>
              <a:r>
                <a:rPr lang="en-US" altLang="ko-KR" sz="2400" dirty="0" smtClean="0">
                  <a:solidFill>
                    <a:schemeClr val="tx1"/>
                  </a:solidFill>
                  <a:latin typeface="Corbel" pitchFamily="34" charset="0"/>
                </a:rPr>
                <a:t>The current block being written that is not guaranteed to be visible (even if the stream is flushed)</a:t>
              </a:r>
            </a:p>
          </p:txBody>
        </p:sp>
        <p:sp>
          <p:nvSpPr>
            <p:cNvPr id="7" name="양쪽 모서리가 둥근 사각형 6"/>
            <p:cNvSpPr/>
            <p:nvPr/>
          </p:nvSpPr>
          <p:spPr>
            <a:xfrm>
              <a:off x="428596" y="1285860"/>
              <a:ext cx="3571900" cy="437558"/>
            </a:xfrm>
            <a:prstGeom prst="round2Same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dirty="0" smtClean="0">
                  <a:latin typeface="Corbel" pitchFamily="34" charset="0"/>
                </a:rPr>
                <a:t> Key point</a:t>
              </a:r>
              <a:endParaRPr lang="ko-KR" altLang="en-US" sz="2800" dirty="0">
                <a:latin typeface="Corbe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HDFS Design &amp; Concepts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Data Flow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The Command-Line Interface</a:t>
            </a:r>
          </a:p>
          <a:p>
            <a:pPr>
              <a:spcAft>
                <a:spcPts val="600"/>
              </a:spcAft>
            </a:pP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Filesystems</a:t>
            </a:r>
            <a:endParaRPr lang="en-US" altLang="ko-KR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The Java Interface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HDFS Configuration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/>
              <a:t>Pseudo-distributed configuration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/>
              <a:t>fs.default.name = hdfs://localhost/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err="1" smtClean="0"/>
              <a:t>dfs.replication</a:t>
            </a:r>
            <a:r>
              <a:rPr lang="en-US" altLang="ko-KR" sz="2400" dirty="0" smtClean="0"/>
              <a:t> = 1</a:t>
            </a:r>
          </a:p>
          <a:p>
            <a:pPr>
              <a:spcAft>
                <a:spcPts val="600"/>
              </a:spcAft>
            </a:pPr>
            <a:endParaRPr lang="en-US" altLang="ko-KR" sz="2800" dirty="0" smtClean="0"/>
          </a:p>
          <a:p>
            <a:pPr>
              <a:spcAft>
                <a:spcPts val="600"/>
              </a:spcAft>
            </a:pPr>
            <a:r>
              <a:rPr lang="en-US" altLang="ko-KR" sz="2800" dirty="0" smtClean="0"/>
              <a:t>See Appendix A for more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</a:t>
            </a:r>
            <a:r>
              <a:rPr lang="en-US" altLang="ko-KR" dirty="0" err="1" smtClean="0"/>
              <a:t>Filesystem</a:t>
            </a:r>
            <a:r>
              <a:rPr lang="en-US" altLang="ko-KR" dirty="0" smtClean="0"/>
              <a:t> Operations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 smtClean="0"/>
              <a:t>Copying a file from the local </a:t>
            </a:r>
            <a:r>
              <a:rPr lang="en-US" altLang="ko-KR" dirty="0" err="1" smtClean="0"/>
              <a:t>filesystem</a:t>
            </a:r>
            <a:r>
              <a:rPr lang="en-US" altLang="ko-KR" dirty="0" smtClean="0"/>
              <a:t> to HDFS</a:t>
            </a:r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en-US" altLang="ko-KR" dirty="0" smtClean="0"/>
              <a:t>Copying the file back to the local </a:t>
            </a:r>
            <a:r>
              <a:rPr lang="en-US" altLang="ko-KR" dirty="0" err="1" smtClean="0"/>
              <a:t>filesystem</a:t>
            </a: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en-US" altLang="ko-KR" dirty="0" smtClean="0"/>
              <a:t>Creating a directory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28596" y="1571612"/>
            <a:ext cx="8358246" cy="714380"/>
          </a:xfrm>
          <a:prstGeom prst="round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Corbel" pitchFamily="34" charset="0"/>
              </a:rPr>
              <a:t>%  </a:t>
            </a:r>
            <a:r>
              <a:rPr lang="en-US" altLang="ko-KR" sz="1700" b="1" dirty="0" err="1" smtClean="0">
                <a:latin typeface="Lucida Console" pitchFamily="49" charset="0"/>
              </a:rPr>
              <a:t>hadoop</a:t>
            </a:r>
            <a:r>
              <a:rPr lang="en-US" altLang="ko-KR" sz="1700" b="1" dirty="0" smtClean="0">
                <a:latin typeface="Lucida Console" pitchFamily="49" charset="0"/>
              </a:rPr>
              <a:t> </a:t>
            </a:r>
            <a:r>
              <a:rPr lang="en-US" altLang="ko-KR" sz="1700" b="1" dirty="0" err="1" smtClean="0">
                <a:latin typeface="Lucida Console" pitchFamily="49" charset="0"/>
              </a:rPr>
              <a:t>fs</a:t>
            </a:r>
            <a:r>
              <a:rPr lang="en-US" altLang="ko-KR" sz="1700" b="1" dirty="0" smtClean="0">
                <a:latin typeface="Lucida Console" pitchFamily="49" charset="0"/>
              </a:rPr>
              <a:t> –</a:t>
            </a:r>
            <a:r>
              <a:rPr lang="en-US" altLang="ko-KR" sz="1700" b="1" dirty="0" err="1" smtClean="0">
                <a:latin typeface="Lucida Console" pitchFamily="49" charset="0"/>
              </a:rPr>
              <a:t>copyFromLocal</a:t>
            </a:r>
            <a:r>
              <a:rPr lang="en-US" altLang="ko-KR" sz="1700" b="1" dirty="0" smtClean="0">
                <a:latin typeface="Lucida Console" pitchFamily="49" charset="0"/>
              </a:rPr>
              <a:t> input/docs/quangle.txt </a:t>
            </a:r>
            <a:r>
              <a:rPr lang="en-US" altLang="ko-KR" sz="1700" b="1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hdfs://localhost</a:t>
            </a:r>
            <a:r>
              <a:rPr lang="en-US" altLang="ko-KR" sz="1700" b="1" dirty="0" smtClean="0">
                <a:latin typeface="Lucida Console" pitchFamily="49" charset="0"/>
              </a:rPr>
              <a:t>/user/tom/quangle.txt </a:t>
            </a:r>
            <a:endParaRPr lang="ko-KR" altLang="en-US" sz="1700" b="1" dirty="0">
              <a:latin typeface="Lucida Console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596" y="3143248"/>
            <a:ext cx="8358246" cy="714380"/>
          </a:xfrm>
          <a:prstGeom prst="round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Corbel" pitchFamily="34" charset="0"/>
              </a:rPr>
              <a:t>%  </a:t>
            </a:r>
            <a:r>
              <a:rPr lang="en-US" altLang="ko-KR" sz="1700" b="1" dirty="0" err="1" smtClean="0">
                <a:latin typeface="Lucida Console" pitchFamily="49" charset="0"/>
              </a:rPr>
              <a:t>hadoop</a:t>
            </a:r>
            <a:r>
              <a:rPr lang="en-US" altLang="ko-KR" sz="1700" b="1" dirty="0" smtClean="0">
                <a:latin typeface="Lucida Console" pitchFamily="49" charset="0"/>
              </a:rPr>
              <a:t> </a:t>
            </a:r>
            <a:r>
              <a:rPr lang="en-US" altLang="ko-KR" sz="1700" b="1" dirty="0" err="1" smtClean="0">
                <a:latin typeface="Lucida Console" pitchFamily="49" charset="0"/>
              </a:rPr>
              <a:t>fs</a:t>
            </a:r>
            <a:r>
              <a:rPr lang="en-US" altLang="ko-KR" sz="1700" b="1" dirty="0" smtClean="0">
                <a:latin typeface="Lucida Console" pitchFamily="49" charset="0"/>
              </a:rPr>
              <a:t> –</a:t>
            </a:r>
            <a:r>
              <a:rPr lang="en-US" altLang="ko-KR" sz="1700" b="1" dirty="0" err="1" smtClean="0">
                <a:latin typeface="Lucida Console" pitchFamily="49" charset="0"/>
              </a:rPr>
              <a:t>copyToLocal</a:t>
            </a:r>
            <a:r>
              <a:rPr lang="en-US" altLang="ko-KR" sz="1700" b="1" dirty="0" smtClean="0">
                <a:latin typeface="Lucida Console" pitchFamily="49" charset="0"/>
              </a:rPr>
              <a:t> </a:t>
            </a:r>
            <a:r>
              <a:rPr lang="en-US" altLang="ko-KR" sz="1700" b="1" dirty="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hdfs://localhost</a:t>
            </a:r>
            <a:r>
              <a:rPr lang="en-US" altLang="ko-KR" sz="1700" b="1" dirty="0" smtClean="0">
                <a:latin typeface="Lucida Console" pitchFamily="49" charset="0"/>
              </a:rPr>
              <a:t>/user/tom/quangle.txt </a:t>
            </a:r>
          </a:p>
          <a:p>
            <a:r>
              <a:rPr lang="en-US" altLang="ko-KR" sz="1700" b="1" dirty="0" err="1" smtClean="0">
                <a:latin typeface="Lucida Console" pitchFamily="49" charset="0"/>
              </a:rPr>
              <a:t>quangle.copy.txt</a:t>
            </a:r>
            <a:endParaRPr lang="ko-KR" altLang="en-US" sz="1700" b="1" dirty="0">
              <a:latin typeface="Lucida Console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28596" y="4643446"/>
            <a:ext cx="8358246" cy="1428760"/>
          </a:xfrm>
          <a:prstGeom prst="round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Corbel" pitchFamily="34" charset="0"/>
              </a:rPr>
              <a:t>%  </a:t>
            </a:r>
            <a:r>
              <a:rPr lang="en-US" altLang="ko-KR" sz="1700" b="1" dirty="0" err="1" smtClean="0">
                <a:latin typeface="Lucida Console" pitchFamily="49" charset="0"/>
              </a:rPr>
              <a:t>hadoop</a:t>
            </a:r>
            <a:r>
              <a:rPr lang="en-US" altLang="ko-KR" sz="1700" b="1" dirty="0" smtClean="0">
                <a:latin typeface="Lucida Console" pitchFamily="49" charset="0"/>
              </a:rPr>
              <a:t> </a:t>
            </a:r>
            <a:r>
              <a:rPr lang="en-US" altLang="ko-KR" sz="1700" b="1" dirty="0" err="1" smtClean="0">
                <a:latin typeface="Lucida Console" pitchFamily="49" charset="0"/>
              </a:rPr>
              <a:t>fs</a:t>
            </a:r>
            <a:r>
              <a:rPr lang="en-US" altLang="ko-KR" sz="1700" b="1" dirty="0" smtClean="0">
                <a:latin typeface="Lucida Console" pitchFamily="49" charset="0"/>
              </a:rPr>
              <a:t> –</a:t>
            </a:r>
            <a:r>
              <a:rPr lang="en-US" altLang="ko-KR" sz="1700" b="1" dirty="0" err="1" smtClean="0">
                <a:latin typeface="Lucida Console" pitchFamily="49" charset="0"/>
              </a:rPr>
              <a:t>mkdir</a:t>
            </a:r>
            <a:r>
              <a:rPr lang="en-US" altLang="ko-KR" sz="1700" b="1" dirty="0" smtClean="0">
                <a:latin typeface="Lucida Console" pitchFamily="49" charset="0"/>
              </a:rPr>
              <a:t> books</a:t>
            </a:r>
          </a:p>
          <a:p>
            <a:r>
              <a:rPr lang="en-US" altLang="ko-KR" sz="1700" b="1" dirty="0" smtClean="0">
                <a:latin typeface="Lucida Console" pitchFamily="49" charset="0"/>
              </a:rPr>
              <a:t>% </a:t>
            </a:r>
            <a:r>
              <a:rPr lang="en-US" altLang="ko-KR" sz="1700" b="1" dirty="0" err="1" smtClean="0">
                <a:latin typeface="Lucida Console" pitchFamily="49" charset="0"/>
              </a:rPr>
              <a:t>hadoop</a:t>
            </a:r>
            <a:r>
              <a:rPr lang="en-US" altLang="ko-KR" sz="1700" b="1" dirty="0" smtClean="0">
                <a:latin typeface="Lucida Console" pitchFamily="49" charset="0"/>
              </a:rPr>
              <a:t> </a:t>
            </a:r>
            <a:r>
              <a:rPr lang="en-US" altLang="ko-KR" sz="1700" b="1" dirty="0" err="1" smtClean="0">
                <a:latin typeface="Lucida Console" pitchFamily="49" charset="0"/>
              </a:rPr>
              <a:t>fs</a:t>
            </a:r>
            <a:r>
              <a:rPr lang="en-US" altLang="ko-KR" sz="1700" b="1" dirty="0" smtClean="0">
                <a:latin typeface="Lucida Console" pitchFamily="49" charset="0"/>
              </a:rPr>
              <a:t> -</a:t>
            </a:r>
            <a:r>
              <a:rPr lang="en-US" altLang="ko-KR" sz="1700" b="1" dirty="0" err="1" smtClean="0">
                <a:latin typeface="Lucida Console" pitchFamily="49" charset="0"/>
              </a:rPr>
              <a:t>ls</a:t>
            </a:r>
            <a:r>
              <a:rPr lang="en-US" altLang="ko-KR" sz="1700" b="1" dirty="0" smtClean="0">
                <a:latin typeface="Lucida Console" pitchFamily="49" charset="0"/>
              </a:rPr>
              <a:t> .</a:t>
            </a:r>
          </a:p>
          <a:p>
            <a:r>
              <a:rPr lang="en-US" altLang="ko-KR" sz="1400" b="1" dirty="0" smtClean="0">
                <a:latin typeface="Lucida Console" pitchFamily="49" charset="0"/>
              </a:rPr>
              <a:t>Found 2 items</a:t>
            </a:r>
          </a:p>
          <a:p>
            <a:r>
              <a:rPr lang="en-US" altLang="ko-KR" sz="1400" b="1" dirty="0" err="1" smtClean="0">
                <a:latin typeface="Lucida Console" pitchFamily="49" charset="0"/>
              </a:rPr>
              <a:t>drwxr</a:t>
            </a:r>
            <a:r>
              <a:rPr lang="en-US" altLang="ko-KR" sz="1400" b="1" dirty="0" smtClean="0">
                <a:latin typeface="Lucida Console" pitchFamily="49" charset="0"/>
              </a:rPr>
              <a:t>-</a:t>
            </a:r>
            <a:r>
              <a:rPr lang="en-US" altLang="ko-KR" sz="1400" b="1" dirty="0" err="1" smtClean="0">
                <a:latin typeface="Lucida Console" pitchFamily="49" charset="0"/>
              </a:rPr>
              <a:t>xr</a:t>
            </a:r>
            <a:r>
              <a:rPr lang="en-US" altLang="ko-KR" sz="1400" b="1" dirty="0" smtClean="0">
                <a:latin typeface="Lucida Console" pitchFamily="49" charset="0"/>
              </a:rPr>
              <a:t>-x - tom </a:t>
            </a:r>
            <a:r>
              <a:rPr lang="en-US" altLang="ko-KR" sz="1400" b="1" dirty="0" err="1" smtClean="0">
                <a:latin typeface="Lucida Console" pitchFamily="49" charset="0"/>
              </a:rPr>
              <a:t>supergroup</a:t>
            </a:r>
            <a:r>
              <a:rPr lang="en-US" altLang="ko-KR" sz="1400" b="1" dirty="0" smtClean="0">
                <a:latin typeface="Lucida Console" pitchFamily="49" charset="0"/>
              </a:rPr>
              <a:t>   0 2009-04-02 22:41 /user/tom/books</a:t>
            </a:r>
          </a:p>
          <a:p>
            <a:r>
              <a:rPr lang="en-US" altLang="ko-KR" sz="1400" b="1" dirty="0" smtClean="0">
                <a:latin typeface="Lucida Console" pitchFamily="49" charset="0"/>
              </a:rPr>
              <a:t>-</a:t>
            </a:r>
            <a:r>
              <a:rPr lang="en-US" altLang="ko-KR" sz="1400" b="1" dirty="0" err="1" smtClean="0">
                <a:latin typeface="Lucida Console" pitchFamily="49" charset="0"/>
              </a:rPr>
              <a:t>rw</a:t>
            </a:r>
            <a:r>
              <a:rPr lang="en-US" altLang="ko-KR" sz="1400" b="1" dirty="0" smtClean="0">
                <a:latin typeface="Lucida Console" pitchFamily="49" charset="0"/>
              </a:rPr>
              <a:t>-r--r-- 1 tom </a:t>
            </a:r>
            <a:r>
              <a:rPr lang="en-US" altLang="ko-KR" sz="1400" b="1" dirty="0" err="1" smtClean="0">
                <a:latin typeface="Lucida Console" pitchFamily="49" charset="0"/>
              </a:rPr>
              <a:t>supergroup</a:t>
            </a:r>
            <a:r>
              <a:rPr lang="en-US" altLang="ko-KR" sz="1400" b="1" dirty="0" smtClean="0">
                <a:latin typeface="Lucida Console" pitchFamily="49" charset="0"/>
              </a:rPr>
              <a:t> 118 2009-04-02 22:29 /user/tom/quangle.txt</a:t>
            </a:r>
            <a:endParaRPr lang="ko-KR" altLang="en-US" sz="1400" b="1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HDFS Design &amp; Concepts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Data Flow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The Command-Line Interface</a:t>
            </a:r>
          </a:p>
          <a:p>
            <a:pPr>
              <a:spcAft>
                <a:spcPts val="600"/>
              </a:spcAft>
            </a:pPr>
            <a:r>
              <a:rPr lang="en-US" altLang="ko-KR" sz="3200" dirty="0" err="1" smtClean="0"/>
              <a:t>Hadoop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Filesystems</a:t>
            </a:r>
            <a:endParaRPr lang="en-US" altLang="ko-KR" sz="3200" dirty="0" smtClean="0"/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The Java Interface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Filesystems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00100" y="1071546"/>
          <a:ext cx="7429552" cy="4533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4329"/>
                <a:gridCol w="1398942"/>
                <a:gridCol w="4286281"/>
              </a:tblGrid>
              <a:tr h="642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Filesystem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URI scheme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Java implementation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(all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under 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org.apache.hadoop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06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Local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file</a:t>
                      </a:r>
                      <a:endParaRPr lang="ko-KR" altLang="en-US" i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fs.LocalFileSystem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406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HDFS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err="1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hdfs</a:t>
                      </a:r>
                      <a:endParaRPr lang="ko-KR" altLang="en-US" i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hdfs.DistributedFileSystem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406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HFTP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err="1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hftp</a:t>
                      </a:r>
                      <a:endParaRPr lang="ko-KR" altLang="en-US" i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hdfs.HftpFileSystem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406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HSFTP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err="1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hsftp</a:t>
                      </a:r>
                      <a:endParaRPr lang="ko-KR" altLang="en-US" i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hdfs.HsftpFileSystem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406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HAR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err="1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har</a:t>
                      </a:r>
                      <a:endParaRPr lang="ko-KR" altLang="en-US" i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fs.HarFileSystem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406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KFS (Cloud-Store)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err="1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kfs</a:t>
                      </a:r>
                      <a:endParaRPr lang="ko-KR" altLang="en-US" i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fs.kfs.KosmosFileSystem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406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FTP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ftp</a:t>
                      </a:r>
                      <a:endParaRPr lang="ko-KR" altLang="en-US" i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fs.ftp.FTPFileSystem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406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S3 (native)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s3n</a:t>
                      </a:r>
                      <a:endParaRPr lang="ko-KR" altLang="en-US" i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fs.s3native.NativeS3FileSystem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406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S3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 (block-based)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s3</a:t>
                      </a:r>
                      <a:endParaRPr lang="ko-KR" altLang="en-US" i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fs.s3.S3FileSystem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428596" y="6164664"/>
            <a:ext cx="8358246" cy="428628"/>
          </a:xfrm>
          <a:prstGeom prst="round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Corbel" pitchFamily="34" charset="0"/>
              </a:rPr>
              <a:t>%  </a:t>
            </a:r>
            <a:r>
              <a:rPr lang="en-US" altLang="ko-KR" sz="1700" b="1" dirty="0" err="1" smtClean="0">
                <a:latin typeface="Lucida Console" pitchFamily="49" charset="0"/>
              </a:rPr>
              <a:t>hadoop</a:t>
            </a:r>
            <a:r>
              <a:rPr lang="en-US" altLang="ko-KR" sz="1700" b="1" dirty="0" smtClean="0">
                <a:latin typeface="Lucida Console" pitchFamily="49" charset="0"/>
              </a:rPr>
              <a:t> </a:t>
            </a:r>
            <a:r>
              <a:rPr lang="en-US" altLang="ko-KR" sz="1700" b="1" dirty="0" err="1" smtClean="0">
                <a:latin typeface="Lucida Console" pitchFamily="49" charset="0"/>
              </a:rPr>
              <a:t>fs</a:t>
            </a:r>
            <a:r>
              <a:rPr lang="en-US" altLang="ko-KR" sz="1700" b="1" dirty="0" smtClean="0">
                <a:latin typeface="Lucida Console" pitchFamily="49" charset="0"/>
              </a:rPr>
              <a:t> –</a:t>
            </a:r>
            <a:r>
              <a:rPr lang="en-US" altLang="ko-KR" sz="1700" b="1" dirty="0" err="1" smtClean="0">
                <a:latin typeface="Lucida Console" pitchFamily="49" charset="0"/>
              </a:rPr>
              <a:t>ls</a:t>
            </a:r>
            <a:r>
              <a:rPr lang="en-US" altLang="ko-KR" sz="1700" b="1" dirty="0" smtClean="0">
                <a:latin typeface="Lucida Console" pitchFamily="49" charset="0"/>
              </a:rPr>
              <a:t> file:///</a:t>
            </a:r>
            <a:endParaRPr lang="ko-KR" altLang="en-US" sz="1700" b="1" dirty="0">
              <a:latin typeface="Lucida Console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7158" y="5712757"/>
            <a:ext cx="85011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200" dirty="0" smtClean="0">
                <a:solidFill>
                  <a:prstClr val="black"/>
                </a:solidFill>
                <a:latin typeface="Corbel" pitchFamily="34" charset="0"/>
              </a:rPr>
              <a:t>Listing the files in the root directory of the local </a:t>
            </a:r>
            <a:r>
              <a:rPr lang="en-US" altLang="ko-KR" sz="2200" dirty="0" err="1" smtClean="0">
                <a:solidFill>
                  <a:prstClr val="black"/>
                </a:solidFill>
                <a:latin typeface="Corbel" pitchFamily="34" charset="0"/>
              </a:rPr>
              <a:t>filesystem</a:t>
            </a:r>
            <a:endParaRPr lang="en-US" altLang="ko-KR" sz="2200" dirty="0" smtClean="0">
              <a:solidFill>
                <a:prstClr val="black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Filesystems</a:t>
            </a:r>
            <a:r>
              <a:rPr lang="en-US" altLang="ko-KR" dirty="0" smtClean="0"/>
              <a:t> (cont’d)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800" dirty="0" smtClean="0">
                <a:latin typeface="Corbel" pitchFamily="34" charset="0"/>
              </a:rPr>
              <a:t>HDFS is just one implementation of </a:t>
            </a:r>
            <a:r>
              <a:rPr lang="en-US" altLang="ko-KR" sz="2800" dirty="0" err="1" smtClean="0">
                <a:latin typeface="Corbel" pitchFamily="34" charset="0"/>
              </a:rPr>
              <a:t>Hadoop</a:t>
            </a:r>
            <a:r>
              <a:rPr lang="en-US" altLang="ko-KR" sz="2800" dirty="0" smtClean="0">
                <a:latin typeface="Corbel" pitchFamily="34" charset="0"/>
              </a:rPr>
              <a:t> </a:t>
            </a:r>
            <a:r>
              <a:rPr lang="en-US" altLang="ko-KR" sz="2800" dirty="0" err="1" smtClean="0">
                <a:latin typeface="Corbel" pitchFamily="34" charset="0"/>
              </a:rPr>
              <a:t>filesystem</a:t>
            </a:r>
            <a:endParaRPr lang="en-US" altLang="ko-KR" sz="2800" dirty="0" smtClean="0">
              <a:latin typeface="Corbel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You can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run </a:t>
            </a:r>
            <a:r>
              <a:rPr kumimoji="0" lang="en-US" altLang="ko-K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MapReduce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programs on any of these </a:t>
            </a:r>
            <a:r>
              <a:rPr kumimoji="0" lang="en-US" altLang="ko-K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filesystems</a:t>
            </a:r>
            <a:endParaRPr lang="en-US" altLang="ko-KR" sz="2800" noProof="0" dirty="0" smtClean="0">
              <a:latin typeface="Corbel" pitchFamily="34" charset="0"/>
            </a:endParaRP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Corbel" pitchFamily="34" charset="0"/>
              <a:buChar char="−"/>
            </a:pPr>
            <a:r>
              <a:rPr lang="en-US" altLang="ko-KR" sz="2400" noProof="0" dirty="0" smtClean="0">
                <a:latin typeface="Corbel" pitchFamily="34" charset="0"/>
              </a:rPr>
              <a:t>But, DFS (e.g., HDFS, KFS) is better to process large volumes of data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Interfaces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/>
              <a:t>Thrift</a:t>
            </a:r>
          </a:p>
          <a:p>
            <a:pPr lvl="1">
              <a:spcAft>
                <a:spcPts val="600"/>
              </a:spcAft>
            </a:pPr>
            <a:r>
              <a:rPr lang="en-US" altLang="ko-KR" sz="2100" dirty="0" smtClean="0"/>
              <a:t>SW framework for scalable cross-language services development</a:t>
            </a:r>
          </a:p>
          <a:p>
            <a:pPr lvl="1">
              <a:spcAft>
                <a:spcPts val="600"/>
              </a:spcAft>
            </a:pPr>
            <a:r>
              <a:rPr lang="en-US" altLang="ko-KR" sz="2100" dirty="0" smtClean="0"/>
              <a:t>It combines a software stack with a code generation engine </a:t>
            </a:r>
            <a:br>
              <a:rPr lang="en-US" altLang="ko-KR" sz="2100" dirty="0" smtClean="0"/>
            </a:br>
            <a:r>
              <a:rPr lang="en-US" altLang="ko-KR" sz="2100" dirty="0" smtClean="0"/>
              <a:t>to build services seamlessly between C++, Perl, PHP, Python, Ruby, …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/>
              <a:t>C  API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Uses JNI(Java Native Interface) to call a Java </a:t>
            </a:r>
            <a:r>
              <a:rPr lang="en-US" altLang="ko-KR" dirty="0" err="1" smtClean="0"/>
              <a:t>filesystem</a:t>
            </a:r>
            <a:r>
              <a:rPr lang="en-US" altLang="ko-KR" dirty="0" smtClean="0"/>
              <a:t> client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/>
              <a:t>FUSE (</a:t>
            </a:r>
            <a:r>
              <a:rPr lang="en-US" altLang="ko-KR" sz="2800" dirty="0" err="1" smtClean="0"/>
              <a:t>Filesystem</a:t>
            </a:r>
            <a:r>
              <a:rPr lang="en-US" altLang="ko-KR" sz="2800" dirty="0" smtClean="0"/>
              <a:t> in </a:t>
            </a:r>
            <a:r>
              <a:rPr lang="en-US" altLang="ko-KR" sz="2800" dirty="0" err="1" smtClean="0"/>
              <a:t>USErspace</a:t>
            </a:r>
            <a:r>
              <a:rPr lang="en-US" altLang="ko-KR" sz="2800" dirty="0" smtClean="0"/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Allows any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filesystem</a:t>
            </a:r>
            <a:r>
              <a:rPr lang="en-US" altLang="ko-KR" dirty="0" smtClean="0"/>
              <a:t> to be mounted as a standard </a:t>
            </a:r>
            <a:r>
              <a:rPr lang="en-US" altLang="ko-KR" dirty="0" err="1" smtClean="0"/>
              <a:t>filesystem</a:t>
            </a: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en-US" altLang="ko-KR" dirty="0" err="1" smtClean="0"/>
              <a:t>WebDAV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Allows HDFS to be mounted as a standard </a:t>
            </a:r>
            <a:r>
              <a:rPr lang="en-US" altLang="ko-KR" dirty="0" err="1" smtClean="0"/>
              <a:t>filesystem</a:t>
            </a:r>
            <a:r>
              <a:rPr lang="en-US" altLang="ko-KR" dirty="0" smtClean="0"/>
              <a:t> over </a:t>
            </a:r>
            <a:r>
              <a:rPr lang="en-US" altLang="ko-KR" dirty="0" err="1" smtClean="0"/>
              <a:t>WebDAV</a:t>
            </a:r>
            <a:endParaRPr lang="en-US" altLang="ko-KR" dirty="0" smtClean="0"/>
          </a:p>
          <a:p>
            <a:pPr>
              <a:spcAft>
                <a:spcPts val="600"/>
              </a:spcAft>
            </a:pPr>
            <a:r>
              <a:rPr lang="en-US" altLang="ko-KR" dirty="0" smtClean="0"/>
              <a:t>HTTP, FTP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/>
              <a:t>HDFS Design &amp; Concepts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Data Flow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The Command-Line Interface</a:t>
            </a:r>
          </a:p>
          <a:p>
            <a:pPr>
              <a:spcAft>
                <a:spcPts val="600"/>
              </a:spcAft>
            </a:pP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Filesystems</a:t>
            </a:r>
            <a:endParaRPr lang="en-US" altLang="ko-KR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The Java Interface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HDFS Design &amp; Concepts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Data Flow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The Command-Line Interface</a:t>
            </a:r>
          </a:p>
          <a:p>
            <a:pPr>
              <a:spcAft>
                <a:spcPts val="600"/>
              </a:spcAft>
            </a:pP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Filesystems</a:t>
            </a:r>
            <a:endParaRPr lang="en-US" altLang="ko-KR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The Java Interface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Reading Data from a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URL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800" dirty="0" smtClean="0">
                <a:latin typeface="Corbel" pitchFamily="34" charset="0"/>
              </a:rPr>
              <a:t>Using </a:t>
            </a:r>
            <a:r>
              <a:rPr lang="en-US" altLang="ko-KR" sz="2800" dirty="0" err="1" smtClean="0">
                <a:latin typeface="Corbel" pitchFamily="34" charset="0"/>
              </a:rPr>
              <a:t>java.net.URL</a:t>
            </a:r>
            <a:r>
              <a:rPr lang="en-US" altLang="ko-KR" sz="2800" dirty="0" smtClean="0">
                <a:latin typeface="Corbel" pitchFamily="34" charset="0"/>
              </a:rPr>
              <a:t> object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endParaRPr lang="en-US" altLang="ko-KR" sz="2800" dirty="0" smtClean="0">
              <a:latin typeface="Corbel" pitchFamily="34" charset="0"/>
            </a:endParaRP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800" dirty="0" smtClean="0">
                <a:latin typeface="Corbel" pitchFamily="34" charset="0"/>
              </a:rPr>
              <a:t>Displaying a file like UNIX </a:t>
            </a:r>
            <a:r>
              <a:rPr lang="en-US" altLang="ko-KR" sz="2800" i="1" dirty="0" smtClean="0">
                <a:latin typeface="Corbel" pitchFamily="34" charset="0"/>
              </a:rPr>
              <a:t>cat</a:t>
            </a:r>
            <a:r>
              <a:rPr lang="en-US" altLang="ko-KR" sz="2800" dirty="0" smtClean="0">
                <a:latin typeface="Corbel" pitchFamily="34" charset="0"/>
              </a:rPr>
              <a:t> command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Tx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18922" y="1571612"/>
            <a:ext cx="6142649" cy="286573"/>
            <a:chOff x="571472" y="1643050"/>
            <a:chExt cx="6142649" cy="286573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472" y="1643050"/>
              <a:ext cx="12763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46846" y="1672448"/>
              <a:ext cx="4867275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676" y="2683090"/>
            <a:ext cx="71628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모서리가 둥근 직사각형 11"/>
          <p:cNvSpPr/>
          <p:nvPr/>
        </p:nvSpPr>
        <p:spPr>
          <a:xfrm>
            <a:off x="1145108" y="4969106"/>
            <a:ext cx="3784082" cy="280800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18152" y="3450020"/>
            <a:ext cx="6797120" cy="280800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rot="10800000" flipV="1">
            <a:off x="3857620" y="3143248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286248" y="2786058"/>
            <a:ext cx="3490058" cy="5415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2000" dirty="0" smtClean="0">
                <a:latin typeface="Corbel" pitchFamily="34" charset="0"/>
              </a:rPr>
              <a:t>This method can only be called </a:t>
            </a:r>
            <a:br>
              <a:rPr lang="en-US" altLang="ko-KR" sz="2000" dirty="0" smtClean="0">
                <a:latin typeface="Corbel" pitchFamily="34" charset="0"/>
              </a:rPr>
            </a:br>
            <a:r>
              <a:rPr lang="en-US" altLang="ko-KR" sz="2000" dirty="0" smtClean="0">
                <a:latin typeface="Corbel" pitchFamily="34" charset="0"/>
              </a:rPr>
              <a:t>just once per JVM</a:t>
            </a:r>
            <a:endParaRPr lang="ko-KR" altLang="en-US" sz="20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Reading Data from a </a:t>
            </a:r>
            <a:r>
              <a:rPr lang="en-US" altLang="ko-KR" dirty="0" err="1" smtClean="0"/>
              <a:t>Hadoop</a:t>
            </a:r>
            <a:r>
              <a:rPr lang="en-US" altLang="ko-KR" dirty="0" smtClean="0"/>
              <a:t> URL (cont’d)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800" dirty="0" smtClean="0">
                <a:latin typeface="Corbel" pitchFamily="34" charset="0"/>
              </a:rPr>
              <a:t>Sample Run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endParaRPr lang="en-US" altLang="ko-KR" sz="2800" dirty="0" smtClean="0">
              <a:latin typeface="Corbel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Tx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43050"/>
            <a:ext cx="56197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28" y="2152668"/>
            <a:ext cx="62674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Reading Data Using the </a:t>
            </a:r>
            <a:r>
              <a:rPr lang="en-US" altLang="ko-KR" dirty="0" err="1" smtClean="0"/>
              <a:t>FileSystem</a:t>
            </a:r>
            <a:r>
              <a:rPr lang="en-US" altLang="ko-KR" dirty="0" smtClean="0"/>
              <a:t> API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64202" y="4173952"/>
            <a:ext cx="3069702" cy="280800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58266" y="3419664"/>
            <a:ext cx="5715040" cy="280800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800" dirty="0" smtClean="0">
                <a:latin typeface="Corbel" pitchFamily="34" charset="0"/>
              </a:rPr>
              <a:t>HDFS file </a:t>
            </a:r>
            <a:r>
              <a:rPr lang="en-US" altLang="ko-KR" sz="2800" dirty="0" smtClean="0">
                <a:latin typeface="Corbel" pitchFamily="34" charset="0"/>
                <a:sym typeface="Wingdings" pitchFamily="2" charset="2"/>
              </a:rPr>
              <a:t>:</a:t>
            </a:r>
            <a:r>
              <a:rPr lang="en-US" altLang="ko-KR" sz="2800" dirty="0" smtClean="0">
                <a:latin typeface="Corbel" pitchFamily="34" charset="0"/>
              </a:rPr>
              <a:t> </a:t>
            </a:r>
            <a:r>
              <a:rPr lang="en-US" altLang="ko-KR" sz="2800" dirty="0" err="1" smtClean="0">
                <a:latin typeface="Corbel" pitchFamily="34" charset="0"/>
              </a:rPr>
              <a:t>Hadoop</a:t>
            </a:r>
            <a:r>
              <a:rPr lang="en-US" altLang="ko-KR" sz="2800" dirty="0" smtClean="0">
                <a:latin typeface="Corbel" pitchFamily="34" charset="0"/>
              </a:rPr>
              <a:t> Path object </a:t>
            </a:r>
            <a:r>
              <a:rPr lang="en-US" altLang="ko-KR" sz="2800" dirty="0" smtClean="0">
                <a:latin typeface="Corbel" pitchFamily="34" charset="0"/>
                <a:sym typeface="Wingdings" pitchFamily="2" charset="2"/>
              </a:rPr>
              <a:t>: HDFS URI</a:t>
            </a:r>
            <a:endParaRPr lang="en-US" altLang="ko-KR" sz="2800" dirty="0" smtClean="0">
              <a:latin typeface="Corbel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Tx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FSDataInputStream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800" dirty="0" smtClean="0">
                <a:latin typeface="Corbel" pitchFamily="34" charset="0"/>
              </a:rPr>
              <a:t>A specialization of </a:t>
            </a:r>
            <a:r>
              <a:rPr lang="en-US" altLang="ko-KR" sz="2800" dirty="0" err="1" smtClean="0">
                <a:latin typeface="Corbel" pitchFamily="34" charset="0"/>
              </a:rPr>
              <a:t>java.io.DataInputStream</a:t>
            </a:r>
            <a:endParaRPr lang="en-US" altLang="ko-KR" sz="2800" dirty="0" smtClean="0">
              <a:latin typeface="Corbel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Tx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pic>
        <p:nvPicPr>
          <p:cNvPr id="16" name="그림 15" descr="그림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1643050"/>
            <a:ext cx="6501588" cy="1726984"/>
          </a:xfrm>
          <a:prstGeom prst="rect">
            <a:avLst/>
          </a:prstGeom>
        </p:spPr>
      </p:pic>
      <p:pic>
        <p:nvPicPr>
          <p:cNvPr id="17" name="그림 16" descr="그림 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3716537"/>
            <a:ext cx="7301588" cy="1498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FSDataInputStream</a:t>
            </a:r>
            <a:r>
              <a:rPr lang="en-US" altLang="ko-KR" dirty="0" smtClean="0"/>
              <a:t> (cont’d)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18" name="그림 17" descr="그림 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1285860"/>
            <a:ext cx="8501090" cy="2720349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171448" y="4214818"/>
            <a:ext cx="8801104" cy="228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800" dirty="0" smtClean="0">
                <a:latin typeface="Corbel" pitchFamily="34" charset="0"/>
              </a:rPr>
              <a:t>Preserving the current offset in the file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800" dirty="0" smtClean="0">
                <a:latin typeface="Corbel" pitchFamily="34" charset="0"/>
              </a:rPr>
              <a:t>Thread-safe </a:t>
            </a:r>
            <a:endParaRPr lang="en-US" altLang="ko-KR" sz="2800" dirty="0" smtClean="0">
              <a:latin typeface="Corbel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Tx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800" dirty="0" smtClean="0">
                <a:latin typeface="Corbel" pitchFamily="34" charset="0"/>
              </a:rPr>
              <a:t>Create or append with Path object</a:t>
            </a:r>
            <a:endParaRPr lang="en-US" altLang="ko-KR" sz="2800" dirty="0" smtClean="0">
              <a:latin typeface="Corbel" pitchFamily="34" charset="0"/>
            </a:endParaRP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</a:pPr>
            <a:endParaRPr lang="en-US" altLang="ko-KR" sz="2800" dirty="0" smtClean="0">
              <a:latin typeface="Corbel" pitchFamily="34" charset="0"/>
            </a:endParaRP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800" dirty="0" smtClean="0">
                <a:latin typeface="Corbel" pitchFamily="34" charset="0"/>
              </a:rPr>
              <a:t>Copying a local file to a HDFS, and shows progress</a:t>
            </a:r>
            <a:endParaRPr lang="en-US" altLang="ko-KR" sz="2800" dirty="0" smtClean="0">
              <a:latin typeface="Corbel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Tx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pic>
        <p:nvPicPr>
          <p:cNvPr id="14" name="그림 13" descr="그림 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571612"/>
            <a:ext cx="7136508" cy="368254"/>
          </a:xfrm>
          <a:prstGeom prst="rect">
            <a:avLst/>
          </a:prstGeom>
        </p:spPr>
      </p:pic>
      <p:pic>
        <p:nvPicPr>
          <p:cNvPr id="16" name="그림 15" descr="그림 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256" y="1917738"/>
            <a:ext cx="7073016" cy="368254"/>
          </a:xfrm>
          <a:prstGeom prst="rect">
            <a:avLst/>
          </a:prstGeom>
        </p:spPr>
      </p:pic>
      <p:pic>
        <p:nvPicPr>
          <p:cNvPr id="18" name="그림 17" descr="그림 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3" y="2781457"/>
            <a:ext cx="5786477" cy="995523"/>
          </a:xfrm>
          <a:prstGeom prst="rect">
            <a:avLst/>
          </a:prstGeom>
        </p:spPr>
      </p:pic>
      <p:pic>
        <p:nvPicPr>
          <p:cNvPr id="19" name="그림 18" descr="그림 1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0522" y="3857652"/>
            <a:ext cx="7206975" cy="3000372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857224" y="4752984"/>
            <a:ext cx="6286544" cy="1176346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FSDataOutputStream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14282" y="4572008"/>
            <a:ext cx="8801104" cy="1071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800" dirty="0" smtClean="0">
                <a:latin typeface="Corbel" pitchFamily="34" charset="0"/>
              </a:rPr>
              <a:t>Seeking is not permitted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800" dirty="0" smtClean="0">
                <a:latin typeface="Corbel" pitchFamily="34" charset="0"/>
              </a:rPr>
              <a:t>HDFS allows only sequential writes or appends</a:t>
            </a:r>
            <a:endParaRPr lang="en-US" altLang="ko-KR" sz="2800" dirty="0" smtClean="0">
              <a:latin typeface="Corbel" pitchFamily="34" charset="0"/>
            </a:endParaRP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</a:pPr>
            <a:endParaRPr lang="en-US" altLang="ko-KR" sz="2800" dirty="0" smtClean="0">
              <a:latin typeface="Corbel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Tx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pic>
        <p:nvPicPr>
          <p:cNvPr id="10" name="그림 9" descr="그림 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4" y="1285860"/>
            <a:ext cx="8429652" cy="2851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14282" y="1142984"/>
            <a:ext cx="8801104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800" dirty="0" smtClean="0">
                <a:latin typeface="Corbel" pitchFamily="34" charset="0"/>
              </a:rPr>
              <a:t>Creating a directory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endParaRPr lang="en-US" altLang="ko-KR" sz="2800" dirty="0" smtClean="0">
              <a:latin typeface="Corbel" pitchFamily="34" charset="0"/>
            </a:endParaRP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800" dirty="0" smtClean="0">
                <a:latin typeface="Corbel" pitchFamily="34" charset="0"/>
              </a:rPr>
              <a:t>Often, you don’t need to explicitly create a directory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400" dirty="0" smtClean="0">
                <a:latin typeface="Corbel" pitchFamily="34" charset="0"/>
              </a:rPr>
              <a:t>Writing a file</a:t>
            </a:r>
            <a:r>
              <a:rPr lang="en-US" altLang="ko-KR" sz="2400" dirty="0" smtClean="0">
                <a:latin typeface="Corbel" pitchFamily="34" charset="0"/>
              </a:rPr>
              <a:t> will automatically creates any parent directories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Tx/>
              <a:tabLst/>
              <a:defRPr/>
            </a:pP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pic>
        <p:nvPicPr>
          <p:cNvPr id="6" name="그림 5" descr="그림 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643050"/>
            <a:ext cx="5777778" cy="3301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Metadata: </a:t>
            </a:r>
            <a:r>
              <a:rPr lang="en-US" altLang="ko-KR" dirty="0" err="1" smtClean="0"/>
              <a:t>FileStatus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8" name="그림 7" descr="그림 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1357298"/>
            <a:ext cx="7669842" cy="2057143"/>
          </a:xfrm>
          <a:prstGeom prst="rect">
            <a:avLst/>
          </a:prstGeom>
        </p:spPr>
      </p:pic>
      <p:pic>
        <p:nvPicPr>
          <p:cNvPr id="10" name="그림 9" descr="그림 1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084" y="3397558"/>
            <a:ext cx="7504762" cy="2336508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714348" y="2233604"/>
            <a:ext cx="4929222" cy="285752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Criteria of HDFS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14282" y="4714884"/>
            <a:ext cx="4071966" cy="1000132"/>
            <a:chOff x="428596" y="1285860"/>
            <a:chExt cx="3571900" cy="1000132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28596" y="1571612"/>
              <a:ext cx="3571900" cy="7143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rgbClr val="C00000"/>
                </a:buClr>
                <a:buSzPct val="80000"/>
                <a:buFont typeface="Wingdings" pitchFamily="2" charset="2"/>
                <a:buChar char="§"/>
              </a:pPr>
              <a:r>
                <a:rPr lang="en-US" altLang="ko-KR" sz="2000" dirty="0" smtClean="0">
                  <a:solidFill>
                    <a:schemeClr val="tx1"/>
                  </a:solidFill>
                  <a:latin typeface="Corbel" pitchFamily="34" charset="0"/>
                </a:rPr>
                <a:t> Node failure handling</a:t>
              </a:r>
              <a:endParaRPr lang="ko-KR" altLang="en-US" sz="2000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428596" y="1285860"/>
              <a:ext cx="3571900" cy="428628"/>
            </a:xfrm>
            <a:prstGeom prst="round2Same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600" dirty="0" smtClean="0">
                  <a:latin typeface="Corbel" pitchFamily="34" charset="0"/>
                </a:rPr>
                <a:t>Commodity hardware</a:t>
              </a:r>
              <a:endParaRPr lang="ko-KR" altLang="en-US" sz="2600" dirty="0">
                <a:latin typeface="Corbel" pitchFamily="34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14282" y="2786058"/>
            <a:ext cx="4071966" cy="1285884"/>
            <a:chOff x="428596" y="1285860"/>
            <a:chExt cx="3571900" cy="1285884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428596" y="1571612"/>
              <a:ext cx="3571900" cy="100013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rgbClr val="C00000"/>
                </a:buClr>
                <a:buSzPct val="80000"/>
                <a:buFont typeface="Wingdings" pitchFamily="2" charset="2"/>
                <a:buChar char="§"/>
              </a:pPr>
              <a:r>
                <a:rPr lang="en-US" altLang="ko-KR" sz="2000" dirty="0" smtClean="0">
                  <a:solidFill>
                    <a:schemeClr val="tx1"/>
                  </a:solidFill>
                  <a:latin typeface="Corbel" pitchFamily="34" charset="0"/>
                </a:rPr>
                <a:t> Write-once, read-many-times</a:t>
              </a:r>
            </a:p>
            <a:p>
              <a:pPr>
                <a:buClr>
                  <a:srgbClr val="C00000"/>
                </a:buClr>
                <a:buSzPct val="80000"/>
                <a:buFont typeface="Wingdings" pitchFamily="2" charset="2"/>
                <a:buChar char="§"/>
              </a:pPr>
              <a:r>
                <a:rPr lang="en-US" altLang="ko-KR" sz="2000" dirty="0" smtClean="0">
                  <a:solidFill>
                    <a:schemeClr val="tx1"/>
                  </a:solidFill>
                  <a:latin typeface="Corbel" pitchFamily="34" charset="0"/>
                </a:rPr>
                <a:t> High throughput</a:t>
              </a:r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>
              <a:off x="428596" y="1285860"/>
              <a:ext cx="3571900" cy="428628"/>
            </a:xfrm>
            <a:prstGeom prst="round2Same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600" dirty="0" smtClean="0">
                  <a:latin typeface="Corbel" pitchFamily="34" charset="0"/>
                </a:rPr>
                <a:t>Streaming data access</a:t>
              </a:r>
              <a:endParaRPr lang="ko-KR" altLang="en-US" sz="2600" dirty="0">
                <a:latin typeface="Corbel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14282" y="1500174"/>
            <a:ext cx="4071966" cy="1000132"/>
            <a:chOff x="428596" y="1285860"/>
            <a:chExt cx="3571900" cy="1000132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428596" y="1571612"/>
              <a:ext cx="3571900" cy="7143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rgbClr val="C00000"/>
                </a:buClr>
                <a:buSzPct val="80000"/>
                <a:buFont typeface="Wingdings" pitchFamily="2" charset="2"/>
                <a:buChar char="§"/>
              </a:pPr>
              <a:r>
                <a:rPr lang="en-US" altLang="ko-KR" sz="2000" dirty="0" smtClean="0">
                  <a:solidFill>
                    <a:schemeClr val="tx1"/>
                  </a:solidFill>
                  <a:latin typeface="Corbe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Corbel" pitchFamily="34" charset="0"/>
                </a:rPr>
                <a:t>Petabyte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Corbel" pitchFamily="34" charset="0"/>
                </a:rPr>
                <a:t>-scale data</a:t>
              </a:r>
              <a:endParaRPr lang="ko-KR" altLang="en-US" sz="2000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19" name="양쪽 모서리가 둥근 사각형 18"/>
            <p:cNvSpPr/>
            <p:nvPr/>
          </p:nvSpPr>
          <p:spPr>
            <a:xfrm>
              <a:off x="428596" y="1285860"/>
              <a:ext cx="3571900" cy="428628"/>
            </a:xfrm>
            <a:prstGeom prst="round2Same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600" dirty="0" smtClean="0">
                  <a:latin typeface="Corbel" pitchFamily="34" charset="0"/>
                </a:rPr>
                <a:t>Very large files</a:t>
              </a:r>
              <a:endParaRPr lang="ko-KR" altLang="en-US" sz="2600" dirty="0">
                <a:latin typeface="Corbel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572000" y="1500174"/>
            <a:ext cx="4357718" cy="1000132"/>
            <a:chOff x="428596" y="1285860"/>
            <a:chExt cx="3571900" cy="1000132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428596" y="1571612"/>
              <a:ext cx="3571900" cy="714380"/>
            </a:xfrm>
            <a:prstGeom prst="roundRect">
              <a:avLst/>
            </a:prstGeom>
            <a:solidFill>
              <a:srgbClr val="F7EA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rgbClr val="C00000"/>
                </a:buClr>
                <a:buSzPct val="80000"/>
                <a:buFont typeface="Wingdings" pitchFamily="2" charset="2"/>
                <a:buChar char="§"/>
              </a:pPr>
              <a:r>
                <a:rPr lang="en-US" altLang="ko-KR" sz="2000" dirty="0" smtClean="0">
                  <a:solidFill>
                    <a:schemeClr val="tx1"/>
                  </a:solidFill>
                  <a:latin typeface="Corbel" pitchFamily="34" charset="0"/>
                </a:rPr>
                <a:t> Growing of 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Corbel" pitchFamily="34" charset="0"/>
                </a:rPr>
                <a:t>filesystem</a:t>
              </a:r>
              <a:r>
                <a:rPr lang="en-US" altLang="ko-KR" sz="2000" dirty="0" smtClean="0">
                  <a:solidFill>
                    <a:schemeClr val="tx1"/>
                  </a:solidFill>
                  <a:latin typeface="Corbel" pitchFamily="34" charset="0"/>
                </a:rPr>
                <a:t> metadata </a:t>
              </a:r>
              <a:endParaRPr lang="ko-KR" altLang="en-US" sz="2000" dirty="0">
                <a:solidFill>
                  <a:schemeClr val="tx1"/>
                </a:solidFill>
                <a:latin typeface="Corbel" pitchFamily="34" charset="0"/>
              </a:endParaRP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>
              <a:off x="428596" y="1285860"/>
              <a:ext cx="3571900" cy="428628"/>
            </a:xfrm>
            <a:prstGeom prst="round2SameRect">
              <a:avLst/>
            </a:prstGeom>
            <a:solidFill>
              <a:srgbClr val="7A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600" dirty="0" smtClean="0">
                  <a:latin typeface="Corbel" pitchFamily="34" charset="0"/>
                </a:rPr>
                <a:t>Lots of small files</a:t>
              </a:r>
              <a:endParaRPr lang="ko-KR" altLang="en-US" sz="2600" dirty="0">
                <a:latin typeface="Corbel" pitchFamily="34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572000" y="2786058"/>
            <a:ext cx="4357718" cy="1285884"/>
            <a:chOff x="428596" y="1285860"/>
            <a:chExt cx="3571900" cy="1285884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428596" y="1571612"/>
              <a:ext cx="3571900" cy="1000132"/>
            </a:xfrm>
            <a:prstGeom prst="roundRect">
              <a:avLst/>
            </a:prstGeom>
            <a:solidFill>
              <a:srgbClr val="F7EA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rgbClr val="C00000"/>
                </a:buClr>
                <a:buSzPct val="80000"/>
                <a:buFont typeface="Wingdings" pitchFamily="2" charset="2"/>
                <a:buChar char="§"/>
              </a:pPr>
              <a:r>
                <a:rPr lang="en-US" altLang="ko-KR" sz="2000" dirty="0" smtClean="0">
                  <a:solidFill>
                    <a:schemeClr val="tx1"/>
                  </a:solidFill>
                  <a:latin typeface="Corbel" pitchFamily="34" charset="0"/>
                </a:rPr>
                <a:t> Multiple writers, arbitrary file update</a:t>
              </a:r>
            </a:p>
            <a:p>
              <a:pPr>
                <a:buClr>
                  <a:srgbClr val="C00000"/>
                </a:buClr>
                <a:buSzPct val="80000"/>
                <a:buFont typeface="Wingdings" pitchFamily="2" charset="2"/>
                <a:buChar char="§"/>
              </a:pPr>
              <a:r>
                <a:rPr lang="en-US" altLang="ko-KR" sz="2000" dirty="0" smtClean="0">
                  <a:solidFill>
                    <a:schemeClr val="tx1"/>
                  </a:solidFill>
                  <a:latin typeface="Corbel" pitchFamily="34" charset="0"/>
                </a:rPr>
                <a:t> Low latency</a:t>
              </a:r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428596" y="1285860"/>
              <a:ext cx="3571900" cy="428628"/>
            </a:xfrm>
            <a:prstGeom prst="round2SameRect">
              <a:avLst/>
            </a:prstGeom>
            <a:solidFill>
              <a:srgbClr val="7A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600" dirty="0" smtClean="0">
                  <a:latin typeface="Corbel" pitchFamily="34" charset="0"/>
                </a:rPr>
                <a:t>Random data access</a:t>
              </a:r>
              <a:endParaRPr lang="ko-KR" altLang="en-US" sz="2600" dirty="0">
                <a:latin typeface="Corbel" pitchFamily="34" charset="0"/>
              </a:endParaRPr>
            </a:p>
          </p:txBody>
        </p:sp>
      </p:grpSp>
      <p:sp>
        <p:nvSpPr>
          <p:cNvPr id="32" name="왼쪽/오른쪽 화살표 31"/>
          <p:cNvSpPr/>
          <p:nvPr/>
        </p:nvSpPr>
        <p:spPr>
          <a:xfrm>
            <a:off x="4143372" y="1767038"/>
            <a:ext cx="571504" cy="35719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/오른쪽 화살표 33"/>
          <p:cNvSpPr/>
          <p:nvPr/>
        </p:nvSpPr>
        <p:spPr>
          <a:xfrm>
            <a:off x="4143372" y="3050790"/>
            <a:ext cx="571504" cy="357190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Listing Files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12" name="그림 11" descr="그림 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1122837"/>
            <a:ext cx="8572560" cy="1020279"/>
          </a:xfrm>
          <a:prstGeom prst="rect">
            <a:avLst/>
          </a:prstGeom>
        </p:spPr>
      </p:pic>
      <p:pic>
        <p:nvPicPr>
          <p:cNvPr id="13" name="그림 12" descr="그림 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1" y="2354334"/>
            <a:ext cx="5857916" cy="450366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571472" y="5143512"/>
            <a:ext cx="5000660" cy="1247784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Patterns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14282" y="1142984"/>
            <a:ext cx="8801104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600" dirty="0" err="1" smtClean="0">
                <a:latin typeface="Corbel" pitchFamily="34" charset="0"/>
              </a:rPr>
              <a:t>Globbing</a:t>
            </a:r>
            <a:r>
              <a:rPr lang="en-US" altLang="ko-KR" sz="2600" dirty="0" smtClean="0">
                <a:latin typeface="Corbel" pitchFamily="34" charset="0"/>
              </a:rPr>
              <a:t>: to use wildcard characters to match </a:t>
            </a:r>
            <a:r>
              <a:rPr lang="en-US" altLang="ko-KR" sz="2600" dirty="0" err="1" smtClean="0">
                <a:latin typeface="Corbel" pitchFamily="34" charset="0"/>
              </a:rPr>
              <a:t>mutiple</a:t>
            </a:r>
            <a:r>
              <a:rPr lang="en-US" altLang="ko-KR" sz="2600" dirty="0" smtClean="0">
                <a:latin typeface="Corbel" pitchFamily="34" charset="0"/>
              </a:rPr>
              <a:t> files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endParaRPr lang="en-US" altLang="ko-KR" sz="2600" dirty="0" smtClean="0">
              <a:latin typeface="Corbel" pitchFamily="34" charset="0"/>
            </a:endParaRP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600" dirty="0" smtClean="0">
                <a:latin typeface="Corbel" pitchFamily="34" charset="0"/>
              </a:rPr>
              <a:t>Glob characters and their meanings</a:t>
            </a:r>
          </a:p>
        </p:txBody>
      </p:sp>
      <p:pic>
        <p:nvPicPr>
          <p:cNvPr id="8" name="그림 7" descr="그림 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1643050"/>
            <a:ext cx="8715404" cy="558130"/>
          </a:xfrm>
          <a:prstGeom prst="rect">
            <a:avLst/>
          </a:prstGeom>
        </p:spPr>
      </p:pic>
      <p:pic>
        <p:nvPicPr>
          <p:cNvPr id="9" name="그림 8" descr="그림 2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6" y="2725820"/>
            <a:ext cx="8858280" cy="3808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PathFilter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14282" y="1142984"/>
            <a:ext cx="8801104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600" dirty="0" smtClean="0">
                <a:latin typeface="Corbel" pitchFamily="34" charset="0"/>
              </a:rPr>
              <a:t>Allows programmatic control over matching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endParaRPr lang="en-US" altLang="ko-KR" sz="2600" dirty="0" smtClean="0">
              <a:latin typeface="Corbel" pitchFamily="34" charset="0"/>
            </a:endParaRP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endParaRPr lang="en-US" altLang="ko-KR" sz="2600" dirty="0" smtClean="0">
              <a:latin typeface="Corbel" pitchFamily="34" charset="0"/>
            </a:endParaRP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600" dirty="0" err="1" smtClean="0">
                <a:latin typeface="Corbel" pitchFamily="34" charset="0"/>
              </a:rPr>
              <a:t>PathFilter</a:t>
            </a:r>
            <a:r>
              <a:rPr lang="en-US" altLang="ko-KR" sz="2600" dirty="0" smtClean="0">
                <a:latin typeface="Corbel" pitchFamily="34" charset="0"/>
              </a:rPr>
              <a:t> for excluding paths that match a </a:t>
            </a:r>
            <a:r>
              <a:rPr lang="en-US" altLang="ko-KR" sz="2600" dirty="0" err="1" smtClean="0">
                <a:latin typeface="Corbel" pitchFamily="34" charset="0"/>
              </a:rPr>
              <a:t>regex</a:t>
            </a:r>
            <a:endParaRPr lang="en-US" altLang="ko-KR" sz="2600" dirty="0" smtClean="0">
              <a:latin typeface="Corbel" pitchFamily="34" charset="0"/>
            </a:endParaRPr>
          </a:p>
        </p:txBody>
      </p:sp>
      <p:pic>
        <p:nvPicPr>
          <p:cNvPr id="11" name="그림 10" descr="그림 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9" y="1500174"/>
            <a:ext cx="3214710" cy="1322363"/>
          </a:xfrm>
          <a:prstGeom prst="rect">
            <a:avLst/>
          </a:prstGeom>
        </p:spPr>
      </p:pic>
      <p:pic>
        <p:nvPicPr>
          <p:cNvPr id="13" name="그림 12" descr="그림 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49" y="3214686"/>
            <a:ext cx="5967453" cy="2951758"/>
          </a:xfrm>
          <a:prstGeom prst="rect">
            <a:avLst/>
          </a:prstGeom>
        </p:spPr>
      </p:pic>
      <p:pic>
        <p:nvPicPr>
          <p:cNvPr id="14" name="그림 13" descr="그림 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42" y="6314562"/>
            <a:ext cx="8501090" cy="329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Deleting 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14282" y="1142984"/>
            <a:ext cx="8801104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altLang="ko-KR" sz="2600" dirty="0" smtClean="0">
                <a:latin typeface="Corbel" pitchFamily="34" charset="0"/>
              </a:rPr>
              <a:t>Removing files or directories permanently</a:t>
            </a: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endParaRPr lang="en-US" altLang="ko-KR" sz="2600" dirty="0" smtClean="0">
              <a:latin typeface="Corbel" pitchFamily="34" charset="0"/>
            </a:endParaRPr>
          </a:p>
          <a:p>
            <a:pPr marL="342900" lvl="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§"/>
            </a:pPr>
            <a:endParaRPr lang="en-US" altLang="ko-KR" sz="2600" dirty="0" smtClean="0">
              <a:latin typeface="Corbel" pitchFamily="34" charset="0"/>
            </a:endParaRPr>
          </a:p>
        </p:txBody>
      </p:sp>
      <p:pic>
        <p:nvPicPr>
          <p:cNvPr id="9" name="그림 8" descr="그림 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593891"/>
            <a:ext cx="8063493" cy="406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HDFS Blocks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/>
              <a:t>Block: the minimum unit of data to read/write/replicate</a:t>
            </a:r>
          </a:p>
          <a:p>
            <a:pPr>
              <a:spcAft>
                <a:spcPts val="600"/>
              </a:spcAft>
            </a:pPr>
            <a:r>
              <a:rPr lang="en-US" altLang="ko-KR" sz="2800" dirty="0" smtClean="0"/>
              <a:t>Large block size: 64MB by default, 128MB in practice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/>
              <a:t>Small  metadata volumes, low seek time</a:t>
            </a:r>
          </a:p>
          <a:p>
            <a:pPr>
              <a:spcAft>
                <a:spcPts val="600"/>
              </a:spcAft>
            </a:pPr>
            <a:endParaRPr lang="en-US" altLang="ko-KR" sz="2800" dirty="0" smtClean="0"/>
          </a:p>
          <a:p>
            <a:pPr>
              <a:spcAft>
                <a:spcPts val="600"/>
              </a:spcAft>
            </a:pPr>
            <a:r>
              <a:rPr lang="en-US" altLang="ko-KR" sz="2800" dirty="0" smtClean="0"/>
              <a:t>A small file does not occupy a full block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/>
              <a:t>HDFS runs on top of underlying </a:t>
            </a:r>
            <a:r>
              <a:rPr lang="en-US" altLang="ko-KR" sz="2400" dirty="0" err="1" smtClean="0"/>
              <a:t>filesystem</a:t>
            </a:r>
            <a:endParaRPr lang="en-US" altLang="ko-KR" sz="2400" dirty="0" smtClean="0"/>
          </a:p>
          <a:p>
            <a:pPr>
              <a:spcAft>
                <a:spcPts val="600"/>
              </a:spcAft>
            </a:pPr>
            <a:endParaRPr lang="en-US" altLang="ko-KR" sz="2800" dirty="0" smtClean="0"/>
          </a:p>
          <a:p>
            <a:pPr>
              <a:spcAft>
                <a:spcPts val="600"/>
              </a:spcAft>
            </a:pPr>
            <a:r>
              <a:rPr lang="en-US" altLang="ko-KR" sz="2800" dirty="0" err="1" smtClean="0"/>
              <a:t>Filesystem</a:t>
            </a:r>
            <a:r>
              <a:rPr lang="en-US" altLang="ko-KR" sz="2800" dirty="0" smtClean="0"/>
              <a:t> check (</a:t>
            </a:r>
            <a:r>
              <a:rPr lang="en-US" altLang="ko-KR" sz="2800" dirty="0" err="1" smtClean="0"/>
              <a:t>fsck</a:t>
            </a:r>
            <a:r>
              <a:rPr lang="en-US" altLang="ko-KR" sz="2800" dirty="0" smtClean="0"/>
              <a:t>)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57158" y="5643578"/>
            <a:ext cx="8286808" cy="642942"/>
          </a:xfrm>
          <a:prstGeom prst="roundRect">
            <a:avLst/>
          </a:prstGeom>
          <a:ln w="381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dirty="0" smtClean="0">
                <a:latin typeface="Corbel" pitchFamily="34" charset="0"/>
              </a:rPr>
              <a:t>%  </a:t>
            </a:r>
            <a:r>
              <a:rPr lang="en-US" altLang="ko-KR" sz="2000" b="1" dirty="0" err="1" smtClean="0">
                <a:latin typeface="Lucida Console" pitchFamily="49" charset="0"/>
              </a:rPr>
              <a:t>hadoop</a:t>
            </a:r>
            <a:r>
              <a:rPr lang="en-US" altLang="ko-KR" sz="2000" b="1" dirty="0" smtClean="0">
                <a:latin typeface="Lucida Console" pitchFamily="49" charset="0"/>
              </a:rPr>
              <a:t> </a:t>
            </a:r>
            <a:r>
              <a:rPr lang="en-US" altLang="ko-KR" sz="2000" b="1" dirty="0" err="1" smtClean="0">
                <a:latin typeface="Lucida Console" pitchFamily="49" charset="0"/>
              </a:rPr>
              <a:t>fsck</a:t>
            </a:r>
            <a:r>
              <a:rPr lang="en-US" altLang="ko-KR" sz="2000" b="1" dirty="0" smtClean="0">
                <a:latin typeface="Lucida Console" pitchFamily="49" charset="0"/>
              </a:rPr>
              <a:t> –files -blocks</a:t>
            </a:r>
            <a:endParaRPr lang="ko-KR" altLang="en-US" sz="2200" b="1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Namenode</a:t>
            </a:r>
            <a:r>
              <a:rPr lang="en-US" altLang="ko-KR" dirty="0" smtClean="0"/>
              <a:t> (master)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None/>
            </a:pPr>
            <a:endParaRPr lang="en-US" altLang="ko-KR" dirty="0" smtClean="0"/>
          </a:p>
          <a:p>
            <a:pPr>
              <a:spcAft>
                <a:spcPts val="600"/>
              </a:spcAft>
              <a:buNone/>
            </a:pPr>
            <a:endParaRPr lang="en-US" altLang="ko-KR" sz="2800" dirty="0" smtClean="0"/>
          </a:p>
          <a:p>
            <a:pPr>
              <a:spcAft>
                <a:spcPts val="600"/>
              </a:spcAft>
              <a:buNone/>
            </a:pPr>
            <a:endParaRPr lang="en-US" altLang="ko-KR" sz="2800" dirty="0" smtClean="0"/>
          </a:p>
          <a:p>
            <a:pPr>
              <a:spcAft>
                <a:spcPts val="600"/>
              </a:spcAft>
              <a:buNone/>
            </a:pPr>
            <a:endParaRPr lang="en-US" altLang="ko-KR" sz="2800" dirty="0" smtClean="0"/>
          </a:p>
          <a:p>
            <a:pPr>
              <a:spcAft>
                <a:spcPts val="600"/>
              </a:spcAft>
            </a:pPr>
            <a:endParaRPr lang="en-US" altLang="ko-KR" sz="2800" dirty="0" smtClean="0"/>
          </a:p>
          <a:p>
            <a:pPr>
              <a:spcAft>
                <a:spcPts val="600"/>
              </a:spcAft>
            </a:pPr>
            <a:r>
              <a:rPr lang="en-US" altLang="ko-KR" sz="2800" dirty="0" smtClean="0"/>
              <a:t>Single point of failure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/>
              <a:t>Backup the persistent metadata files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/>
              <a:t>Run a secondary </a:t>
            </a:r>
            <a:r>
              <a:rPr lang="en-US" altLang="ko-KR" sz="2400" dirty="0" err="1" smtClean="0"/>
              <a:t>namenode</a:t>
            </a:r>
            <a:r>
              <a:rPr lang="en-US" altLang="ko-KR" sz="2400" dirty="0" smtClean="0"/>
              <a:t> (standby)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158" y="1407796"/>
          <a:ext cx="8358246" cy="2164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572032"/>
                <a:gridCol w="3786214"/>
              </a:tblGrid>
              <a:tr h="502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Corbel" pitchFamily="34" charset="0"/>
                        </a:rPr>
                        <a:t>Task</a:t>
                      </a:r>
                      <a:endParaRPr lang="ko-KR" altLang="en-US" sz="2800" dirty="0">
                        <a:latin typeface="Corbe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>
                          <a:latin typeface="Corbel" pitchFamily="34" charset="0"/>
                        </a:rPr>
                        <a:t>Metadata</a:t>
                      </a:r>
                      <a:endParaRPr lang="ko-KR" altLang="en-US" sz="2800" dirty="0">
                        <a:latin typeface="Corbe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latin typeface="Corbel" pitchFamily="34" charset="0"/>
                        </a:rPr>
                        <a:t> Managing </a:t>
                      </a:r>
                      <a:r>
                        <a:rPr lang="en-US" altLang="ko-KR" sz="2400" dirty="0" err="1" smtClean="0">
                          <a:latin typeface="Corbel" pitchFamily="34" charset="0"/>
                        </a:rPr>
                        <a:t>filesystem</a:t>
                      </a:r>
                      <a:r>
                        <a:rPr lang="en-US" altLang="ko-KR" sz="2400" dirty="0" smtClean="0">
                          <a:latin typeface="Corbel" pitchFamily="34" charset="0"/>
                        </a:rPr>
                        <a:t> tree &amp;</a:t>
                      </a:r>
                      <a:r>
                        <a:rPr lang="en-US" altLang="ko-KR" sz="2400" baseline="0" dirty="0" smtClean="0">
                          <a:latin typeface="Corbel" pitchFamily="34" charset="0"/>
                        </a:rPr>
                        <a:t/>
                      </a:r>
                      <a:br>
                        <a:rPr lang="en-US" altLang="ko-KR" sz="2400" baseline="0" dirty="0" smtClean="0">
                          <a:latin typeface="Corbel" pitchFamily="34" charset="0"/>
                        </a:rPr>
                      </a:br>
                      <a:r>
                        <a:rPr lang="en-US" altLang="ko-KR" sz="2400" baseline="0" dirty="0" smtClean="0">
                          <a:latin typeface="Corbel" pitchFamily="34" charset="0"/>
                        </a:rPr>
                        <a:t>                                              </a:t>
                      </a:r>
                      <a:r>
                        <a:rPr lang="en-US" altLang="ko-KR" sz="2400" dirty="0" smtClean="0">
                          <a:latin typeface="Corbel" pitchFamily="34" charset="0"/>
                        </a:rPr>
                        <a:t>namespace</a:t>
                      </a:r>
                      <a:endParaRPr lang="ko-KR" altLang="en-US" sz="2400" dirty="0">
                        <a:latin typeface="Corbe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latin typeface="Corbel" pitchFamily="34" charset="0"/>
                        </a:rPr>
                        <a:t>  Namespace image,</a:t>
                      </a:r>
                      <a:r>
                        <a:rPr lang="en-US" altLang="ko-KR" sz="2400" baseline="0" dirty="0" smtClean="0">
                          <a:latin typeface="Corbel" pitchFamily="34" charset="0"/>
                        </a:rPr>
                        <a:t> e</a:t>
                      </a:r>
                      <a:r>
                        <a:rPr lang="en-US" altLang="ko-KR" sz="2400" dirty="0" smtClean="0">
                          <a:latin typeface="Corbel" pitchFamily="34" charset="0"/>
                        </a:rPr>
                        <a:t>dit log</a:t>
                      </a:r>
                    </a:p>
                    <a:p>
                      <a:pPr algn="l" latinLnBrk="1"/>
                      <a:r>
                        <a:rPr lang="en-US" altLang="ko-KR" sz="2400" dirty="0" smtClean="0">
                          <a:latin typeface="Corbel" pitchFamily="34" charset="0"/>
                        </a:rPr>
                        <a:t>  (stored</a:t>
                      </a:r>
                      <a:r>
                        <a:rPr lang="en-US" altLang="ko-KR" sz="2400" baseline="0" dirty="0" smtClean="0">
                          <a:latin typeface="Corbel" pitchFamily="34" charset="0"/>
                        </a:rPr>
                        <a:t> </a:t>
                      </a:r>
                      <a:r>
                        <a:rPr lang="en-US" altLang="ko-KR" sz="2400" dirty="0" smtClean="0">
                          <a:latin typeface="Corbel" pitchFamily="34" charset="0"/>
                        </a:rPr>
                        <a:t>persistently)</a:t>
                      </a:r>
                      <a:endParaRPr lang="ko-KR" altLang="en-US" sz="2400" dirty="0">
                        <a:latin typeface="Corbe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294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latin typeface="Corbel" pitchFamily="34" charset="0"/>
                        </a:rPr>
                        <a:t> Keeping</a:t>
                      </a:r>
                      <a:r>
                        <a:rPr lang="en-US" altLang="ko-KR" sz="2400" baseline="0" dirty="0" smtClean="0">
                          <a:latin typeface="Corbel" pitchFamily="34" charset="0"/>
                        </a:rPr>
                        <a:t> track of all the blocks  </a:t>
                      </a:r>
                      <a:endParaRPr lang="ko-KR" altLang="en-US" sz="2400" dirty="0">
                        <a:latin typeface="Corbe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 smtClean="0">
                          <a:latin typeface="Corbel" pitchFamily="34" charset="0"/>
                        </a:rPr>
                        <a:t>  Block locations</a:t>
                      </a:r>
                    </a:p>
                    <a:p>
                      <a:pPr algn="l" latinLnBrk="1"/>
                      <a:r>
                        <a:rPr lang="en-US" altLang="ko-KR" sz="2400" dirty="0" smtClean="0">
                          <a:latin typeface="Corbel" pitchFamily="34" charset="0"/>
                        </a:rPr>
                        <a:t>  (stored just</a:t>
                      </a:r>
                      <a:r>
                        <a:rPr lang="en-US" altLang="ko-KR" sz="2400" baseline="0" dirty="0" smtClean="0">
                          <a:latin typeface="Corbel" pitchFamily="34" charset="0"/>
                        </a:rPr>
                        <a:t> in memory)</a:t>
                      </a:r>
                      <a:endParaRPr lang="ko-KR" altLang="en-US" sz="2400" dirty="0">
                        <a:latin typeface="Corbe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Datanodes</a:t>
            </a:r>
            <a:r>
              <a:rPr lang="en-US" altLang="ko-KR" dirty="0" smtClean="0"/>
              <a:t> (workers)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2800" dirty="0" smtClean="0"/>
              <a:t>Store &amp; retrieve blocks</a:t>
            </a:r>
          </a:p>
          <a:p>
            <a:pPr>
              <a:spcAft>
                <a:spcPts val="600"/>
              </a:spcAft>
            </a:pPr>
            <a:endParaRPr lang="en-US" altLang="ko-KR" sz="2800" dirty="0" smtClean="0"/>
          </a:p>
          <a:p>
            <a:pPr>
              <a:spcAft>
                <a:spcPts val="600"/>
              </a:spcAft>
            </a:pPr>
            <a:r>
              <a:rPr lang="en-US" altLang="ko-KR" sz="2800" dirty="0" smtClean="0"/>
              <a:t>Report the lists of storing blocks to the </a:t>
            </a:r>
            <a:r>
              <a:rPr lang="en-US" altLang="ko-KR" sz="2800" dirty="0" err="1" smtClean="0"/>
              <a:t>namenode</a:t>
            </a:r>
            <a:endParaRPr lang="en-US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HDFS Design &amp; Concepts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/>
              <a:t>Data Flow</a:t>
            </a: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The Command-Line Interface</a:t>
            </a:r>
          </a:p>
          <a:p>
            <a:pPr>
              <a:spcAft>
                <a:spcPts val="600"/>
              </a:spcAft>
            </a:pP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Hadoop</a:t>
            </a: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3200" dirty="0" err="1" smtClean="0">
                <a:solidFill>
                  <a:schemeClr val="bg1">
                    <a:lumMod val="65000"/>
                  </a:schemeClr>
                </a:solidFill>
              </a:rPr>
              <a:t>Filesystems</a:t>
            </a:r>
            <a:endParaRPr lang="en-US" altLang="ko-KR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The Java Interface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Anatomy of a File Read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9" name="그림 8" descr="그림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16580"/>
            <a:ext cx="9144000" cy="555569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33865" y="1857364"/>
            <a:ext cx="1803699" cy="5347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600" dirty="0" smtClean="0">
                <a:latin typeface="Corbel" pitchFamily="34" charset="0"/>
              </a:rPr>
              <a:t>(according to</a:t>
            </a:r>
            <a:br>
              <a:rPr lang="en-US" altLang="ko-KR" sz="1600" dirty="0" smtClean="0">
                <a:latin typeface="Corbel" pitchFamily="34" charset="0"/>
              </a:rPr>
            </a:br>
            <a:r>
              <a:rPr lang="en-US" altLang="ko-KR" sz="1600" dirty="0" smtClean="0">
                <a:latin typeface="Corbel" pitchFamily="34" charset="0"/>
              </a:rPr>
              <a:t> network topology</a:t>
            </a:r>
            <a:r>
              <a:rPr lang="en-US" altLang="ko-KR" dirty="0" smtClean="0">
                <a:latin typeface="Corbel" pitchFamily="34" charset="0"/>
              </a:rPr>
              <a:t>)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87465" y="4286256"/>
            <a:ext cx="1141659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600" dirty="0" smtClean="0">
                <a:latin typeface="Corbel" pitchFamily="34" charset="0"/>
              </a:rPr>
              <a:t>(first block)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15140" y="4286256"/>
            <a:ext cx="1178143" cy="31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600" dirty="0" smtClean="0">
                <a:latin typeface="Corbel" pitchFamily="34" charset="0"/>
              </a:rPr>
              <a:t>(next block)</a:t>
            </a:r>
            <a:endParaRPr lang="ko-KR" alt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Anatomy of a File Read (cont’d)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B05B2-B40B-4273-A18A-4FB6E84A53C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altLang="ko-KR" sz="2800" dirty="0" smtClean="0"/>
          </a:p>
          <a:p>
            <a:pPr>
              <a:spcAft>
                <a:spcPts val="600"/>
              </a:spcAft>
            </a:pPr>
            <a:endParaRPr lang="en-US" altLang="ko-KR" sz="2800" dirty="0" smtClean="0"/>
          </a:p>
          <a:p>
            <a:pPr>
              <a:spcAft>
                <a:spcPts val="600"/>
              </a:spcAft>
              <a:buNone/>
            </a:pPr>
            <a:endParaRPr lang="en-US" altLang="ko-KR" sz="2800" dirty="0" smtClean="0"/>
          </a:p>
          <a:p>
            <a:pPr>
              <a:spcAft>
                <a:spcPts val="600"/>
              </a:spcAft>
            </a:pPr>
            <a:r>
              <a:rPr lang="en-US" altLang="ko-KR" sz="2800" dirty="0" smtClean="0"/>
              <a:t>Error handling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/>
              <a:t>Error in client-</a:t>
            </a:r>
            <a:r>
              <a:rPr lang="en-US" altLang="ko-KR" sz="2400" dirty="0" err="1" smtClean="0"/>
              <a:t>datanode</a:t>
            </a:r>
            <a:r>
              <a:rPr lang="en-US" altLang="ko-KR" sz="2400" dirty="0" smtClean="0"/>
              <a:t> communication </a:t>
            </a:r>
          </a:p>
          <a:p>
            <a:pPr lvl="2">
              <a:spcAft>
                <a:spcPts val="600"/>
              </a:spcAft>
            </a:pPr>
            <a:r>
              <a:rPr lang="en-US" altLang="ko-KR" sz="2200" dirty="0" smtClean="0"/>
              <a:t>Try next closest </a:t>
            </a:r>
            <a:r>
              <a:rPr lang="en-US" altLang="ko-KR" sz="2200" dirty="0" err="1" smtClean="0"/>
              <a:t>datanode</a:t>
            </a:r>
            <a:r>
              <a:rPr lang="en-US" altLang="ko-KR" sz="2200" dirty="0" smtClean="0"/>
              <a:t> for the block</a:t>
            </a:r>
          </a:p>
          <a:p>
            <a:pPr lvl="2">
              <a:spcAft>
                <a:spcPts val="600"/>
              </a:spcAft>
            </a:pPr>
            <a:r>
              <a:rPr lang="en-US" altLang="ko-KR" sz="2200" dirty="0" smtClean="0"/>
              <a:t>Remember failed </a:t>
            </a:r>
            <a:r>
              <a:rPr lang="en-US" altLang="ko-KR" sz="2200" dirty="0" err="1" smtClean="0"/>
              <a:t>datanode</a:t>
            </a:r>
            <a:r>
              <a:rPr lang="en-US" altLang="ko-KR" sz="2200" dirty="0" smtClean="0"/>
              <a:t> for later blocks</a:t>
            </a:r>
          </a:p>
          <a:p>
            <a:pPr lvl="1">
              <a:spcAft>
                <a:spcPts val="600"/>
              </a:spcAft>
            </a:pPr>
            <a:r>
              <a:rPr lang="en-US" altLang="ko-KR" sz="2400" dirty="0" smtClean="0"/>
              <a:t>Block checksum error</a:t>
            </a:r>
          </a:p>
          <a:p>
            <a:pPr lvl="2">
              <a:spcAft>
                <a:spcPts val="600"/>
              </a:spcAft>
            </a:pPr>
            <a:r>
              <a:rPr lang="en-US" altLang="ko-KR" sz="2200" dirty="0" smtClean="0"/>
              <a:t>Report to the </a:t>
            </a:r>
            <a:r>
              <a:rPr lang="en-US" altLang="ko-KR" sz="2200" dirty="0" err="1" smtClean="0"/>
              <a:t>namenode</a:t>
            </a:r>
            <a:endParaRPr lang="en-US" altLang="ko-KR" sz="2200" dirty="0" smtClean="0"/>
          </a:p>
          <a:p>
            <a:pPr>
              <a:spcAft>
                <a:spcPts val="600"/>
              </a:spcAft>
            </a:pPr>
            <a:endParaRPr lang="en-US" altLang="ko-KR" sz="2800" dirty="0" smtClean="0"/>
          </a:p>
          <a:p>
            <a:pPr>
              <a:spcAft>
                <a:spcPts val="600"/>
              </a:spcAft>
            </a:pPr>
            <a:endParaRPr lang="en-US" altLang="ko-KR" sz="2800" dirty="0" smtClean="0"/>
          </a:p>
        </p:txBody>
      </p:sp>
      <p:grpSp>
        <p:nvGrpSpPr>
          <p:cNvPr id="15" name="그룹 14"/>
          <p:cNvGrpSpPr/>
          <p:nvPr/>
        </p:nvGrpSpPr>
        <p:grpSpPr>
          <a:xfrm>
            <a:off x="571472" y="1285859"/>
            <a:ext cx="7786742" cy="1214447"/>
            <a:chOff x="428596" y="1285860"/>
            <a:chExt cx="3571900" cy="106264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428596" y="1571613"/>
              <a:ext cx="3571900" cy="77688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rgbClr val="C00000"/>
                </a:buClr>
                <a:buSzPct val="80000"/>
              </a:pPr>
              <a:r>
                <a:rPr lang="en-US" altLang="ko-KR" sz="2600" dirty="0" smtClean="0">
                  <a:solidFill>
                    <a:schemeClr val="tx1"/>
                  </a:solidFill>
                  <a:latin typeface="Corbel" pitchFamily="34" charset="0"/>
                </a:rPr>
                <a:t>Client contacts </a:t>
              </a:r>
              <a:r>
                <a:rPr lang="en-US" altLang="ko-KR" sz="2600" dirty="0" err="1" smtClean="0">
                  <a:solidFill>
                    <a:schemeClr val="tx1"/>
                  </a:solidFill>
                  <a:latin typeface="Corbel" pitchFamily="34" charset="0"/>
                </a:rPr>
                <a:t>datanodes</a:t>
              </a:r>
              <a:r>
                <a:rPr lang="en-US" altLang="ko-KR" sz="2600" dirty="0" smtClean="0">
                  <a:solidFill>
                    <a:schemeClr val="tx1"/>
                  </a:solidFill>
                  <a:latin typeface="Corbel" pitchFamily="34" charset="0"/>
                </a:rPr>
                <a:t> directly to retrieve data </a:t>
              </a:r>
            </a:p>
          </p:txBody>
        </p:sp>
        <p:sp>
          <p:nvSpPr>
            <p:cNvPr id="17" name="양쪽 모서리가 둥근 사각형 16"/>
            <p:cNvSpPr/>
            <p:nvPr/>
          </p:nvSpPr>
          <p:spPr>
            <a:xfrm>
              <a:off x="428596" y="1285860"/>
              <a:ext cx="3571900" cy="437558"/>
            </a:xfrm>
            <a:prstGeom prst="round2Same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dirty="0" smtClean="0">
                  <a:latin typeface="Corbel" pitchFamily="34" charset="0"/>
                </a:rPr>
                <a:t> Key point</a:t>
              </a:r>
              <a:endParaRPr lang="ko-KR" altLang="en-US" sz="2800" dirty="0">
                <a:latin typeface="Corbe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Managing_knowledge_on_the_Web___Extracting_ontology_from_HTML_Web</Template>
  <TotalTime>2303</TotalTime>
  <Words>885</Words>
  <Application>Microsoft Office PowerPoint</Application>
  <PresentationFormat>화면 슬라이드 쇼(4:3)</PresentationFormat>
  <Paragraphs>268</Paragraphs>
  <Slides>33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SNU IDB Lab.</vt:lpstr>
      <vt:lpstr>O’Reilly – Hadoop: The Definitive Guide Ch.3 The Hadoop Distributed Filesystem</vt:lpstr>
      <vt:lpstr>Outline </vt:lpstr>
      <vt:lpstr>Design Criteria of HDFS</vt:lpstr>
      <vt:lpstr>HDFS Blocks</vt:lpstr>
      <vt:lpstr>Namenode (master)</vt:lpstr>
      <vt:lpstr>Datanodes (workers)</vt:lpstr>
      <vt:lpstr>Outline </vt:lpstr>
      <vt:lpstr>Anatomy of a File Read</vt:lpstr>
      <vt:lpstr>Anatomy of a File Read (cont’d)</vt:lpstr>
      <vt:lpstr>Anatomy of a File Write</vt:lpstr>
      <vt:lpstr>Anatomy of a File Write (cont’d)</vt:lpstr>
      <vt:lpstr>Coherency Model</vt:lpstr>
      <vt:lpstr>Outline </vt:lpstr>
      <vt:lpstr>HDFS Configuration</vt:lpstr>
      <vt:lpstr>Basic Filesystem Operations</vt:lpstr>
      <vt:lpstr>Outline </vt:lpstr>
      <vt:lpstr>Hadoop Filesystems</vt:lpstr>
      <vt:lpstr>Hadoop Filesystems (cont’d)</vt:lpstr>
      <vt:lpstr>Interfaces</vt:lpstr>
      <vt:lpstr>Outline </vt:lpstr>
      <vt:lpstr>Reading Data from a Hadoop URL</vt:lpstr>
      <vt:lpstr>Reading Data from a Hadoop URL (cont’d)</vt:lpstr>
      <vt:lpstr>Reading Data Using the FileSystem API</vt:lpstr>
      <vt:lpstr>FSDataInputStream</vt:lpstr>
      <vt:lpstr>FSDataInputStream (cont’d)</vt:lpstr>
      <vt:lpstr>Writing Data</vt:lpstr>
      <vt:lpstr>FSDataOutputStream</vt:lpstr>
      <vt:lpstr>Directories</vt:lpstr>
      <vt:lpstr>File Metadata: FileStatus</vt:lpstr>
      <vt:lpstr>Listing Files </vt:lpstr>
      <vt:lpstr>File Patterns</vt:lpstr>
      <vt:lpstr>PathFilter</vt:lpstr>
      <vt:lpstr>Deleting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Hadoop Distributed Filesystem</dc:title>
  <dc:creator>Taewhi Lee</dc:creator>
  <cp:lastModifiedBy>Taewhi Lee</cp:lastModifiedBy>
  <cp:revision>125</cp:revision>
  <dcterms:created xsi:type="dcterms:W3CDTF">2010-05-18T20:12:33Z</dcterms:created>
  <dcterms:modified xsi:type="dcterms:W3CDTF">2010-06-04T04:38:50Z</dcterms:modified>
</cp:coreProperties>
</file>