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368" r:id="rId3"/>
    <p:sldId id="369" r:id="rId4"/>
    <p:sldId id="370" r:id="rId5"/>
    <p:sldId id="373" r:id="rId6"/>
    <p:sldId id="371" r:id="rId7"/>
    <p:sldId id="374" r:id="rId8"/>
    <p:sldId id="375" r:id="rId9"/>
    <p:sldId id="376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5" r:id="rId25"/>
    <p:sldId id="392" r:id="rId26"/>
    <p:sldId id="393" r:id="rId27"/>
    <p:sldId id="394" r:id="rId28"/>
    <p:sldId id="308" r:id="rId29"/>
  </p:sldIdLst>
  <p:sldSz cx="9144000" cy="6858000" type="screen4x3"/>
  <p:notesSz cx="6811963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AABA8"/>
    <a:srgbClr val="33CCCC"/>
    <a:srgbClr val="996600"/>
    <a:srgbClr val="CC66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3" autoAdjust="0"/>
    <p:restoredTop sz="71612" autoAdjust="0"/>
  </p:normalViewPr>
  <p:slideViewPr>
    <p:cSldViewPr>
      <p:cViewPr varScale="1">
        <p:scale>
          <a:sx n="80" d="100"/>
          <a:sy n="80" d="100"/>
        </p:scale>
        <p:origin x="-3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48" y="-114"/>
      </p:cViewPr>
      <p:guideLst>
        <p:guide orient="horz" pos="3133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99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7" y="4724203"/>
            <a:ext cx="5449570" cy="4475560"/>
          </a:xfrm>
          <a:prstGeom prst="rect">
            <a:avLst/>
          </a:prstGeom>
        </p:spPr>
        <p:txBody>
          <a:bodyPr vert="horz" lIns="92302" tIns="46151" rIns="92302" bIns="4615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968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7425" y="233363"/>
            <a:ext cx="4973638" cy="3729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/26</a:t>
            </a:r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/29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400" b="1" dirty="0" smtClean="0"/>
              <a:t>Information Spreading in Context</a:t>
            </a:r>
            <a:endParaRPr lang="ko-KR" altLang="en-US" sz="1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r>
              <a:rPr lang="en-US" altLang="ko-KR" sz="1800" i="1" dirty="0" err="1" smtClean="0"/>
              <a:t>Dashun</a:t>
            </a:r>
            <a:r>
              <a:rPr lang="en-US" altLang="ko-KR" sz="1800" i="1" dirty="0" smtClean="0"/>
              <a:t> Wang</a:t>
            </a:r>
            <a:r>
              <a:rPr lang="en-US" altLang="ko-KR" sz="1800" i="1" baseline="30000" dirty="0" smtClean="0"/>
              <a:t>1,2</a:t>
            </a:r>
            <a:r>
              <a:rPr lang="en-US" altLang="ko-KR" sz="1800" i="1" dirty="0" smtClean="0"/>
              <a:t>, Zhen Wen</a:t>
            </a:r>
            <a:r>
              <a:rPr lang="en-US" altLang="ko-KR" sz="1800" i="1" baseline="30000" dirty="0" smtClean="0"/>
              <a:t>3</a:t>
            </a:r>
            <a:r>
              <a:rPr lang="en-US" altLang="ko-KR" sz="1800" i="1" dirty="0" smtClean="0"/>
              <a:t>, </a:t>
            </a:r>
            <a:r>
              <a:rPr lang="en-US" altLang="ko-KR" sz="1800" i="1" dirty="0" err="1" smtClean="0"/>
              <a:t>Hanghang</a:t>
            </a:r>
            <a:r>
              <a:rPr lang="en-US" altLang="ko-KR" sz="1800" i="1" dirty="0" smtClean="0"/>
              <a:t> Tong</a:t>
            </a:r>
            <a:r>
              <a:rPr lang="en-US" altLang="ko-KR" sz="1800" i="1" baseline="30000" dirty="0" smtClean="0"/>
              <a:t>3</a:t>
            </a:r>
            <a:r>
              <a:rPr lang="en-US" altLang="ko-KR" sz="1800" i="1" dirty="0" smtClean="0"/>
              <a:t>, </a:t>
            </a:r>
            <a:r>
              <a:rPr lang="en-US" altLang="ko-KR" sz="1800" i="1" dirty="0" err="1" smtClean="0"/>
              <a:t>Ching</a:t>
            </a:r>
            <a:r>
              <a:rPr lang="en-US" altLang="ko-KR" sz="1800" i="1" dirty="0" smtClean="0"/>
              <a:t>-Yung Lin</a:t>
            </a:r>
            <a:r>
              <a:rPr lang="en-US" altLang="ko-KR" sz="1800" i="1" baseline="30000" dirty="0" smtClean="0"/>
              <a:t>3</a:t>
            </a:r>
            <a:r>
              <a:rPr lang="en-US" altLang="ko-KR" sz="1800" i="1" dirty="0" smtClean="0"/>
              <a:t>, </a:t>
            </a:r>
            <a:r>
              <a:rPr lang="en-US" altLang="ko-KR" sz="1800" i="1" dirty="0" err="1" smtClean="0"/>
              <a:t>Chaoming</a:t>
            </a:r>
            <a:r>
              <a:rPr lang="en-US" altLang="ko-KR" sz="1800" i="1" dirty="0" smtClean="0"/>
              <a:t> Song</a:t>
            </a:r>
            <a:r>
              <a:rPr lang="en-US" altLang="ko-KR" sz="1800" i="1" baseline="30000" dirty="0" smtClean="0"/>
              <a:t>1,2</a:t>
            </a:r>
            <a:r>
              <a:rPr lang="en-US" altLang="ko-KR" sz="1800" i="1" dirty="0" smtClean="0"/>
              <a:t>, Albert-Laszlo Barabasi</a:t>
            </a:r>
            <a:r>
              <a:rPr lang="en-US" altLang="ko-KR" sz="1800" i="1" baseline="30000" dirty="0" smtClean="0"/>
              <a:t>1,2,4</a:t>
            </a:r>
            <a:endParaRPr lang="en-US" altLang="ko-KR" sz="1800" i="1" dirty="0" smtClean="0"/>
          </a:p>
          <a:p>
            <a:r>
              <a:rPr lang="en-US" altLang="ko-KR" sz="1600" i="1" baseline="30000" dirty="0" smtClean="0"/>
              <a:t>1</a:t>
            </a:r>
            <a:r>
              <a:rPr lang="en-US" altLang="ko-KR" sz="1600" i="1" dirty="0" smtClean="0"/>
              <a:t>CCNR, Dept. of Physics and Computer Science, Northeastern University</a:t>
            </a:r>
          </a:p>
          <a:p>
            <a:r>
              <a:rPr lang="en-US" altLang="ko-KR" sz="1600" i="1" baseline="30000" dirty="0" smtClean="0"/>
              <a:t>2</a:t>
            </a:r>
            <a:r>
              <a:rPr lang="en-US" altLang="ko-KR" sz="1600" i="1" dirty="0" smtClean="0"/>
              <a:t>CCSB, Dana-Farber </a:t>
            </a:r>
            <a:r>
              <a:rPr lang="en-US" altLang="ko-KR" sz="1600" i="1" dirty="0" err="1" smtClean="0"/>
              <a:t>Canser</a:t>
            </a:r>
            <a:r>
              <a:rPr lang="en-US" altLang="ko-KR" sz="1600" i="1" dirty="0" smtClean="0"/>
              <a:t> Institute, </a:t>
            </a:r>
            <a:r>
              <a:rPr lang="en-US" altLang="ko-KR" sz="1600" i="1" dirty="0" err="1" smtClean="0"/>
              <a:t>Havard</a:t>
            </a:r>
            <a:r>
              <a:rPr lang="en-US" altLang="ko-KR" sz="1600" i="1" dirty="0" smtClean="0"/>
              <a:t> University</a:t>
            </a:r>
          </a:p>
          <a:p>
            <a:r>
              <a:rPr lang="en-US" altLang="ko-KR" sz="1600" i="1" baseline="30000" dirty="0" smtClean="0"/>
              <a:t>3</a:t>
            </a:r>
            <a:r>
              <a:rPr lang="en-US" altLang="ko-KR" sz="1600" i="1" dirty="0" smtClean="0"/>
              <a:t>IBM T.J. Watson Research Center</a:t>
            </a:r>
          </a:p>
          <a:p>
            <a:r>
              <a:rPr lang="en-US" altLang="ko-KR" sz="1600" i="1" baseline="30000" dirty="0" smtClean="0"/>
              <a:t>4</a:t>
            </a:r>
            <a:r>
              <a:rPr lang="en-US" altLang="ko-KR" sz="1600" i="1" dirty="0" smtClean="0"/>
              <a:t>Dept. of Medicine, </a:t>
            </a:r>
            <a:r>
              <a:rPr lang="en-US" altLang="ko-KR" sz="1600" i="1" dirty="0" err="1" smtClean="0"/>
              <a:t>Briham</a:t>
            </a:r>
            <a:r>
              <a:rPr lang="en-US" altLang="ko-KR" sz="1600" i="1" dirty="0" smtClean="0"/>
              <a:t> and Women’s Hospital, Harvard Medical </a:t>
            </a:r>
            <a:r>
              <a:rPr lang="en-US" altLang="ko-KR" sz="1600" i="1" dirty="0" err="1" smtClean="0"/>
              <a:t>shcool</a:t>
            </a:r>
            <a:endParaRPr lang="en-US" altLang="ko-KR" sz="1600" i="1" dirty="0" smtClean="0"/>
          </a:p>
          <a:p>
            <a:r>
              <a:rPr lang="en-US" altLang="ko-KR" i="1" dirty="0" smtClean="0"/>
              <a:t>WWW 2011</a:t>
            </a:r>
          </a:p>
          <a:p>
            <a:pPr algn="r"/>
            <a:r>
              <a:rPr lang="en-US" altLang="ko-KR" dirty="0" smtClean="0"/>
              <a:t>August 17 2011</a:t>
            </a:r>
          </a:p>
          <a:p>
            <a:pPr algn="r"/>
            <a:r>
              <a:rPr lang="en-US" altLang="ko-KR" dirty="0" smtClean="0"/>
              <a:t>Presented by </a:t>
            </a:r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Email data</a:t>
            </a:r>
          </a:p>
          <a:p>
            <a:pPr lvl="1"/>
            <a:r>
              <a:rPr lang="en-US" altLang="ko-KR" dirty="0" smtClean="0"/>
              <a:t>8952 volunteer employees of a large global technology company</a:t>
            </a:r>
          </a:p>
          <a:p>
            <a:pPr lvl="1"/>
            <a:r>
              <a:rPr lang="en-US" altLang="ko-KR" dirty="0" smtClean="0"/>
              <a:t>2-year period, 20M emails</a:t>
            </a:r>
          </a:p>
          <a:p>
            <a:pPr lvl="1"/>
            <a:r>
              <a:rPr lang="en-US" altLang="ko-KR" dirty="0" smtClean="0"/>
              <a:t>Log data</a:t>
            </a:r>
          </a:p>
          <a:p>
            <a:pPr lvl="2"/>
            <a:r>
              <a:rPr lang="en-US" altLang="ko-KR" dirty="0" smtClean="0"/>
              <a:t>Sender, receiver , timestamp, subject, and content of the body of the email</a:t>
            </a:r>
          </a:p>
          <a:p>
            <a:pPr lvl="1"/>
            <a:r>
              <a:rPr lang="en-US" altLang="ko-KR" dirty="0" smtClean="0"/>
              <a:t>Personal attributes</a:t>
            </a:r>
          </a:p>
          <a:p>
            <a:pPr lvl="1"/>
            <a:r>
              <a:rPr lang="en-US" altLang="ko-KR" dirty="0" smtClean="0"/>
              <a:t>Financial performance data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Information thread</a:t>
            </a:r>
          </a:p>
          <a:p>
            <a:pPr lvl="1"/>
            <a:r>
              <a:rPr lang="en-US" altLang="ko-KR" dirty="0" smtClean="0"/>
              <a:t>Collect all the ‘</a:t>
            </a:r>
            <a:r>
              <a:rPr lang="en-US" altLang="ko-KR" dirty="0" err="1" smtClean="0"/>
              <a:t>Fw</a:t>
            </a:r>
            <a:r>
              <a:rPr lang="en-US" altLang="ko-KR" dirty="0" smtClean="0"/>
              <a:t>:’ emails</a:t>
            </a:r>
          </a:p>
          <a:p>
            <a:pPr lvl="1"/>
            <a:r>
              <a:rPr lang="en-US" altLang="ko-KR" dirty="0" smtClean="0"/>
              <a:t>Group emails with the same title</a:t>
            </a:r>
          </a:p>
          <a:p>
            <a:pPr lvl="1"/>
            <a:r>
              <a:rPr lang="en-US" altLang="ko-KR" dirty="0" smtClean="0"/>
              <a:t>Each forwarded thread results in an information spreading tree structure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Preliminaries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Data Description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Periodic pattern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Forwarded threads</a:t>
            </a:r>
          </a:p>
          <a:p>
            <a:pPr lvl="1"/>
            <a:r>
              <a:rPr lang="en-US" altLang="ko-KR" dirty="0" smtClean="0"/>
              <a:t>38% ,involve people from multiple departments</a:t>
            </a:r>
          </a:p>
          <a:p>
            <a:pPr lvl="1"/>
            <a:r>
              <a:rPr lang="en-US" altLang="ko-KR" dirty="0" smtClean="0"/>
              <a:t>43%, forwarded by managers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Preliminaries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Basic Properties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31692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Preliminaries</a:t>
            </a:r>
          </a:p>
          <a:p>
            <a:r>
              <a:rPr lang="en-US" altLang="ko-KR" b="1" dirty="0" smtClean="0"/>
              <a:t>Microscopic Information Spreading in Context</a:t>
            </a:r>
          </a:p>
          <a:p>
            <a:pPr lvl="1"/>
            <a:r>
              <a:rPr lang="en-US" altLang="ko-KR" b="1" dirty="0" smtClean="0"/>
              <a:t>The underlying Social Networks</a:t>
            </a:r>
          </a:p>
          <a:p>
            <a:pPr lvl="1"/>
            <a:r>
              <a:rPr lang="en-US" altLang="ko-KR" b="1" dirty="0" smtClean="0"/>
              <a:t>Information Content and Expertise</a:t>
            </a:r>
          </a:p>
          <a:p>
            <a:pPr lvl="1"/>
            <a:r>
              <a:rPr lang="en-US" altLang="ko-KR" b="1" dirty="0" smtClean="0"/>
              <a:t>Organizational Context</a:t>
            </a:r>
          </a:p>
          <a:p>
            <a:pPr lvl="1"/>
            <a:r>
              <a:rPr lang="en-US" altLang="ko-KR" b="1" dirty="0" smtClean="0"/>
              <a:t>Individual Characteristics</a:t>
            </a:r>
          </a:p>
          <a:p>
            <a:r>
              <a:rPr lang="en-US" altLang="ko-KR" dirty="0" smtClean="0"/>
              <a:t>Macroscopic Information Spreading in Context</a:t>
            </a:r>
          </a:p>
          <a:p>
            <a:r>
              <a:rPr lang="en-US" altLang="ko-KR" dirty="0" smtClean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Microscopic Information Spreading in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pathway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Any spreading tree structures can be reduced to a combinations of these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13545"/>
            <a:ext cx="67627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Notations</a:t>
            </a:r>
          </a:p>
          <a:p>
            <a:pPr lvl="1"/>
            <a:r>
              <a:rPr lang="en-US" altLang="ko-KR" dirty="0" smtClean="0"/>
              <a:t>w(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j) : # of emails sent from user I to j</a:t>
            </a:r>
          </a:p>
          <a:p>
            <a:pPr lvl="1"/>
            <a:r>
              <a:rPr lang="en-US" altLang="ko-KR" dirty="0" smtClean="0"/>
              <a:t>w(A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B) : between initiators and spreaders</a:t>
            </a:r>
          </a:p>
          <a:p>
            <a:pPr lvl="1"/>
            <a:r>
              <a:rPr lang="en-US" altLang="ko-KR" dirty="0" smtClean="0"/>
              <a:t>w(B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C) : between spreaders and receivers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Probability ratio of email forwarding activity : </a:t>
            </a:r>
            <a:r>
              <a:rPr lang="en-US" altLang="ko-KR" dirty="0" err="1" smtClean="0"/>
              <a:t>P</a:t>
            </a:r>
            <a:r>
              <a:rPr lang="en-US" altLang="ko-KR" baseline="30000" dirty="0" err="1" smtClean="0"/>
              <a:t>Fw</a:t>
            </a:r>
            <a:r>
              <a:rPr lang="en-US" altLang="ko-KR" dirty="0" smtClean="0"/>
              <a:t>(q)/</a:t>
            </a:r>
            <a:r>
              <a:rPr lang="en-US" altLang="ko-KR" dirty="0" err="1" smtClean="0"/>
              <a:t>P</a:t>
            </a:r>
            <a:r>
              <a:rPr lang="en-US" altLang="ko-KR" baseline="30000" dirty="0" err="1" smtClean="0"/>
              <a:t>rand</a:t>
            </a:r>
            <a:r>
              <a:rPr lang="en-US" altLang="ko-KR" dirty="0" smtClean="0"/>
              <a:t>(q)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The Underlying Social Networks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9052" y="3429000"/>
            <a:ext cx="65913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267744" y="6093296"/>
            <a:ext cx="4827284" cy="369332"/>
            <a:chOff x="2264996" y="6093296"/>
            <a:chExt cx="48272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264996" y="6093296"/>
              <a:ext cx="4827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2"/>
                  </a:solidFill>
                </a:rPr>
                <a:t>Weak ties                             Strong ties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3617234" y="6279739"/>
              <a:ext cx="2016224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chemeClr val="accent2"/>
                </a:solidFill>
              </a:rPr>
              <a:t>How well </a:t>
            </a:r>
            <a:r>
              <a:rPr lang="en-US" altLang="ko-KR" dirty="0" smtClean="0"/>
              <a:t>are the information spreaders</a:t>
            </a:r>
            <a:r>
              <a:rPr lang="en-US" altLang="ko-KR" b="1" i="1" dirty="0" smtClean="0">
                <a:solidFill>
                  <a:schemeClr val="accent2"/>
                </a:solidFill>
              </a:rPr>
              <a:t> connected </a:t>
            </a:r>
            <a:r>
              <a:rPr lang="en-US" altLang="ko-KR" dirty="0" smtClean="0"/>
              <a:t>in the network?</a:t>
            </a:r>
          </a:p>
          <a:p>
            <a:pPr lvl="1"/>
            <a:r>
              <a:rPr lang="en-US" altLang="ko-KR" dirty="0" smtClean="0"/>
              <a:t>k : # of connections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The Underlying Social Networks</a:t>
            </a:r>
            <a:endParaRPr lang="en-US" altLang="ko-KR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916832"/>
            <a:ext cx="47148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02333" y="5517232"/>
            <a:ext cx="60356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Spreaders are </a:t>
            </a:r>
            <a:r>
              <a:rPr lang="en-US" altLang="ko-KR" sz="2400" b="1" i="1" dirty="0" smtClean="0">
                <a:solidFill>
                  <a:schemeClr val="accent2"/>
                </a:solidFill>
                <a:latin typeface="Corbel" pitchFamily="34" charset="0"/>
              </a:rPr>
              <a:t>random samples of individuals</a:t>
            </a:r>
            <a:r>
              <a:rPr lang="en-US" altLang="ko-KR" sz="2400" dirty="0" smtClean="0">
                <a:latin typeface="Corbel" pitchFamily="34" charset="0"/>
              </a:rPr>
              <a:t> </a:t>
            </a:r>
          </a:p>
          <a:p>
            <a:pPr algn="ctr"/>
            <a:r>
              <a:rPr lang="en-US" altLang="ko-KR" sz="2400" dirty="0" smtClean="0">
                <a:latin typeface="Corbel" pitchFamily="34" charset="0"/>
              </a:rPr>
              <a:t>rather than </a:t>
            </a:r>
            <a:r>
              <a:rPr lang="en-US" altLang="ko-KR" sz="2400" b="1" i="1" dirty="0" smtClean="0">
                <a:solidFill>
                  <a:schemeClr val="accent2"/>
                </a:solidFill>
                <a:latin typeface="Corbel" pitchFamily="34" charset="0"/>
              </a:rPr>
              <a:t>central social hubs </a:t>
            </a:r>
            <a:r>
              <a:rPr lang="en-US" altLang="ko-KR" sz="2400" b="1" i="1" dirty="0" smtClean="0">
                <a:latin typeface="Corbel" pitchFamily="34" charset="0"/>
              </a:rPr>
              <a:t>!</a:t>
            </a:r>
            <a:endParaRPr lang="en-US" altLang="ko-KR" sz="2400" dirty="0" smtClean="0">
              <a:latin typeface="Corbel" pitchFamily="34" charset="0"/>
            </a:endParaRPr>
          </a:p>
          <a:p>
            <a:endParaRPr lang="ko-KR" altLang="en-US" sz="20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How the process depends on </a:t>
            </a:r>
            <a:r>
              <a:rPr lang="en-US" altLang="ko-KR" b="1" i="1" dirty="0" smtClean="0">
                <a:solidFill>
                  <a:schemeClr val="accent2"/>
                </a:solidFill>
              </a:rPr>
              <a:t>the relevance of the content</a:t>
            </a:r>
            <a:r>
              <a:rPr lang="en-US" altLang="ko-KR" dirty="0" smtClean="0"/>
              <a:t> and </a:t>
            </a:r>
            <a:r>
              <a:rPr lang="en-US" altLang="ko-KR" b="1" i="1" dirty="0" smtClean="0">
                <a:solidFill>
                  <a:schemeClr val="accent2"/>
                </a:solidFill>
              </a:rPr>
              <a:t>the individual’s expertise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Information flows from non-experts to experts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Information Content and Expertise</a:t>
            </a:r>
            <a:endParaRPr lang="en-US" altLang="ko-KR" dirty="0" smtClean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963897"/>
            <a:ext cx="5555905" cy="124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190398"/>
            <a:ext cx="68294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972552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How information flows within and between</a:t>
            </a:r>
            <a:r>
              <a:rPr lang="en-US" altLang="ko-KR" b="1" i="1" dirty="0" smtClean="0">
                <a:solidFill>
                  <a:schemeClr val="accent2"/>
                </a:solidFill>
              </a:rPr>
              <a:t> different departments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Managers are better as a representative</a:t>
            </a:r>
          </a:p>
          <a:p>
            <a:pPr lvl="1"/>
            <a:r>
              <a:rPr lang="en-US" altLang="ko-KR" dirty="0" smtClean="0"/>
              <a:t>Non-managers are better as a liaison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Organizational Context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99971"/>
            <a:ext cx="4325664" cy="360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359153" y="1844824"/>
            <a:ext cx="1944216" cy="1224136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How information flows within and between </a:t>
            </a:r>
            <a:r>
              <a:rPr lang="en-US" altLang="ko-KR" b="1" i="1" dirty="0" smtClean="0">
                <a:solidFill>
                  <a:schemeClr val="accent2"/>
                </a:solidFill>
              </a:rPr>
              <a:t>different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solidFill>
                  <a:schemeClr val="accent2"/>
                </a:solidFill>
              </a:rPr>
              <a:t>organizational levels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Reply time does not depend on level difference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Non-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Information is unlikely to flow between individuals in the same level</a:t>
            </a:r>
          </a:p>
          <a:p>
            <a:pPr lvl="2"/>
            <a:r>
              <a:rPr lang="en-US" altLang="ko-KR" dirty="0" smtClean="0"/>
              <a:t>Information tends to flow between individuals at a larger distance in the formal organizational structure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Organizational Context</a:t>
            </a:r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6484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691680" y="2496128"/>
            <a:ext cx="2758338" cy="670106"/>
            <a:chOff x="1691680" y="2614878"/>
            <a:chExt cx="2758338" cy="670106"/>
          </a:xfrm>
        </p:grpSpPr>
        <p:sp>
          <p:nvSpPr>
            <p:cNvPr id="11" name="타원 10"/>
            <p:cNvSpPr/>
            <p:nvPr/>
          </p:nvSpPr>
          <p:spPr>
            <a:xfrm>
              <a:off x="1691680" y="2924944"/>
              <a:ext cx="360040" cy="36004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089978" y="2614878"/>
              <a:ext cx="360040" cy="36004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 people with </a:t>
            </a:r>
            <a:r>
              <a:rPr lang="en-US" altLang="ko-KR" b="1" i="1" dirty="0" smtClean="0">
                <a:solidFill>
                  <a:schemeClr val="accent2"/>
                </a:solidFill>
              </a:rPr>
              <a:t>different work performance</a:t>
            </a:r>
            <a:r>
              <a:rPr lang="en-US" altLang="ko-KR" dirty="0" smtClean="0"/>
              <a:t> behave differently in getting the word out?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 err="1" smtClean="0"/>
              <a:t>billiable</a:t>
            </a:r>
            <a:r>
              <a:rPr lang="en-US" altLang="ko-KR" dirty="0" smtClean="0"/>
              <a:t> hours data</a:t>
            </a:r>
          </a:p>
          <a:p>
            <a:r>
              <a:rPr lang="en-US" altLang="ko-KR" b="1" i="1" dirty="0" smtClean="0">
                <a:solidFill>
                  <a:schemeClr val="accent2"/>
                </a:solidFill>
              </a:rPr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There’s no correlation between  financial performance and the delay time of information spreading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Individual Characteristics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09242"/>
            <a:ext cx="66770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Preliminaries</a:t>
            </a:r>
          </a:p>
          <a:p>
            <a:r>
              <a:rPr lang="en-US" altLang="ko-KR" dirty="0" smtClean="0"/>
              <a:t>Microscopic Information Spreading in Context</a:t>
            </a:r>
          </a:p>
          <a:p>
            <a:r>
              <a:rPr lang="en-US" altLang="ko-KR" dirty="0" smtClean="0"/>
              <a:t>Macroscopic Information Spreading in Context</a:t>
            </a:r>
          </a:p>
          <a:p>
            <a:r>
              <a:rPr lang="en-US" altLang="ko-KR" dirty="0" smtClean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Preliminaries</a:t>
            </a:r>
          </a:p>
          <a:p>
            <a:r>
              <a:rPr lang="en-US" altLang="ko-KR" dirty="0" smtClean="0"/>
              <a:t>Microscopic Information Spreading in Context</a:t>
            </a:r>
          </a:p>
          <a:p>
            <a:r>
              <a:rPr lang="en-US" altLang="ko-KR" b="1" dirty="0" smtClean="0"/>
              <a:t>Macroscopic Information Spreading in Context</a:t>
            </a:r>
          </a:p>
          <a:p>
            <a:pPr lvl="1"/>
            <a:r>
              <a:rPr lang="en-US" altLang="ko-KR" b="1" dirty="0" smtClean="0"/>
              <a:t>Empirical Observations</a:t>
            </a:r>
          </a:p>
          <a:p>
            <a:pPr lvl="1"/>
            <a:r>
              <a:rPr lang="en-US" altLang="ko-KR" b="1" dirty="0" smtClean="0"/>
              <a:t>Modeling the Information Spreading Process</a:t>
            </a:r>
          </a:p>
          <a:p>
            <a:r>
              <a:rPr lang="en-US" altLang="ko-KR" dirty="0" smtClean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Tree size, width, and depth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Ultra-shallow trees</a:t>
            </a:r>
          </a:p>
          <a:p>
            <a:pPr lvl="2"/>
            <a:r>
              <a:rPr lang="en-US" altLang="ko-KR" dirty="0" smtClean="0"/>
              <a:t>Almost 95% of trees are of depth 2</a:t>
            </a:r>
          </a:p>
          <a:p>
            <a:pPr lvl="2"/>
            <a:r>
              <a:rPr lang="en-US" altLang="ko-KR" dirty="0" smtClean="0"/>
              <a:t>Trees with more than 4 hops are absent</a:t>
            </a:r>
          </a:p>
          <a:p>
            <a:pPr lvl="1"/>
            <a:r>
              <a:rPr lang="en-US" altLang="ko-KR" dirty="0" smtClean="0"/>
              <a:t>The trees are bushy yet very shallow = information spreads efficiently</a:t>
            </a:r>
          </a:p>
          <a:p>
            <a:pPr lvl="2"/>
            <a:r>
              <a:rPr lang="en-US" altLang="ko-KR" dirty="0" smtClean="0"/>
              <a:t>Reaching out to many people, and quickly dying out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Empirical Observations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3672408" cy="240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Tree size, width, and depth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distribution of size and width follow a power law</a:t>
            </a:r>
          </a:p>
          <a:p>
            <a:pPr lvl="2"/>
            <a:r>
              <a:rPr lang="en-US" altLang="ko-KR" dirty="0" smtClean="0"/>
              <a:t>Similar exponents : 2.67(for size), 2.53(for width)</a:t>
            </a:r>
          </a:p>
          <a:p>
            <a:pPr lvl="2"/>
            <a:r>
              <a:rPr lang="en-US" altLang="ko-KR" dirty="0" smtClean="0"/>
              <a:t>Size of the tree grows almost </a:t>
            </a:r>
            <a:r>
              <a:rPr lang="en-US" altLang="ko-KR" dirty="0" err="1" smtClean="0"/>
              <a:t>linerly</a:t>
            </a:r>
            <a:r>
              <a:rPr lang="en-US" altLang="ko-KR" dirty="0" smtClean="0"/>
              <a:t> with the width</a:t>
            </a:r>
          </a:p>
          <a:p>
            <a:pPr lvl="1"/>
            <a:r>
              <a:rPr lang="en-US" altLang="ko-KR" dirty="0" smtClean="0"/>
              <a:t>Prediction using Galton-</a:t>
            </a:r>
            <a:r>
              <a:rPr lang="en-US" altLang="ko-KR" dirty="0" err="1" smtClean="0"/>
              <a:t>watson</a:t>
            </a:r>
            <a:r>
              <a:rPr lang="en-US" altLang="ko-KR" dirty="0" smtClean="0"/>
              <a:t> branching process</a:t>
            </a:r>
          </a:p>
          <a:p>
            <a:pPr lvl="2"/>
            <a:r>
              <a:rPr lang="en-US" altLang="ko-KR" dirty="0" smtClean="0"/>
              <a:t>Overestimates the tails of distributions</a:t>
            </a:r>
          </a:p>
          <a:p>
            <a:pPr lvl="2"/>
            <a:r>
              <a:rPr lang="en-US" altLang="ko-KR" dirty="0" smtClean="0"/>
              <a:t>The measured depth distribution decays much faster than the model prediction</a:t>
            </a:r>
          </a:p>
          <a:p>
            <a:pPr lvl="2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Empirical Observations</a:t>
            </a:r>
            <a:endParaRPr lang="en-US" altLang="ko-KR" dirty="0" smtClean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1576781"/>
            <a:ext cx="9144000" cy="23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Stage dependence</a:t>
            </a:r>
          </a:p>
          <a:p>
            <a:pPr lvl="1"/>
            <a:r>
              <a:rPr lang="en-US" altLang="ko-KR" dirty="0" smtClean="0"/>
              <a:t>κ : # of</a:t>
            </a:r>
            <a:r>
              <a:rPr lang="ko-KR" altLang="en-US" dirty="0" smtClean="0"/>
              <a:t> </a:t>
            </a:r>
            <a:r>
              <a:rPr lang="en-US" altLang="ko-KR" dirty="0" smtClean="0"/>
              <a:t>children in tree</a:t>
            </a:r>
          </a:p>
          <a:p>
            <a:pPr lvl="1"/>
            <a:r>
              <a:rPr lang="en-US" altLang="ko-KR" dirty="0" smtClean="0"/>
              <a:t>d : distance to the root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Branching process does depend on the distance to the root</a:t>
            </a:r>
          </a:p>
          <a:p>
            <a:pPr lvl="1"/>
            <a:r>
              <a:rPr lang="en-US" altLang="ko-KR" dirty="0" smtClean="0"/>
              <a:t>The distribution of  κ becomes steeper as we move deeper down the trees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Empirical Observations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276872"/>
            <a:ext cx="45339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κ</a:t>
            </a:r>
          </a:p>
          <a:p>
            <a:pPr lvl="1"/>
            <a:r>
              <a:rPr lang="en-US" altLang="ko-KR" dirty="0" smtClean="0"/>
              <a:t>k</a:t>
            </a:r>
            <a:r>
              <a:rPr lang="en-US" altLang="ko-KR" dirty="0" smtClean="0"/>
              <a:t> : # of neighbors who has at least one email communication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κ </a:t>
            </a:r>
            <a:r>
              <a:rPr lang="en-US" altLang="ko-KR" dirty="0" smtClean="0"/>
              <a:t> : # of children who received a forwarded email from me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There is no correlation between </a:t>
            </a:r>
            <a:r>
              <a:rPr lang="en-US" altLang="ko-KR" dirty="0" smtClean="0"/>
              <a:t>k </a:t>
            </a:r>
            <a:r>
              <a:rPr lang="en-US" altLang="ko-KR" dirty="0" smtClean="0"/>
              <a:t>and κ</a:t>
            </a:r>
          </a:p>
          <a:p>
            <a:pPr lvl="1"/>
            <a:r>
              <a:rPr lang="en-US" altLang="ko-KR" dirty="0" smtClean="0"/>
              <a:t>( if they correlated to one another, it’s meaningful to find a </a:t>
            </a:r>
            <a:r>
              <a:rPr lang="en-US" altLang="ko-KR" dirty="0" smtClean="0"/>
              <a:t>h</a:t>
            </a:r>
            <a:r>
              <a:rPr lang="en-US" altLang="ko-KR" dirty="0" smtClean="0"/>
              <a:t>ub node 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Modeling the Information Spreading Process</a:t>
            </a:r>
            <a:endParaRPr lang="en-US" altLang="ko-KR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5820692" cy="247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Modeling P(</a:t>
            </a:r>
            <a:r>
              <a:rPr lang="en-US" altLang="ko-KR" dirty="0" err="1" smtClean="0"/>
              <a:t>κ|d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(κ) : the distribution of the # of recipient for emails system</a:t>
            </a:r>
          </a:p>
          <a:p>
            <a:pPr lvl="1"/>
            <a:r>
              <a:rPr lang="en-US" altLang="ko-KR" dirty="0" smtClean="0"/>
              <a:t>p : the probability that a received email is forwarded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They all match the empirical observations very well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Macroscopic Information Spreading in Context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Modeling the Information Spreading Process</a:t>
            </a: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2555776" y="1628800"/>
            <a:ext cx="3506575" cy="1080120"/>
            <a:chOff x="2843808" y="1628800"/>
            <a:chExt cx="3506575" cy="10801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628800"/>
              <a:ext cx="3506575" cy="737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686" y="2386888"/>
              <a:ext cx="1960819" cy="322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515" y="3750039"/>
            <a:ext cx="7961933" cy="205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2699792" y="1916832"/>
            <a:ext cx="93610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58013" y="2648201"/>
            <a:ext cx="93610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Preliminaries</a:t>
            </a:r>
          </a:p>
          <a:p>
            <a:r>
              <a:rPr lang="en-US" altLang="ko-KR" dirty="0" smtClean="0"/>
              <a:t>Microscopic Information Spreading in Context</a:t>
            </a:r>
          </a:p>
          <a:p>
            <a:r>
              <a:rPr lang="en-US" altLang="ko-KR" dirty="0" smtClean="0"/>
              <a:t>Macroscopic Information Spreading in Context</a:t>
            </a:r>
          </a:p>
          <a:p>
            <a:r>
              <a:rPr lang="en-US" altLang="ko-KR" b="1" dirty="0" smtClean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 and Future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</a:p>
          <a:p>
            <a:pPr lvl="1"/>
            <a:r>
              <a:rPr lang="en-US" altLang="ko-KR" dirty="0" smtClean="0"/>
              <a:t>We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address the factors that govern information spreading at both microscopic and macroscopic levels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A better prediction model for information flow</a:t>
            </a:r>
            <a:endParaRPr lang="en-US" altLang="ko-KR" dirty="0"/>
          </a:p>
          <a:p>
            <a:pPr lvl="1"/>
            <a:r>
              <a:rPr lang="en-US" altLang="ko-KR" dirty="0" smtClean="0"/>
              <a:t>The mutation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spreading plays an essential role in numerous human interactions</a:t>
            </a:r>
          </a:p>
          <a:p>
            <a:endParaRPr lang="en-US" altLang="ko-KR" dirty="0" smtClean="0"/>
          </a:p>
        </p:txBody>
      </p:sp>
      <p:pic>
        <p:nvPicPr>
          <p:cNvPr id="2052" name="Picture 4" descr="http://postfiles4.naver.net/20110726_243/h1523h_13116512472685bFhm_JPEG/viral-marketing.jpg?type=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988840"/>
            <a:ext cx="5561415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Spreading processes depend on </a:t>
            </a:r>
          </a:p>
          <a:p>
            <a:pPr lvl="1"/>
            <a:r>
              <a:rPr lang="en-US" altLang="ko-KR" dirty="0" smtClean="0"/>
              <a:t>Underlying social networks</a:t>
            </a:r>
          </a:p>
          <a:p>
            <a:pPr lvl="2"/>
            <a:r>
              <a:rPr lang="en-US" altLang="ko-KR" dirty="0" smtClean="0"/>
              <a:t>Whom s/he connects to</a:t>
            </a:r>
          </a:p>
          <a:p>
            <a:pPr lvl="2"/>
            <a:r>
              <a:rPr lang="en-US" altLang="ko-KR" dirty="0" smtClean="0"/>
              <a:t>How well s/he is connected in the social network</a:t>
            </a:r>
          </a:p>
          <a:p>
            <a:pPr lvl="1"/>
            <a:r>
              <a:rPr lang="en-US" altLang="ko-KR" dirty="0" smtClean="0"/>
              <a:t>Behavioral profiles of individuals</a:t>
            </a:r>
          </a:p>
          <a:p>
            <a:pPr lvl="2"/>
            <a:r>
              <a:rPr lang="en-US" altLang="ko-KR" dirty="0" smtClean="0"/>
              <a:t>Personal interests</a:t>
            </a:r>
          </a:p>
          <a:p>
            <a:pPr lvl="2"/>
            <a:r>
              <a:rPr lang="en-US" altLang="ko-KR" dirty="0" smtClean="0"/>
              <a:t>Expertise to communities</a:t>
            </a:r>
          </a:p>
          <a:p>
            <a:pPr lvl="2"/>
            <a:r>
              <a:rPr lang="en-US" altLang="ko-KR" dirty="0" smtClean="0"/>
              <a:t>Hierarchy</a:t>
            </a:r>
          </a:p>
          <a:p>
            <a:pPr lvl="2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E-mails </a:t>
            </a:r>
          </a:p>
          <a:p>
            <a:pPr lvl="1"/>
            <a:r>
              <a:rPr lang="en-US" altLang="ko-KR" dirty="0" smtClean="0"/>
              <a:t>The most important communication method in well-documented settings</a:t>
            </a:r>
          </a:p>
          <a:p>
            <a:pPr lvl="1"/>
            <a:r>
              <a:rPr lang="en-US" altLang="ko-KR" dirty="0" smtClean="0"/>
              <a:t>Provide high quality observations of the social context</a:t>
            </a:r>
          </a:p>
          <a:p>
            <a:pPr lvl="2"/>
            <a:r>
              <a:rPr lang="en-US" altLang="ko-KR" dirty="0" smtClean="0"/>
              <a:t>Worker’s time</a:t>
            </a:r>
          </a:p>
          <a:p>
            <a:pPr lvl="2"/>
            <a:r>
              <a:rPr lang="en-US" altLang="ko-KR" dirty="0" smtClean="0"/>
              <a:t>Real social connections of employees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Forwarded emails</a:t>
            </a:r>
          </a:p>
          <a:p>
            <a:pPr lvl="1"/>
            <a:r>
              <a:rPr lang="en-US" altLang="ko-KR" dirty="0" smtClean="0"/>
              <a:t>An ideal proxy for the information spreading process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111082"/>
            <a:ext cx="3384376" cy="241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4"/>
          <p:cNvGrpSpPr/>
          <p:nvPr/>
        </p:nvGrpSpPr>
        <p:grpSpPr>
          <a:xfrm>
            <a:off x="3275856" y="6309320"/>
            <a:ext cx="2376264" cy="360040"/>
            <a:chOff x="3347864" y="6237312"/>
            <a:chExt cx="2376264" cy="360040"/>
          </a:xfrm>
        </p:grpSpPr>
        <p:sp>
          <p:nvSpPr>
            <p:cNvPr id="7" name="TextBox 6"/>
            <p:cNvSpPr txBox="1"/>
            <p:nvPr/>
          </p:nvSpPr>
          <p:spPr>
            <a:xfrm>
              <a:off x="3707904" y="6258798"/>
              <a:ext cx="1621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/>
                  </a:solidFill>
                </a:rPr>
                <a:t>Social network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347864" y="6237312"/>
              <a:ext cx="2376264" cy="158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1763688" y="4077072"/>
            <a:ext cx="2855590" cy="701418"/>
            <a:chOff x="1763688" y="4077072"/>
            <a:chExt cx="2855590" cy="701418"/>
          </a:xfrm>
        </p:grpSpPr>
        <p:sp>
          <p:nvSpPr>
            <p:cNvPr id="6" name="TextBox 5"/>
            <p:cNvSpPr txBox="1"/>
            <p:nvPr/>
          </p:nvSpPr>
          <p:spPr>
            <a:xfrm>
              <a:off x="1763688" y="4077072"/>
              <a:ext cx="2855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/>
                  </a:solidFill>
                </a:rPr>
                <a:t>Single piece of information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025148" y="4418450"/>
              <a:ext cx="360040" cy="36004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Microscopic view </a:t>
            </a:r>
          </a:p>
          <a:p>
            <a:pPr lvl="1"/>
            <a:r>
              <a:rPr lang="en-US" altLang="ko-KR" dirty="0" smtClean="0"/>
              <a:t>Behaviors of each individual in the spreading process </a:t>
            </a:r>
          </a:p>
          <a:p>
            <a:pPr lvl="1"/>
            <a:r>
              <a:rPr lang="en-US" altLang="ko-KR" dirty="0" smtClean="0"/>
              <a:t>To whom and how fast a user spreads the information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Macroscopic view</a:t>
            </a:r>
          </a:p>
          <a:p>
            <a:pPr lvl="1"/>
            <a:r>
              <a:rPr lang="en-US" altLang="ko-KR" dirty="0" smtClean="0"/>
              <a:t>Structural properties of the spreading processes</a:t>
            </a:r>
          </a:p>
          <a:p>
            <a:pPr lvl="1"/>
            <a:r>
              <a:rPr lang="en-US" altLang="ko-KR" dirty="0" smtClean="0"/>
              <a:t>Best model for the observed structures</a:t>
            </a:r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Related Work</a:t>
            </a:r>
          </a:p>
          <a:p>
            <a:r>
              <a:rPr lang="en-US" altLang="ko-KR" dirty="0" smtClean="0"/>
              <a:t>Preliminaries</a:t>
            </a:r>
          </a:p>
          <a:p>
            <a:r>
              <a:rPr lang="en-US" altLang="ko-KR" dirty="0" smtClean="0"/>
              <a:t>Microscopic Information Spreading in Context</a:t>
            </a:r>
          </a:p>
          <a:p>
            <a:r>
              <a:rPr lang="en-US" altLang="ko-KR" dirty="0" smtClean="0"/>
              <a:t>Macroscopic Information Spreading in Context</a:t>
            </a:r>
          </a:p>
          <a:p>
            <a:r>
              <a:rPr lang="en-US" altLang="ko-KR" dirty="0" smtClean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spreading and cascades</a:t>
            </a:r>
          </a:p>
          <a:p>
            <a:pPr lvl="1"/>
            <a:r>
              <a:rPr lang="en-US" altLang="ko-KR" dirty="0" smtClean="0"/>
              <a:t>Various studies have been conducted to understand the structural properties of information flow</a:t>
            </a:r>
          </a:p>
          <a:p>
            <a:pPr lvl="2"/>
            <a:r>
              <a:rPr lang="en-US" altLang="ko-KR" dirty="0" smtClean="0"/>
              <a:t>Internet chain letter, viral marketing, blogs …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Emails</a:t>
            </a:r>
          </a:p>
          <a:p>
            <a:pPr lvl="1"/>
            <a:r>
              <a:rPr lang="en-US" altLang="ko-KR" dirty="0" smtClean="0"/>
              <a:t>Much work has focused on email communication records</a:t>
            </a:r>
          </a:p>
          <a:p>
            <a:pPr lvl="2"/>
            <a:r>
              <a:rPr lang="en-US" altLang="ko-KR" dirty="0" smtClean="0"/>
              <a:t>Various factors that could potentially affect email replies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Virus propagation</a:t>
            </a:r>
          </a:p>
          <a:p>
            <a:pPr lvl="1"/>
            <a:r>
              <a:rPr lang="en-US" altLang="ko-KR" dirty="0" smtClean="0"/>
              <a:t>A better connected individual in the network will infect more people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b="1" dirty="0" smtClean="0"/>
              <a:t>Preliminaries</a:t>
            </a:r>
          </a:p>
          <a:p>
            <a:pPr lvl="1"/>
            <a:r>
              <a:rPr lang="en-US" altLang="ko-KR" b="1" dirty="0" smtClean="0"/>
              <a:t>Data Description</a:t>
            </a:r>
          </a:p>
          <a:p>
            <a:pPr lvl="1"/>
            <a:r>
              <a:rPr lang="en-US" altLang="ko-KR" b="1" dirty="0" smtClean="0"/>
              <a:t>Basic Properties</a:t>
            </a:r>
          </a:p>
          <a:p>
            <a:r>
              <a:rPr lang="en-US" altLang="ko-KR" dirty="0" smtClean="0"/>
              <a:t>Microscopic Information Spreading in Context</a:t>
            </a:r>
          </a:p>
          <a:p>
            <a:r>
              <a:rPr lang="en-US" altLang="ko-KR" dirty="0" smtClean="0"/>
              <a:t>Macroscopic Information Spreading in Context</a:t>
            </a:r>
          </a:p>
          <a:p>
            <a:r>
              <a:rPr lang="en-US" altLang="ko-KR" dirty="0" smtClean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301375</TotalTime>
  <Words>997</Words>
  <Application>Microsoft Office PowerPoint</Application>
  <PresentationFormat>화면 슬라이드 쇼(4:3)</PresentationFormat>
  <Paragraphs>327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SNU IDB Lab.</vt:lpstr>
      <vt:lpstr>Information Spreading in Context</vt:lpstr>
      <vt:lpstr>Outline</vt:lpstr>
      <vt:lpstr>Introduction</vt:lpstr>
      <vt:lpstr>Introduction</vt:lpstr>
      <vt:lpstr>Introduction</vt:lpstr>
      <vt:lpstr>Introduction</vt:lpstr>
      <vt:lpstr>Outline</vt:lpstr>
      <vt:lpstr>Related Work</vt:lpstr>
      <vt:lpstr>Outline</vt:lpstr>
      <vt:lpstr>Preliminaries Data Description</vt:lpstr>
      <vt:lpstr>Preliminaries Basic Properties</vt:lpstr>
      <vt:lpstr>Outline</vt:lpstr>
      <vt:lpstr>Microscopic Information Spreading in Context</vt:lpstr>
      <vt:lpstr>Microscopic Information Spreading in Context The Underlying Social Networks</vt:lpstr>
      <vt:lpstr>Microscopic Information Spreading in Context The Underlying Social Networks</vt:lpstr>
      <vt:lpstr>Microscopic Information Spreading in Context Information Content and Expertise</vt:lpstr>
      <vt:lpstr>Microscopic Information Spreading in Context Organizational Context</vt:lpstr>
      <vt:lpstr>Microscopic Information Spreading in Context Organizational Context</vt:lpstr>
      <vt:lpstr>Microscopic Information Spreading in Context Individual Characteristics</vt:lpstr>
      <vt:lpstr>Outline</vt:lpstr>
      <vt:lpstr>Macroscopic Information Spreading in Context Empirical Observations</vt:lpstr>
      <vt:lpstr>Macroscopic Information Spreading in Context Empirical Observations</vt:lpstr>
      <vt:lpstr>Macroscopic Information Spreading in Context Empirical Observations</vt:lpstr>
      <vt:lpstr>Macroscopic Information Spreading in Context Modeling the Information Spreading Process</vt:lpstr>
      <vt:lpstr>Macroscopic Information Spreading in Context Modeling the Information Spreading Process</vt:lpstr>
      <vt:lpstr>Outline</vt:lpstr>
      <vt:lpstr>Conclusions and Future Works</vt:lpstr>
      <vt:lpstr>슬라이드 28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Tag</dc:title>
  <dc:creator>Microsoft Corporation</dc:creator>
  <cp:lastModifiedBy>ToBeWithU</cp:lastModifiedBy>
  <cp:revision>2260</cp:revision>
  <dcterms:created xsi:type="dcterms:W3CDTF">2006-10-05T04:04:58Z</dcterms:created>
  <dcterms:modified xsi:type="dcterms:W3CDTF">2011-08-16T21:21:51Z</dcterms:modified>
</cp:coreProperties>
</file>