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2" r:id="rId3"/>
    <p:sldId id="295" r:id="rId4"/>
    <p:sldId id="296" r:id="rId5"/>
    <p:sldId id="297" r:id="rId6"/>
    <p:sldId id="298" r:id="rId7"/>
    <p:sldId id="302" r:id="rId8"/>
    <p:sldId id="306" r:id="rId9"/>
    <p:sldId id="324" r:id="rId10"/>
    <p:sldId id="307" r:id="rId11"/>
    <p:sldId id="308" r:id="rId12"/>
    <p:sldId id="276" r:id="rId13"/>
    <p:sldId id="265" r:id="rId14"/>
    <p:sldId id="283" r:id="rId15"/>
    <p:sldId id="284" r:id="rId16"/>
    <p:sldId id="313" r:id="rId17"/>
    <p:sldId id="285" r:id="rId18"/>
    <p:sldId id="314" r:id="rId19"/>
    <p:sldId id="286" r:id="rId20"/>
    <p:sldId id="281" r:id="rId21"/>
    <p:sldId id="270" r:id="rId22"/>
    <p:sldId id="325" r:id="rId23"/>
    <p:sldId id="321" r:id="rId24"/>
    <p:sldId id="322" r:id="rId25"/>
    <p:sldId id="278" r:id="rId26"/>
    <p:sldId id="304" r:id="rId27"/>
    <p:sldId id="292" r:id="rId28"/>
  </p:sldIdLst>
  <p:sldSz cx="10440988" cy="7561263"/>
  <p:notesSz cx="6858000" cy="9144000"/>
  <p:defaultTextStyle>
    <a:defPPr>
      <a:defRPr lang="ko-KR"/>
    </a:defPPr>
    <a:lvl1pPr marL="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433" autoAdjust="0"/>
  </p:normalViewPr>
  <p:slideViewPr>
    <p:cSldViewPr>
      <p:cViewPr>
        <p:scale>
          <a:sx n="100" d="100"/>
          <a:sy n="100" d="100"/>
        </p:scale>
        <p:origin x="-1536" y="-414"/>
      </p:cViewPr>
      <p:guideLst>
        <p:guide orient="horz" pos="2382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C35B4-40E2-4016-97BE-308640EE6806}" type="datetimeFigureOut">
              <a:rPr lang="ko-KR" altLang="en-US" smtClean="0"/>
              <a:t>2012-09-20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E62A-1DB5-4AD3-838A-E9D6441AF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1374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79450" y="157163"/>
            <a:ext cx="5499100" cy="3983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8" name="슬라이드 노트 개체 틀 7"/>
          <p:cNvSpPr>
            <a:spLocks noGrp="1"/>
          </p:cNvSpPr>
          <p:nvPr>
            <p:ph type="body" sz="quarter" idx="3"/>
          </p:nvPr>
        </p:nvSpPr>
        <p:spPr>
          <a:xfrm>
            <a:off x="116632" y="4343400"/>
            <a:ext cx="6624736" cy="469309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5395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28700" rtl="0" eaLnBrk="1" latinLnBrk="1" hangingPunct="1">
      <a:defRPr sz="18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514350" algn="l" defTabSz="1028700" rtl="0" eaLnBrk="1" latinLnBrk="1" hangingPunct="1">
      <a:defRPr sz="18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1028700" algn="l" defTabSz="1028700" rtl="0" eaLnBrk="1" latinLnBrk="1" hangingPunct="1">
      <a:defRPr sz="18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543050" algn="l" defTabSz="1028700" rtl="0" eaLnBrk="1" latinLnBrk="1" hangingPunct="1">
      <a:defRPr sz="18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2057400" algn="l" defTabSz="1028700" rtl="0" eaLnBrk="1" latinLnBrk="1" hangingPunct="1">
      <a:defRPr sz="18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571750" algn="l" defTabSz="10287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742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457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892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5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391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665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665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3976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947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863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2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970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153566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505275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112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721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87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63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94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875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4078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99174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9450" y="157163"/>
            <a:ext cx="5499100" cy="3983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88640" y="4343400"/>
            <a:ext cx="6552728" cy="4621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54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3074" y="2047830"/>
            <a:ext cx="8874840" cy="1620771"/>
          </a:xfrm>
        </p:spPr>
        <p:txBody>
          <a:bodyPr anchor="b">
            <a:normAutofit/>
          </a:bodyPr>
          <a:lstStyle>
            <a:lvl1pPr algn="l">
              <a:defRPr sz="4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1226" y="3938159"/>
            <a:ext cx="8858537" cy="1932323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15672" y="3779756"/>
            <a:ext cx="8809645" cy="175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543965" y="7275772"/>
            <a:ext cx="856493" cy="236291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5766" y="157510"/>
            <a:ext cx="10049456" cy="866392"/>
          </a:xfrm>
          <a:prstGeom prst="rect">
            <a:avLst/>
          </a:prstGeom>
        </p:spPr>
        <p:txBody>
          <a:bodyPr vert="horz" lIns="102870" tIns="51435" rIns="102870" bIns="51435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5766" y="1181429"/>
            <a:ext cx="10049456" cy="5986042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53426" y="7246235"/>
            <a:ext cx="734137" cy="23629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ctr">
              <a:defRPr sz="1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028700" rtl="0" eaLnBrk="1" latinLnBrk="1" hangingPunct="1">
        <a:spcBef>
          <a:spcPct val="0"/>
        </a:spcBef>
        <a:buNone/>
        <a:defRPr sz="41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85763" indent="-385763" algn="l" defTabSz="10287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7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35819" indent="-321469" algn="l" defTabSz="10287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3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285875" indent="-257175" algn="l" defTabSz="10287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800225" indent="-257175" algn="l" defTabSz="10287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314575" indent="-257175" algn="l" defTabSz="10287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82892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 Survey on Tag-aware Recommender Systems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School </a:t>
            </a:r>
            <a:r>
              <a:rPr lang="en-US" altLang="ko-KR" dirty="0" smtClean="0"/>
              <a:t>of Computer Science and Engineering</a:t>
            </a:r>
          </a:p>
          <a:p>
            <a:r>
              <a:rPr lang="en-US" altLang="ko-KR" dirty="0" smtClean="0"/>
              <a:t>Seoul National University</a:t>
            </a:r>
          </a:p>
          <a:p>
            <a:pPr algn="r"/>
            <a:r>
              <a:rPr lang="en-US" altLang="ko-KR" dirty="0" smtClean="0"/>
              <a:t>20 September 2012</a:t>
            </a:r>
          </a:p>
          <a:p>
            <a:pPr algn="r"/>
            <a:r>
              <a:rPr lang="en-US" altLang="ko-KR" dirty="0" err="1"/>
              <a:t>Hyunwoo</a:t>
            </a:r>
            <a:r>
              <a:rPr lang="en-US" altLang="ko-KR" dirty="0"/>
              <a:t> Kim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16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Tag recommendation</a:t>
            </a:r>
          </a:p>
          <a:p>
            <a:pPr lvl="1"/>
            <a:r>
              <a:rPr lang="en-US" altLang="ko-KR" dirty="0"/>
              <a:t>Flickr Tag Recommendation based on Collective Knowledge </a:t>
            </a:r>
            <a:r>
              <a:rPr lang="en-US" altLang="ko-KR" dirty="0">
                <a:solidFill>
                  <a:srgbClr val="7030A0"/>
                </a:solidFill>
              </a:rPr>
              <a:t>[</a:t>
            </a:r>
            <a:r>
              <a:rPr lang="en-US" altLang="ko-KR" dirty="0" err="1">
                <a:solidFill>
                  <a:srgbClr val="7030A0"/>
                </a:solidFill>
              </a:rPr>
              <a:t>Sigurbjörnsson</a:t>
            </a:r>
            <a:r>
              <a:rPr lang="en-US" altLang="ko-KR" dirty="0">
                <a:solidFill>
                  <a:srgbClr val="7030A0"/>
                </a:solidFill>
              </a:rPr>
              <a:t>, WWW2008]</a:t>
            </a:r>
          </a:p>
          <a:p>
            <a:pPr lvl="1"/>
            <a:r>
              <a:rPr lang="en-US" altLang="ko-KR" dirty="0"/>
              <a:t>Learning to Tag </a:t>
            </a:r>
            <a:r>
              <a:rPr lang="en-US" altLang="ko-KR" dirty="0">
                <a:solidFill>
                  <a:srgbClr val="7030A0"/>
                </a:solidFill>
              </a:rPr>
              <a:t>[Wu, WWW2009]</a:t>
            </a:r>
          </a:p>
          <a:p>
            <a:pPr lvl="2"/>
            <a:r>
              <a:rPr lang="en-US" altLang="ko-KR" dirty="0" smtClean="0"/>
              <a:t>Tag co-occurrence</a:t>
            </a:r>
          </a:p>
          <a:p>
            <a:pPr lvl="2"/>
            <a:r>
              <a:rPr lang="en-US" altLang="ko-KR" dirty="0" smtClean="0"/>
              <a:t>Tag content correlation</a:t>
            </a:r>
          </a:p>
          <a:p>
            <a:pPr lvl="2"/>
            <a:r>
              <a:rPr lang="en-US" altLang="ko-KR" dirty="0" smtClean="0"/>
              <a:t>Image conditioned tag correlation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5766" y="157510"/>
            <a:ext cx="10049456" cy="8663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Tag-aware Recommender Systems </a:t>
            </a:r>
            <a:r>
              <a:rPr lang="en-US" altLang="ko-KR" sz="2300" dirty="0" smtClean="0"/>
              <a:t>[2/11]</a:t>
            </a:r>
            <a:endParaRPr lang="ko-KR" altLang="en-US" sz="23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b="35005"/>
          <a:stretch>
            <a:fillRect/>
          </a:stretch>
        </p:blipFill>
        <p:spPr bwMode="auto">
          <a:xfrm>
            <a:off x="757631" y="4098200"/>
            <a:ext cx="8925727" cy="285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64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>
            <a:stCxn id="20" idx="0"/>
            <a:endCxn id="6" idx="2"/>
          </p:cNvCxnSpPr>
          <p:nvPr/>
        </p:nvCxnSpPr>
        <p:spPr>
          <a:xfrm flipH="1" flipV="1">
            <a:off x="2671623" y="3691971"/>
            <a:ext cx="2548871" cy="714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0"/>
            <a:endCxn id="7" idx="2"/>
          </p:cNvCxnSpPr>
          <p:nvPr/>
        </p:nvCxnSpPr>
        <p:spPr>
          <a:xfrm flipV="1">
            <a:off x="5220494" y="3691971"/>
            <a:ext cx="0" cy="714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0"/>
            <a:endCxn id="8" idx="2"/>
          </p:cNvCxnSpPr>
          <p:nvPr/>
        </p:nvCxnSpPr>
        <p:spPr>
          <a:xfrm flipV="1">
            <a:off x="5220494" y="3691971"/>
            <a:ext cx="2548871" cy="714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2"/>
            <a:endCxn id="6" idx="0"/>
          </p:cNvCxnSpPr>
          <p:nvPr/>
        </p:nvCxnSpPr>
        <p:spPr>
          <a:xfrm flipH="1">
            <a:off x="2671623" y="2262912"/>
            <a:ext cx="2548871" cy="714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2"/>
            <a:endCxn id="7" idx="0"/>
          </p:cNvCxnSpPr>
          <p:nvPr/>
        </p:nvCxnSpPr>
        <p:spPr>
          <a:xfrm>
            <a:off x="5220494" y="2262912"/>
            <a:ext cx="0" cy="714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2"/>
            <a:endCxn id="8" idx="0"/>
          </p:cNvCxnSpPr>
          <p:nvPr/>
        </p:nvCxnSpPr>
        <p:spPr>
          <a:xfrm>
            <a:off x="5220494" y="2262912"/>
            <a:ext cx="2548871" cy="714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47175" y="1548383"/>
            <a:ext cx="3946639" cy="714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Recommender System</a:t>
            </a:r>
            <a:endParaRPr lang="ko-KR" alt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43853" y="2977442"/>
            <a:ext cx="2055541" cy="71452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Content-based</a:t>
            </a:r>
            <a:endParaRPr lang="ko-KR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92724" y="2977442"/>
            <a:ext cx="2055541" cy="71452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Collaborative Filtering</a:t>
            </a:r>
            <a:endParaRPr lang="ko-KR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741594" y="2977442"/>
            <a:ext cx="2055541" cy="71452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Hybrid</a:t>
            </a:r>
            <a:endParaRPr lang="ko-KR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33835" y="4406501"/>
            <a:ext cx="1973319" cy="7145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Tagging Information</a:t>
            </a:r>
            <a:endParaRPr lang="ko-KR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47175" y="5914952"/>
            <a:ext cx="3946639" cy="11114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Tag-aware Recommender System</a:t>
            </a:r>
            <a:endParaRPr lang="ko-KR" alt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4973829" y="5279814"/>
            <a:ext cx="493330" cy="476353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95766" y="157510"/>
            <a:ext cx="10049456" cy="86639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Tag-aware Recommender Systems: Evolution </a:t>
            </a:r>
            <a:r>
              <a:rPr lang="en-US" altLang="ko-KR" sz="2300" dirty="0" smtClean="0"/>
              <a:t>[3/11]</a:t>
            </a:r>
            <a:endParaRPr lang="ko-KR" altLang="en-US" sz="23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41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Collaborative filtering (CF) </a:t>
            </a:r>
            <a:r>
              <a:rPr lang="en-US" altLang="ko-KR" sz="2000" dirty="0">
                <a:solidFill>
                  <a:srgbClr val="7030A0"/>
                </a:solidFill>
              </a:rPr>
              <a:t>[</a:t>
            </a:r>
            <a:r>
              <a:rPr lang="en-US" altLang="ko-KR" sz="2000" dirty="0" err="1">
                <a:solidFill>
                  <a:srgbClr val="7030A0"/>
                </a:solidFill>
              </a:rPr>
              <a:t>Resnick</a:t>
            </a:r>
            <a:r>
              <a:rPr lang="en-US" altLang="ko-KR" sz="2000" dirty="0">
                <a:solidFill>
                  <a:srgbClr val="7030A0"/>
                </a:solidFill>
              </a:rPr>
              <a:t>, CSCW1994]</a:t>
            </a:r>
            <a:endParaRPr lang="en-US" altLang="ko-KR" sz="2000" dirty="0" smtClean="0"/>
          </a:p>
        </p:txBody>
      </p:sp>
      <p:cxnSp>
        <p:nvCxnSpPr>
          <p:cNvPr id="6" name="직선 화살표 연결선 5"/>
          <p:cNvCxnSpPr>
            <a:stCxn id="7" idx="2"/>
            <a:endCxn id="9" idx="0"/>
          </p:cNvCxnSpPr>
          <p:nvPr/>
        </p:nvCxnSpPr>
        <p:spPr>
          <a:xfrm flipH="1">
            <a:off x="3554723" y="5094532"/>
            <a:ext cx="1187379" cy="8363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39" y="4300699"/>
            <a:ext cx="822125" cy="7938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74" y="5930871"/>
            <a:ext cx="822125" cy="7938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60" y="5930871"/>
            <a:ext cx="822125" cy="7938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88" y="5930871"/>
            <a:ext cx="822125" cy="793833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7" idx="2"/>
            <a:endCxn id="8" idx="0"/>
          </p:cNvCxnSpPr>
          <p:nvPr/>
        </p:nvCxnSpPr>
        <p:spPr>
          <a:xfrm>
            <a:off x="4742101" y="5094532"/>
            <a:ext cx="4835" cy="8363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  <a:endCxn id="10" idx="0"/>
          </p:cNvCxnSpPr>
          <p:nvPr/>
        </p:nvCxnSpPr>
        <p:spPr>
          <a:xfrm>
            <a:off x="4742102" y="5094532"/>
            <a:ext cx="1197048" cy="8363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918288" y="6832670"/>
            <a:ext cx="1151103" cy="4763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2870" tIns="51435" rIns="102870" bIns="51435"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49780" y="6832670"/>
            <a:ext cx="1151103" cy="4763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2870" tIns="51435" rIns="102870" bIns="51435"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84034" y="6832670"/>
            <a:ext cx="1151103" cy="4763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2870" tIns="51435" rIns="102870" bIns="51435" rtlCol="0" anchor="ctr"/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item 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774752" y="4380091"/>
            <a:ext cx="2159056" cy="2821877"/>
            <a:chOff x="4625360" y="2093718"/>
            <a:chExt cx="1890856" cy="2559418"/>
          </a:xfrm>
        </p:grpSpPr>
        <p:sp>
          <p:nvSpPr>
            <p:cNvPr id="17" name="위로 굽은 화살표 16"/>
            <p:cNvSpPr/>
            <p:nvPr/>
          </p:nvSpPr>
          <p:spPr>
            <a:xfrm rot="16200000">
              <a:off x="4435095" y="2283983"/>
              <a:ext cx="2271386" cy="1890856"/>
            </a:xfrm>
            <a:prstGeom prst="bentUpArrow">
              <a:avLst>
                <a:gd name="adj1" fmla="val 15731"/>
                <a:gd name="adj2" fmla="val 15328"/>
                <a:gd name="adj3" fmla="val 19358"/>
              </a:avLst>
            </a:prstGeom>
            <a:solidFill>
              <a:srgbClr val="4F81B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652120" y="4365104"/>
              <a:ext cx="864096" cy="288032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38641" y="5570973"/>
            <a:ext cx="2056653" cy="411651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Recommendation</a:t>
            </a:r>
            <a:endParaRPr lang="ko-KR" altLang="en-US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5009" y="4494012"/>
            <a:ext cx="1320233" cy="411651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User input</a:t>
            </a:r>
            <a:endParaRPr lang="ko-KR" alt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1397" y="6116473"/>
            <a:ext cx="1562351" cy="411651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Similar users</a:t>
            </a:r>
            <a:endParaRPr lang="ko-KR" altLang="en-US" b="1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496209"/>
              </p:ext>
            </p:extLst>
          </p:nvPr>
        </p:nvGraphicFramePr>
        <p:xfrm>
          <a:off x="2672080" y="2429372"/>
          <a:ext cx="4110630" cy="121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63"/>
                <a:gridCol w="411063"/>
                <a:gridCol w="411063"/>
                <a:gridCol w="411063"/>
                <a:gridCol w="411063"/>
                <a:gridCol w="411063"/>
                <a:gridCol w="411063"/>
                <a:gridCol w="411063"/>
                <a:gridCol w="411063"/>
                <a:gridCol w="411063"/>
              </a:tblGrid>
              <a:tr h="40326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1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26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26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2000" b="0" i="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4410" marR="104410" marT="50408" marB="504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381904" y="1774351"/>
            <a:ext cx="681340" cy="350096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Items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98912" y="2419128"/>
            <a:ext cx="751168" cy="350096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User 1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98912" y="2844630"/>
            <a:ext cx="751168" cy="350096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User 2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98912" y="3270672"/>
            <a:ext cx="751168" cy="350096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User 3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79502" y="3718567"/>
            <a:ext cx="1446871" cy="350096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Rating matrix</a:t>
            </a:r>
            <a:endParaRPr lang="ko-KR" altLang="en-US" sz="1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34824" y="2051332"/>
            <a:ext cx="311945" cy="350096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1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5932" y="2051332"/>
            <a:ext cx="311945" cy="350096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2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7041" y="2051332"/>
            <a:ext cx="311945" cy="350096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3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68149" y="2051332"/>
            <a:ext cx="311945" cy="350096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4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79257" y="2051332"/>
            <a:ext cx="311945" cy="350096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5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0365" y="2051332"/>
            <a:ext cx="311945" cy="350096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6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01473" y="2051332"/>
            <a:ext cx="311945" cy="350096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7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12582" y="2051332"/>
            <a:ext cx="311945" cy="350096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8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23690" y="2051332"/>
            <a:ext cx="311945" cy="350096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9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38881" y="2051332"/>
            <a:ext cx="416140" cy="350096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sz="1600" b="1">
                <a:latin typeface="Calibri" pitchFamily="34" charset="0"/>
                <a:cs typeface="Calibri" pitchFamily="34" charset="0"/>
              </a:rPr>
              <a:t>10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195766" y="157510"/>
            <a:ext cx="10049456" cy="866392"/>
          </a:xfrm>
        </p:spPr>
        <p:txBody>
          <a:bodyPr/>
          <a:lstStyle/>
          <a:p>
            <a:r>
              <a:rPr lang="en-US" altLang="ko-KR" dirty="0" smtClean="0"/>
              <a:t>Tag-aware Recommender Systems </a:t>
            </a:r>
            <a:r>
              <a:rPr lang="en-US" altLang="ko-KR" sz="2300" dirty="0" smtClean="0"/>
              <a:t>[4/11]</a:t>
            </a:r>
            <a:endParaRPr lang="ko-KR" altLang="en-US" sz="23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841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</a:t>
            </a:r>
            <a:r>
              <a:rPr lang="en-US" altLang="ko-KR" dirty="0"/>
              <a:t>recommender system should consider tagging information</a:t>
            </a:r>
            <a:endParaRPr lang="en-US" altLang="ko-KR" sz="2300" dirty="0">
              <a:solidFill>
                <a:srgbClr val="7030A0"/>
              </a:solidFill>
            </a:endParaRPr>
          </a:p>
          <a:p>
            <a:pPr lvl="1"/>
            <a:r>
              <a:rPr lang="en-US" altLang="ko-KR" dirty="0" smtClean="0"/>
              <a:t>CF fails </a:t>
            </a:r>
            <a:r>
              <a:rPr lang="en-US" altLang="ko-KR" dirty="0"/>
              <a:t>in diverse or mixed domains</a:t>
            </a:r>
            <a:r>
              <a:rPr lang="en-US" altLang="ko-KR" dirty="0">
                <a:solidFill>
                  <a:srgbClr val="7030A0"/>
                </a:solidFill>
              </a:rPr>
              <a:t> [</a:t>
            </a:r>
            <a:r>
              <a:rPr lang="en-US" altLang="ko-KR" dirty="0" err="1">
                <a:solidFill>
                  <a:srgbClr val="7030A0"/>
                </a:solidFill>
              </a:rPr>
              <a:t>Herlocker</a:t>
            </a:r>
            <a:r>
              <a:rPr lang="en-US" altLang="ko-KR" dirty="0">
                <a:solidFill>
                  <a:srgbClr val="7030A0"/>
                </a:solidFill>
              </a:rPr>
              <a:t>, TOIS2004]</a:t>
            </a:r>
            <a:endParaRPr lang="en-US" altLang="ko-KR" dirty="0"/>
          </a:p>
          <a:p>
            <a:pPr lvl="1"/>
            <a:r>
              <a:rPr lang="en-US" altLang="ko-KR" dirty="0"/>
              <a:t>Tagging information performs well in heterogeneous domains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Differences between tagging and rating data</a:t>
            </a:r>
          </a:p>
          <a:p>
            <a:pPr lvl="1"/>
            <a:r>
              <a:rPr lang="en-US" altLang="ko-KR" dirty="0"/>
              <a:t>No explicit preference information on resources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Tagged items</a:t>
            </a:r>
          </a:p>
          <a:p>
            <a:pPr lvl="1"/>
            <a:r>
              <a:rPr lang="en-US" altLang="ko-KR" dirty="0" smtClean="0"/>
              <a:t>Similar preferences and interests</a:t>
            </a:r>
          </a:p>
          <a:p>
            <a:r>
              <a:rPr lang="en-US" altLang="ko-KR" dirty="0" smtClean="0"/>
              <a:t>Tags</a:t>
            </a:r>
          </a:p>
          <a:p>
            <a:pPr lvl="1"/>
            <a:r>
              <a:rPr lang="en-US" altLang="ko-KR" dirty="0" smtClean="0"/>
              <a:t>Similar point of view on items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95766" y="157510"/>
            <a:ext cx="10049456" cy="866392"/>
          </a:xfrm>
        </p:spPr>
        <p:txBody>
          <a:bodyPr/>
          <a:lstStyle/>
          <a:p>
            <a:r>
              <a:rPr lang="en-US" altLang="ko-KR" dirty="0" smtClean="0"/>
              <a:t>Tag-aware Recommender Systems: Merit </a:t>
            </a:r>
            <a:r>
              <a:rPr lang="en-US" altLang="ko-KR" sz="2300" dirty="0" smtClean="0"/>
              <a:t>[5/11]</a:t>
            </a:r>
            <a:endParaRPr lang="ko-KR" altLang="en-US" sz="23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10" y="4415769"/>
            <a:ext cx="822125" cy="793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내용 개체 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91" y="4415769"/>
            <a:ext cx="822125" cy="793833"/>
          </a:xfrm>
          <a:prstGeom prst="rect">
            <a:avLst/>
          </a:prstGeom>
        </p:spPr>
      </p:pic>
      <p:cxnSp>
        <p:nvCxnSpPr>
          <p:cNvPr id="11" name="직선 연결선 10"/>
          <p:cNvCxnSpPr>
            <a:stCxn id="8" idx="2"/>
            <a:endCxn id="10" idx="0"/>
          </p:cNvCxnSpPr>
          <p:nvPr/>
        </p:nvCxnSpPr>
        <p:spPr>
          <a:xfrm>
            <a:off x="6453773" y="5209602"/>
            <a:ext cx="770811" cy="476441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0" idx="0"/>
            <a:endCxn id="9" idx="2"/>
          </p:cNvCxnSpPr>
          <p:nvPr/>
        </p:nvCxnSpPr>
        <p:spPr>
          <a:xfrm flipV="1">
            <a:off x="7224584" y="5209602"/>
            <a:ext cx="709270" cy="476441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50" name="Picture 2" descr="C:\Users\Ruud\AppData\Local\Microsoft\Windows\Temporary Internet Files\Content.IE5\3ZEQNUCI\MC900215374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19" y="6629501"/>
            <a:ext cx="824329" cy="73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>
            <a:stCxn id="2050" idx="0"/>
            <a:endCxn id="10" idx="2"/>
          </p:cNvCxnSpPr>
          <p:nvPr/>
        </p:nvCxnSpPr>
        <p:spPr>
          <a:xfrm flipV="1">
            <a:off x="7224584" y="6082960"/>
            <a:ext cx="0" cy="546541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6618262" y="5686043"/>
            <a:ext cx="1212644" cy="3969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2870" tIns="51435" rIns="102870" bIns="51435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delicious</a:t>
            </a:r>
            <a:endParaRPr lang="ko-KR" alt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61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Tag-aware Recommender </a:t>
            </a:r>
            <a:r>
              <a:rPr lang="en-US" altLang="ko-KR" dirty="0" smtClean="0"/>
              <a:t>Systems: Taxonomy </a:t>
            </a:r>
            <a:r>
              <a:rPr lang="en-US" altLang="ko-KR" sz="2300" dirty="0" smtClean="0"/>
              <a:t>[6/11]</a:t>
            </a:r>
            <a:endParaRPr lang="ko-KR" altLang="en-US" sz="2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Classification of tag-aware recommender systems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752557" y="2034004"/>
            <a:ext cx="6935874" cy="4128392"/>
            <a:chOff x="1450034" y="1844824"/>
            <a:chExt cx="6074294" cy="3744416"/>
          </a:xfrm>
        </p:grpSpPr>
        <p:cxnSp>
          <p:nvCxnSpPr>
            <p:cNvPr id="14" name="직선 연결선 13"/>
            <p:cNvCxnSpPr>
              <a:stCxn id="7" idx="0"/>
              <a:endCxn id="5" idx="2"/>
            </p:cNvCxnSpPr>
            <p:nvPr/>
          </p:nvCxnSpPr>
          <p:spPr>
            <a:xfrm flipV="1">
              <a:off x="4487181" y="2852936"/>
              <a:ext cx="0" cy="720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8" idx="0"/>
              <a:endCxn id="5" idx="2"/>
            </p:cNvCxnSpPr>
            <p:nvPr/>
          </p:nvCxnSpPr>
          <p:spPr>
            <a:xfrm flipH="1" flipV="1">
              <a:off x="4487181" y="2852936"/>
              <a:ext cx="2137047" cy="720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6" idx="0"/>
              <a:endCxn id="5" idx="2"/>
            </p:cNvCxnSpPr>
            <p:nvPr/>
          </p:nvCxnSpPr>
          <p:spPr>
            <a:xfrm flipV="1">
              <a:off x="2350134" y="2852936"/>
              <a:ext cx="2137047" cy="720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" name="모서리가 둥근 직사각형 4"/>
            <p:cNvSpPr/>
            <p:nvPr/>
          </p:nvSpPr>
          <p:spPr>
            <a:xfrm>
              <a:off x="2758989" y="1844824"/>
              <a:ext cx="3456384" cy="100811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</a:rPr>
                <a:t>Tag-aware Recommender System</a:t>
              </a:r>
              <a:endParaRPr lang="ko-KR" alt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450034" y="3573016"/>
              <a:ext cx="6074294" cy="2016224"/>
              <a:chOff x="1450034" y="3573016"/>
              <a:chExt cx="6074294" cy="2016224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3587081" y="3573016"/>
                <a:ext cx="1800200" cy="900000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rbel" pitchFamily="34" charset="0"/>
                  </a:rPr>
                  <a:t>Tag-based Machine Learning</a:t>
                </a: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5724128" y="3573016"/>
                <a:ext cx="1800200" cy="900000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rbel" pitchFamily="34" charset="0"/>
                  </a:rPr>
                  <a:t>Tag-based Probabilistic Model</a:t>
                </a: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1450034" y="3573016"/>
                <a:ext cx="1800200" cy="2016224"/>
                <a:chOff x="1450034" y="3573016"/>
                <a:chExt cx="1800200" cy="2016224"/>
              </a:xfrm>
            </p:grpSpPr>
            <p:sp>
              <p:nvSpPr>
                <p:cNvPr id="6" name="모서리가 둥근 직사각형 5"/>
                <p:cNvSpPr/>
                <p:nvPr/>
              </p:nvSpPr>
              <p:spPr>
                <a:xfrm>
                  <a:off x="1450034" y="3573016"/>
                  <a:ext cx="1800200" cy="936104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rbel" pitchFamily="34" charset="0"/>
                    </a:rPr>
                    <a:t>Traditional Recommender System</a:t>
                  </a:r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1450034" y="4941168"/>
                  <a:ext cx="1800200" cy="64807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rbel" pitchFamily="34" charset="0"/>
                    </a:rPr>
                    <a:t>Tagging Information</a:t>
                  </a:r>
                </a:p>
              </p:txBody>
            </p:sp>
            <p:sp>
              <p:nvSpPr>
                <p:cNvPr id="11" name="덧셈 기호 10"/>
                <p:cNvSpPr/>
                <p:nvPr/>
              </p:nvSpPr>
              <p:spPr>
                <a:xfrm>
                  <a:off x="2170114" y="4545124"/>
                  <a:ext cx="360040" cy="360040"/>
                </a:xfrm>
                <a:prstGeom prst="mathPlus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</p:txBody>
            </p:sp>
          </p:grp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136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Traditional RS + Tagging Information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Collaborative </a:t>
            </a:r>
            <a:r>
              <a:rPr lang="en-US" altLang="ko-KR" dirty="0"/>
              <a:t>filtering in social tagging systems based on joint item-tag </a:t>
            </a:r>
            <a:r>
              <a:rPr lang="en-US" altLang="ko-KR" dirty="0" smtClean="0"/>
              <a:t>recommendations </a:t>
            </a:r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en-US" altLang="ko-KR" dirty="0" err="1" smtClean="0">
                <a:solidFill>
                  <a:srgbClr val="7030A0"/>
                </a:solidFill>
              </a:rPr>
              <a:t>Peng</a:t>
            </a:r>
            <a:r>
              <a:rPr lang="en-US" altLang="ko-KR" dirty="0" smtClean="0">
                <a:solidFill>
                  <a:srgbClr val="7030A0"/>
                </a:solidFill>
              </a:rPr>
              <a:t>, CIKM2010]</a:t>
            </a:r>
          </a:p>
          <a:p>
            <a:pPr lvl="1"/>
            <a:r>
              <a:rPr lang="en-US" altLang="ko-KR" dirty="0" smtClean="0"/>
              <a:t>Social </a:t>
            </a:r>
            <a:r>
              <a:rPr lang="en-US" altLang="ko-KR" dirty="0"/>
              <a:t>media recommendation based on people and </a:t>
            </a:r>
            <a:r>
              <a:rPr lang="en-US" altLang="ko-KR" dirty="0" smtClean="0"/>
              <a:t>tags </a:t>
            </a:r>
            <a:r>
              <a:rPr lang="en-US" altLang="ko-KR" dirty="0" smtClean="0">
                <a:solidFill>
                  <a:srgbClr val="7030A0"/>
                </a:solidFill>
              </a:rPr>
              <a:t>[Guy, SIGIR2010]</a:t>
            </a:r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 smtClean="0"/>
              <a:t>Improving </a:t>
            </a:r>
            <a:r>
              <a:rPr lang="en-US" altLang="ko-KR" dirty="0"/>
              <a:t>recommendation based on features’ co-occurrence effects in collaborative tagging </a:t>
            </a:r>
            <a:r>
              <a:rPr lang="en-US" altLang="ko-KR" dirty="0" smtClean="0"/>
              <a:t>systems </a:t>
            </a:r>
            <a:r>
              <a:rPr lang="en-US" altLang="ko-KR" dirty="0" smtClean="0">
                <a:solidFill>
                  <a:srgbClr val="7030A0"/>
                </a:solidFill>
              </a:rPr>
              <a:t>[Han, APWeb2012]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4" y="4253807"/>
            <a:ext cx="4110625" cy="246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423" y="3820072"/>
            <a:ext cx="5343813" cy="345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5766" y="157510"/>
            <a:ext cx="10049456" cy="866392"/>
          </a:xfrm>
        </p:spPr>
        <p:txBody>
          <a:bodyPr/>
          <a:lstStyle/>
          <a:p>
            <a:r>
              <a:rPr lang="en-US" altLang="ko-KR" dirty="0" smtClean="0"/>
              <a:t>Tag-aware Recommender Systems </a:t>
            </a:r>
            <a:r>
              <a:rPr lang="en-US" altLang="ko-KR" sz="2300" dirty="0" smtClean="0"/>
              <a:t>[7/11]</a:t>
            </a:r>
            <a:endParaRPr lang="ko-KR" altLang="en-US" sz="23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804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Social </a:t>
            </a:r>
            <a:r>
              <a:rPr lang="en-US" altLang="ko-KR" dirty="0"/>
              <a:t>media recommendation based on people and </a:t>
            </a:r>
            <a:r>
              <a:rPr lang="en-US" altLang="ko-KR" dirty="0" smtClean="0"/>
              <a:t>tags </a:t>
            </a:r>
            <a:r>
              <a:rPr lang="en-US" altLang="ko-KR" sz="2300" dirty="0">
                <a:solidFill>
                  <a:srgbClr val="7030A0"/>
                </a:solidFill>
              </a:rPr>
              <a:t>[Guy, SIGIR2010]</a:t>
            </a:r>
          </a:p>
          <a:p>
            <a:pPr lvl="1"/>
            <a:r>
              <a:rPr lang="en-US" altLang="ko-KR" dirty="0" smtClean="0"/>
              <a:t>CF using social network</a:t>
            </a:r>
          </a:p>
          <a:p>
            <a:pPr lvl="1"/>
            <a:r>
              <a:rPr lang="en-US" altLang="ko-KR" dirty="0" smtClean="0"/>
              <a:t>Familiarity </a:t>
            </a:r>
            <a:r>
              <a:rPr lang="en-US" altLang="ko-KR" dirty="0"/>
              <a:t>relationships</a:t>
            </a:r>
          </a:p>
          <a:p>
            <a:pPr lvl="2"/>
            <a:r>
              <a:rPr lang="en-US" altLang="ko-KR" dirty="0"/>
              <a:t>People </a:t>
            </a:r>
            <a:r>
              <a:rPr lang="en-US" altLang="ko-KR" dirty="0" smtClean="0"/>
              <a:t>the </a:t>
            </a:r>
            <a:r>
              <a:rPr lang="en-US" altLang="ko-KR" dirty="0"/>
              <a:t>user knows</a:t>
            </a:r>
          </a:p>
          <a:p>
            <a:pPr lvl="2"/>
            <a:r>
              <a:rPr lang="en-US" altLang="ko-KR" dirty="0"/>
              <a:t>All direct people-people relations</a:t>
            </a:r>
          </a:p>
          <a:p>
            <a:pPr lvl="2"/>
            <a:r>
              <a:rPr lang="en-US" altLang="ko-KR" dirty="0"/>
              <a:t>Co-authorship of a file or a wiki and having the same manager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CF </a:t>
            </a:r>
            <a:r>
              <a:rPr lang="en-US" altLang="ko-KR" dirty="0"/>
              <a:t>using tagging </a:t>
            </a:r>
            <a:r>
              <a:rPr lang="en-US" altLang="ko-KR" dirty="0" smtClean="0"/>
              <a:t>information</a:t>
            </a:r>
          </a:p>
          <a:p>
            <a:pPr lvl="1"/>
            <a:r>
              <a:rPr lang="en-US" altLang="ko-KR" dirty="0" smtClean="0"/>
              <a:t>Similarity relationships</a:t>
            </a:r>
            <a:endParaRPr lang="en-US" altLang="ko-KR" dirty="0"/>
          </a:p>
          <a:p>
            <a:pPr lvl="2"/>
            <a:r>
              <a:rPr lang="en-US" altLang="ko-KR" dirty="0"/>
              <a:t>People whose social activity overlaps with the user’s social activity</a:t>
            </a:r>
          </a:p>
          <a:p>
            <a:pPr lvl="2"/>
            <a:r>
              <a:rPr lang="en-US" altLang="ko-KR" dirty="0" smtClean="0"/>
              <a:t>Co-usage </a:t>
            </a:r>
            <a:r>
              <a:rPr lang="en-US" altLang="ko-KR" dirty="0"/>
              <a:t>of the same tag, co-tagging of the same item</a:t>
            </a:r>
          </a:p>
          <a:p>
            <a:pPr lvl="2"/>
            <a:r>
              <a:rPr lang="en-US" altLang="ko-KR" dirty="0"/>
              <a:t>Co-commenting on the same blog entry, co-membership in the same </a:t>
            </a:r>
            <a:r>
              <a:rPr lang="en-US" altLang="ko-KR" dirty="0" smtClean="0"/>
              <a:t>community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5766" y="157510"/>
            <a:ext cx="10049456" cy="8663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Traditional </a:t>
            </a:r>
            <a:r>
              <a:rPr lang="en-US" altLang="ko-KR" dirty="0"/>
              <a:t>RS + Tagging Information</a:t>
            </a:r>
            <a:r>
              <a:rPr lang="en-US" altLang="ko-KR" sz="3600" dirty="0"/>
              <a:t> </a:t>
            </a:r>
            <a:r>
              <a:rPr lang="en-US" altLang="ko-KR" sz="2200" dirty="0"/>
              <a:t>[8/11]</a:t>
            </a:r>
            <a:endParaRPr lang="ko-KR" altLang="en-US" sz="2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02" y="1875220"/>
            <a:ext cx="2383240" cy="172591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56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Tag-based Machine Learning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Personalized </a:t>
            </a:r>
            <a:r>
              <a:rPr lang="en-US" altLang="ko-KR" dirty="0"/>
              <a:t>recommendation in social tagging systems using hierarchical </a:t>
            </a:r>
            <a:r>
              <a:rPr lang="en-US" altLang="ko-KR" dirty="0" smtClean="0"/>
              <a:t>clustering </a:t>
            </a:r>
            <a:r>
              <a:rPr lang="en-US" altLang="ko-KR" dirty="0">
                <a:solidFill>
                  <a:srgbClr val="7030A0"/>
                </a:solidFill>
              </a:rPr>
              <a:t>[</a:t>
            </a:r>
            <a:r>
              <a:rPr lang="en-US" altLang="ko-KR" dirty="0" err="1">
                <a:solidFill>
                  <a:srgbClr val="7030A0"/>
                </a:solidFill>
              </a:rPr>
              <a:t>Shepitsen</a:t>
            </a:r>
            <a:r>
              <a:rPr lang="en-US" altLang="ko-KR" dirty="0">
                <a:solidFill>
                  <a:srgbClr val="7030A0"/>
                </a:solidFill>
              </a:rPr>
              <a:t>, RecSys2008]</a:t>
            </a:r>
          </a:p>
          <a:p>
            <a:pPr lvl="1"/>
            <a:r>
              <a:rPr lang="en-US" altLang="ko-KR" dirty="0" smtClean="0"/>
              <a:t>Document </a:t>
            </a:r>
            <a:r>
              <a:rPr lang="en-US" altLang="ko-KR" dirty="0"/>
              <a:t>recommendation in social tagging </a:t>
            </a:r>
            <a:r>
              <a:rPr lang="en-US" altLang="ko-KR" dirty="0" smtClean="0"/>
              <a:t>services </a:t>
            </a:r>
            <a:r>
              <a:rPr lang="en-US" altLang="ko-KR" dirty="0">
                <a:solidFill>
                  <a:srgbClr val="7030A0"/>
                </a:solidFill>
              </a:rPr>
              <a:t>[Guan, WWW2010]</a:t>
            </a:r>
          </a:p>
          <a:p>
            <a:pPr lvl="1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819190" y="4098199"/>
            <a:ext cx="1789879" cy="1477328"/>
            <a:chOff x="7063908" y="3501008"/>
            <a:chExt cx="1567539" cy="1339924"/>
          </a:xfrm>
        </p:grpSpPr>
        <p:pic>
          <p:nvPicPr>
            <p:cNvPr id="6" name="그림 5" descr="MC900013282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7365" y="4462676"/>
              <a:ext cx="232947" cy="334476"/>
            </a:xfrm>
            <a:prstGeom prst="rect">
              <a:avLst/>
            </a:prstGeom>
          </p:spPr>
        </p:pic>
        <p:pic>
          <p:nvPicPr>
            <p:cNvPr id="7" name="그림 6" descr="MC900429015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4288" y="4027415"/>
              <a:ext cx="225557" cy="337689"/>
            </a:xfrm>
            <a:prstGeom prst="rect">
              <a:avLst/>
            </a:prstGeom>
          </p:spPr>
        </p:pic>
        <p:pic>
          <p:nvPicPr>
            <p:cNvPr id="8" name="그림 7" descr="MC900432599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3908" y="3573016"/>
              <a:ext cx="388412" cy="38841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380312" y="3501008"/>
              <a:ext cx="1251135" cy="1339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: documents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: users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: tags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91634" y="3055857"/>
            <a:ext cx="5262185" cy="4218029"/>
            <a:chOff x="1259632" y="2348880"/>
            <a:chExt cx="4608512" cy="3825716"/>
          </a:xfrm>
        </p:grpSpPr>
        <p:cxnSp>
          <p:nvCxnSpPr>
            <p:cNvPr id="11" name="직선 화살표 연결선 10"/>
            <p:cNvCxnSpPr/>
            <p:nvPr/>
          </p:nvCxnSpPr>
          <p:spPr>
            <a:xfrm rot="5400000" flipH="1" flipV="1">
              <a:off x="2051720" y="3573016"/>
              <a:ext cx="230425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3203848" y="4725144"/>
              <a:ext cx="2664296" cy="91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rot="10800000" flipV="1">
              <a:off x="1475656" y="4725144"/>
              <a:ext cx="1735782" cy="11521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그림 13" descr="MC900432599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5696" y="3645024"/>
              <a:ext cx="388412" cy="388412"/>
            </a:xfrm>
            <a:prstGeom prst="rect">
              <a:avLst/>
            </a:prstGeom>
          </p:spPr>
        </p:pic>
        <p:pic>
          <p:nvPicPr>
            <p:cNvPr id="15" name="그림 14" descr="MC900429015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5896" y="3645024"/>
              <a:ext cx="225557" cy="337689"/>
            </a:xfrm>
            <a:prstGeom prst="rect">
              <a:avLst/>
            </a:prstGeom>
          </p:spPr>
        </p:pic>
        <p:pic>
          <p:nvPicPr>
            <p:cNvPr id="16" name="그림 15" descr="MC900013282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9992" y="3645024"/>
              <a:ext cx="232947" cy="334476"/>
            </a:xfrm>
            <a:prstGeom prst="rect">
              <a:avLst/>
            </a:prstGeom>
          </p:spPr>
        </p:pic>
        <p:pic>
          <p:nvPicPr>
            <p:cNvPr id="17" name="그림 16" descr="MC900429015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3848" y="5013176"/>
              <a:ext cx="225557" cy="337689"/>
            </a:xfrm>
            <a:prstGeom prst="rect">
              <a:avLst/>
            </a:prstGeom>
          </p:spPr>
        </p:pic>
        <p:pic>
          <p:nvPicPr>
            <p:cNvPr id="18" name="그림 17" descr="MC900429015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7744" y="3356992"/>
              <a:ext cx="225557" cy="337689"/>
            </a:xfrm>
            <a:prstGeom prst="rect">
              <a:avLst/>
            </a:prstGeom>
          </p:spPr>
        </p:pic>
        <p:pic>
          <p:nvPicPr>
            <p:cNvPr id="19" name="그림 18" descr="MC900432599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7864" y="5373216"/>
              <a:ext cx="388412" cy="388412"/>
            </a:xfrm>
            <a:prstGeom prst="rect">
              <a:avLst/>
            </a:prstGeom>
          </p:spPr>
        </p:pic>
        <p:pic>
          <p:nvPicPr>
            <p:cNvPr id="20" name="그림 19" descr="MC900432599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3888" y="4941168"/>
              <a:ext cx="388412" cy="388412"/>
            </a:xfrm>
            <a:prstGeom prst="rect">
              <a:avLst/>
            </a:prstGeom>
          </p:spPr>
        </p:pic>
        <p:pic>
          <p:nvPicPr>
            <p:cNvPr id="21" name="그림 20" descr="MC900432599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984" y="3284984"/>
              <a:ext cx="388412" cy="388412"/>
            </a:xfrm>
            <a:prstGeom prst="rect">
              <a:avLst/>
            </a:prstGeom>
          </p:spPr>
        </p:pic>
        <p:pic>
          <p:nvPicPr>
            <p:cNvPr id="22" name="그림 21" descr="MC900013282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3888" y="4077072"/>
              <a:ext cx="232947" cy="334476"/>
            </a:xfrm>
            <a:prstGeom prst="rect">
              <a:avLst/>
            </a:prstGeom>
          </p:spPr>
        </p:pic>
        <p:pic>
          <p:nvPicPr>
            <p:cNvPr id="23" name="그림 22" descr="MC900013282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3888" y="3212976"/>
              <a:ext cx="232947" cy="334476"/>
            </a:xfrm>
            <a:prstGeom prst="rect">
              <a:avLst/>
            </a:prstGeom>
          </p:spPr>
        </p:pic>
        <p:pic>
          <p:nvPicPr>
            <p:cNvPr id="24" name="그림 23" descr="MC900013282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3688" y="3212976"/>
              <a:ext cx="232947" cy="334476"/>
            </a:xfrm>
            <a:prstGeom prst="rect">
              <a:avLst/>
            </a:prstGeom>
          </p:spPr>
        </p:pic>
        <p:pic>
          <p:nvPicPr>
            <p:cNvPr id="25" name="그림 24" descr="MC900013282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1720" y="3212976"/>
              <a:ext cx="232947" cy="334476"/>
            </a:xfrm>
            <a:prstGeom prst="rect">
              <a:avLst/>
            </a:prstGeom>
          </p:spPr>
        </p:pic>
        <p:pic>
          <p:nvPicPr>
            <p:cNvPr id="26" name="그림 25" descr="MC900013282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9752" y="3789040"/>
              <a:ext cx="232947" cy="334476"/>
            </a:xfrm>
            <a:prstGeom prst="rect">
              <a:avLst/>
            </a:prstGeom>
          </p:spPr>
        </p:pic>
        <p:pic>
          <p:nvPicPr>
            <p:cNvPr id="27" name="그림 26" descr="MC900429015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3688" y="5445224"/>
              <a:ext cx="225557" cy="337689"/>
            </a:xfrm>
            <a:prstGeom prst="rect">
              <a:avLst/>
            </a:prstGeom>
          </p:spPr>
        </p:pic>
        <p:pic>
          <p:nvPicPr>
            <p:cNvPr id="28" name="그림 27" descr="MC900432599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2040" y="4581128"/>
              <a:ext cx="388412" cy="388412"/>
            </a:xfrm>
            <a:prstGeom prst="rect">
              <a:avLst/>
            </a:prstGeom>
          </p:spPr>
        </p:pic>
        <p:pic>
          <p:nvPicPr>
            <p:cNvPr id="29" name="그림 28" descr="MC900432599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3848" y="3645024"/>
              <a:ext cx="388412" cy="388412"/>
            </a:xfrm>
            <a:prstGeom prst="rect">
              <a:avLst/>
            </a:prstGeom>
          </p:spPr>
        </p:pic>
        <p:pic>
          <p:nvPicPr>
            <p:cNvPr id="30" name="그림 29" descr="MC900013282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9093" y="4581128"/>
              <a:ext cx="232947" cy="33447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5652120" y="4725144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5856" y="2348880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9632" y="5805264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5" name="제목 1"/>
          <p:cNvSpPr>
            <a:spLocks noGrp="1"/>
          </p:cNvSpPr>
          <p:nvPr>
            <p:ph type="title"/>
          </p:nvPr>
        </p:nvSpPr>
        <p:spPr>
          <a:xfrm>
            <a:off x="195766" y="157510"/>
            <a:ext cx="10049456" cy="866392"/>
          </a:xfrm>
        </p:spPr>
        <p:txBody>
          <a:bodyPr/>
          <a:lstStyle/>
          <a:p>
            <a:r>
              <a:rPr lang="en-US" altLang="ko-KR" dirty="0" smtClean="0"/>
              <a:t>Tag-aware Recommender Systems </a:t>
            </a:r>
            <a:r>
              <a:rPr lang="en-US" altLang="ko-KR" sz="2300" dirty="0" smtClean="0"/>
              <a:t>[9/11]</a:t>
            </a:r>
            <a:endParaRPr lang="ko-KR" altLang="en-US" sz="23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31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Document </a:t>
            </a:r>
            <a:r>
              <a:rPr lang="en-US" altLang="ko-KR" dirty="0"/>
              <a:t>recommendation in social tagging </a:t>
            </a:r>
            <a:r>
              <a:rPr lang="en-US" altLang="ko-KR" dirty="0" smtClean="0"/>
              <a:t>services </a:t>
            </a:r>
            <a:r>
              <a:rPr lang="en-US" altLang="ko-KR" sz="2300" dirty="0">
                <a:solidFill>
                  <a:srgbClr val="7030A0"/>
                </a:solidFill>
              </a:rPr>
              <a:t>[Guan, WWW2010]</a:t>
            </a:r>
          </a:p>
          <a:p>
            <a:pPr lvl="1"/>
            <a:r>
              <a:rPr lang="en-US" altLang="ko-KR" dirty="0"/>
              <a:t>Multi-type Interrelated Objects Embedding (MIOE)</a:t>
            </a:r>
          </a:p>
          <a:p>
            <a:pPr lvl="2"/>
            <a:r>
              <a:rPr lang="en-US" altLang="ko-KR" dirty="0"/>
              <a:t>Annotation relationships between </a:t>
            </a:r>
            <a:r>
              <a:rPr lang="en-US" altLang="ko-KR" b="1" dirty="0"/>
              <a:t>tags</a:t>
            </a:r>
            <a:r>
              <a:rPr lang="en-US" altLang="ko-KR" dirty="0"/>
              <a:t> and </a:t>
            </a:r>
            <a:r>
              <a:rPr lang="en-US" altLang="ko-KR" b="1" dirty="0"/>
              <a:t>documents</a:t>
            </a:r>
          </a:p>
          <a:p>
            <a:pPr lvl="2"/>
            <a:r>
              <a:rPr lang="en-US" altLang="ko-KR" dirty="0"/>
              <a:t>Usage relationships between </a:t>
            </a:r>
            <a:r>
              <a:rPr lang="en-US" altLang="ko-KR" b="1" dirty="0"/>
              <a:t>tags</a:t>
            </a:r>
            <a:r>
              <a:rPr lang="en-US" altLang="ko-KR" dirty="0"/>
              <a:t> and </a:t>
            </a:r>
            <a:r>
              <a:rPr lang="en-US" altLang="ko-KR" b="1" dirty="0"/>
              <a:t>users</a:t>
            </a:r>
          </a:p>
          <a:p>
            <a:pPr lvl="2"/>
            <a:r>
              <a:rPr lang="en-US" altLang="ko-KR" dirty="0"/>
              <a:t>Bookmarking relationships between </a:t>
            </a:r>
            <a:r>
              <a:rPr lang="en-US" altLang="ko-KR" b="1" dirty="0"/>
              <a:t>users</a:t>
            </a:r>
            <a:r>
              <a:rPr lang="en-US" altLang="ko-KR" dirty="0"/>
              <a:t> and </a:t>
            </a:r>
            <a:r>
              <a:rPr lang="en-US" altLang="ko-KR" b="1" dirty="0"/>
              <a:t>documents</a:t>
            </a:r>
            <a:endParaRPr lang="en-US" altLang="ko-KR" dirty="0"/>
          </a:p>
          <a:p>
            <a:pPr lvl="2"/>
            <a:r>
              <a:rPr lang="en-US" altLang="ko-KR" dirty="0"/>
              <a:t>Affinity relationships among </a:t>
            </a:r>
            <a:r>
              <a:rPr lang="en-US" altLang="ko-KR" b="1" dirty="0"/>
              <a:t>documents</a:t>
            </a:r>
          </a:p>
          <a:p>
            <a:pPr lvl="2"/>
            <a:r>
              <a:rPr lang="en-US" altLang="ko-KR" dirty="0"/>
              <a:t>3 bipartite graphs and 1 affinity </a:t>
            </a:r>
            <a:r>
              <a:rPr lang="en-US" altLang="ko-KR" dirty="0" smtClean="0"/>
              <a:t>graph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Optimal semantic space</a:t>
            </a:r>
          </a:p>
          <a:p>
            <a:pPr lvl="2"/>
            <a:r>
              <a:rPr lang="en-US" altLang="ko-KR" dirty="0"/>
              <a:t>Preserving the connectivity structure of these graphs</a:t>
            </a:r>
          </a:p>
          <a:p>
            <a:pPr lvl="2"/>
            <a:r>
              <a:rPr lang="en-US" altLang="ko-KR" dirty="0"/>
              <a:t>Representing users, tags and documents in the </a:t>
            </a:r>
            <a:r>
              <a:rPr lang="en-US" altLang="ko-KR" b="1" dirty="0"/>
              <a:t>same space</a:t>
            </a:r>
          </a:p>
          <a:p>
            <a:pPr lvl="1">
              <a:buNone/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>
              <a:buNone/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if (two objects are strongly connected) {</a:t>
            </a:r>
          </a:p>
          <a:p>
            <a:pPr lvl="1">
              <a:buNone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		    the corresponding edge has a </a:t>
            </a:r>
            <a:r>
              <a:rPr lang="en-US" altLang="ko-K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high weight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		    two object should be </a:t>
            </a:r>
            <a:r>
              <a:rPr lang="en-US" altLang="ko-K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mapped close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to each other in the space;</a:t>
            </a:r>
          </a:p>
          <a:p>
            <a:pPr>
              <a:buNone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		 }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/>
          </p:nvPr>
        </p:nvSpPr>
        <p:spPr>
          <a:xfrm>
            <a:off x="195766" y="157510"/>
            <a:ext cx="10049456" cy="8663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Tag-based </a:t>
            </a:r>
            <a:r>
              <a:rPr lang="en-US" altLang="ko-KR" dirty="0"/>
              <a:t>Machine </a:t>
            </a:r>
            <a:r>
              <a:rPr lang="en-US" altLang="ko-KR" dirty="0" smtClean="0"/>
              <a:t>Learning </a:t>
            </a:r>
            <a:r>
              <a:rPr lang="en-US" altLang="ko-KR" sz="2000" dirty="0"/>
              <a:t>[10/11]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84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Tag-based Probabilistic Model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hybrid PLSA approach for warmer cold start in folksonomy recommendation </a:t>
            </a:r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en-US" altLang="ko-KR" dirty="0" err="1" smtClean="0">
                <a:solidFill>
                  <a:srgbClr val="7030A0"/>
                </a:solidFill>
              </a:rPr>
              <a:t>Umbrath</a:t>
            </a:r>
            <a:r>
              <a:rPr lang="en-US" altLang="ko-KR" dirty="0" smtClean="0">
                <a:solidFill>
                  <a:srgbClr val="7030A0"/>
                </a:solidFill>
              </a:rPr>
              <a:t>, RecSys2009] 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unified framework for providing recommendations in social tagging systems based on ternary semantic </a:t>
            </a:r>
            <a:r>
              <a:rPr lang="en-US" altLang="ko-KR" dirty="0" smtClean="0"/>
              <a:t>analysis </a:t>
            </a:r>
            <a:r>
              <a:rPr lang="en-US" altLang="ko-KR" dirty="0">
                <a:solidFill>
                  <a:srgbClr val="7030A0"/>
                </a:solidFill>
              </a:rPr>
              <a:t>[</a:t>
            </a:r>
            <a:r>
              <a:rPr lang="en-US" altLang="ko-KR" dirty="0" err="1">
                <a:solidFill>
                  <a:srgbClr val="7030A0"/>
                </a:solidFill>
              </a:rPr>
              <a:t>Symeonidis</a:t>
            </a:r>
            <a:r>
              <a:rPr lang="en-US" altLang="ko-KR" dirty="0">
                <a:solidFill>
                  <a:srgbClr val="7030A0"/>
                </a:solidFill>
              </a:rPr>
              <a:t>, TKDE2010]</a:t>
            </a:r>
          </a:p>
          <a:p>
            <a:pPr lvl="1"/>
            <a:r>
              <a:rPr lang="en-US" altLang="ko-KR" dirty="0" smtClean="0"/>
              <a:t>Low-order </a:t>
            </a:r>
            <a:r>
              <a:rPr lang="en-US" altLang="ko-KR" dirty="0"/>
              <a:t>tensor decompositions for social tagging </a:t>
            </a:r>
            <a:r>
              <a:rPr lang="en-US" altLang="ko-KR" dirty="0" smtClean="0"/>
              <a:t>recommendation </a:t>
            </a:r>
            <a:r>
              <a:rPr lang="en-US" altLang="ko-KR" dirty="0">
                <a:solidFill>
                  <a:srgbClr val="7030A0"/>
                </a:solidFill>
              </a:rPr>
              <a:t>[</a:t>
            </a:r>
            <a:r>
              <a:rPr lang="en-US" altLang="ko-KR" dirty="0" err="1">
                <a:solidFill>
                  <a:srgbClr val="7030A0"/>
                </a:solidFill>
              </a:rPr>
              <a:t>Cai</a:t>
            </a:r>
            <a:r>
              <a:rPr lang="en-US" altLang="ko-KR" dirty="0">
                <a:solidFill>
                  <a:srgbClr val="7030A0"/>
                </a:solidFill>
              </a:rPr>
              <a:t>, WSDM2011]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74" y="4344533"/>
            <a:ext cx="6165938" cy="22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"/>
          <a:stretch/>
        </p:blipFill>
        <p:spPr bwMode="auto">
          <a:xfrm>
            <a:off x="6453134" y="4266422"/>
            <a:ext cx="3900846" cy="245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5766" y="157510"/>
            <a:ext cx="10049456" cy="866392"/>
          </a:xfrm>
        </p:spPr>
        <p:txBody>
          <a:bodyPr/>
          <a:lstStyle/>
          <a:p>
            <a:r>
              <a:rPr lang="en-US" altLang="ko-KR" dirty="0" smtClean="0"/>
              <a:t>Tag-aware Recommender Systems </a:t>
            </a:r>
            <a:r>
              <a:rPr lang="en-US" altLang="ko-KR" sz="2300" dirty="0" smtClean="0"/>
              <a:t>[11/11]</a:t>
            </a:r>
            <a:endParaRPr lang="ko-KR" altLang="en-US" sz="23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31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pPr lvl="1"/>
            <a:r>
              <a:rPr lang="en-US" altLang="ko-KR" dirty="0" smtClean="0"/>
              <a:t>Tagging information</a:t>
            </a:r>
          </a:p>
          <a:p>
            <a:pPr lvl="1"/>
            <a:r>
              <a:rPr lang="en-US" altLang="ko-KR" dirty="0" smtClean="0"/>
              <a:t>Recommender systems</a:t>
            </a:r>
          </a:p>
          <a:p>
            <a:pPr lvl="1"/>
            <a:r>
              <a:rPr lang="en-US" altLang="ko-KR" dirty="0" smtClean="0"/>
              <a:t>Tag-aware recommender systems</a:t>
            </a:r>
          </a:p>
          <a:p>
            <a:pPr lvl="1"/>
            <a:r>
              <a:rPr lang="en-US" altLang="ko-KR" dirty="0" smtClean="0"/>
              <a:t>Limitations</a:t>
            </a:r>
          </a:p>
          <a:p>
            <a:r>
              <a:rPr lang="en-US" altLang="ko-KR" dirty="0" smtClean="0"/>
              <a:t>Tag-aware Recommender Systems</a:t>
            </a:r>
          </a:p>
          <a:p>
            <a:r>
              <a:rPr lang="en-US" altLang="ko-KR" dirty="0" smtClean="0"/>
              <a:t>My Ph.D. Research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70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Tag-aware Recommender Systems</a:t>
            </a:r>
          </a:p>
          <a:p>
            <a:r>
              <a:rPr lang="en-US" altLang="ko-KR" b="1" u="sng" dirty="0" smtClean="0"/>
              <a:t>My Ph.D. Research</a:t>
            </a:r>
          </a:p>
          <a:p>
            <a:pPr lvl="1"/>
            <a:r>
              <a:rPr lang="en-US" altLang="ko-KR" dirty="0" smtClean="0"/>
              <a:t>Previous Work</a:t>
            </a:r>
          </a:p>
          <a:p>
            <a:pPr lvl="1"/>
            <a:r>
              <a:rPr lang="en-US" altLang="ko-KR" dirty="0" smtClean="0"/>
              <a:t>Future Research Direction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835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Previous Work </a:t>
            </a:r>
            <a:r>
              <a:rPr lang="en-US" altLang="ko-KR" sz="2000" dirty="0" smtClean="0"/>
              <a:t>[1/3]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Tag recommendation</a:t>
            </a:r>
          </a:p>
          <a:p>
            <a:pPr lvl="1"/>
            <a:r>
              <a:rPr lang="en-US" altLang="ko-KR" dirty="0" smtClean="0"/>
              <a:t>Tag Suggestion Method based on Association Pattern and Bigram Approach </a:t>
            </a:r>
            <a:r>
              <a:rPr lang="en-US" altLang="ko-KR" dirty="0" smtClean="0">
                <a:solidFill>
                  <a:srgbClr val="7030A0"/>
                </a:solidFill>
              </a:rPr>
              <a:t>[Kim, IWEA 2009]</a:t>
            </a:r>
          </a:p>
          <a:p>
            <a:pPr lvl="1"/>
            <a:r>
              <a:rPr lang="en-US" altLang="ko-KR" dirty="0" smtClean="0"/>
              <a:t>Comparing N-gram Models for Tag Suggestion in Tagging System </a:t>
            </a:r>
            <a:r>
              <a:rPr lang="en-US" altLang="ko-KR" dirty="0" smtClean="0">
                <a:solidFill>
                  <a:srgbClr val="7030A0"/>
                </a:solidFill>
              </a:rPr>
              <a:t>[Kim, DEECS 2009]</a:t>
            </a:r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 smtClean="0"/>
              <a:t>Tag Recommendation Algorithms in Tagging System </a:t>
            </a:r>
            <a:r>
              <a:rPr lang="en-US" altLang="ko-KR" dirty="0" smtClean="0">
                <a:solidFill>
                  <a:srgbClr val="7030A0"/>
                </a:solidFill>
              </a:rPr>
              <a:t>[Kim, Journal </a:t>
            </a:r>
            <a:r>
              <a:rPr lang="en-US" altLang="ko-KR" dirty="0">
                <a:solidFill>
                  <a:srgbClr val="7030A0"/>
                </a:solidFill>
              </a:rPr>
              <a:t>of KIISE </a:t>
            </a:r>
            <a:r>
              <a:rPr lang="en-US" altLang="ko-KR" dirty="0" smtClean="0">
                <a:solidFill>
                  <a:srgbClr val="7030A0"/>
                </a:solidFill>
              </a:rPr>
              <a:t>2010]</a:t>
            </a:r>
            <a:endParaRPr lang="en-US" altLang="ko-KR" dirty="0">
              <a:solidFill>
                <a:srgbClr val="7030A0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Recommender systems with tagging information</a:t>
            </a:r>
            <a:endParaRPr lang="en-US" altLang="ko-KR" dirty="0"/>
          </a:p>
          <a:p>
            <a:pPr lvl="1"/>
            <a:r>
              <a:rPr lang="en-US" altLang="ko-KR" dirty="0" smtClean="0"/>
              <a:t>Improving Recommendation based on Implicit Trust Relationships from Tags </a:t>
            </a:r>
            <a:r>
              <a:rPr lang="en-US" altLang="ko-KR" dirty="0" smtClean="0">
                <a:solidFill>
                  <a:srgbClr val="7030A0"/>
                </a:solidFill>
              </a:rPr>
              <a:t>[Kim, CNSI 2012]</a:t>
            </a:r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 smtClean="0"/>
              <a:t>Item Recommendation using Tag Expansion and Temporal Information </a:t>
            </a:r>
            <a:r>
              <a:rPr lang="en-US" altLang="ko-KR" dirty="0" smtClean="0">
                <a:solidFill>
                  <a:srgbClr val="7030A0"/>
                </a:solidFill>
              </a:rPr>
              <a:t>[Kim, Journal </a:t>
            </a:r>
            <a:r>
              <a:rPr lang="en-US" altLang="ko-KR" dirty="0">
                <a:solidFill>
                  <a:srgbClr val="7030A0"/>
                </a:solidFill>
              </a:rPr>
              <a:t>of KIISE </a:t>
            </a:r>
            <a:r>
              <a:rPr lang="en-US" altLang="ko-KR" dirty="0" smtClean="0">
                <a:solidFill>
                  <a:srgbClr val="7030A0"/>
                </a:solidFill>
              </a:rPr>
              <a:t>2012]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30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World Wide Web Conference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395958" y="3564607"/>
            <a:ext cx="9793088" cy="86409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974" y="3796600"/>
            <a:ext cx="708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2006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0651" y="37966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2007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6711" y="37966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2008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771" y="37966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2009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8831" y="37966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2010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4891" y="37966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2011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0951" y="37966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2012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4070" y="3276615"/>
            <a:ext cx="1080000" cy="36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Xu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3950" y="2844527"/>
            <a:ext cx="1080000" cy="36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Brooks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950" y="2412519"/>
            <a:ext cx="1080000" cy="36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Mishne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64110" y="3276575"/>
            <a:ext cx="1080000" cy="36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Chirita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72222" y="2844567"/>
            <a:ext cx="1800000" cy="36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Sigurbjörnsson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72542" y="3276575"/>
            <a:ext cx="1080000" cy="36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Wu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12702" y="4500751"/>
            <a:ext cx="1080000" cy="360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Guan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893022" y="4500751"/>
            <a:ext cx="1080000" cy="360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Feng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958" y="6372959"/>
            <a:ext cx="1080000" cy="36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958" y="6804967"/>
            <a:ext cx="1080000" cy="360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7502" y="6372919"/>
            <a:ext cx="2496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: tag recommendation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6078" y="6764897"/>
            <a:ext cx="5336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: item recommendation with tagging information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32262" y="3276575"/>
            <a:ext cx="1080000" cy="36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Garg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72542" y="1980431"/>
            <a:ext cx="1080000" cy="36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IWEA</a:t>
            </a:r>
            <a:endParaRPr lang="ko-KR" altLang="en-US" b="1" dirty="0" smtClean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72422" y="1548423"/>
            <a:ext cx="1080000" cy="36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DEECS</a:t>
            </a:r>
            <a:endParaRPr lang="ko-KR" altLang="en-US" b="1" dirty="0" smtClean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40574" y="1980431"/>
            <a:ext cx="1080000" cy="36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KIISE</a:t>
            </a:r>
            <a:endParaRPr lang="ko-KR" altLang="en-US" b="1" dirty="0" smtClean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893022" y="5292839"/>
            <a:ext cx="1080000" cy="36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CNSI</a:t>
            </a:r>
            <a:endParaRPr lang="ko-KR" altLang="en-US" b="1" dirty="0" smtClean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892902" y="5724887"/>
            <a:ext cx="1080000" cy="36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KIISE</a:t>
            </a:r>
            <a:endParaRPr lang="ko-KR" altLang="en-US" b="1" dirty="0" smtClean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2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Work </a:t>
            </a:r>
            <a:r>
              <a:rPr lang="en-US" altLang="ko-KR" sz="2000" dirty="0" smtClean="0"/>
              <a:t>[2/3]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Tag recommendation</a:t>
            </a:r>
          </a:p>
          <a:p>
            <a:pPr lvl="1"/>
            <a:r>
              <a:rPr lang="en-US" altLang="ko-KR" dirty="0" smtClean="0"/>
              <a:t>Bigram model in natural language processing</a:t>
            </a:r>
          </a:p>
          <a:p>
            <a:pPr lvl="1"/>
            <a:r>
              <a:rPr lang="en-US" altLang="ko-KR" dirty="0" smtClean="0"/>
              <a:t>Association rules</a:t>
            </a:r>
            <a:endParaRPr lang="ko-KR" altLang="en-US" dirty="0"/>
          </a:p>
        </p:txBody>
      </p:sp>
      <p:sp>
        <p:nvSpPr>
          <p:cNvPr id="5" name="원호 4"/>
          <p:cNvSpPr/>
          <p:nvPr/>
        </p:nvSpPr>
        <p:spPr bwMode="auto">
          <a:xfrm rot="5400000">
            <a:off x="3121616" y="3408742"/>
            <a:ext cx="506412" cy="1273175"/>
          </a:xfrm>
          <a:prstGeom prst="arc">
            <a:avLst>
              <a:gd name="adj1" fmla="val 16200000"/>
              <a:gd name="adj2" fmla="val 5426927"/>
            </a:avLst>
          </a:prstGeom>
          <a:noFill/>
          <a:ln w="952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원호 5"/>
          <p:cNvSpPr/>
          <p:nvPr/>
        </p:nvSpPr>
        <p:spPr bwMode="auto">
          <a:xfrm rot="5400000">
            <a:off x="4384323" y="3746086"/>
            <a:ext cx="457200" cy="581025"/>
          </a:xfrm>
          <a:prstGeom prst="arc">
            <a:avLst>
              <a:gd name="adj1" fmla="val 16200000"/>
              <a:gd name="adj2" fmla="val 5548418"/>
            </a:avLst>
          </a:prstGeom>
          <a:noFill/>
          <a:ln w="952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원호 6"/>
          <p:cNvSpPr/>
          <p:nvPr/>
        </p:nvSpPr>
        <p:spPr bwMode="auto">
          <a:xfrm rot="5229160">
            <a:off x="5336992" y="3647661"/>
            <a:ext cx="452438" cy="731837"/>
          </a:xfrm>
          <a:prstGeom prst="arc">
            <a:avLst>
              <a:gd name="adj1" fmla="val 16200000"/>
              <a:gd name="adj2" fmla="val 5548418"/>
            </a:avLst>
          </a:prstGeom>
          <a:noFill/>
          <a:ln w="952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3903164" y="3522834"/>
            <a:ext cx="662702" cy="442674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Java</a:t>
            </a:r>
            <a:endParaRPr kumimoji="0" lang="ko-KR" alt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161201" y="3522834"/>
            <a:ext cx="1621525" cy="442674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Programming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686304" y="3522834"/>
            <a:ext cx="739805" cy="442674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JDBC</a:t>
            </a:r>
            <a:endParaRPr kumimoji="0" lang="ko-KR" alt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546546" y="3522834"/>
            <a:ext cx="859081" cy="442674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DBMS</a:t>
            </a:r>
            <a:endParaRPr kumimoji="0" lang="ko-KR" alt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30"/>
          <p:cNvSpPr txBox="1">
            <a:spLocks noChangeArrowheads="1"/>
          </p:cNvSpPr>
          <p:nvPr/>
        </p:nvSpPr>
        <p:spPr bwMode="auto">
          <a:xfrm>
            <a:off x="2915671" y="4239799"/>
            <a:ext cx="9026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600">
                <a:solidFill>
                  <a:srgbClr val="006699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co-occur</a:t>
            </a:r>
            <a:endParaRPr kumimoji="0" lang="ko-KR" altLang="en-US" sz="1600">
              <a:solidFill>
                <a:srgbClr val="006699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3" name="TextBox 31"/>
          <p:cNvSpPr txBox="1">
            <a:spLocks noChangeArrowheads="1"/>
          </p:cNvSpPr>
          <p:nvPr/>
        </p:nvSpPr>
        <p:spPr bwMode="auto">
          <a:xfrm>
            <a:off x="4211815" y="4235036"/>
            <a:ext cx="9026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600">
                <a:solidFill>
                  <a:srgbClr val="006699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co-occur</a:t>
            </a:r>
            <a:endParaRPr kumimoji="0" lang="ko-KR" altLang="en-US" sz="1600">
              <a:solidFill>
                <a:srgbClr val="006699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5213146" y="4225511"/>
            <a:ext cx="9026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600">
                <a:solidFill>
                  <a:srgbClr val="006699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co-occur</a:t>
            </a:r>
            <a:endParaRPr kumimoji="0" lang="ko-KR" altLang="en-US" sz="1600">
              <a:solidFill>
                <a:srgbClr val="006699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1226066" y="3020481"/>
            <a:ext cx="61904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rgbClr val="006699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adjacent</a:t>
            </a:r>
            <a:r>
              <a:rPr kumimoji="0" lang="en-US" altLang="ko-KR" dirty="0">
                <a:solidFill>
                  <a:srgbClr val="006699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tags</a:t>
            </a:r>
            <a:r>
              <a:rPr kumimoji="0" lang="en-US" altLang="ko-KR" dirty="0">
                <a:solidFill>
                  <a:srgbClr val="006699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are only considered as co-occurred tags</a:t>
            </a:r>
            <a:endParaRPr kumimoji="0" lang="ko-KR" altLang="en-US" dirty="0">
              <a:solidFill>
                <a:srgbClr val="006699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296754" y="3522834"/>
            <a:ext cx="744010" cy="442674"/>
          </a:xfrm>
          <a:prstGeom prst="round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Tags:</a:t>
            </a:r>
            <a:endParaRPr kumimoji="0" lang="ko-KR" alt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33"/>
          <p:cNvSpPr txBox="1">
            <a:spLocks noChangeArrowheads="1"/>
          </p:cNvSpPr>
          <p:nvPr/>
        </p:nvSpPr>
        <p:spPr bwMode="auto">
          <a:xfrm>
            <a:off x="1226066" y="5036705"/>
            <a:ext cx="57946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dirty="0" smtClean="0">
                <a:solidFill>
                  <a:srgbClr val="006699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Association rules which </a:t>
            </a:r>
            <a:r>
              <a:rPr kumimoji="0" lang="en-US" altLang="ko-KR" dirty="0">
                <a:solidFill>
                  <a:srgbClr val="006699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are </a:t>
            </a:r>
            <a:r>
              <a:rPr kumimoji="0" lang="en-US" altLang="ko-KR" dirty="0" smtClean="0">
                <a:solidFill>
                  <a:srgbClr val="006699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extracted </a:t>
            </a:r>
            <a:r>
              <a:rPr kumimoji="0" lang="en-US" altLang="ko-KR" dirty="0">
                <a:solidFill>
                  <a:srgbClr val="006699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from the tag set</a:t>
            </a:r>
            <a:endParaRPr kumimoji="0" lang="ko-KR" altLang="en-US" dirty="0">
              <a:solidFill>
                <a:srgbClr val="006699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271585" y="5582850"/>
            <a:ext cx="1159937" cy="442674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Delicious</a:t>
            </a: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507272" y="5582850"/>
            <a:ext cx="1590217" cy="442674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Bookmarking</a:t>
            </a:r>
          </a:p>
        </p:txBody>
      </p:sp>
      <p:sp>
        <p:nvSpPr>
          <p:cNvPr id="20" name="오른쪽 화살표 30"/>
          <p:cNvSpPr>
            <a:spLocks noChangeArrowheads="1"/>
          </p:cNvSpPr>
          <p:nvPr/>
        </p:nvSpPr>
        <p:spPr bwMode="auto">
          <a:xfrm>
            <a:off x="4173239" y="5581144"/>
            <a:ext cx="1225550" cy="446087"/>
          </a:xfrm>
          <a:prstGeom prst="rightArrow">
            <a:avLst>
              <a:gd name="adj1" fmla="val 50000"/>
              <a:gd name="adj2" fmla="val 5003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1400">
                <a:solidFill>
                  <a:schemeClr val="bg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imply</a:t>
            </a:r>
            <a:endParaRPr kumimoji="0" lang="ko-KR" altLang="en-US" sz="1400">
              <a:solidFill>
                <a:schemeClr val="bg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5474538" y="5582850"/>
            <a:ext cx="1027913" cy="442674"/>
          </a:xfrm>
          <a:prstGeom prst="round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Web2.0</a:t>
            </a:r>
            <a:endParaRPr kumimoji="0" lang="ko-KR" alt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오각형 21"/>
          <p:cNvSpPr/>
          <p:nvPr/>
        </p:nvSpPr>
        <p:spPr bwMode="auto">
          <a:xfrm flipH="1">
            <a:off x="7080634" y="5604132"/>
            <a:ext cx="1994304" cy="400110"/>
          </a:xfrm>
          <a:prstGeom prst="homePlat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spAutoFit/>
          </a:bodyPr>
          <a:lstStyle/>
          <a:p>
            <a:pPr algn="ctr" eaLnBrk="0" latinLnBrk="0" hangingPunct="0">
              <a:defRPr/>
            </a:pPr>
            <a:r>
              <a:rPr kumimoji="0" lang="en-US" altLang="ko-K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Association </a:t>
            </a:r>
            <a:r>
              <a:rPr lang="en-US" altLang="ko-K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rule</a:t>
            </a:r>
            <a:endParaRPr kumimoji="0" lang="ko-KR" alt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오각형 22"/>
          <p:cNvSpPr/>
          <p:nvPr/>
        </p:nvSpPr>
        <p:spPr bwMode="auto">
          <a:xfrm flipH="1">
            <a:off x="8060618" y="3565398"/>
            <a:ext cx="1014320" cy="400110"/>
          </a:xfrm>
          <a:prstGeom prst="homePlat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spAutoFit/>
          </a:bodyPr>
          <a:lstStyle/>
          <a:p>
            <a:pPr algn="ctr" eaLnBrk="0" latinLnBrk="0" hangingPunct="0">
              <a:defRPr/>
            </a:pPr>
            <a:r>
              <a:rPr kumimoji="0" lang="en-US" altLang="ko-K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Bigram</a:t>
            </a:r>
            <a:endParaRPr kumimoji="0" lang="ko-KR" alt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399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Work </a:t>
            </a:r>
            <a:r>
              <a:rPr lang="en-US" altLang="ko-KR" sz="2000" dirty="0" smtClean="0"/>
              <a:t>[3/3]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Item recommendation with tagging information</a:t>
            </a:r>
          </a:p>
          <a:p>
            <a:pPr lvl="1"/>
            <a:r>
              <a:rPr lang="en-US" altLang="ko-KR" dirty="0" smtClean="0"/>
              <a:t>Implicit trust relationships</a:t>
            </a:r>
          </a:p>
          <a:p>
            <a:pPr lvl="1"/>
            <a:r>
              <a:rPr lang="en-US" altLang="ko-KR" dirty="0" smtClean="0"/>
              <a:t>Tag expansion and time information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6" idx="3"/>
            <a:endCxn id="8" idx="1"/>
          </p:cNvCxnSpPr>
          <p:nvPr/>
        </p:nvCxnSpPr>
        <p:spPr>
          <a:xfrm flipV="1">
            <a:off x="827926" y="3492639"/>
            <a:ext cx="589760" cy="8364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" y="3969079"/>
            <a:ext cx="720000" cy="7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86" y="3968351"/>
            <a:ext cx="720000" cy="7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86" y="3132639"/>
            <a:ext cx="720000" cy="7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86" y="4788823"/>
            <a:ext cx="720000" cy="72000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 flipV="1">
            <a:off x="827926" y="4328351"/>
            <a:ext cx="589760" cy="7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9" idx="1"/>
          </p:cNvCxnSpPr>
          <p:nvPr/>
        </p:nvCxnSpPr>
        <p:spPr>
          <a:xfrm>
            <a:off x="827926" y="4329079"/>
            <a:ext cx="589760" cy="8197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2794" y="6086628"/>
            <a:ext cx="2478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USER SIMILARITY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No direction, symmetric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10" y="4429351"/>
            <a:ext cx="720000" cy="72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454" y="4428623"/>
            <a:ext cx="720000" cy="72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14" y="3708623"/>
            <a:ext cx="720000" cy="7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14" y="5148863"/>
            <a:ext cx="720000" cy="72000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>
          <a:xfrm flipV="1">
            <a:off x="4860454" y="4068623"/>
            <a:ext cx="720160" cy="72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  <a:endCxn id="14" idx="1"/>
          </p:cNvCxnSpPr>
          <p:nvPr/>
        </p:nvCxnSpPr>
        <p:spPr>
          <a:xfrm flipV="1">
            <a:off x="3694710" y="4788623"/>
            <a:ext cx="445744" cy="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3"/>
            <a:endCxn id="16" idx="1"/>
          </p:cNvCxnSpPr>
          <p:nvPr/>
        </p:nvCxnSpPr>
        <p:spPr>
          <a:xfrm>
            <a:off x="4860454" y="4788623"/>
            <a:ext cx="720160" cy="72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5" idx="1"/>
          </p:cNvCxnSpPr>
          <p:nvPr/>
        </p:nvCxnSpPr>
        <p:spPr>
          <a:xfrm flipV="1">
            <a:off x="3694710" y="4068623"/>
            <a:ext cx="1885904" cy="33177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6" idx="1"/>
          </p:cNvCxnSpPr>
          <p:nvPr/>
        </p:nvCxnSpPr>
        <p:spPr>
          <a:xfrm>
            <a:off x="3780334" y="5220871"/>
            <a:ext cx="1800280" cy="2879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64310" y="6075595"/>
            <a:ext cx="223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TRUST RELATIONSHIP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4230" y="6363627"/>
            <a:ext cx="379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Asymmetric relationship, propagation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710" y="2700511"/>
            <a:ext cx="720000" cy="72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54" y="2699783"/>
            <a:ext cx="720000" cy="720000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V="1">
            <a:off x="4414710" y="2915687"/>
            <a:ext cx="445744" cy="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389246" y="3131711"/>
            <a:ext cx="44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곱셈 기호 27"/>
          <p:cNvSpPr/>
          <p:nvPr/>
        </p:nvSpPr>
        <p:spPr>
          <a:xfrm>
            <a:off x="4527740" y="3040197"/>
            <a:ext cx="197736" cy="187520"/>
          </a:xfrm>
          <a:prstGeom prst="mathMultiply">
            <a:avLst>
              <a:gd name="adj1" fmla="val 8878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80734" y="2628503"/>
            <a:ext cx="2736304" cy="165618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2916535"/>
            <a:ext cx="931168" cy="931168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8583281" y="3166095"/>
            <a:ext cx="1368152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Steve Jobs</a:t>
            </a:r>
            <a:endParaRPr lang="ko-KR" alt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덧셈 기호 32"/>
          <p:cNvSpPr/>
          <p:nvPr/>
        </p:nvSpPr>
        <p:spPr>
          <a:xfrm>
            <a:off x="8391314" y="4508776"/>
            <a:ext cx="715144" cy="715144"/>
          </a:xfrm>
          <a:prstGeom prst="mathPlus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380734" y="5436815"/>
            <a:ext cx="136815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Apple</a:t>
            </a:r>
            <a:endParaRPr lang="ko-KR" alt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824456" y="5436815"/>
            <a:ext cx="136815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iPhone</a:t>
            </a:r>
            <a:endParaRPr lang="ko-KR" alt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32862" y="3760886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rgbClr val="7030A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Initial tag set</a:t>
            </a:r>
            <a:endParaRPr lang="ko-KR" altLang="en-US" sz="1800" b="1" dirty="0" smtClean="0">
              <a:solidFill>
                <a:srgbClr val="7030A0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4355" y="6033711"/>
            <a:ext cx="2004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Expanded tag set</a:t>
            </a:r>
            <a:endParaRPr lang="ko-KR" altLang="en-US" b="1" dirty="0" smtClean="0">
              <a:solidFill>
                <a:srgbClr val="0000FF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38299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Research Direction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Limitations of existing research studies</a:t>
            </a:r>
          </a:p>
          <a:p>
            <a:pPr lvl="1"/>
            <a:r>
              <a:rPr lang="en-US" altLang="ko-KR" dirty="0" smtClean="0"/>
              <a:t>Considering either cold-start or sparsity problem, not both</a:t>
            </a:r>
          </a:p>
          <a:p>
            <a:pPr lvl="1"/>
            <a:r>
              <a:rPr lang="en-US" altLang="ko-KR" dirty="0" smtClean="0"/>
              <a:t>Computational cost issue</a:t>
            </a:r>
          </a:p>
          <a:p>
            <a:pPr lvl="1"/>
            <a:r>
              <a:rPr lang="en-US" altLang="ko-KR" dirty="0" smtClean="0"/>
              <a:t>No consideration of user, item, and tag simultaneously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A good recommender system finds the items of</a:t>
            </a:r>
          </a:p>
          <a:p>
            <a:pPr lvl="2"/>
            <a:r>
              <a:rPr lang="en-US" altLang="ko-KR" dirty="0" smtClean="0"/>
              <a:t>high relevance</a:t>
            </a:r>
          </a:p>
          <a:p>
            <a:pPr lvl="2"/>
            <a:r>
              <a:rPr lang="en-US" altLang="ko-KR" dirty="0" smtClean="0"/>
              <a:t>high quality</a:t>
            </a:r>
          </a:p>
          <a:p>
            <a:pPr lvl="2"/>
            <a:r>
              <a:rPr lang="en-US" altLang="ko-KR" dirty="0" smtClean="0"/>
              <a:t>high freshness</a:t>
            </a:r>
            <a:endParaRPr lang="en-US" altLang="ko-KR" dirty="0"/>
          </a:p>
          <a:p>
            <a:pPr lvl="1"/>
            <a:r>
              <a:rPr lang="en-US" altLang="ko-KR" dirty="0" smtClean="0"/>
              <a:t>All of three are achieved by social tagging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 framework for tag-aware recommender systems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27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5766" y="1181429"/>
            <a:ext cx="10049456" cy="6199602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3800" dirty="0" smtClean="0"/>
              <a:t>Traditional recommender systems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Resnick</a:t>
            </a:r>
            <a:r>
              <a:rPr lang="en-US" altLang="ko-KR" dirty="0"/>
              <a:t>, CSCW1994</a:t>
            </a:r>
            <a:r>
              <a:rPr lang="en-US" altLang="ko-KR" dirty="0" smtClean="0"/>
              <a:t>] </a:t>
            </a:r>
            <a:r>
              <a:rPr lang="en-US" altLang="ko-KR" dirty="0" err="1" smtClean="0"/>
              <a:t>GroupLens</a:t>
            </a:r>
            <a:r>
              <a:rPr lang="en-US" altLang="ko-KR" dirty="0" smtClean="0"/>
              <a:t>: An Open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/>
              <a:t>Herlocker</a:t>
            </a:r>
            <a:r>
              <a:rPr lang="en-US" altLang="ko-KR" dirty="0"/>
              <a:t>, TOIS2004] Evaluating Collaborative Filtering Recommender Systems, ACM Transactions on Information </a:t>
            </a:r>
            <a:r>
              <a:rPr lang="en-US" altLang="ko-KR" dirty="0" smtClean="0"/>
              <a:t>Systems</a:t>
            </a:r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Adomavicius</a:t>
            </a:r>
            <a:r>
              <a:rPr lang="en-US" altLang="ko-KR" dirty="0" smtClean="0"/>
              <a:t>, TKDE2005] Towards the Next Generation of Recommender Systems: A Survey of the State-of-the-art and Possible Extensions</a:t>
            </a:r>
          </a:p>
          <a:p>
            <a:r>
              <a:rPr lang="en-US" altLang="ko-KR" sz="3800" dirty="0" smtClean="0"/>
              <a:t>Tagging Systems</a:t>
            </a:r>
          </a:p>
          <a:p>
            <a:pPr lvl="1"/>
            <a:r>
              <a:rPr lang="en-US" altLang="ko-KR" dirty="0"/>
              <a:t>[Das, VLDB2012] Who Tags What? An Analysis Framework</a:t>
            </a:r>
          </a:p>
          <a:p>
            <a:pPr lvl="1"/>
            <a:r>
              <a:rPr lang="en-US" altLang="ko-KR" dirty="0"/>
              <a:t>[Gupta, SIGKDD2010] Survey on Social Tagging Techniques, SIGKDD </a:t>
            </a:r>
            <a:r>
              <a:rPr lang="en-US" altLang="ko-KR" dirty="0" smtClean="0"/>
              <a:t>Explorations</a:t>
            </a:r>
          </a:p>
          <a:p>
            <a:r>
              <a:rPr lang="en-US" altLang="ko-KR" sz="3800" dirty="0" smtClean="0"/>
              <a:t>Tag recommendation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Xu</a:t>
            </a:r>
            <a:r>
              <a:rPr lang="en-US" altLang="ko-KR" dirty="0"/>
              <a:t>, APWeb2006] Cubic Analysis of Social Bookmarking for Personalized Recommendation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Xu</a:t>
            </a:r>
            <a:r>
              <a:rPr lang="en-US" altLang="ko-KR" dirty="0"/>
              <a:t>, CWTW2006] Towards the Semantic Web: Collaborative Tag Suggestions, Collaborative Web Tagging Workshop  at the WWW 2006</a:t>
            </a:r>
          </a:p>
          <a:p>
            <a:pPr lvl="1"/>
            <a:r>
              <a:rPr lang="en-US" altLang="ko-KR" dirty="0"/>
              <a:t>[Brooks, WWW2006] Improved Annotation of the </a:t>
            </a:r>
            <a:r>
              <a:rPr lang="en-US" altLang="ko-KR" dirty="0" err="1"/>
              <a:t>Blogsshpere</a:t>
            </a:r>
            <a:r>
              <a:rPr lang="en-US" altLang="ko-KR" dirty="0"/>
              <a:t> via </a:t>
            </a:r>
            <a:r>
              <a:rPr lang="en-US" altLang="ko-KR" dirty="0" err="1"/>
              <a:t>Autotagging</a:t>
            </a:r>
            <a:r>
              <a:rPr lang="en-US" altLang="ko-KR" dirty="0"/>
              <a:t> and Hierarchical Clustering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Mishne</a:t>
            </a:r>
            <a:r>
              <a:rPr lang="en-US" altLang="ko-KR" dirty="0"/>
              <a:t>, WWW2006] </a:t>
            </a:r>
            <a:r>
              <a:rPr lang="en-US" altLang="ko-KR" dirty="0" err="1"/>
              <a:t>AutoTag</a:t>
            </a:r>
            <a:r>
              <a:rPr lang="en-US" altLang="ko-KR" dirty="0"/>
              <a:t>: A Collaborative Approach to Automated Tag Assignment for Weblog </a:t>
            </a:r>
            <a:r>
              <a:rPr lang="en-US" altLang="ko-KR" dirty="0" smtClean="0"/>
              <a:t>Posts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Sigurbjörnsson</a:t>
            </a:r>
            <a:r>
              <a:rPr lang="en-US" altLang="ko-KR" dirty="0"/>
              <a:t>, WWW2008] Flickr Tag Recommendation based on Collective Knowledge</a:t>
            </a:r>
          </a:p>
          <a:p>
            <a:pPr lvl="1"/>
            <a:r>
              <a:rPr lang="en-US" altLang="ko-KR" dirty="0"/>
              <a:t>[Wu, WWW2009] Learning to </a:t>
            </a:r>
            <a:r>
              <a:rPr lang="en-US" altLang="ko-KR" dirty="0" smtClean="0"/>
              <a:t>Tag</a:t>
            </a:r>
          </a:p>
          <a:p>
            <a:r>
              <a:rPr lang="en-US" altLang="ko-KR" sz="3800" dirty="0" smtClean="0"/>
              <a:t>Item recommendation with tagging information</a:t>
            </a:r>
          </a:p>
          <a:p>
            <a:pPr lvl="1"/>
            <a:r>
              <a:rPr lang="en-US" altLang="ko-KR" dirty="0"/>
              <a:t>[Guan, WWW2010] Document Recommendation in Social Tagging </a:t>
            </a:r>
            <a:r>
              <a:rPr lang="en-US" altLang="ko-KR" dirty="0" smtClean="0"/>
              <a:t>Services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Peng</a:t>
            </a:r>
            <a:r>
              <a:rPr lang="en-US" altLang="ko-KR" dirty="0"/>
              <a:t>, CIKM2010] Collaborative Filtering in Social Tagging Systems based on Joint Item-tag Recommendations</a:t>
            </a:r>
          </a:p>
          <a:p>
            <a:pPr lvl="1"/>
            <a:r>
              <a:rPr lang="en-US" altLang="ko-KR" dirty="0"/>
              <a:t>[Guy, SIGIR2010] Social Media Recommendation based on People and Tags</a:t>
            </a:r>
          </a:p>
          <a:p>
            <a:pPr lvl="1"/>
            <a:r>
              <a:rPr lang="en-US" altLang="ko-KR" dirty="0"/>
              <a:t>[Han, APWeb2012] Improving Recommendation based on Features’ Co-occurrence Effects in Collaborative Tagging Systems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Shepitsen</a:t>
            </a:r>
            <a:r>
              <a:rPr lang="en-US" altLang="ko-KR" dirty="0"/>
              <a:t>, RecSys2008] Personalized Recommendation in Social Tagging Systems using Hierarchical Clustering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Umbrath</a:t>
            </a:r>
            <a:r>
              <a:rPr lang="en-US" altLang="ko-KR" dirty="0"/>
              <a:t>, RecSys2009] A Hybrid PLSA Approach for Warmer Cold Start in Folksonomy Recommendation 	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Symeonidis</a:t>
            </a:r>
            <a:r>
              <a:rPr lang="en-US" altLang="ko-KR" dirty="0"/>
              <a:t>, TKDE2010] A Unified Framework for Providing Recommendations in Social Tagging Systems based on Ternary Semantic Analysis, ACM Transactions on Knowledge and Data Engineering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Cai</a:t>
            </a:r>
            <a:r>
              <a:rPr lang="en-US" altLang="ko-KR" dirty="0"/>
              <a:t>, WSDM2011] Low-order Tensor Decompositions for Social Tagging </a:t>
            </a:r>
            <a:r>
              <a:rPr lang="en-US" altLang="ko-KR" dirty="0" smtClean="0"/>
              <a:t>Recommendation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60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rise of Web 2.0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Social tagging is essential to their success </a:t>
            </a:r>
            <a:r>
              <a:rPr lang="en-US" altLang="ko-KR" dirty="0" smtClean="0">
                <a:solidFill>
                  <a:srgbClr val="7030A0"/>
                </a:solidFill>
              </a:rPr>
              <a:t>[Das, VLDB2012]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Tagging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b="1" dirty="0"/>
              <a:t>user</a:t>
            </a:r>
            <a:r>
              <a:rPr lang="en-US" altLang="ko-KR" dirty="0"/>
              <a:t> annotates an </a:t>
            </a:r>
            <a:r>
              <a:rPr lang="en-US" altLang="ko-KR" b="1" dirty="0"/>
              <a:t>item</a:t>
            </a:r>
            <a:r>
              <a:rPr lang="en-US" altLang="ko-KR" dirty="0"/>
              <a:t> with </a:t>
            </a:r>
            <a:r>
              <a:rPr lang="en-US" altLang="ko-KR" b="1" dirty="0"/>
              <a:t>tags</a:t>
            </a:r>
          </a:p>
          <a:p>
            <a:pPr lvl="1"/>
            <a:r>
              <a:rPr lang="en-US" altLang="ko-KR" dirty="0"/>
              <a:t>Basic building block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&lt;user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, item,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tag&gt;</a:t>
            </a:r>
            <a:endParaRPr lang="en-US" altLang="ko-KR" i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Introduction: Tagging Information </a:t>
            </a:r>
            <a:r>
              <a:rPr lang="en-US" altLang="ko-KR" sz="2000" dirty="0"/>
              <a:t>[1/4]</a:t>
            </a:r>
            <a:endParaRPr lang="ko-KR" altLang="en-US" sz="2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808933" y="1781470"/>
            <a:ext cx="5138215" cy="556593"/>
            <a:chOff x="1043608" y="1615777"/>
            <a:chExt cx="4499942" cy="5048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1725314"/>
              <a:ext cx="1714500" cy="285750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267" y="1706264"/>
              <a:ext cx="1171575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615777"/>
              <a:ext cx="9715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76" y="4018808"/>
            <a:ext cx="2219006" cy="289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내용 개체 틀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85" y="5289083"/>
            <a:ext cx="822125" cy="793833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311046" y="4958382"/>
            <a:ext cx="770742" cy="3969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2870" tIns="51435" rIns="102870" bIns="51435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301</a:t>
            </a:r>
            <a:endParaRPr lang="ko-KR" alt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13450" y="5451535"/>
            <a:ext cx="965933" cy="3969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2870" tIns="51435" rIns="102870" bIns="51435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SNU</a:t>
            </a:r>
            <a:endParaRPr lang="ko-KR" alt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25675" y="5944687"/>
            <a:ext cx="1541484" cy="3969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2870" tIns="51435" rIns="102870" bIns="51435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Engineering</a:t>
            </a:r>
            <a:endParaRPr lang="ko-KR" alt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49007" y="6437839"/>
            <a:ext cx="1294820" cy="3969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2870" tIns="51435" rIns="102870" bIns="51435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Building</a:t>
            </a:r>
            <a:endParaRPr lang="ko-KR" alt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직선 연결선 9"/>
          <p:cNvCxnSpPr>
            <a:stCxn id="11" idx="3"/>
            <a:endCxn id="8" idx="1"/>
          </p:cNvCxnSpPr>
          <p:nvPr/>
        </p:nvCxnSpPr>
        <p:spPr>
          <a:xfrm flipV="1">
            <a:off x="2589310" y="5156841"/>
            <a:ext cx="1721735" cy="529158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1" idx="3"/>
            <a:endCxn id="14" idx="1"/>
          </p:cNvCxnSpPr>
          <p:nvPr/>
        </p:nvCxnSpPr>
        <p:spPr>
          <a:xfrm flipV="1">
            <a:off x="2589310" y="5649994"/>
            <a:ext cx="1624140" cy="36006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3"/>
            <a:endCxn id="15" idx="1"/>
          </p:cNvCxnSpPr>
          <p:nvPr/>
        </p:nvCxnSpPr>
        <p:spPr>
          <a:xfrm>
            <a:off x="2589310" y="5685999"/>
            <a:ext cx="1336364" cy="457147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3"/>
            <a:endCxn id="16" idx="1"/>
          </p:cNvCxnSpPr>
          <p:nvPr/>
        </p:nvCxnSpPr>
        <p:spPr>
          <a:xfrm>
            <a:off x="2589310" y="5685999"/>
            <a:ext cx="1459697" cy="950298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3"/>
            <a:endCxn id="1028" idx="1"/>
          </p:cNvCxnSpPr>
          <p:nvPr/>
        </p:nvCxnSpPr>
        <p:spPr>
          <a:xfrm>
            <a:off x="5081788" y="5156841"/>
            <a:ext cx="1207587" cy="309637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4" idx="3"/>
            <a:endCxn id="1028" idx="1"/>
          </p:cNvCxnSpPr>
          <p:nvPr/>
        </p:nvCxnSpPr>
        <p:spPr>
          <a:xfrm flipV="1">
            <a:off x="5179383" y="5466478"/>
            <a:ext cx="1109992" cy="183516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5" idx="3"/>
            <a:endCxn id="1028" idx="1"/>
          </p:cNvCxnSpPr>
          <p:nvPr/>
        </p:nvCxnSpPr>
        <p:spPr>
          <a:xfrm flipV="1">
            <a:off x="5467159" y="5466478"/>
            <a:ext cx="822216" cy="676668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6" idx="3"/>
            <a:endCxn id="1028" idx="1"/>
          </p:cNvCxnSpPr>
          <p:nvPr/>
        </p:nvCxnSpPr>
        <p:spPr>
          <a:xfrm flipV="1">
            <a:off x="5343826" y="5466478"/>
            <a:ext cx="945549" cy="1169819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33236" y="6946073"/>
            <a:ext cx="663002" cy="411651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ko-KR" altLang="en-US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82107" y="6956318"/>
            <a:ext cx="534762" cy="411651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tag</a:t>
            </a:r>
            <a:endParaRPr lang="ko-KR" altLang="en-US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95421" y="6956318"/>
            <a:ext cx="661400" cy="411651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item</a:t>
            </a:r>
            <a:endParaRPr lang="ko-KR" altLang="en-US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005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42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Introduction: Recommender Systems</a:t>
            </a:r>
            <a:r>
              <a:rPr lang="en-US" altLang="ko-KR" dirty="0"/>
              <a:t> </a:t>
            </a:r>
            <a:r>
              <a:rPr lang="en-US" altLang="ko-KR" sz="2000" dirty="0"/>
              <a:t>[2/4]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Focusing on recommendation problems in the mid-1990s</a:t>
            </a:r>
            <a:endParaRPr lang="en-US" altLang="ko-KR" sz="2000" dirty="0" smtClean="0">
              <a:solidFill>
                <a:srgbClr val="7030A0"/>
              </a:solidFill>
            </a:endParaRPr>
          </a:p>
          <a:p>
            <a:pPr lvl="1"/>
            <a:r>
              <a:rPr lang="en-US" altLang="ko-KR" dirty="0"/>
              <a:t>Collaborative filtering  </a:t>
            </a:r>
            <a:r>
              <a:rPr lang="en-US" altLang="ko-KR" sz="2400" dirty="0">
                <a:solidFill>
                  <a:srgbClr val="7030A0"/>
                </a:solidFill>
              </a:rPr>
              <a:t>[</a:t>
            </a:r>
            <a:r>
              <a:rPr lang="en-US" altLang="ko-KR" sz="2400" dirty="0" err="1">
                <a:solidFill>
                  <a:srgbClr val="7030A0"/>
                </a:solidFill>
              </a:rPr>
              <a:t>Resnick</a:t>
            </a:r>
            <a:r>
              <a:rPr lang="en-US" altLang="ko-KR" sz="2400" dirty="0">
                <a:solidFill>
                  <a:srgbClr val="7030A0"/>
                </a:solidFill>
              </a:rPr>
              <a:t>, CSCW1994]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Data </a:t>
            </a:r>
            <a:r>
              <a:rPr lang="en-US" altLang="ko-KR" dirty="0"/>
              <a:t>types used by recommender systems</a:t>
            </a:r>
          </a:p>
          <a:p>
            <a:pPr lvl="1"/>
            <a:r>
              <a:rPr lang="en-US" altLang="ko-KR" dirty="0"/>
              <a:t>User profile</a:t>
            </a:r>
          </a:p>
          <a:p>
            <a:pPr lvl="1"/>
            <a:r>
              <a:rPr lang="en-US" altLang="ko-KR" dirty="0"/>
              <a:t>Item content analysis</a:t>
            </a:r>
          </a:p>
          <a:p>
            <a:pPr lvl="1"/>
            <a:r>
              <a:rPr lang="en-US" altLang="ko-KR" dirty="0"/>
              <a:t>Relation between users and items</a:t>
            </a:r>
          </a:p>
          <a:p>
            <a:pPr lvl="2"/>
            <a:r>
              <a:rPr lang="en-US" altLang="ko-KR" dirty="0" smtClean="0"/>
              <a:t>e.g</a:t>
            </a:r>
            <a:r>
              <a:rPr lang="en-US" altLang="ko-KR" dirty="0"/>
              <a:t>., </a:t>
            </a:r>
            <a:r>
              <a:rPr lang="en-US" altLang="ko-KR" dirty="0" smtClean="0"/>
              <a:t>rating and purchase history 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Recommendation methods </a:t>
            </a:r>
            <a:r>
              <a:rPr lang="en-US" altLang="ko-KR" sz="2000" dirty="0" smtClean="0">
                <a:solidFill>
                  <a:srgbClr val="7030A0"/>
                </a:solidFill>
              </a:rPr>
              <a:t>[</a:t>
            </a:r>
            <a:r>
              <a:rPr lang="en-US" altLang="ko-KR" sz="2000" dirty="0" err="1" smtClean="0">
                <a:solidFill>
                  <a:srgbClr val="7030A0"/>
                </a:solidFill>
              </a:rPr>
              <a:t>Adomavicius</a:t>
            </a:r>
            <a:r>
              <a:rPr lang="en-US" altLang="ko-KR" sz="2000" dirty="0" smtClean="0">
                <a:solidFill>
                  <a:srgbClr val="7030A0"/>
                </a:solidFill>
              </a:rPr>
              <a:t>, TKDE2005]</a:t>
            </a:r>
            <a:endParaRPr lang="en-US" altLang="ko-KR" sz="2000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513" y="3132559"/>
            <a:ext cx="822125" cy="7938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411" y="2908773"/>
            <a:ext cx="856568" cy="1241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2"/>
          <a:stretch/>
        </p:blipFill>
        <p:spPr>
          <a:xfrm>
            <a:off x="8324753" y="3260394"/>
            <a:ext cx="1360237" cy="53816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99" y="4284687"/>
            <a:ext cx="39719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700214" y="5724847"/>
            <a:ext cx="2664296" cy="57606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Content-based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00214" y="6505053"/>
            <a:ext cx="2664296" cy="57606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Collaborative Filtering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52542" y="5724847"/>
            <a:ext cx="1080120" cy="135627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Hybrid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62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Introduction: Tag-aware Recommender Systems</a:t>
            </a:r>
            <a:r>
              <a:rPr lang="en-US" altLang="ko-KR" sz="3600" dirty="0"/>
              <a:t> </a:t>
            </a:r>
            <a:r>
              <a:rPr lang="en-US" altLang="ko-KR" sz="2000" dirty="0"/>
              <a:t>[3/4]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Additional types of data in tagging systems</a:t>
            </a:r>
            <a:endParaRPr lang="en-US" altLang="ko-KR" sz="2300" dirty="0">
              <a:solidFill>
                <a:srgbClr val="7030A0"/>
              </a:solidFill>
            </a:endParaRPr>
          </a:p>
          <a:p>
            <a:pPr lvl="1"/>
            <a:r>
              <a:rPr lang="en-US" altLang="ko-KR" dirty="0"/>
              <a:t>Tagging information</a:t>
            </a:r>
          </a:p>
          <a:p>
            <a:pPr lvl="1"/>
            <a:r>
              <a:rPr lang="en-US" altLang="ko-KR" dirty="0"/>
              <a:t>Specialized recommender system is needed</a:t>
            </a:r>
          </a:p>
          <a:p>
            <a:pPr lvl="1"/>
            <a:r>
              <a:rPr lang="en-US" altLang="ko-KR" dirty="0"/>
              <a:t>Recommendation in tagging systems</a:t>
            </a:r>
          </a:p>
          <a:p>
            <a:pPr marL="514350" lvl="1" indent="0">
              <a:buNone/>
            </a:pPr>
            <a:r>
              <a:rPr lang="en-US" altLang="ko-KR" sz="2200" dirty="0">
                <a:solidFill>
                  <a:srgbClr val="7030A0"/>
                </a:solidFill>
              </a:rPr>
              <a:t>     [</a:t>
            </a:r>
            <a:r>
              <a:rPr lang="en-US" altLang="ko-KR" sz="2200" dirty="0" err="1">
                <a:solidFill>
                  <a:srgbClr val="7030A0"/>
                </a:solidFill>
              </a:rPr>
              <a:t>Xu</a:t>
            </a:r>
            <a:r>
              <a:rPr lang="en-US" altLang="ko-KR" sz="2200" dirty="0">
                <a:solidFill>
                  <a:srgbClr val="7030A0"/>
                </a:solidFill>
              </a:rPr>
              <a:t>, CWTW2006] [Brooks, WWW2006] [</a:t>
            </a:r>
            <a:r>
              <a:rPr lang="en-US" altLang="ko-KR" sz="2200" dirty="0" err="1">
                <a:solidFill>
                  <a:srgbClr val="7030A0"/>
                </a:solidFill>
              </a:rPr>
              <a:t>Mishne</a:t>
            </a:r>
            <a:r>
              <a:rPr lang="en-US" altLang="ko-KR" sz="2200" dirty="0">
                <a:solidFill>
                  <a:srgbClr val="7030A0"/>
                </a:solidFill>
              </a:rPr>
              <a:t>, WWW2006] [</a:t>
            </a:r>
            <a:r>
              <a:rPr lang="en-US" altLang="ko-KR" sz="2200" dirty="0" err="1">
                <a:solidFill>
                  <a:srgbClr val="7030A0"/>
                </a:solidFill>
              </a:rPr>
              <a:t>Xu</a:t>
            </a:r>
            <a:r>
              <a:rPr lang="en-US" altLang="ko-KR" sz="2200" dirty="0">
                <a:solidFill>
                  <a:srgbClr val="7030A0"/>
                </a:solidFill>
              </a:rPr>
              <a:t>, APWeb2006]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Tags in recommender systems</a:t>
            </a:r>
          </a:p>
          <a:p>
            <a:pPr lvl="1"/>
            <a:r>
              <a:rPr lang="en-US" altLang="ko-KR" dirty="0" smtClean="0"/>
              <a:t>Useful for multimedia contents</a:t>
            </a:r>
          </a:p>
          <a:p>
            <a:pPr lvl="1"/>
            <a:r>
              <a:rPr lang="en-US" altLang="ko-KR" dirty="0" smtClean="0"/>
              <a:t>Specific textual user preferences (e.g., good, bad, like, or cool)</a:t>
            </a:r>
          </a:p>
          <a:p>
            <a:pPr lvl="1"/>
            <a:r>
              <a:rPr lang="en-US" altLang="ko-KR" dirty="0" smtClean="0"/>
              <a:t>Additional bridges (e.g., common tags between two users)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Tag-aware recommender systems</a:t>
            </a:r>
            <a:endParaRPr lang="en-US" altLang="ko-KR" dirty="0"/>
          </a:p>
          <a:p>
            <a:pPr lvl="1"/>
            <a:r>
              <a:rPr lang="en-US" altLang="ko-KR" dirty="0" smtClean="0"/>
              <a:t>Recommender Systems for Social Tagging Systems, </a:t>
            </a:r>
            <a:r>
              <a:rPr lang="en-US" altLang="ko-KR" dirty="0" err="1" smtClean="0"/>
              <a:t>Marinho</a:t>
            </a:r>
            <a:r>
              <a:rPr lang="en-US" altLang="ko-KR" dirty="0" smtClean="0"/>
              <a:t> et al., Springer, 2012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76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Introduction: Limitations </a:t>
            </a:r>
            <a:r>
              <a:rPr lang="en-US" altLang="ko-KR" sz="2000" dirty="0"/>
              <a:t>[4/4]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Tagging problems </a:t>
            </a:r>
            <a:r>
              <a:rPr lang="en-US" altLang="ko-KR" sz="2300" dirty="0">
                <a:solidFill>
                  <a:srgbClr val="7030A0"/>
                </a:solidFill>
              </a:rPr>
              <a:t>[Gupta, SIGKDD2010]</a:t>
            </a:r>
          </a:p>
          <a:p>
            <a:pPr lvl="1"/>
            <a:r>
              <a:rPr lang="en-US" altLang="ko-KR" dirty="0" smtClean="0"/>
              <a:t>Spamming</a:t>
            </a:r>
          </a:p>
          <a:p>
            <a:pPr lvl="1"/>
            <a:r>
              <a:rPr lang="en-US" altLang="ko-KR" dirty="0" smtClean="0"/>
              <a:t>Canonicalization and ambiguities</a:t>
            </a:r>
          </a:p>
          <a:p>
            <a:pPr lvl="2"/>
            <a:r>
              <a:rPr lang="en-US" altLang="ko-KR" dirty="0" smtClean="0"/>
              <a:t>Synonym: BIG and LARGE</a:t>
            </a:r>
          </a:p>
          <a:p>
            <a:pPr lvl="2"/>
            <a:r>
              <a:rPr lang="en-US" altLang="ko-KR" dirty="0" smtClean="0"/>
              <a:t>Polysemy: APPLE</a:t>
            </a:r>
          </a:p>
          <a:p>
            <a:pPr lvl="1"/>
            <a:r>
              <a:rPr lang="en-US" altLang="ko-KR" dirty="0" smtClean="0"/>
              <a:t>Other problems</a:t>
            </a:r>
          </a:p>
          <a:p>
            <a:pPr lvl="2"/>
            <a:r>
              <a:rPr lang="en-US" altLang="ko-KR" dirty="0" smtClean="0"/>
              <a:t>Sparsity, no consensus, and search inefficiency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Recommendation problems</a:t>
            </a:r>
          </a:p>
          <a:p>
            <a:pPr lvl="1"/>
            <a:r>
              <a:rPr lang="en-US" altLang="ko-KR" dirty="0" smtClean="0"/>
              <a:t>Sparsity</a:t>
            </a:r>
          </a:p>
          <a:p>
            <a:pPr lvl="1"/>
            <a:r>
              <a:rPr lang="en-US" altLang="ko-KR" dirty="0" smtClean="0"/>
              <a:t>Cold-start user and cold-start item</a:t>
            </a:r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76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u="sng" dirty="0" smtClean="0"/>
              <a:t>Tag-aware Recommender Systems</a:t>
            </a:r>
          </a:p>
          <a:p>
            <a:pPr lvl="1"/>
            <a:r>
              <a:rPr lang="en-US" altLang="ko-KR" dirty="0" smtClean="0"/>
              <a:t>Tag recommendation</a:t>
            </a:r>
          </a:p>
          <a:p>
            <a:pPr lvl="1"/>
            <a:r>
              <a:rPr lang="en-US" altLang="ko-KR" dirty="0" smtClean="0"/>
              <a:t>Item recommendation with tagging information</a:t>
            </a:r>
          </a:p>
          <a:p>
            <a:r>
              <a:rPr lang="en-US" altLang="ko-KR" dirty="0" smtClean="0"/>
              <a:t>My Ph.D. Research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51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Tag-aware Recommender Systems </a:t>
            </a:r>
            <a:r>
              <a:rPr lang="en-US" altLang="ko-KR" sz="2300" dirty="0" smtClean="0"/>
              <a:t>[1/11]</a:t>
            </a:r>
            <a:endParaRPr lang="ko-KR" altLang="en-US" sz="2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Research issues in tagging systems</a:t>
            </a:r>
          </a:p>
          <a:p>
            <a:pPr lvl="1"/>
            <a:r>
              <a:rPr lang="en-US" altLang="ko-KR" dirty="0" smtClean="0"/>
              <a:t>Tag recommendation</a:t>
            </a:r>
          </a:p>
          <a:p>
            <a:pPr lvl="2"/>
            <a:r>
              <a:rPr lang="en-US" altLang="ko-KR" dirty="0" smtClean="0"/>
              <a:t>Assisting a user’s tag input process </a:t>
            </a:r>
          </a:p>
          <a:p>
            <a:pPr lvl="2"/>
            <a:r>
              <a:rPr lang="en-US" altLang="ko-KR" dirty="0" smtClean="0"/>
              <a:t>Enriching tagging information</a:t>
            </a:r>
          </a:p>
          <a:p>
            <a:pPr lvl="2"/>
            <a:r>
              <a:rPr lang="en-US" altLang="ko-KR" dirty="0" smtClean="0"/>
              <a:t>Improving user experience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Item recommendation with tagging information</a:t>
            </a: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48" y="5260531"/>
            <a:ext cx="822125" cy="79383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717183" y="5220791"/>
            <a:ext cx="2256646" cy="873314"/>
          </a:xfrm>
          <a:prstGeom prst="roundRect">
            <a:avLst>
              <a:gd name="adj" fmla="val 1895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2870" tIns="51435" rIns="102870" bIns="51435" spcCol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Recommender System</a:t>
            </a:r>
            <a:endParaRPr lang="ko-KR" alt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96072" y="5458967"/>
            <a:ext cx="822216" cy="3969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Tags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" name="직선 화살표 연결선 8"/>
          <p:cNvCxnSpPr>
            <a:stCxn id="5" idx="3"/>
            <a:endCxn id="7" idx="1"/>
          </p:cNvCxnSpPr>
          <p:nvPr/>
        </p:nvCxnSpPr>
        <p:spPr>
          <a:xfrm>
            <a:off x="4973829" y="5657448"/>
            <a:ext cx="197331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49381" y="5289938"/>
            <a:ext cx="802464" cy="411651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items</a:t>
            </a:r>
            <a:endParaRPr lang="ko-KR" altLang="en-US" dirty="0" smtClean="0">
              <a:latin typeface="Corbe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932" y="1160690"/>
            <a:ext cx="3835739" cy="283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00484" y="3860023"/>
            <a:ext cx="3237425" cy="411651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altLang="ko-KR" dirty="0" err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Sigurbjörnsson</a:t>
            </a:r>
            <a:r>
              <a:rPr lang="en-US" altLang="ko-KR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, WWW2008]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94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World Wide Web Conference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395958" y="3564607"/>
            <a:ext cx="9793088" cy="86409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974" y="3796600"/>
            <a:ext cx="708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2006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0651" y="37966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2007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6711" y="37966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2008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771" y="37966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2009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8831" y="37966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2010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4891" y="37966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2011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0951" y="37966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2012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4070" y="3276615"/>
            <a:ext cx="1080000" cy="36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Xu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3950" y="2844527"/>
            <a:ext cx="1080000" cy="36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Brooks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950" y="2412519"/>
            <a:ext cx="1080000" cy="36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Mishne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64110" y="3276575"/>
            <a:ext cx="1080000" cy="36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Chirita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72222" y="2844567"/>
            <a:ext cx="1800000" cy="36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Sigurbjörnsson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72542" y="3276575"/>
            <a:ext cx="1080000" cy="36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Wu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12702" y="4500751"/>
            <a:ext cx="1080000" cy="360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Guan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676878" y="4500751"/>
            <a:ext cx="1440000" cy="360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HeterRank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958" y="6372959"/>
            <a:ext cx="1080000" cy="36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958" y="6804967"/>
            <a:ext cx="1080000" cy="360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7502" y="6372919"/>
            <a:ext cx="2496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: tag recommendation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6078" y="6764897"/>
            <a:ext cx="5336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: item recommendation with tagging information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32262" y="3276575"/>
            <a:ext cx="1080000" cy="360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Garg</a:t>
            </a:r>
            <a:endParaRPr lang="ko-KR" alt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4839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alibri" pitchFamily="34" charset="0"/>
            <a:cs typeface="Calibri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</Template>
  <TotalTime>7202</TotalTime>
  <Words>1468</Words>
  <Application>Microsoft Office PowerPoint</Application>
  <PresentationFormat>사용자 지정</PresentationFormat>
  <Paragraphs>363</Paragraphs>
  <Slides>27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SNU IDB Lab.</vt:lpstr>
      <vt:lpstr>A Survey on Tag-aware Recommender Systems</vt:lpstr>
      <vt:lpstr>Outline</vt:lpstr>
      <vt:lpstr>Introduction: Tagging Information [1/4]</vt:lpstr>
      <vt:lpstr>Introduction: Recommender Systems [2/4]</vt:lpstr>
      <vt:lpstr>Introduction: Tag-aware Recommender Systems [3/4]</vt:lpstr>
      <vt:lpstr>Introduction: Limitations [4/4]</vt:lpstr>
      <vt:lpstr>Outline</vt:lpstr>
      <vt:lpstr>Tag-aware Recommender Systems [1/11]</vt:lpstr>
      <vt:lpstr>In World Wide Web Conference</vt:lpstr>
      <vt:lpstr>Tag-aware Recommender Systems [2/11]</vt:lpstr>
      <vt:lpstr>Tag-aware Recommender Systems: Evolution [3/11]</vt:lpstr>
      <vt:lpstr>Tag-aware Recommender Systems [4/11]</vt:lpstr>
      <vt:lpstr>Tag-aware Recommender Systems: Merit [5/11]</vt:lpstr>
      <vt:lpstr>Tag-aware Recommender Systems: Taxonomy [6/11]</vt:lpstr>
      <vt:lpstr>Tag-aware Recommender Systems [7/11]</vt:lpstr>
      <vt:lpstr>Traditional RS + Tagging Information [8/11]</vt:lpstr>
      <vt:lpstr>Tag-aware Recommender Systems [9/11]</vt:lpstr>
      <vt:lpstr>Tag-based Machine Learning [10/11]</vt:lpstr>
      <vt:lpstr>Tag-aware Recommender Systems [11/11]</vt:lpstr>
      <vt:lpstr>Outline</vt:lpstr>
      <vt:lpstr>Previous Work [1/3]</vt:lpstr>
      <vt:lpstr>In World Wide Web Conference</vt:lpstr>
      <vt:lpstr>Previous Work [2/3]</vt:lpstr>
      <vt:lpstr>Previous Work [3/3]</vt:lpstr>
      <vt:lpstr>Research Direction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Ruud</dc:creator>
  <cp:lastModifiedBy>Ruud</cp:lastModifiedBy>
  <cp:revision>317</cp:revision>
  <dcterms:created xsi:type="dcterms:W3CDTF">2012-07-30T01:10:31Z</dcterms:created>
  <dcterms:modified xsi:type="dcterms:W3CDTF">2012-09-20T04:36:03Z</dcterms:modified>
</cp:coreProperties>
</file>