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0" r:id="rId3"/>
    <p:sldId id="26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58" r:id="rId15"/>
    <p:sldId id="25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4352" autoAdjust="0"/>
  </p:normalViewPr>
  <p:slideViewPr>
    <p:cSldViewPr snapToGrid="0">
      <p:cViewPr varScale="1">
        <p:scale>
          <a:sx n="107" d="100"/>
          <a:sy n="107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EDBB-0E09-4398-9728-D12EF16A48D8}" type="datetimeFigureOut">
              <a:rPr lang="ko-KR" altLang="en-US" smtClean="0"/>
              <a:t>2015-12-24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18028-4959-43A0-BE8D-9934E1EDF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1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F14-0F00-4FE5-9284-E6B7FC60FC89}" type="datetimeFigureOut">
              <a:rPr lang="ko-KR" altLang="en-US" smtClean="0"/>
              <a:t>2015-12-24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2B8FD-D65A-4E81-8017-34B3AC1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2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Window</a:t>
            </a:r>
            <a:r>
              <a:rPr lang="ko-KR" altLang="en-US" dirty="0" smtClean="0"/>
              <a:t> 크기가 작으면 연관된 정보간의 분리 가능성</a:t>
            </a:r>
            <a:endParaRPr lang="en-US" altLang="ko-KR" dirty="0" smtClean="0"/>
          </a:p>
          <a:p>
            <a:r>
              <a:rPr lang="en-US" altLang="ko-KR" dirty="0" smtClean="0"/>
              <a:t>Window </a:t>
            </a:r>
            <a:r>
              <a:rPr lang="ko-KR" altLang="en-US" dirty="0" smtClean="0"/>
              <a:t>크기가 크면 </a:t>
            </a:r>
            <a:r>
              <a:rPr lang="en-US" altLang="ko-KR" dirty="0" smtClean="0"/>
              <a:t>memory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7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50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Round robin?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2B8FD-D65A-4E81-8017-34B3AC151A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8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7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6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‹#›</a:t>
            </a:fld>
            <a:r>
              <a:rPr lang="en-US" altLang="ko-KR" dirty="0" smtClean="0"/>
              <a:t>/15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267891" indent="-267891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602456" indent="-259556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540544" algn="l"/>
              </a:tabLst>
              <a:defRPr sz="2000">
                <a:latin typeface="+mn-lt"/>
              </a:defRPr>
            </a:lvl2pPr>
            <a:lvl3pPr marL="857250" indent="-171450">
              <a:buClr>
                <a:srgbClr val="083E88"/>
              </a:buClr>
              <a:buFont typeface="Arial" panose="020B0604020202020204" pitchFamily="34" charset="0"/>
              <a:buChar char="•"/>
              <a:defRPr sz="1600"/>
            </a:lvl3pPr>
            <a:lvl4pPr marL="1200150" indent="-171450">
              <a:buClr>
                <a:srgbClr val="083E88"/>
              </a:buClr>
              <a:buFont typeface="Calibri" panose="020F0502020204030204" pitchFamily="34" charset="0"/>
              <a:buChar char="‒"/>
              <a:defRPr sz="1400"/>
            </a:lvl4pPr>
            <a:lvl5pPr marL="1543050" indent="-171450">
              <a:buClr>
                <a:srgbClr val="083E88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1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88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12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7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DE2D-E7F2-4E46-B7E0-49E39F1C9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 Software Chain Approach to Big Data Stream Processing and Analytics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04332" y="3636835"/>
            <a:ext cx="6735336" cy="2586543"/>
          </a:xfrm>
        </p:spPr>
        <p:txBody>
          <a:bodyPr>
            <a:normAutofit/>
          </a:bodyPr>
          <a:lstStyle/>
          <a:p>
            <a:r>
              <a:rPr lang="pt-BR" altLang="ko-KR" sz="1600" dirty="0"/>
              <a:t>Xhafa, F., Naranjo, V., Caballe, S., &amp; Barolli, L</a:t>
            </a:r>
            <a:r>
              <a:rPr lang="pt-BR" altLang="ko-KR" sz="1600" dirty="0" smtClean="0"/>
              <a:t>.</a:t>
            </a:r>
          </a:p>
          <a:p>
            <a:r>
              <a:rPr lang="en-US" altLang="ko-KR" sz="1600" dirty="0" smtClean="0"/>
              <a:t>Complex, Intelligent, and Software Intensive Systems (CISIS), 2015 </a:t>
            </a:r>
          </a:p>
          <a:p>
            <a:r>
              <a:rPr lang="en-US" altLang="ko-KR" sz="1600" dirty="0"/>
              <a:t>9</a:t>
            </a:r>
            <a:r>
              <a:rPr lang="en-US" altLang="ko-KR" sz="1600" dirty="0" smtClean="0"/>
              <a:t>th </a:t>
            </a:r>
            <a:r>
              <a:rPr lang="en-US" altLang="ko-KR" sz="1600" dirty="0"/>
              <a:t>International Conference on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24 Dec 2015</a:t>
            </a:r>
          </a:p>
          <a:p>
            <a:r>
              <a:rPr lang="en-US" altLang="ko-KR" sz="1600" dirty="0" err="1" smtClean="0"/>
              <a:t>Yubin</a:t>
            </a:r>
            <a:r>
              <a:rPr lang="en-US" altLang="ko-KR" sz="1600" dirty="0" smtClean="0"/>
              <a:t> Lim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8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Simple Scalable Streaming System (S4)</a:t>
            </a:r>
          </a:p>
          <a:p>
            <a:r>
              <a:rPr lang="en-US" altLang="ko-KR" dirty="0" smtClean="0"/>
              <a:t>Develop high performance computing platform hiding complexity of parallel processing from programmer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Features</a:t>
            </a:r>
          </a:p>
          <a:p>
            <a:pPr lvl="1"/>
            <a:r>
              <a:rPr lang="en-US" altLang="ko-KR" dirty="0" smtClean="0"/>
              <a:t>Decentralized</a:t>
            </a:r>
          </a:p>
          <a:p>
            <a:pPr lvl="1"/>
            <a:r>
              <a:rPr lang="en-US" altLang="ko-KR" dirty="0" smtClean="0"/>
              <a:t>Scalable</a:t>
            </a:r>
          </a:p>
          <a:p>
            <a:pPr lvl="1"/>
            <a:r>
              <a:rPr lang="en-US" altLang="ko-KR" dirty="0" smtClean="0"/>
              <a:t>Extensible</a:t>
            </a:r>
          </a:p>
          <a:p>
            <a:pPr lvl="1"/>
            <a:r>
              <a:rPr lang="en-US" altLang="ko-KR" dirty="0" smtClean="0"/>
              <a:t>Cluster management</a:t>
            </a:r>
          </a:p>
          <a:p>
            <a:pPr lvl="1"/>
            <a:r>
              <a:rPr lang="en-US" altLang="ko-KR" dirty="0" smtClean="0"/>
              <a:t>Fault-tolerance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Yahoo!S4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10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Input: data stream from FlightRadar24</a:t>
            </a:r>
          </a:p>
          <a:p>
            <a:pPr lvl="1"/>
            <a:r>
              <a:rPr lang="en-US" altLang="ko-KR" dirty="0" smtClean="0"/>
              <a:t>Most commercial airliners equipped with a transponder</a:t>
            </a:r>
          </a:p>
          <a:p>
            <a:pPr lvl="1"/>
            <a:r>
              <a:rPr lang="en-US" altLang="ko-KR" dirty="0" smtClean="0"/>
              <a:t>Cover 90% of Europe, USA, Canada, along with other parts of world</a:t>
            </a:r>
          </a:p>
          <a:p>
            <a:pPr lvl="1"/>
            <a:r>
              <a:rPr lang="en-US" altLang="ko-KR" dirty="0" smtClean="0"/>
              <a:t>Real-time information of flights</a:t>
            </a:r>
          </a:p>
          <a:p>
            <a:pPr lvl="2"/>
            <a:r>
              <a:rPr lang="en-US" altLang="ko-KR" sz="1800" dirty="0" smtClean="0"/>
              <a:t>Geo-graphic information, latitude, model, register code etc. in JSON</a:t>
            </a:r>
          </a:p>
          <a:p>
            <a:pPr lvl="1"/>
            <a:r>
              <a:rPr lang="en-US" altLang="ko-KR" sz="2200" dirty="0" smtClean="0"/>
              <a:t>Update every X seconds for 4000~6000 flights</a:t>
            </a:r>
            <a:endParaRPr lang="en-US" altLang="ko-KR" sz="2200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Output</a:t>
            </a:r>
          </a:p>
          <a:p>
            <a:pPr lvl="1"/>
            <a:r>
              <a:rPr lang="en-US" altLang="ko-KR" dirty="0" smtClean="0"/>
              <a:t>Result of processing data stream of flight information</a:t>
            </a:r>
          </a:p>
          <a:p>
            <a:pPr lvl="1"/>
            <a:r>
              <a:rPr lang="en-US" altLang="ko-KR" dirty="0" smtClean="0"/>
              <a:t>For every flight in real time</a:t>
            </a:r>
          </a:p>
          <a:p>
            <a:pPr lvl="2"/>
            <a:r>
              <a:rPr lang="en-US" altLang="ko-KR" sz="1800" dirty="0" smtClean="0"/>
              <a:t>Departure &amp; destination airport name and country</a:t>
            </a:r>
          </a:p>
          <a:p>
            <a:pPr lvl="2"/>
            <a:r>
              <a:rPr lang="en-US" altLang="ko-KR" sz="1800" dirty="0" smtClean="0"/>
              <a:t>Flight status, distance to origin &amp; destination</a:t>
            </a:r>
          </a:p>
          <a:p>
            <a:pPr lvl="2"/>
            <a:r>
              <a:rPr lang="en-US" altLang="ko-KR" sz="1800" dirty="0" smtClean="0"/>
              <a:t>N nearest airport to flight radius</a:t>
            </a:r>
          </a:p>
          <a:p>
            <a:pPr lvl="2"/>
            <a:r>
              <a:rPr lang="en-US" altLang="ko-KR" sz="1800" dirty="0" smtClean="0"/>
              <a:t>Country over which flies &amp; closer to current position</a:t>
            </a:r>
            <a:endParaRPr lang="ko-KR" altLang="en-US" sz="1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 of Yahoo!S4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9385"/>
            <a:ext cx="9144000" cy="46022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11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65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Mapping of Yahoo!S4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69" y="1282392"/>
            <a:ext cx="7686675" cy="5343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6927230" y="2022462"/>
            <a:ext cx="870152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Sensor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7203131" y="2022462"/>
            <a:ext cx="870152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Extractor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7479032" y="2022462"/>
            <a:ext cx="870152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Parser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7757315" y="2022462"/>
            <a:ext cx="870152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Formatter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8033214" y="2022462"/>
            <a:ext cx="870152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Outputter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10600" y="1657350"/>
            <a:ext cx="193675" cy="107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48000" y="2821577"/>
            <a:ext cx="992777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471852" y="2646585"/>
            <a:ext cx="992777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566139" y="2649304"/>
            <a:ext cx="992777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Processing Element</a:t>
            </a:r>
            <a:endParaRPr 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048000" y="4001587"/>
            <a:ext cx="992777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PlaneInputAdapter</a:t>
            </a:r>
            <a:endParaRPr 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4480560" y="3992878"/>
            <a:ext cx="992777" cy="435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PlaneApp</a:t>
            </a:r>
            <a:endParaRPr 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3074127" y="5225548"/>
            <a:ext cx="992777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Plane</a:t>
            </a:r>
            <a:br>
              <a:rPr lang="en-US" sz="1600" dirty="0" smtClean="0"/>
            </a:br>
            <a:r>
              <a:rPr lang="en-US" sz="1600" dirty="0" smtClean="0"/>
              <a:t>Parser</a:t>
            </a:r>
            <a:endParaRPr 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4219304" y="5225548"/>
            <a:ext cx="992777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World</a:t>
            </a:r>
            <a:br>
              <a:rPr lang="en-US" sz="1600" dirty="0" smtClean="0"/>
            </a:br>
            <a:r>
              <a:rPr lang="en-US" sz="1600" dirty="0" smtClean="0"/>
              <a:t>Parser</a:t>
            </a:r>
            <a:endParaRPr 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5364481" y="5225548"/>
            <a:ext cx="992777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Airport</a:t>
            </a:r>
            <a:br>
              <a:rPr lang="en-US" sz="1600" dirty="0" smtClean="0"/>
            </a:br>
            <a:r>
              <a:rPr lang="en-US" sz="1600" dirty="0" smtClean="0"/>
              <a:t>Parser</a:t>
            </a:r>
            <a:endParaRPr lang="en-US" sz="1600" dirty="0"/>
          </a:p>
        </p:txBody>
      </p:sp>
      <p:sp>
        <p:nvSpPr>
          <p:cNvPr id="23" name="직사각형 22"/>
          <p:cNvSpPr/>
          <p:nvPr/>
        </p:nvSpPr>
        <p:spPr>
          <a:xfrm>
            <a:off x="6256141" y="3968290"/>
            <a:ext cx="992777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Plane</a:t>
            </a:r>
            <a:br>
              <a:rPr lang="en-US" sz="1600" dirty="0" smtClean="0"/>
            </a:br>
            <a:r>
              <a:rPr lang="en-US" sz="1600" dirty="0" smtClean="0"/>
              <a:t>PE</a:t>
            </a:r>
            <a:endParaRPr 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6735112" y="5225548"/>
            <a:ext cx="992777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Plane</a:t>
            </a:r>
            <a:br>
              <a:rPr lang="en-US" sz="1600" dirty="0" smtClean="0"/>
            </a:br>
            <a:r>
              <a:rPr lang="en-US" sz="1600" dirty="0" smtClean="0"/>
              <a:t>Formatter</a:t>
            </a:r>
            <a:endParaRPr lang="en-US" sz="16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12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2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HPC cluster from </a:t>
            </a:r>
            <a:r>
              <a:rPr lang="en-US" altLang="ko-KR" sz="2400" dirty="0" err="1" smtClean="0"/>
              <a:t>RDLab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Over 160 physical servers</a:t>
            </a:r>
          </a:p>
          <a:p>
            <a:pPr lvl="1"/>
            <a:r>
              <a:rPr lang="en-US" altLang="ko-KR" sz="2000" dirty="0" smtClean="0"/>
              <a:t>Over 1000 CPU cores</a:t>
            </a:r>
          </a:p>
          <a:p>
            <a:pPr lvl="1"/>
            <a:r>
              <a:rPr lang="en-US" altLang="ko-KR" sz="2000" dirty="0" smtClean="0"/>
              <a:t>Over 130 TB disk space</a:t>
            </a:r>
          </a:p>
          <a:p>
            <a:pPr lvl="1"/>
            <a:r>
              <a:rPr lang="en-US" altLang="ko-KR" sz="2000" dirty="0" smtClean="0"/>
              <a:t>3 TB RAM</a:t>
            </a:r>
          </a:p>
          <a:p>
            <a:pPr lvl="1"/>
            <a:r>
              <a:rPr lang="en-US" altLang="ko-KR" sz="2000" dirty="0" smtClean="0"/>
              <a:t>10Gbit network</a:t>
            </a:r>
          </a:p>
          <a:p>
            <a:pPr lvl="1"/>
            <a:r>
              <a:rPr lang="en-US" altLang="ko-KR" sz="1800" dirty="0" smtClean="0"/>
              <a:t>Hadoop, SMP parallel computation</a:t>
            </a:r>
          </a:p>
          <a:p>
            <a:pPr lvl="1"/>
            <a:endParaRPr lang="en-US" altLang="ko-KR" sz="1800" dirty="0" smtClean="0"/>
          </a:p>
          <a:p>
            <a:r>
              <a:rPr lang="en-US" altLang="ko-KR" sz="2400" dirty="0" smtClean="0"/>
              <a:t>Use 70 nodes in </a:t>
            </a:r>
            <a:r>
              <a:rPr lang="en-US" altLang="ko-KR" sz="2400" dirty="0" smtClean="0"/>
              <a:t>cluster</a:t>
            </a:r>
          </a:p>
          <a:p>
            <a:r>
              <a:rPr lang="en-US" altLang="ko-KR" dirty="0" smtClean="0"/>
              <a:t>Read 3 files per 2 seconds</a:t>
            </a:r>
          </a:p>
          <a:p>
            <a:pPr lvl="1"/>
            <a:r>
              <a:rPr lang="en-US" altLang="ko-KR" sz="2000" dirty="0" smtClean="0"/>
              <a:t>200~300Kb files with about 6,000 flights’ information</a:t>
            </a:r>
            <a:endParaRPr lang="ko-KR" altLang="en-US" sz="20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13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8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Busy vs. idle time of nodes in processing data </a:t>
            </a:r>
            <a:r>
              <a:rPr lang="en-US" altLang="ko-KR" dirty="0" smtClean="0"/>
              <a:t>stream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970104" y="1893643"/>
            <a:ext cx="7108541" cy="4680000"/>
            <a:chOff x="970104" y="1908391"/>
            <a:chExt cx="7108541" cy="4680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104" y="1908391"/>
              <a:ext cx="7108541" cy="4680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10484" y="3838115"/>
              <a:ext cx="7777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Busy</a:t>
              </a:r>
              <a:endParaRPr lang="ko-KR" altLang="en-US" b="1" dirty="0"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10483" y="4207447"/>
              <a:ext cx="66210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Idle</a:t>
              </a:r>
              <a:endParaRPr lang="ko-KR" altLang="en-US" b="1" dirty="0"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14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52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89" y="1342727"/>
            <a:ext cx="5862635" cy="52200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15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9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altLang="ko-KR" dirty="0" smtClean="0"/>
              <a:t>Software </a:t>
            </a:r>
            <a:r>
              <a:rPr lang="en-US" altLang="ko-KR" dirty="0"/>
              <a:t>Chain </a:t>
            </a:r>
            <a:r>
              <a:rPr lang="en-US" altLang="ko-KR" dirty="0" smtClean="0"/>
              <a:t>Architecture</a:t>
            </a:r>
          </a:p>
          <a:p>
            <a:r>
              <a:rPr lang="en-US" altLang="ko-KR" dirty="0" smtClean="0"/>
              <a:t>Yahoo!S4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2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69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Big Data Stream processing becoming commonplace</a:t>
            </a:r>
          </a:p>
          <a:p>
            <a:r>
              <a:rPr lang="en-US" altLang="ko-KR" dirty="0" smtClean="0"/>
              <a:t>Applications generating Big Data Stream</a:t>
            </a:r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systems</a:t>
            </a:r>
          </a:p>
          <a:p>
            <a:pPr lvl="1"/>
            <a:r>
              <a:rPr lang="en-US" altLang="ko-KR" dirty="0" smtClean="0"/>
              <a:t>Global Flight monitoring</a:t>
            </a:r>
          </a:p>
          <a:p>
            <a:pPr lvl="1"/>
            <a:r>
              <a:rPr lang="en-US" altLang="ko-KR" dirty="0" smtClean="0"/>
              <a:t>Online transaction systems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Big Data Stream Characteristics</a:t>
            </a:r>
          </a:p>
          <a:p>
            <a:pPr lvl="1"/>
            <a:r>
              <a:rPr lang="en-US" altLang="ko-KR" dirty="0" smtClean="0"/>
              <a:t>Volume: very large amount of data</a:t>
            </a:r>
          </a:p>
          <a:p>
            <a:pPr lvl="1"/>
            <a:r>
              <a:rPr lang="en-US" altLang="ko-KR" dirty="0" smtClean="0"/>
              <a:t>Velocity/Rate: generating data fast</a:t>
            </a:r>
          </a:p>
          <a:p>
            <a:pPr lvl="1"/>
            <a:r>
              <a:rPr lang="en-US" altLang="ko-KR" dirty="0" smtClean="0"/>
              <a:t>Variety: data heterogeneity</a:t>
            </a:r>
          </a:p>
          <a:p>
            <a:pPr lvl="1"/>
            <a:r>
              <a:rPr lang="en-US" altLang="ko-KR" dirty="0" smtClean="0"/>
              <a:t>Veracity: checked against errors</a:t>
            </a:r>
          </a:p>
          <a:p>
            <a:pPr lvl="1"/>
            <a:r>
              <a:rPr lang="en-US" altLang="ko-KR" dirty="0" smtClean="0"/>
              <a:t>Volatility: process as soon as it enter system</a:t>
            </a:r>
          </a:p>
          <a:p>
            <a:pPr lvl="1"/>
            <a:r>
              <a:rPr lang="en-US" altLang="ko-KR" dirty="0" smtClean="0"/>
              <a:t>Value: useful knowledge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3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0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Conventional parallel processing systems would not cope with </a:t>
            </a:r>
          </a:p>
          <a:p>
            <a:r>
              <a:rPr lang="en-US" altLang="ko-KR" dirty="0"/>
              <a:t>Batch </a:t>
            </a:r>
            <a:r>
              <a:rPr lang="en-US" altLang="ko-KR" dirty="0" smtClean="0"/>
              <a:t>processing not suitable</a:t>
            </a:r>
          </a:p>
          <a:p>
            <a:pPr lvl="1"/>
            <a:r>
              <a:rPr lang="en-US" altLang="ko-KR" dirty="0" smtClean="0"/>
              <a:t>Need to process real time data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Ensure consistency of computing</a:t>
            </a:r>
          </a:p>
          <a:p>
            <a:pPr lvl="1"/>
            <a:r>
              <a:rPr lang="en-US" altLang="ko-KR" dirty="0" smtClean="0"/>
              <a:t>Process event in same order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Mining Big Data Streams</a:t>
            </a:r>
          </a:p>
          <a:p>
            <a:pPr lvl="1"/>
            <a:r>
              <a:rPr lang="en-US" altLang="ko-KR" dirty="0" smtClean="0"/>
              <a:t>Cope with incoming flow of data</a:t>
            </a:r>
          </a:p>
          <a:p>
            <a:pPr lvl="1"/>
            <a:r>
              <a:rPr lang="en-US" altLang="ko-KR" dirty="0" smtClean="0"/>
              <a:t>Window-based sampling</a:t>
            </a:r>
          </a:p>
          <a:p>
            <a:pPr lvl="1"/>
            <a:endParaRPr lang="en-US" altLang="ko-KR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Challenge of Processing Big Data Stream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4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9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662401" y="1334665"/>
            <a:ext cx="8302213" cy="52280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Five main components</a:t>
            </a:r>
          </a:p>
          <a:p>
            <a:pPr lvl="1"/>
            <a:r>
              <a:rPr lang="en-US" altLang="ko-KR" sz="2000" dirty="0" smtClean="0"/>
              <a:t>Sensor, Extractor, Parser, Formatter, </a:t>
            </a:r>
            <a:r>
              <a:rPr lang="en-US" altLang="ko-KR" sz="2000" dirty="0" err="1" smtClean="0"/>
              <a:t>Outputter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Arranged in a chain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Available to be applied to various computing scenarios</a:t>
            </a:r>
          </a:p>
          <a:p>
            <a:pPr lvl="1"/>
            <a:r>
              <a:rPr lang="en-US" altLang="ko-KR" dirty="0" smtClean="0"/>
              <a:t>Data stream processing</a:t>
            </a:r>
          </a:p>
          <a:p>
            <a:pPr lvl="1"/>
            <a:r>
              <a:rPr lang="en-US" altLang="ko-KR" dirty="0" smtClean="0"/>
              <a:t>Log file processing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Software Chain Architecture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81372" y="2663446"/>
            <a:ext cx="1105469" cy="1080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Parser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2390206" y="2663446"/>
            <a:ext cx="1105469" cy="1080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E</a:t>
            </a:r>
            <a:r>
              <a:rPr lang="en-US" altLang="ko-KR" sz="1600" b="1" dirty="0" smtClean="0"/>
              <a:t>xtractor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799040" y="2663446"/>
            <a:ext cx="1105469" cy="1080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Sensor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72538" y="2663446"/>
            <a:ext cx="1105469" cy="1080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Formatter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7163704" y="2663446"/>
            <a:ext cx="1105469" cy="1080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/>
              <a:t>Outputter</a:t>
            </a:r>
            <a:endParaRPr lang="ko-KR" altLang="en-US" sz="1600" b="1" dirty="0"/>
          </a:p>
        </p:txBody>
      </p:sp>
      <p:cxnSp>
        <p:nvCxnSpPr>
          <p:cNvPr id="25" name="직선 화살표 연결선 24"/>
          <p:cNvCxnSpPr>
            <a:stCxn id="9" idx="3"/>
            <a:endCxn id="8" idx="1"/>
          </p:cNvCxnSpPr>
          <p:nvPr/>
        </p:nvCxnSpPr>
        <p:spPr>
          <a:xfrm>
            <a:off x="1904509" y="3203446"/>
            <a:ext cx="4856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3"/>
            <a:endCxn id="7" idx="1"/>
          </p:cNvCxnSpPr>
          <p:nvPr/>
        </p:nvCxnSpPr>
        <p:spPr>
          <a:xfrm>
            <a:off x="3495675" y="3203446"/>
            <a:ext cx="4856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3"/>
            <a:endCxn id="11" idx="1"/>
          </p:cNvCxnSpPr>
          <p:nvPr/>
        </p:nvCxnSpPr>
        <p:spPr>
          <a:xfrm>
            <a:off x="6678007" y="3203446"/>
            <a:ext cx="4856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3"/>
            <a:endCxn id="10" idx="1"/>
          </p:cNvCxnSpPr>
          <p:nvPr/>
        </p:nvCxnSpPr>
        <p:spPr>
          <a:xfrm>
            <a:off x="5086841" y="3203446"/>
            <a:ext cx="4856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9" idx="1"/>
          </p:cNvCxnSpPr>
          <p:nvPr/>
        </p:nvCxnSpPr>
        <p:spPr>
          <a:xfrm>
            <a:off x="313343" y="3203446"/>
            <a:ext cx="4856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1" idx="3"/>
          </p:cNvCxnSpPr>
          <p:nvPr/>
        </p:nvCxnSpPr>
        <p:spPr>
          <a:xfrm>
            <a:off x="8269173" y="3203446"/>
            <a:ext cx="4856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-1179" y="2557115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stream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68080" y="28341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5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2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Monitoring </a:t>
            </a:r>
            <a:r>
              <a:rPr lang="en-US" altLang="ko-KR" sz="2400" dirty="0"/>
              <a:t>an entity that generates data stream</a:t>
            </a:r>
          </a:p>
          <a:p>
            <a:r>
              <a:rPr lang="en-US" altLang="ko-KR" sz="2400" dirty="0" smtClean="0"/>
              <a:t>Data stream can be thought of as events produced by entity</a:t>
            </a:r>
          </a:p>
          <a:p>
            <a:r>
              <a:rPr lang="en-US" altLang="ko-KR" dirty="0"/>
              <a:t>Observable entity</a:t>
            </a:r>
          </a:p>
          <a:p>
            <a:pPr lvl="1"/>
            <a:r>
              <a:rPr lang="en-US" altLang="ko-KR" dirty="0"/>
              <a:t>Environment, e.g. pollution parameter</a:t>
            </a:r>
          </a:p>
          <a:p>
            <a:pPr lvl="1"/>
            <a:r>
              <a:rPr lang="en-US" altLang="ko-KR" dirty="0"/>
              <a:t>Part of a system, e.g. truck in delivery system</a:t>
            </a:r>
          </a:p>
          <a:p>
            <a:pPr lvl="1"/>
            <a:r>
              <a:rPr lang="en-US" altLang="ko-KR" dirty="0"/>
              <a:t>Part of software system, e.g. user logging module</a:t>
            </a:r>
          </a:p>
          <a:p>
            <a:endParaRPr lang="en-US" altLang="ko-KR" sz="24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Software Chain </a:t>
            </a:r>
            <a:r>
              <a:rPr lang="en-US" altLang="ko-KR" dirty="0" smtClean="0"/>
              <a:t>Architecture – Sensor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6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0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67891" lvl="1" indent="-267891">
              <a:spcBef>
                <a:spcPts val="750"/>
              </a:spcBef>
              <a:buFont typeface="Wingdings" panose="05000000000000000000" pitchFamily="2" charset="2"/>
              <a:buChar char="§"/>
              <a:tabLst/>
            </a:pPr>
            <a:r>
              <a:rPr lang="en-US" altLang="ko-KR" sz="2400" dirty="0"/>
              <a:t>Identifying events in data </a:t>
            </a:r>
            <a:r>
              <a:rPr lang="en-US" altLang="ko-KR" sz="2400" dirty="0" smtClean="0"/>
              <a:t>stream</a:t>
            </a:r>
            <a:endParaRPr lang="en-US" altLang="ko-KR" sz="2400" dirty="0"/>
          </a:p>
          <a:p>
            <a:endParaRPr lang="ko-KR" altLang="en-US" sz="28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Software Chain </a:t>
            </a:r>
            <a:r>
              <a:rPr lang="en-US" altLang="ko-KR" dirty="0" smtClean="0"/>
              <a:t>Architecture – Extractor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6449"/>
            <a:ext cx="4320000" cy="22849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82" y="2076450"/>
            <a:ext cx="4320000" cy="228495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803982" y="2076449"/>
            <a:ext cx="4320000" cy="200026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03982" y="2276474"/>
            <a:ext cx="4320000" cy="494973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03982" y="2771447"/>
            <a:ext cx="4320000" cy="36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03982" y="3145393"/>
            <a:ext cx="4320000" cy="360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803982" y="3505392"/>
            <a:ext cx="4320000" cy="468000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03982" y="3963883"/>
            <a:ext cx="4320000" cy="397525"/>
          </a:xfrm>
          <a:prstGeom prst="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4115594" y="2951447"/>
            <a:ext cx="466725" cy="3524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7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20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Implementing logics of data stream</a:t>
            </a:r>
          </a:p>
          <a:p>
            <a:r>
              <a:rPr lang="en-US" altLang="ko-KR" dirty="0" smtClean="0"/>
              <a:t>Identifying simple events</a:t>
            </a:r>
          </a:p>
          <a:p>
            <a:r>
              <a:rPr lang="en-US" altLang="ko-KR" dirty="0" smtClean="0"/>
              <a:t>Most challenging part for processing data stream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Software Chain Architecture – Parser [1/2]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0" y="2936250"/>
            <a:ext cx="9123982" cy="2291934"/>
            <a:chOff x="0" y="2364750"/>
            <a:chExt cx="9123982" cy="229193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71724"/>
              <a:ext cx="4320000" cy="228495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982" y="2371725"/>
              <a:ext cx="4320000" cy="2284959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803982" y="2371724"/>
              <a:ext cx="4320000" cy="200026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03982" y="2571749"/>
              <a:ext cx="4320000" cy="49497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803982" y="3066722"/>
              <a:ext cx="4320000" cy="36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3982" y="3440668"/>
              <a:ext cx="4320000" cy="36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03982" y="3800667"/>
              <a:ext cx="4320000" cy="468000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03982" y="4259158"/>
              <a:ext cx="4320000" cy="397525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4400374" y="3314668"/>
              <a:ext cx="360000" cy="252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542" y="2371724"/>
              <a:ext cx="4320000" cy="200026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542" y="2571749"/>
              <a:ext cx="4320000" cy="494973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1542" y="3066722"/>
              <a:ext cx="4320000" cy="36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542" y="3440668"/>
              <a:ext cx="4320000" cy="36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542" y="3800667"/>
              <a:ext cx="4320000" cy="468000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542" y="4259158"/>
              <a:ext cx="4320000" cy="397525"/>
            </a:xfrm>
            <a:prstGeom prst="rect">
              <a:avLst/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803982" y="2371724"/>
              <a:ext cx="659558" cy="200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84288" y="2364751"/>
              <a:ext cx="463234" cy="200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08096" y="2364750"/>
              <a:ext cx="1915886" cy="200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04791" y="2371723"/>
              <a:ext cx="533169" cy="200025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824730" y="2616793"/>
              <a:ext cx="1964690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824730" y="2757308"/>
              <a:ext cx="638810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963982" y="2616793"/>
              <a:ext cx="960818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023813" y="2608231"/>
              <a:ext cx="693467" cy="152561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648523" y="2760474"/>
              <a:ext cx="624879" cy="140834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505636" y="2757308"/>
              <a:ext cx="1562163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350510" y="3110341"/>
              <a:ext cx="410210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840748" y="3250694"/>
              <a:ext cx="1697212" cy="14558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840748" y="3608174"/>
              <a:ext cx="2756392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840748" y="3462721"/>
              <a:ext cx="622792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463540" y="3462721"/>
              <a:ext cx="650859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114399" y="3461268"/>
              <a:ext cx="675021" cy="145189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840748" y="3825092"/>
              <a:ext cx="1948672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833074" y="4454873"/>
              <a:ext cx="1704885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6960962" y="3825092"/>
              <a:ext cx="963838" cy="143082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078357" y="3821679"/>
              <a:ext cx="720000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40748" y="3969666"/>
              <a:ext cx="622792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626933" y="3965533"/>
              <a:ext cx="720000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505636" y="3966179"/>
              <a:ext cx="838264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355905" y="4311381"/>
              <a:ext cx="465775" cy="14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슬라이드 번호 개체 틀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8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7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Hardness of parsing data</a:t>
            </a:r>
          </a:p>
          <a:p>
            <a:pPr lvl="1"/>
            <a:r>
              <a:rPr lang="en-US" altLang="ko-KR" dirty="0" smtClean="0"/>
              <a:t>Unstructured data: no lexical structure properties</a:t>
            </a:r>
          </a:p>
          <a:p>
            <a:pPr lvl="2"/>
            <a:r>
              <a:rPr lang="en-US" altLang="ko-KR" sz="1800" dirty="0" smtClean="0"/>
              <a:t>Sound &amp; video</a:t>
            </a:r>
          </a:p>
          <a:p>
            <a:pPr lvl="2"/>
            <a:endParaRPr lang="en-US" altLang="ko-KR" sz="1800" dirty="0" smtClean="0"/>
          </a:p>
          <a:p>
            <a:pPr lvl="1"/>
            <a:r>
              <a:rPr lang="en-US" altLang="ko-KR" dirty="0" smtClean="0"/>
              <a:t>Semi-structured data: lexical structure without formal syntactic structure</a:t>
            </a:r>
          </a:p>
          <a:p>
            <a:pPr lvl="2"/>
            <a:r>
              <a:rPr lang="en-US" altLang="ko-KR" sz="1800" dirty="0" smtClean="0"/>
              <a:t>Plain text, tracing data</a:t>
            </a:r>
          </a:p>
          <a:p>
            <a:pPr lvl="2"/>
            <a:endParaRPr lang="en-US" altLang="ko-KR" sz="1800" dirty="0" smtClean="0"/>
          </a:p>
          <a:p>
            <a:pPr lvl="1"/>
            <a:r>
              <a:rPr lang="en-US" altLang="ko-KR" dirty="0" smtClean="0"/>
              <a:t>Structured data: easiest </a:t>
            </a:r>
            <a:r>
              <a:rPr lang="en-US" altLang="ko-KR" dirty="0"/>
              <a:t>case</a:t>
            </a:r>
            <a:endParaRPr lang="en-US" altLang="ko-KR" dirty="0" smtClean="0"/>
          </a:p>
          <a:p>
            <a:pPr lvl="2"/>
            <a:r>
              <a:rPr lang="en-US" altLang="ko-KR" sz="1800" dirty="0" smtClean="0"/>
              <a:t>XML semantics, </a:t>
            </a:r>
            <a:r>
              <a:rPr lang="en-US" altLang="ko-KR" sz="1800" dirty="0"/>
              <a:t>relational </a:t>
            </a:r>
            <a:r>
              <a:rPr lang="en-US" altLang="ko-KR" sz="1800" dirty="0" smtClean="0"/>
              <a:t>data</a:t>
            </a:r>
          </a:p>
          <a:p>
            <a:pPr lvl="2"/>
            <a:endParaRPr lang="en-US" altLang="ko-KR" sz="1800" dirty="0"/>
          </a:p>
          <a:p>
            <a:r>
              <a:rPr lang="en-US" altLang="ko-KR" sz="2600" dirty="0" smtClean="0"/>
              <a:t>Rest of components formatter &amp; </a:t>
            </a:r>
            <a:r>
              <a:rPr lang="en-US" altLang="ko-KR" sz="2600" dirty="0" err="1" smtClean="0"/>
              <a:t>outputter</a:t>
            </a:r>
            <a:endParaRPr lang="en-US" altLang="ko-KR" sz="2600" dirty="0"/>
          </a:p>
          <a:p>
            <a:pPr lvl="1"/>
            <a:r>
              <a:rPr lang="en-US" altLang="ko-KR" sz="2200" dirty="0" smtClean="0"/>
              <a:t>Structuring &amp; persisting data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Software Chain Architecture – </a:t>
            </a:r>
            <a:r>
              <a:rPr lang="en-US" altLang="ko-KR" dirty="0" smtClean="0"/>
              <a:t>Parser [2/2]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DE2D-E7F2-4E46-B7E0-49E39F1C974A}" type="slidenum">
              <a:rPr lang="ko-KR" altLang="en-US" smtClean="0"/>
              <a:pPr/>
              <a:t>9</a:t>
            </a:fld>
            <a:r>
              <a:rPr lang="en-US" altLang="ko-KR" smtClean="0"/>
              <a:t>/15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9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" id="{ED2DE20E-CA1E-4145-AEFC-05669E6160E6}" vid="{FA954C5C-E7FB-4E3E-BD15-F8A1F2B148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</Template>
  <TotalTime>2317</TotalTime>
  <Words>598</Words>
  <Application>Microsoft Office PowerPoint</Application>
  <PresentationFormat>화면 슬라이드 쇼(4:3)</PresentationFormat>
  <Paragraphs>163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Meiryo</vt:lpstr>
      <vt:lpstr>맑은 고딕</vt:lpstr>
      <vt:lpstr>Arial</vt:lpstr>
      <vt:lpstr>Calibri</vt:lpstr>
      <vt:lpstr>Times New Roman</vt:lpstr>
      <vt:lpstr>Wingdings</vt:lpstr>
      <vt:lpstr>IDB</vt:lpstr>
      <vt:lpstr>A Software Chain Approach to Big Data Stream Processing and Analytics</vt:lpstr>
      <vt:lpstr>Context</vt:lpstr>
      <vt:lpstr>Introduction</vt:lpstr>
      <vt:lpstr>Challenge of Processing Big Data Stream</vt:lpstr>
      <vt:lpstr>Software Chain Architecture</vt:lpstr>
      <vt:lpstr>Software Chain Architecture – Sensor</vt:lpstr>
      <vt:lpstr>Software Chain Architecture – Extractor</vt:lpstr>
      <vt:lpstr>Software Chain Architecture – Parser [1/2]</vt:lpstr>
      <vt:lpstr>Software Chain Architecture – Parser [2/2]</vt:lpstr>
      <vt:lpstr>Yahoo!S4</vt:lpstr>
      <vt:lpstr>Evaluation of Yahoo!S4</vt:lpstr>
      <vt:lpstr>Mapping of Yahoo!S4</vt:lpstr>
      <vt:lpstr>Evaluation</vt:lpstr>
      <vt:lpstr>Evaluation</vt:lpstr>
      <vt:lpstr>Evaluation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text summarization using relevance measure and latent semantic analysis</dc:title>
  <dc:creator>YB</dc:creator>
  <cp:lastModifiedBy>YB</cp:lastModifiedBy>
  <cp:revision>84</cp:revision>
  <dcterms:created xsi:type="dcterms:W3CDTF">2015-04-17T12:49:09Z</dcterms:created>
  <dcterms:modified xsi:type="dcterms:W3CDTF">2015-12-24T03:54:05Z</dcterms:modified>
</cp:coreProperties>
</file>