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92" r:id="rId4"/>
    <p:sldId id="310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9" r:id="rId21"/>
    <p:sldId id="308" r:id="rId22"/>
    <p:sldId id="291" r:id="rId2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77321" autoAdjust="0"/>
  </p:normalViewPr>
  <p:slideViewPr>
    <p:cSldViewPr>
      <p:cViewPr varScale="1">
        <p:scale>
          <a:sx n="85" d="100"/>
          <a:sy n="85" d="100"/>
        </p:scale>
        <p:origin x="-22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48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663D2-934A-4CD5-BAC7-B3E1CE70F25E}" type="datetimeFigureOut">
              <a:rPr lang="ko-KR" altLang="en-US" smtClean="0"/>
              <a:t>2013-07-12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1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679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T(v)</a:t>
            </a:r>
            <a:r>
              <a:rPr lang="en-US" altLang="ko-KR" baseline="0" dirty="0" smtClean="0"/>
              <a:t> = v</a:t>
            </a:r>
            <a:r>
              <a:rPr lang="ko-KR" altLang="en-US" baseline="0" dirty="0" smtClean="0"/>
              <a:t>와 인접한 </a:t>
            </a:r>
            <a:r>
              <a:rPr lang="en-US" altLang="ko-KR" baseline="0" dirty="0" smtClean="0"/>
              <a:t>vertex,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dv = v</a:t>
            </a:r>
            <a:r>
              <a:rPr lang="ko-KR" altLang="en-US" baseline="0" dirty="0" smtClean="0"/>
              <a:t>의 인접 </a:t>
            </a:r>
            <a:r>
              <a:rPr lang="en-US" altLang="ko-KR" baseline="0" dirty="0" smtClean="0"/>
              <a:t>vertex </a:t>
            </a:r>
            <a:r>
              <a:rPr lang="ko-KR" altLang="en-US" baseline="0" smtClean="0"/>
              <a:t>개수</a:t>
            </a:r>
            <a:endParaRPr lang="en-US" altLang="ko-KR" baseline="0" smtClean="0"/>
          </a:p>
        </p:txBody>
      </p:sp>
    </p:spTree>
    <p:extLst>
      <p:ext uri="{BB962C8B-B14F-4D97-AF65-F5344CB8AC3E}">
        <p14:creationId xmlns:p14="http://schemas.microsoft.com/office/powerpoint/2010/main" val="3071515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사실상의 표준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206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LiveJournal</a:t>
            </a:r>
            <a:r>
              <a:rPr lang="en-US" altLang="ko-KR" baseline="0" dirty="0" smtClean="0"/>
              <a:t> &lt;- </a:t>
            </a:r>
            <a:r>
              <a:rPr lang="ko-KR" altLang="en-US" baseline="0" dirty="0" smtClean="0"/>
              <a:t>미국의 </a:t>
            </a:r>
            <a:r>
              <a:rPr lang="ko-KR" altLang="en-US" baseline="0" dirty="0" err="1" smtClean="0"/>
              <a:t>블로그</a:t>
            </a:r>
            <a:r>
              <a:rPr lang="ko-KR" altLang="en-US" baseline="0" dirty="0" smtClean="0"/>
              <a:t> 사이트</a:t>
            </a:r>
            <a:endParaRPr lang="en-US" altLang="ko-KR" baseline="0" dirty="0" smtClean="0"/>
          </a:p>
          <a:p>
            <a:r>
              <a:rPr lang="en-US" altLang="ko-KR" baseline="0" dirty="0" smtClean="0"/>
              <a:t>Node 4.8* 10^6, Directed Edges 6.9* 10^6 Undirected Edges 8.6 * 10^7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실험은 </a:t>
            </a:r>
            <a:r>
              <a:rPr lang="en-US" altLang="ko-KR" baseline="0" dirty="0" smtClean="0"/>
              <a:t>1636</a:t>
            </a:r>
            <a:r>
              <a:rPr lang="ko-KR" altLang="en-US" baseline="0" dirty="0" smtClean="0"/>
              <a:t>개 </a:t>
            </a:r>
            <a:r>
              <a:rPr lang="ko-KR" altLang="en-US" baseline="0" dirty="0" err="1" smtClean="0"/>
              <a:t>노드가</a:t>
            </a:r>
            <a:r>
              <a:rPr lang="ko-KR" altLang="en-US" baseline="0" dirty="0" smtClean="0"/>
              <a:t> 돌아가는 </a:t>
            </a:r>
            <a:r>
              <a:rPr lang="ko-KR" altLang="en-US" baseline="0" dirty="0" err="1" smtClean="0"/>
              <a:t>하둡</a:t>
            </a:r>
            <a:r>
              <a:rPr lang="ko-KR" altLang="en-US" baseline="0" dirty="0" smtClean="0"/>
              <a:t> 시스템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트위터</a:t>
            </a:r>
            <a:r>
              <a:rPr lang="ko-KR" altLang="en-US" baseline="0" dirty="0" smtClean="0"/>
              <a:t> 데이터는 </a:t>
            </a:r>
            <a:r>
              <a:rPr lang="en-US" altLang="ko-KR" baseline="0" dirty="0" smtClean="0"/>
              <a:t>2010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WWW </a:t>
            </a:r>
            <a:r>
              <a:rPr lang="ko-KR" altLang="en-US" baseline="0" dirty="0" smtClean="0"/>
              <a:t>논문에서 참조했고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나머지는 </a:t>
            </a:r>
            <a:r>
              <a:rPr lang="en-US" altLang="ko-KR" baseline="0" dirty="0" smtClean="0"/>
              <a:t>SNAP </a:t>
            </a:r>
            <a:r>
              <a:rPr lang="ko-KR" altLang="en-US" baseline="0" dirty="0" smtClean="0"/>
              <a:t>라이브러리에서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431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592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범위는 </a:t>
            </a:r>
            <a:r>
              <a:rPr lang="en-US" altLang="ko-KR" baseline="0" dirty="0" smtClean="0"/>
              <a:t>4~31</a:t>
            </a:r>
          </a:p>
          <a:p>
            <a:r>
              <a:rPr lang="ko-KR" altLang="en-US" baseline="0" dirty="0" smtClean="0"/>
              <a:t>기계 당 필요한 메모리 양과 </a:t>
            </a:r>
            <a:r>
              <a:rPr lang="ko-KR" altLang="en-US" baseline="0" dirty="0" err="1" smtClean="0"/>
              <a:t>셔플</a:t>
            </a:r>
            <a:r>
              <a:rPr lang="ko-KR" altLang="en-US" baseline="0" dirty="0" smtClean="0"/>
              <a:t> 단계에서 생기는 중간 결과를 저장해야 하는 디스크의 총 양은 서로 반비례 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768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 &lt; 13 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그래프가 각 </a:t>
            </a:r>
            <a:r>
              <a:rPr lang="ko-KR" altLang="en-US" dirty="0" err="1" smtClean="0"/>
              <a:t>리듀서의</a:t>
            </a:r>
            <a:r>
              <a:rPr lang="ko-KR" altLang="en-US" dirty="0" smtClean="0"/>
              <a:t> 메모리보다 크다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발생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</a:t>
            </a:r>
            <a:r>
              <a:rPr lang="ko-KR" altLang="en-US" dirty="0" smtClean="0"/>
              <a:t>가 너무 커지면 중복으로 </a:t>
            </a:r>
            <a:r>
              <a:rPr lang="ko-KR" altLang="en-US" dirty="0" err="1" smtClean="0"/>
              <a:t>셔플</a:t>
            </a:r>
            <a:r>
              <a:rPr lang="ko-KR" altLang="en-US" dirty="0" smtClean="0"/>
              <a:t> 시간이 오래 걸린다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3925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39952" y="660838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fld id="{875C7333-63FC-4614-8D58-9BEA1A5FDEE3}" type="slidenum"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22&gt;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16.png"/><Relationship Id="rId4" Type="http://schemas.microsoft.com/office/2007/relationships/hdphoto" Target="../media/hdphoto8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2.wdp"/><Relationship Id="rId5" Type="http://schemas.openxmlformats.org/officeDocument/2006/relationships/image" Target="../media/image23.png"/><Relationship Id="rId4" Type="http://schemas.microsoft.com/office/2007/relationships/hdphoto" Target="../media/hdphoto11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Counting Triangles &amp; The Curse of the Last Reducer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 smtClean="0"/>
              <a:t>Siddharth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Suri</a:t>
            </a:r>
            <a:r>
              <a:rPr lang="en-US" altLang="ko-KR" dirty="0" smtClean="0"/>
              <a:t>, Yahoo! Research</a:t>
            </a:r>
          </a:p>
          <a:p>
            <a:r>
              <a:rPr lang="en-US" altLang="ko-KR" dirty="0" smtClean="0"/>
              <a:t>Sergei </a:t>
            </a:r>
            <a:r>
              <a:rPr lang="en-US" altLang="ko-KR" dirty="0" err="1" smtClean="0"/>
              <a:t>Vassilvitskii</a:t>
            </a:r>
            <a:r>
              <a:rPr lang="en-US" altLang="ko-KR" dirty="0" smtClean="0"/>
              <a:t>, Yahoo! Research</a:t>
            </a:r>
          </a:p>
          <a:p>
            <a:r>
              <a:rPr lang="en-US" altLang="ko-KR" dirty="0" smtClean="0"/>
              <a:t>2011 WWW</a:t>
            </a:r>
          </a:p>
          <a:p>
            <a:pPr algn="r"/>
            <a:r>
              <a:rPr lang="en-US" altLang="ko-KR" dirty="0"/>
              <a:t> </a:t>
            </a:r>
            <a:r>
              <a:rPr lang="en-US" altLang="ko-KR" dirty="0" smtClean="0"/>
              <a:t>12 July 2013</a:t>
            </a:r>
            <a:endParaRPr lang="en-US" altLang="ko-KR" dirty="0"/>
          </a:p>
          <a:p>
            <a:r>
              <a:rPr lang="en-US" altLang="ko-KR" dirty="0"/>
              <a:t>							SNU IDB Lab.</a:t>
            </a:r>
          </a:p>
          <a:p>
            <a:r>
              <a:rPr lang="en-US" altLang="ko-KR" dirty="0"/>
              <a:t>							</a:t>
            </a:r>
            <a:r>
              <a:rPr lang="en-US" altLang="ko-KR" dirty="0" err="1"/>
              <a:t>Hyesung</a:t>
            </a:r>
            <a:r>
              <a:rPr lang="en-US" altLang="ko-KR" dirty="0"/>
              <a:t> Oh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9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skew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much parallelization can we achieve?</a:t>
            </a:r>
          </a:p>
          <a:p>
            <a:pPr lvl="1"/>
            <a:r>
              <a:rPr lang="en-US" altLang="ko-KR" dirty="0" smtClean="0"/>
              <a:t>Generate all the paths to check in parallel</a:t>
            </a:r>
          </a:p>
          <a:p>
            <a:pPr lvl="1"/>
            <a:r>
              <a:rPr lang="en-US" altLang="ko-KR" dirty="0" smtClean="0"/>
              <a:t>The running time becomes 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Naïve parallelization does not help with data skew</a:t>
            </a:r>
          </a:p>
          <a:p>
            <a:pPr lvl="1"/>
            <a:r>
              <a:rPr lang="en-US" altLang="ko-KR" dirty="0" smtClean="0"/>
              <a:t>Some nodes will have very high degree</a:t>
            </a:r>
          </a:p>
          <a:p>
            <a:pPr lvl="1"/>
            <a:r>
              <a:rPr lang="en-US" altLang="ko-KR" dirty="0" smtClean="0"/>
              <a:t>Example. 3.2 Million followers, must generate 10 Trillion (10^13) potential edges to check</a:t>
            </a:r>
          </a:p>
          <a:p>
            <a:pPr lvl="1"/>
            <a:r>
              <a:rPr lang="en-US" altLang="ko-KR" dirty="0" smtClean="0"/>
              <a:t>Even if generating 100M edges per second, 100K seconds ~ 27 hours.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844824"/>
            <a:ext cx="7715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3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skew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Running the naïve algorithm on </a:t>
            </a:r>
            <a:r>
              <a:rPr lang="en-US" altLang="ko-KR" dirty="0" err="1" smtClean="0"/>
              <a:t>LiveJournal</a:t>
            </a:r>
            <a:r>
              <a:rPr lang="en-US" altLang="ko-KR" dirty="0" smtClean="0"/>
              <a:t> Graph</a:t>
            </a:r>
          </a:p>
          <a:p>
            <a:pPr lvl="1"/>
            <a:r>
              <a:rPr lang="en-US" altLang="ko-KR" dirty="0" smtClean="0"/>
              <a:t>80% of reducers done after 5 min</a:t>
            </a:r>
          </a:p>
          <a:p>
            <a:pPr lvl="1"/>
            <a:r>
              <a:rPr lang="en-US" altLang="ko-KR" dirty="0" smtClean="0"/>
              <a:t>99% done after 35 min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333203"/>
            <a:ext cx="51435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1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Adapting the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Approach 1: Dealing with skew directly</a:t>
            </a:r>
          </a:p>
          <a:p>
            <a:pPr lvl="1"/>
            <a:r>
              <a:rPr lang="en-US" altLang="ko-KR" dirty="0" smtClean="0"/>
              <a:t>Currently every triangle counted 3 times (once per vertex)</a:t>
            </a:r>
          </a:p>
          <a:p>
            <a:pPr lvl="1"/>
            <a:r>
              <a:rPr lang="en-US" altLang="ko-KR" dirty="0" smtClean="0"/>
              <a:t>Running time quadratic in the degree of the vertex</a:t>
            </a:r>
          </a:p>
          <a:p>
            <a:pPr lvl="1"/>
            <a:r>
              <a:rPr lang="en-US" altLang="ko-KR" dirty="0" smtClean="0"/>
              <a:t>Idea: Count each once, from the perspective of lowest degree vertex</a:t>
            </a:r>
          </a:p>
          <a:p>
            <a:pPr lvl="1"/>
            <a:r>
              <a:rPr lang="en-US" altLang="ko-KR" dirty="0" smtClean="0"/>
              <a:t>Does this heuristic work?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Approach 2: Divide &amp; Conquer</a:t>
            </a:r>
          </a:p>
          <a:p>
            <a:pPr lvl="1"/>
            <a:r>
              <a:rPr lang="en-US" altLang="ko-KR" dirty="0" smtClean="0"/>
              <a:t>Equally divide the graph between machines</a:t>
            </a:r>
          </a:p>
          <a:p>
            <a:pPr lvl="1"/>
            <a:r>
              <a:rPr lang="en-US" altLang="ko-KR" dirty="0" smtClean="0"/>
              <a:t>But any edge partition will be bound to miss triangles</a:t>
            </a:r>
          </a:p>
          <a:p>
            <a:pPr lvl="1"/>
            <a:r>
              <a:rPr lang="en-US" altLang="ko-KR" dirty="0" smtClean="0"/>
              <a:t>Divide into overlapping </a:t>
            </a:r>
            <a:r>
              <a:rPr lang="en-US" altLang="ko-KR" dirty="0" err="1" smtClean="0"/>
              <a:t>subgraphs</a:t>
            </a:r>
            <a:r>
              <a:rPr lang="en-US" altLang="ko-KR" dirty="0" smtClean="0"/>
              <a:t>, account for the overlap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0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Count Triangles Better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Sequential Version [</a:t>
            </a:r>
            <a:r>
              <a:rPr lang="en-US" altLang="ko-KR" dirty="0" err="1" smtClean="0"/>
              <a:t>Schank</a:t>
            </a:r>
            <a:r>
              <a:rPr lang="en-US" altLang="ko-KR" dirty="0" smtClean="0"/>
              <a:t> ‘07]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 v in V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u,w</a:t>
            </a:r>
            <a:r>
              <a:rPr lang="en-US" altLang="ko-KR" dirty="0" smtClean="0"/>
              <a:t> in Adjacency(v)</a:t>
            </a:r>
          </a:p>
          <a:p>
            <a:pPr marL="0" indent="0">
              <a:buNone/>
            </a:pPr>
            <a:r>
              <a:rPr lang="en-US" altLang="ko-KR" dirty="0" smtClean="0"/>
              <a:t>		if </a:t>
            </a:r>
            <a:r>
              <a:rPr lang="en-US" altLang="ko-KR" dirty="0" err="1" smtClean="0"/>
              <a:t>deg</a:t>
            </a:r>
            <a:r>
              <a:rPr lang="en-US" altLang="ko-KR" dirty="0" smtClean="0"/>
              <a:t>(u) &gt; </a:t>
            </a:r>
            <a:r>
              <a:rPr lang="en-US" altLang="ko-KR" dirty="0" err="1" smtClean="0"/>
              <a:t>deg</a:t>
            </a:r>
            <a:r>
              <a:rPr lang="en-US" altLang="ko-KR" dirty="0" smtClean="0"/>
              <a:t>(v) &amp;&amp; </a:t>
            </a:r>
            <a:r>
              <a:rPr lang="en-US" altLang="ko-KR" dirty="0" err="1" smtClean="0"/>
              <a:t>deg</a:t>
            </a:r>
            <a:r>
              <a:rPr lang="en-US" altLang="ko-KR" dirty="0" smtClean="0"/>
              <a:t>(w) &gt; </a:t>
            </a:r>
            <a:r>
              <a:rPr lang="en-US" altLang="ko-KR" dirty="0" err="1" smtClean="0"/>
              <a:t>deg</a:t>
            </a:r>
            <a:r>
              <a:rPr lang="en-US" altLang="ko-KR" dirty="0" smtClean="0"/>
              <a:t>(v)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if (</a:t>
            </a:r>
            <a:r>
              <a:rPr lang="en-US" altLang="ko-KR" dirty="0" err="1" smtClean="0"/>
              <a:t>u,w</a:t>
            </a:r>
            <a:r>
              <a:rPr lang="en-US" altLang="ko-KR" dirty="0" smtClean="0"/>
              <a:t>) in 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Triangles[v]++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64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Does it make a difference?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823814"/>
            <a:ext cx="50101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20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Dealing with Skew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Why does it help?</a:t>
                </a:r>
              </a:p>
              <a:p>
                <a:pPr lvl="1"/>
                <a:r>
                  <a:rPr lang="en-US" altLang="ko-KR" dirty="0" smtClean="0"/>
                  <a:t>Partition nodes into two groups: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 smtClean="0"/>
                  <a:t>There are at most 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</a:t>
                </a:r>
                <a:r>
                  <a:rPr lang="en-US" altLang="ko-KR" dirty="0" smtClean="0"/>
                  <a:t> low nodes; each produces at most 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O(m)</a:t>
                </a:r>
                <a:r>
                  <a:rPr lang="en-US" altLang="ko-KR" dirty="0" smtClean="0"/>
                  <a:t> paths</a:t>
                </a:r>
              </a:p>
              <a:p>
                <a:pPr lvl="1"/>
                <a:r>
                  <a:rPr lang="en-US" altLang="ko-KR" dirty="0" smtClean="0"/>
                  <a:t>There are at most 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e>
                    </m:ra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high nodes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These two are identical</a:t>
                </a:r>
              </a:p>
              <a:p>
                <a:pPr lvl="1"/>
                <a:r>
                  <a:rPr lang="en-US" altLang="ko-KR" dirty="0" smtClean="0"/>
                  <a:t>Therefore, no mapper can produce substantially more work than others.</a:t>
                </a:r>
              </a:p>
              <a:p>
                <a:pPr lvl="1"/>
                <a:r>
                  <a:rPr lang="en-US" altLang="ko-KR" dirty="0" smtClean="0"/>
                  <a:t>Total work is 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altLang="ko-KR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en-US" altLang="ko-KR" dirty="0" smtClean="0"/>
                  <a:t>, which is optimal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2" t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2781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6992"/>
            <a:ext cx="73628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23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 2: Graph Split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Partitioning the nodes:</a:t>
                </a:r>
              </a:p>
              <a:p>
                <a:pPr lvl="1"/>
                <a:r>
                  <a:rPr lang="en-US" altLang="ko-KR" dirty="0" smtClean="0"/>
                  <a:t>Previous algorithm shows one way to achieve better parallelization</a:t>
                </a:r>
              </a:p>
              <a:p>
                <a:pPr lvl="1"/>
                <a:r>
                  <a:rPr lang="en-US" altLang="ko-KR" dirty="0" smtClean="0"/>
                  <a:t>But what if even 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O(m)</a:t>
                </a:r>
                <a:r>
                  <a:rPr lang="en-US" altLang="ko-KR" dirty="0" smtClean="0"/>
                  <a:t> is too much. Is it possible to divide input into smaller chunks?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 smtClean="0"/>
                  <a:t>Graph Split Algorithm:</a:t>
                </a:r>
              </a:p>
              <a:p>
                <a:pPr lvl="1"/>
                <a:r>
                  <a:rPr lang="en-US" altLang="ko-KR" dirty="0" smtClean="0"/>
                  <a:t>Partition vertices into 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en-US" altLang="ko-KR" dirty="0" smtClean="0"/>
                  <a:t> equal sized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,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en-US" altLang="ko-KR" dirty="0" smtClean="0"/>
                  <a:t>Consider all possible triples 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en-US" altLang="ko-KR" dirty="0" smtClean="0"/>
                  <a:t> and the induced </a:t>
                </a:r>
                <a:r>
                  <a:rPr lang="en-US" altLang="ko-KR" dirty="0" err="1" smtClean="0"/>
                  <a:t>subgraph</a:t>
                </a:r>
                <a:r>
                  <a:rPr lang="en-US" altLang="ko-KR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= G[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U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U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]</a:t>
                </a:r>
              </a:p>
              <a:p>
                <a:pPr lvl="1"/>
                <a:r>
                  <a:rPr lang="en-US" altLang="ko-KR" dirty="0" smtClean="0"/>
                  <a:t>Compute the triangles on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 separately.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2" t="-893" r="-1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 2: Graph Split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Some Triangles present in multiple </a:t>
            </a:r>
            <a:r>
              <a:rPr lang="en-US" altLang="ko-KR" dirty="0" err="1" smtClean="0"/>
              <a:t>subgraphs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1628800"/>
            <a:ext cx="79152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2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 2: Graph Split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Analysis:</a:t>
                </a:r>
              </a:p>
              <a:p>
                <a:pPr lvl="1"/>
                <a:r>
                  <a:rPr lang="en-US" altLang="ko-KR" dirty="0" smtClean="0"/>
                  <a:t>Each </a:t>
                </a:r>
                <a:r>
                  <a:rPr lang="en-US" altLang="ko-KR" dirty="0" err="1" smtClean="0"/>
                  <a:t>subgraph</a:t>
                </a:r>
                <a:r>
                  <a:rPr lang="en-US" altLang="ko-KR" dirty="0" smtClean="0"/>
                  <a:t> has </a:t>
                </a:r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en-US" altLang="ko-KR" dirty="0" smtClean="0"/>
                  <a:t> edges in expectation.</a:t>
                </a:r>
              </a:p>
              <a:p>
                <a:pPr lvl="1"/>
                <a:r>
                  <a:rPr lang="en-US" altLang="ko-KR" dirty="0" smtClean="0"/>
                  <a:t>Very balanced running times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2" t="-34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189" y="2348880"/>
            <a:ext cx="51720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1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 2: Graph Split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Analysis:</a:t>
            </a:r>
          </a:p>
          <a:p>
            <a:pPr lvl="1"/>
            <a:r>
              <a:rPr lang="en-US" altLang="ko-KR" dirty="0" smtClean="0"/>
              <a:t>Very balanced running times</a:t>
            </a:r>
          </a:p>
          <a:p>
            <a:pPr lvl="1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ko-KR" dirty="0" smtClean="0"/>
              <a:t> controls memory needed per machine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32112"/>
            <a:ext cx="43910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4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Why Count </a:t>
            </a:r>
            <a:r>
              <a:rPr lang="en-US" altLang="ko-KR" dirty="0" err="1" smtClean="0"/>
              <a:t>Trianges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altLang="ko-KR" dirty="0" smtClean="0"/>
              <a:t>Naïve Approach to Count Triangles with Experiment</a:t>
            </a:r>
          </a:p>
          <a:p>
            <a:r>
              <a:rPr lang="en-US" altLang="ko-KR" dirty="0" smtClean="0"/>
              <a:t>Adapting the Algorithm with Experiment</a:t>
            </a:r>
          </a:p>
          <a:p>
            <a:r>
              <a:rPr lang="en-US" altLang="ko-KR" dirty="0"/>
              <a:t>Conclusion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0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 2: Graph Split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Analysis:</a:t>
            </a:r>
          </a:p>
          <a:p>
            <a:pPr lvl="1"/>
            <a:r>
              <a:rPr lang="en-US" altLang="ko-KR" dirty="0" smtClean="0"/>
              <a:t>Very balanced running times</a:t>
            </a:r>
          </a:p>
          <a:p>
            <a:pPr lvl="1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ko-KR" dirty="0" smtClean="0"/>
              <a:t> controls memory needed per machine</a:t>
            </a:r>
          </a:p>
          <a:p>
            <a:pPr lvl="1"/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96" y="2276872"/>
            <a:ext cx="62103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636912"/>
            <a:ext cx="88487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88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Naïve Parallelization Doesn’t help with Data Skew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36214" y="2967335"/>
            <a:ext cx="3871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감사합니다</a:t>
            </a:r>
            <a:r>
              <a:rPr lang="en-US" altLang="ko-K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!</a:t>
            </a:r>
            <a:endParaRPr lang="en-US" altLang="ko-KR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18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There are many graph structures in social networks.</a:t>
            </a:r>
          </a:p>
          <a:p>
            <a:r>
              <a:rPr lang="en-US" altLang="ko-KR" dirty="0" smtClean="0"/>
              <a:t>Triangle structure is important measure for social networks.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47244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6804248" y="27809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300192" y="4365104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884368" y="3861048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7" idx="0"/>
            <a:endCxn id="4" idx="3"/>
          </p:cNvCxnSpPr>
          <p:nvPr/>
        </p:nvCxnSpPr>
        <p:spPr>
          <a:xfrm flipV="1">
            <a:off x="6408204" y="2965316"/>
            <a:ext cx="427680" cy="13997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6"/>
            <a:endCxn id="8" idx="2"/>
          </p:cNvCxnSpPr>
          <p:nvPr/>
        </p:nvCxnSpPr>
        <p:spPr>
          <a:xfrm flipV="1">
            <a:off x="6516216" y="3969060"/>
            <a:ext cx="1368152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8" idx="1"/>
            <a:endCxn id="4" idx="6"/>
          </p:cNvCxnSpPr>
          <p:nvPr/>
        </p:nvCxnSpPr>
        <p:spPr>
          <a:xfrm flipH="1" flipV="1">
            <a:off x="7020272" y="2888940"/>
            <a:ext cx="895732" cy="10037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0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6264696" cy="545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0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Count Triangles?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Clustering Coefficient</a:t>
            </a:r>
          </a:p>
          <a:p>
            <a:pPr lvl="1"/>
            <a:r>
              <a:rPr lang="en-US" altLang="ko-KR" dirty="0" smtClean="0"/>
              <a:t>Given an undirected graph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 = (V, E)</a:t>
            </a:r>
          </a:p>
          <a:p>
            <a:pPr lvl="1"/>
            <a:r>
              <a:rPr lang="en-US" altLang="ko-KR" dirty="0" smtClean="0"/>
              <a:t>cc(v) = fraction of v’s neighbors who are neighbors themselves</a:t>
            </a:r>
          </a:p>
          <a:p>
            <a:pPr marL="457200" lvl="1" indent="0">
              <a:buNone/>
            </a:pPr>
            <a:r>
              <a:rPr lang="en-US" altLang="ko-KR" dirty="0" smtClean="0"/>
              <a:t>	       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64865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9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Count Triangles?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Captures how tight-knit the network is around a node.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Network Cohesion</a:t>
            </a:r>
          </a:p>
          <a:p>
            <a:pPr lvl="1"/>
            <a:r>
              <a:rPr lang="en-US" altLang="ko-KR" dirty="0" smtClean="0"/>
              <a:t>Tightly knit communities foster more trust, social norms. [Coleman ‘88, </a:t>
            </a:r>
            <a:r>
              <a:rPr lang="en-US" altLang="ko-KR" dirty="0" err="1" smtClean="0"/>
              <a:t>Portes</a:t>
            </a:r>
            <a:r>
              <a:rPr lang="en-US" altLang="ko-KR" dirty="0" smtClean="0"/>
              <a:t> ’88]</a:t>
            </a:r>
          </a:p>
          <a:p>
            <a:r>
              <a:rPr lang="en-US" altLang="ko-KR" dirty="0" smtClean="0"/>
              <a:t>Structural Holes</a:t>
            </a:r>
          </a:p>
          <a:p>
            <a:pPr lvl="1"/>
            <a:r>
              <a:rPr lang="en-US" altLang="ko-KR" dirty="0" smtClean="0"/>
              <a:t>Individuals benefit from bridging [Burt ‘04, ‘07]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556792"/>
            <a:ext cx="85915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2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 facto standard for parallel computation on large data</a:t>
            </a:r>
          </a:p>
          <a:p>
            <a:pPr lvl="1"/>
            <a:r>
              <a:rPr lang="en-US" altLang="ko-KR" dirty="0" smtClean="0"/>
              <a:t>Widely used at: Yahoo!, Google, Facebook,</a:t>
            </a:r>
          </a:p>
          <a:p>
            <a:pPr lvl="1"/>
            <a:r>
              <a:rPr lang="en-US" altLang="ko-KR" dirty="0" smtClean="0"/>
              <a:t>Also at: New York Times, Amazon.com, Match.com, …</a:t>
            </a:r>
          </a:p>
          <a:p>
            <a:pPr lvl="1"/>
            <a:r>
              <a:rPr lang="en-US" altLang="ko-KR" dirty="0" smtClean="0"/>
              <a:t>Commodity hardware</a:t>
            </a:r>
          </a:p>
          <a:p>
            <a:pPr lvl="1"/>
            <a:r>
              <a:rPr lang="en-US" altLang="ko-KR" dirty="0" smtClean="0"/>
              <a:t>Reliable infrastructure</a:t>
            </a:r>
            <a:endParaRPr lang="en-US" altLang="ko-KR" dirty="0"/>
          </a:p>
          <a:p>
            <a:pPr lvl="1"/>
            <a:r>
              <a:rPr lang="en-US" altLang="ko-KR" dirty="0" smtClean="0"/>
              <a:t>Data continues to outpace available 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Count Triangles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Sequential Version:</a:t>
            </a:r>
          </a:p>
          <a:p>
            <a:pPr marL="457200" lvl="1" indent="0">
              <a:buNone/>
            </a:pPr>
            <a:r>
              <a:rPr lang="en-US" altLang="ko-KR" dirty="0" err="1" smtClean="0"/>
              <a:t>foreach</a:t>
            </a:r>
            <a:r>
              <a:rPr lang="en-US" altLang="ko-KR" dirty="0" smtClean="0"/>
              <a:t> v in V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 u, w in Adjacency(v)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if (</a:t>
            </a:r>
            <a:r>
              <a:rPr lang="en-US" altLang="ko-KR" dirty="0" err="1" smtClean="0"/>
              <a:t>u,w</a:t>
            </a:r>
            <a:r>
              <a:rPr lang="en-US" altLang="ko-KR" dirty="0" smtClean="0"/>
              <a:t>) in E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Triangles[v]++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3939686"/>
            <a:ext cx="66389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3989412"/>
            <a:ext cx="63531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33056"/>
            <a:ext cx="74771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32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Parallel 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Parallelize the edge checking phase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79" y="1495772"/>
            <a:ext cx="85439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70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9539</TotalTime>
  <Words>775</Words>
  <Application>Microsoft Office PowerPoint</Application>
  <PresentationFormat>화면 슬라이드 쇼(4:3)</PresentationFormat>
  <Paragraphs>141</Paragraphs>
  <Slides>22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SNU IDB Lab.</vt:lpstr>
      <vt:lpstr>Counting Triangles &amp; The Curse of the Last Reducer</vt:lpstr>
      <vt:lpstr>Outline</vt:lpstr>
      <vt:lpstr>Introduction</vt:lpstr>
      <vt:lpstr>MapReduce</vt:lpstr>
      <vt:lpstr>Why Count Triangles?</vt:lpstr>
      <vt:lpstr>Why Count Triangles?</vt:lpstr>
      <vt:lpstr>Why MapReduce?</vt:lpstr>
      <vt:lpstr>How to Count Triangles</vt:lpstr>
      <vt:lpstr>Parallel Version</vt:lpstr>
      <vt:lpstr>Data skew</vt:lpstr>
      <vt:lpstr>Data skew</vt:lpstr>
      <vt:lpstr>Adapting the Algorithm</vt:lpstr>
      <vt:lpstr>How to Count Triangles Better</vt:lpstr>
      <vt:lpstr>Does it make a difference?</vt:lpstr>
      <vt:lpstr>Dealing with Skew</vt:lpstr>
      <vt:lpstr>Approach 2: Graph Split</vt:lpstr>
      <vt:lpstr>Approach 2: Graph Split</vt:lpstr>
      <vt:lpstr>Approach 2: Graph Split</vt:lpstr>
      <vt:lpstr>Approach 2: Graph Split</vt:lpstr>
      <vt:lpstr>Approach 2: Graph Split</vt:lpstr>
      <vt:lpstr>Conclusion</vt:lpstr>
      <vt:lpstr>QnA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hsoh</cp:lastModifiedBy>
  <cp:revision>193</cp:revision>
  <cp:lastPrinted>2012-10-31T07:54:07Z</cp:lastPrinted>
  <dcterms:created xsi:type="dcterms:W3CDTF">2006-10-05T04:04:58Z</dcterms:created>
  <dcterms:modified xsi:type="dcterms:W3CDTF">2013-07-12T04:18:23Z</dcterms:modified>
</cp:coreProperties>
</file>