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60" r:id="rId2"/>
    <p:sldId id="257" r:id="rId3"/>
    <p:sldId id="261" r:id="rId4"/>
    <p:sldId id="361" r:id="rId5"/>
    <p:sldId id="362" r:id="rId6"/>
    <p:sldId id="363" r:id="rId7"/>
    <p:sldId id="364" r:id="rId8"/>
    <p:sldId id="327" r:id="rId9"/>
    <p:sldId id="365" r:id="rId10"/>
    <p:sldId id="366" r:id="rId11"/>
    <p:sldId id="368" r:id="rId12"/>
    <p:sldId id="328" r:id="rId13"/>
    <p:sldId id="370" r:id="rId14"/>
    <p:sldId id="369" r:id="rId15"/>
    <p:sldId id="371" r:id="rId16"/>
    <p:sldId id="372" r:id="rId17"/>
    <p:sldId id="373" r:id="rId18"/>
    <p:sldId id="374" r:id="rId19"/>
    <p:sldId id="376" r:id="rId20"/>
    <p:sldId id="375" r:id="rId21"/>
    <p:sldId id="377" r:id="rId22"/>
    <p:sldId id="378" r:id="rId23"/>
    <p:sldId id="379" r:id="rId24"/>
    <p:sldId id="278" r:id="rId25"/>
    <p:sldId id="279" r:id="rId26"/>
    <p:sldId id="31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4344" autoAdjust="0"/>
  </p:normalViewPr>
  <p:slideViewPr>
    <p:cSldViewPr>
      <p:cViewPr varScale="1">
        <p:scale>
          <a:sx n="102" d="100"/>
          <a:sy n="102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PageRank</a:t>
            </a:r>
            <a:r>
              <a:rPr lang="ko-KR" altLang="en-US" dirty="0" smtClean="0"/>
              <a:t>는 링크에 기반한 대표적인 </a:t>
            </a:r>
            <a:r>
              <a:rPr lang="en-US" altLang="ko-KR" dirty="0" smtClean="0"/>
              <a:t>Ranking Method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PageRank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HITs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알고리즘이 링크의 속성을 고려하지 않으며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DS1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랭크하는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것을 본다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사실 다른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의해 많이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링크되있음에도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불구하고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대부분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owl:sameas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rdfs:seeAlse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inlink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94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나이브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랭킹 방법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DRank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두 번째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비해 훨씬 적은 링크를 가지고 있어서 첫 번째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완벽하게 떠난다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72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사실 다른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의해 많이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링크되있음에도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불구하고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대부분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owl:sameas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rdfs:seeAlse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inlink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TFIDF DING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Rank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링크들은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덜 중요하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 계산한다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기사에 대한 정보를 찾는 중에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더 정확한 정보를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Rdfs:seeAlso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일반적인 속성보다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dcterms:author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얻을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일반적이지 않은 링크로 링크된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결과는 일반적인 것으로 연결된 것보다 더 중요할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3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DING: Dataset Ranking using Formal Descriptions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800" dirty="0" err="1"/>
              <a:t>Nickolai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Toupikov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J¨urgen</a:t>
            </a:r>
            <a:r>
              <a:rPr lang="en-US" altLang="ko-KR" sz="1800" dirty="0"/>
              <a:t> </a:t>
            </a:r>
            <a:r>
              <a:rPr lang="en-US" altLang="ko-KR" sz="1800" dirty="0" err="1" smtClean="0"/>
              <a:t>Umbrich</a:t>
            </a:r>
            <a:r>
              <a:rPr lang="en-US" altLang="ko-KR" sz="1800" dirty="0" smtClean="0"/>
              <a:t>, Renaud </a:t>
            </a:r>
            <a:r>
              <a:rPr lang="en-US" altLang="ko-KR" sz="1800" dirty="0" err="1"/>
              <a:t>Delbru</a:t>
            </a:r>
            <a:r>
              <a:rPr lang="en-US" altLang="ko-KR" sz="1800" dirty="0"/>
              <a:t>, </a:t>
            </a:r>
            <a:endParaRPr lang="en-US" altLang="ko-KR" sz="1800" dirty="0" smtClean="0"/>
          </a:p>
          <a:p>
            <a:pPr latinLnBrk="0"/>
            <a:r>
              <a:rPr lang="en-US" altLang="ko-KR" sz="1800" dirty="0" smtClean="0"/>
              <a:t>Michael </a:t>
            </a:r>
            <a:r>
              <a:rPr lang="en-US" altLang="ko-KR" sz="1800" dirty="0" err="1"/>
              <a:t>Hausenblas</a:t>
            </a:r>
            <a:r>
              <a:rPr lang="en-US" altLang="ko-KR" sz="1800" dirty="0" smtClean="0"/>
              <a:t>, </a:t>
            </a:r>
            <a:r>
              <a:rPr lang="en-US" altLang="ko-KR" sz="1800" dirty="0"/>
              <a:t>Giovanni </a:t>
            </a:r>
            <a:r>
              <a:rPr lang="en-US" altLang="ko-KR" sz="1800" dirty="0" err="1"/>
              <a:t>Tummarello</a:t>
            </a:r>
            <a:endParaRPr lang="en-US" altLang="ko-KR" sz="1800" dirty="0" smtClean="0"/>
          </a:p>
          <a:p>
            <a:pPr latinLnBrk="0"/>
            <a:r>
              <a:rPr lang="en-US" altLang="ko-KR" sz="1800" dirty="0"/>
              <a:t>DERI, National University of </a:t>
            </a:r>
            <a:r>
              <a:rPr lang="en-US" altLang="ko-KR" sz="1800" dirty="0" smtClean="0"/>
              <a:t>Ireland</a:t>
            </a:r>
          </a:p>
          <a:p>
            <a:pPr latinLnBrk="0"/>
            <a:r>
              <a:rPr lang="en-US" altLang="ko-KR" sz="1800" dirty="0"/>
              <a:t>WWW 2009 Workshop: Linked Data on the Web (LDOW</a:t>
            </a:r>
            <a:r>
              <a:rPr lang="en-US" altLang="ko-KR" sz="1800" dirty="0" smtClean="0"/>
              <a:t>)</a:t>
            </a:r>
            <a:endParaRPr lang="en-US" altLang="ko-KR" dirty="0" smtClean="0"/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18, 2012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Heegook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b="1" dirty="0" smtClean="0"/>
              <a:t>Describing Datasets</a:t>
            </a:r>
          </a:p>
          <a:p>
            <a:r>
              <a:rPr lang="en-US" altLang="ko-KR" dirty="0" smtClean="0"/>
              <a:t>DING – Dataset Ranking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69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Describing Datasets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21496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PageRank                          </a:t>
            </a:r>
            <a:r>
              <a:rPr lang="en-US" altLang="ko-KR" dirty="0" err="1" smtClean="0"/>
              <a:t>PageRank</a:t>
            </a:r>
            <a:r>
              <a:rPr lang="en-US" altLang="ko-KR" dirty="0" smtClean="0"/>
              <a:t> for Semantic Web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1417568" y="1843503"/>
            <a:ext cx="366097" cy="37556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1361403" y="1946678"/>
            <a:ext cx="47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1</a:t>
            </a:r>
          </a:p>
        </p:txBody>
      </p:sp>
      <p:cxnSp>
        <p:nvCxnSpPr>
          <p:cNvPr id="8" name="직선 화살표 연결선 7"/>
          <p:cNvCxnSpPr>
            <a:endCxn id="12" idx="0"/>
          </p:cNvCxnSpPr>
          <p:nvPr/>
        </p:nvCxnSpPr>
        <p:spPr>
          <a:xfrm>
            <a:off x="1783664" y="2031286"/>
            <a:ext cx="6378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604595" y="2229980"/>
            <a:ext cx="0" cy="3738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14" idx="2"/>
          </p:cNvCxnSpPr>
          <p:nvPr/>
        </p:nvCxnSpPr>
        <p:spPr>
          <a:xfrm flipH="1">
            <a:off x="1783664" y="2811348"/>
            <a:ext cx="637884" cy="62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1783664" y="2143216"/>
            <a:ext cx="637883" cy="5388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한쪽 모서리가 잘린 사각형 11"/>
          <p:cNvSpPr/>
          <p:nvPr/>
        </p:nvSpPr>
        <p:spPr>
          <a:xfrm rot="10800000">
            <a:off x="2421548" y="1843503"/>
            <a:ext cx="366097" cy="37556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직사각형 12"/>
          <p:cNvSpPr/>
          <p:nvPr/>
        </p:nvSpPr>
        <p:spPr>
          <a:xfrm>
            <a:off x="2365384" y="1946678"/>
            <a:ext cx="47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14" name="한쪽 모서리가 잘린 사각형 13"/>
          <p:cNvSpPr/>
          <p:nvPr/>
        </p:nvSpPr>
        <p:spPr>
          <a:xfrm rot="10800000">
            <a:off x="1417568" y="2629827"/>
            <a:ext cx="366097" cy="37556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1361403" y="2733002"/>
            <a:ext cx="47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2421548" y="2629827"/>
            <a:ext cx="366097" cy="37556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2365384" y="2733002"/>
            <a:ext cx="47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396953" y="1893476"/>
            <a:ext cx="47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1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819214" y="1978084"/>
            <a:ext cx="637884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640145" y="2176778"/>
            <a:ext cx="0" cy="37388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819214" y="2758146"/>
            <a:ext cx="637884" cy="626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5819214" y="2090014"/>
            <a:ext cx="637883" cy="53882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400934" y="1893476"/>
            <a:ext cx="47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396953" y="2679800"/>
            <a:ext cx="47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400934" y="2679800"/>
            <a:ext cx="47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30" name="타원 29"/>
          <p:cNvSpPr/>
          <p:nvPr/>
        </p:nvSpPr>
        <p:spPr>
          <a:xfrm>
            <a:off x="5421974" y="1808586"/>
            <a:ext cx="391874" cy="3755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타원 30"/>
          <p:cNvSpPr/>
          <p:nvPr/>
        </p:nvSpPr>
        <p:spPr>
          <a:xfrm>
            <a:off x="6444208" y="1808586"/>
            <a:ext cx="391874" cy="3755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6444208" y="2545218"/>
            <a:ext cx="391874" cy="3755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타원 32"/>
          <p:cNvSpPr/>
          <p:nvPr/>
        </p:nvSpPr>
        <p:spPr>
          <a:xfrm>
            <a:off x="5427340" y="2545218"/>
            <a:ext cx="391874" cy="3755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3" name="직사각형 92"/>
          <p:cNvSpPr/>
          <p:nvPr/>
        </p:nvSpPr>
        <p:spPr>
          <a:xfrm>
            <a:off x="3278957" y="3573016"/>
            <a:ext cx="2458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itchFamily="34" charset="0"/>
                <a:cs typeface="Calibri" pitchFamily="34" charset="0"/>
              </a:rPr>
              <a:t>Dataset Clustering</a:t>
            </a:r>
          </a:p>
        </p:txBody>
      </p:sp>
      <p:grpSp>
        <p:nvGrpSpPr>
          <p:cNvPr id="94" name="그룹 93"/>
          <p:cNvGrpSpPr/>
          <p:nvPr/>
        </p:nvGrpSpPr>
        <p:grpSpPr>
          <a:xfrm>
            <a:off x="1447745" y="4330853"/>
            <a:ext cx="6686429" cy="2106144"/>
            <a:chOff x="1447745" y="4330853"/>
            <a:chExt cx="6686429" cy="2106144"/>
          </a:xfrm>
        </p:grpSpPr>
        <p:cxnSp>
          <p:nvCxnSpPr>
            <p:cNvPr id="36" name="직선 화살표 연결선 35"/>
            <p:cNvCxnSpPr/>
            <p:nvPr/>
          </p:nvCxnSpPr>
          <p:spPr>
            <a:xfrm>
              <a:off x="1844985" y="4678618"/>
              <a:ext cx="637884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665916" y="4877312"/>
              <a:ext cx="0" cy="37388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flipH="1">
              <a:off x="1844985" y="5458680"/>
              <a:ext cx="637884" cy="626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 flipV="1">
              <a:off x="1844985" y="4790548"/>
              <a:ext cx="637883" cy="53882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/>
            <p:cNvSpPr/>
            <p:nvPr/>
          </p:nvSpPr>
          <p:spPr>
            <a:xfrm>
              <a:off x="1447745" y="4509120"/>
              <a:ext cx="391874" cy="37556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" name="타원 43"/>
            <p:cNvSpPr/>
            <p:nvPr/>
          </p:nvSpPr>
          <p:spPr>
            <a:xfrm>
              <a:off x="2469979" y="4509120"/>
              <a:ext cx="391874" cy="37556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" name="타원 44"/>
            <p:cNvSpPr/>
            <p:nvPr/>
          </p:nvSpPr>
          <p:spPr>
            <a:xfrm>
              <a:off x="2469979" y="5245752"/>
              <a:ext cx="391874" cy="37556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" name="타원 45"/>
            <p:cNvSpPr/>
            <p:nvPr/>
          </p:nvSpPr>
          <p:spPr>
            <a:xfrm>
              <a:off x="1453111" y="5245752"/>
              <a:ext cx="391874" cy="37556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7" name="타원 46"/>
            <p:cNvSpPr/>
            <p:nvPr/>
          </p:nvSpPr>
          <p:spPr>
            <a:xfrm>
              <a:off x="3687817" y="4886945"/>
              <a:ext cx="391874" cy="37556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타원 47"/>
            <p:cNvSpPr/>
            <p:nvPr/>
          </p:nvSpPr>
          <p:spPr>
            <a:xfrm>
              <a:off x="3741955" y="5536938"/>
              <a:ext cx="391874" cy="37556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타원 48"/>
            <p:cNvSpPr/>
            <p:nvPr/>
          </p:nvSpPr>
          <p:spPr>
            <a:xfrm>
              <a:off x="4169860" y="5074728"/>
              <a:ext cx="391874" cy="37556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0" name="타원 49"/>
            <p:cNvSpPr/>
            <p:nvPr/>
          </p:nvSpPr>
          <p:spPr>
            <a:xfrm>
              <a:off x="4561734" y="5705248"/>
              <a:ext cx="391874" cy="37556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1" name="타원 50"/>
            <p:cNvSpPr/>
            <p:nvPr/>
          </p:nvSpPr>
          <p:spPr>
            <a:xfrm>
              <a:off x="4789433" y="5237658"/>
              <a:ext cx="391874" cy="37556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2" name="타원 51"/>
            <p:cNvSpPr/>
            <p:nvPr/>
          </p:nvSpPr>
          <p:spPr>
            <a:xfrm>
              <a:off x="4549591" y="4477446"/>
              <a:ext cx="391874" cy="37556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3" name="타원 52"/>
            <p:cNvSpPr/>
            <p:nvPr/>
          </p:nvSpPr>
          <p:spPr>
            <a:xfrm>
              <a:off x="6009060" y="5114059"/>
              <a:ext cx="391874" cy="37556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4" name="타원 53"/>
            <p:cNvSpPr/>
            <p:nvPr/>
          </p:nvSpPr>
          <p:spPr>
            <a:xfrm>
              <a:off x="5911091" y="4330853"/>
              <a:ext cx="391874" cy="37556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573048" y="4402786"/>
              <a:ext cx="391874" cy="37556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6" name="타원 55"/>
            <p:cNvSpPr/>
            <p:nvPr/>
          </p:nvSpPr>
          <p:spPr>
            <a:xfrm>
              <a:off x="6695182" y="5274027"/>
              <a:ext cx="391874" cy="37556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7" name="타원 56"/>
            <p:cNvSpPr/>
            <p:nvPr/>
          </p:nvSpPr>
          <p:spPr>
            <a:xfrm>
              <a:off x="7087056" y="4667465"/>
              <a:ext cx="391874" cy="37556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8" name="타원 57"/>
            <p:cNvSpPr/>
            <p:nvPr/>
          </p:nvSpPr>
          <p:spPr>
            <a:xfrm>
              <a:off x="7524965" y="5535487"/>
              <a:ext cx="391874" cy="37556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9" name="타원 58"/>
            <p:cNvSpPr/>
            <p:nvPr/>
          </p:nvSpPr>
          <p:spPr>
            <a:xfrm>
              <a:off x="6261160" y="5864699"/>
              <a:ext cx="391874" cy="37556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836082" y="6061430"/>
              <a:ext cx="391874" cy="37556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1" name="타원 60"/>
            <p:cNvSpPr/>
            <p:nvPr/>
          </p:nvSpPr>
          <p:spPr>
            <a:xfrm>
              <a:off x="7742300" y="4989632"/>
              <a:ext cx="391874" cy="37556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 flipH="1" flipV="1">
              <a:off x="2916323" y="4886946"/>
              <a:ext cx="637882" cy="26941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V="1">
              <a:off x="4398633" y="4853013"/>
              <a:ext cx="150958" cy="198194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 flipV="1">
              <a:off x="3984571" y="4667465"/>
              <a:ext cx="489541" cy="25465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endCxn id="48" idx="6"/>
            </p:cNvCxnSpPr>
            <p:nvPr/>
          </p:nvCxnSpPr>
          <p:spPr>
            <a:xfrm flipH="1" flipV="1">
              <a:off x="4133829" y="5724722"/>
              <a:ext cx="457294" cy="8017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V="1">
              <a:off x="4071827" y="5365199"/>
              <a:ext cx="62002" cy="148514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>
              <a:off x="5208207" y="5500290"/>
              <a:ext cx="929949" cy="413839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54" idx="2"/>
              <a:endCxn id="52" idx="6"/>
            </p:cNvCxnSpPr>
            <p:nvPr/>
          </p:nvCxnSpPr>
          <p:spPr>
            <a:xfrm flipH="1">
              <a:off x="4941465" y="4518637"/>
              <a:ext cx="969626" cy="146593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6688999" y="5764810"/>
              <a:ext cx="796114" cy="149319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 flipH="1" flipV="1">
              <a:off x="7048850" y="5381832"/>
              <a:ext cx="430080" cy="15510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54" idx="4"/>
              <a:endCxn id="53" idx="0"/>
            </p:cNvCxnSpPr>
            <p:nvPr/>
          </p:nvCxnSpPr>
          <p:spPr>
            <a:xfrm>
              <a:off x="6107028" y="4706420"/>
              <a:ext cx="97969" cy="407639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 flipH="1" flipV="1">
              <a:off x="6457098" y="5365199"/>
              <a:ext cx="231901" cy="10680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6391864" y="5021652"/>
              <a:ext cx="640155" cy="10305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endCxn id="61" idx="1"/>
            </p:cNvCxnSpPr>
            <p:nvPr/>
          </p:nvCxnSpPr>
          <p:spPr>
            <a:xfrm>
              <a:off x="7478930" y="4922122"/>
              <a:ext cx="320759" cy="12251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H="1">
              <a:off x="6400934" y="4859045"/>
              <a:ext cx="219288" cy="18398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>
              <a:off x="4858257" y="4877312"/>
              <a:ext cx="150958" cy="27904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타원 95"/>
          <p:cNvSpPr/>
          <p:nvPr/>
        </p:nvSpPr>
        <p:spPr>
          <a:xfrm>
            <a:off x="1094239" y="4173034"/>
            <a:ext cx="2016731" cy="18794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3392683" y="4355471"/>
            <a:ext cx="2016731" cy="18794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5611856" y="3823520"/>
            <a:ext cx="2976445" cy="27738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 flipH="1" flipV="1">
            <a:off x="3108604" y="4962076"/>
            <a:ext cx="284079" cy="112652"/>
          </a:xfrm>
          <a:prstGeom prst="line">
            <a:avLst/>
          </a:prstGeom>
          <a:ln w="635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97" idx="7"/>
          </p:cNvCxnSpPr>
          <p:nvPr/>
        </p:nvCxnSpPr>
        <p:spPr>
          <a:xfrm flipH="1">
            <a:off x="5114071" y="4508493"/>
            <a:ext cx="679586" cy="122217"/>
          </a:xfrm>
          <a:prstGeom prst="line">
            <a:avLst/>
          </a:prstGeom>
          <a:ln w="635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382524" y="5560210"/>
            <a:ext cx="290657" cy="163060"/>
          </a:xfrm>
          <a:prstGeom prst="line">
            <a:avLst/>
          </a:prstGeom>
          <a:ln w="635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02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6" grpId="0" animBg="1"/>
      <p:bldP spid="97" grpId="0" animBg="1"/>
      <p:bldP spid="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voiD</a:t>
            </a:r>
            <a:r>
              <a:rPr lang="en-US" altLang="ko-KR" dirty="0" smtClean="0"/>
              <a:t> (Vocabulary of Interlinked Datasets)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Used for storing triples to express the interlinking relationship between datasets</a:t>
            </a:r>
          </a:p>
          <a:p>
            <a:r>
              <a:rPr lang="en-US" altLang="ko-KR" dirty="0" smtClean="0"/>
              <a:t>This can be used to massively decrease the search space.</a:t>
            </a:r>
          </a:p>
          <a:p>
            <a:r>
              <a:rPr lang="en-US" altLang="ko-KR" b="1" dirty="0" smtClean="0"/>
              <a:t>Metadata of RDF based linked data!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4644008" y="3342950"/>
            <a:ext cx="3456384" cy="2607009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2598" y="3429000"/>
            <a:ext cx="1295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Dataset1</a:t>
            </a:r>
            <a:endParaRPr lang="en-US" altLang="ko-K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619577" y="4482193"/>
            <a:ext cx="391874" cy="3755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타원 18"/>
          <p:cNvSpPr/>
          <p:nvPr/>
        </p:nvSpPr>
        <p:spPr>
          <a:xfrm>
            <a:off x="1673715" y="5132186"/>
            <a:ext cx="391874" cy="3755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타원 19"/>
          <p:cNvSpPr/>
          <p:nvPr/>
        </p:nvSpPr>
        <p:spPr>
          <a:xfrm>
            <a:off x="2101620" y="4669976"/>
            <a:ext cx="391874" cy="3755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타원 20"/>
          <p:cNvSpPr/>
          <p:nvPr/>
        </p:nvSpPr>
        <p:spPr>
          <a:xfrm>
            <a:off x="2493494" y="5300496"/>
            <a:ext cx="391874" cy="3755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타원 21"/>
          <p:cNvSpPr/>
          <p:nvPr/>
        </p:nvSpPr>
        <p:spPr>
          <a:xfrm>
            <a:off x="2721193" y="4832906"/>
            <a:ext cx="391874" cy="3755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타원 22"/>
          <p:cNvSpPr/>
          <p:nvPr/>
        </p:nvSpPr>
        <p:spPr>
          <a:xfrm>
            <a:off x="2481351" y="4072694"/>
            <a:ext cx="391874" cy="3755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330393" y="4448261"/>
            <a:ext cx="150958" cy="19819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1916331" y="4262713"/>
            <a:ext cx="489541" cy="25465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9" idx="6"/>
          </p:cNvCxnSpPr>
          <p:nvPr/>
        </p:nvCxnSpPr>
        <p:spPr>
          <a:xfrm flipH="1" flipV="1">
            <a:off x="2065589" y="5319970"/>
            <a:ext cx="457294" cy="8017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2003587" y="4960447"/>
            <a:ext cx="62002" cy="14851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790017" y="4472560"/>
            <a:ext cx="150958" cy="27904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1324443" y="3950719"/>
            <a:ext cx="2016731" cy="18794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644007" y="3487807"/>
            <a:ext cx="3635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Dataset1: ….</a:t>
            </a:r>
            <a:endParaRPr lang="en-US" altLang="ko-KR" sz="2000" dirty="0">
              <a:latin typeface="Calibri" pitchFamily="34" charset="0"/>
              <a:cs typeface="Calibri" pitchFamily="34" charset="0"/>
            </a:endParaRPr>
          </a:p>
          <a:p>
            <a:endParaRPr lang="en-US" altLang="ko-K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73505" y="4003680"/>
            <a:ext cx="363589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subject&gt; &lt;predicate&gt; &lt;object&gt;</a:t>
            </a:r>
          </a:p>
          <a:p>
            <a:endParaRPr lang="en-US" altLang="ko-KR" sz="500" dirty="0">
              <a:latin typeface="Calibri" pitchFamily="34" charset="0"/>
              <a:cs typeface="Calibri" pitchFamily="34" charset="0"/>
            </a:endParaRPr>
          </a:p>
          <a:p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&lt;subject&gt; &lt;predicate&gt; &lt;object&gt;</a:t>
            </a:r>
          </a:p>
          <a:p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…</a:t>
            </a:r>
          </a:p>
          <a:p>
            <a:endParaRPr lang="en-US" altLang="ko-KR" sz="2000" dirty="0">
              <a:latin typeface="Calibri" pitchFamily="34" charset="0"/>
              <a:cs typeface="Calibri" pitchFamily="34" charset="0"/>
            </a:endParaRPr>
          </a:p>
          <a:p>
            <a:endParaRPr lang="en-US" altLang="ko-KR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63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9" grpId="0" animBg="1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Describing Datasets</a:t>
            </a:r>
          </a:p>
          <a:p>
            <a:r>
              <a:rPr lang="en-US" altLang="ko-KR" b="1" dirty="0" smtClean="0"/>
              <a:t>DING – Dataset Ranking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/>
              <a:t>Conclusion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8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voiD</a:t>
            </a:r>
            <a:r>
              <a:rPr lang="en-US" altLang="ko-KR" dirty="0" smtClean="0"/>
              <a:t> Descriptions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Exemplary collection of four </a:t>
            </a:r>
            <a:r>
              <a:rPr lang="en-US" altLang="ko-KR" dirty="0" err="1" smtClean="0"/>
              <a:t>voiD</a:t>
            </a:r>
            <a:r>
              <a:rPr lang="en-US" altLang="ko-KR" dirty="0" smtClean="0"/>
              <a:t> descriptions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259632" y="2276872"/>
            <a:ext cx="2016731" cy="1879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:DS1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979712" y="5301208"/>
            <a:ext cx="936104" cy="872381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:DS4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322009" y="2276872"/>
            <a:ext cx="1313552" cy="1224136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:DS2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076056" y="4793885"/>
            <a:ext cx="1468088" cy="1368152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:DS3</a:t>
            </a:r>
            <a:endParaRPr lang="ko-KR" altLang="en-US" dirty="0"/>
          </a:p>
        </p:txBody>
      </p:sp>
      <p:sp>
        <p:nvSpPr>
          <p:cNvPr id="11" name="원호 10"/>
          <p:cNvSpPr/>
          <p:nvPr/>
        </p:nvSpPr>
        <p:spPr>
          <a:xfrm>
            <a:off x="2915816" y="2132856"/>
            <a:ext cx="3628328" cy="599043"/>
          </a:xfrm>
          <a:prstGeom prst="arc">
            <a:avLst>
              <a:gd name="adj1" fmla="val 10795313"/>
              <a:gd name="adj2" fmla="val 0"/>
            </a:avLst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/>
          <p:cNvSpPr/>
          <p:nvPr/>
        </p:nvSpPr>
        <p:spPr>
          <a:xfrm rot="12491139">
            <a:off x="2643337" y="4093376"/>
            <a:ext cx="2646463" cy="1155387"/>
          </a:xfrm>
          <a:prstGeom prst="arc">
            <a:avLst>
              <a:gd name="adj1" fmla="val 10795313"/>
              <a:gd name="adj2" fmla="val 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/>
          <p:cNvSpPr/>
          <p:nvPr/>
        </p:nvSpPr>
        <p:spPr>
          <a:xfrm rot="1851242">
            <a:off x="3175787" y="3509444"/>
            <a:ext cx="2646463" cy="1155387"/>
          </a:xfrm>
          <a:prstGeom prst="arc">
            <a:avLst>
              <a:gd name="adj1" fmla="val 10795313"/>
              <a:gd name="adj2" fmla="val 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5650008">
            <a:off x="1082414" y="4662470"/>
            <a:ext cx="1586767" cy="262828"/>
          </a:xfrm>
          <a:prstGeom prst="arc">
            <a:avLst>
              <a:gd name="adj1" fmla="val 10795313"/>
              <a:gd name="adj2" fmla="val 0"/>
            </a:avLst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28987" y="1671191"/>
            <a:ext cx="2039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10k x </a:t>
            </a:r>
            <a:r>
              <a:rPr lang="en-US" altLang="ko-KR" sz="2000" dirty="0" err="1" smtClean="0">
                <a:latin typeface="Calibri" pitchFamily="34" charset="0"/>
                <a:cs typeface="Calibri" pitchFamily="34" charset="0"/>
              </a:rPr>
              <a:t>owl:sameAs</a:t>
            </a:r>
            <a:endParaRPr lang="en-US" altLang="ko-K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89841" y="3429000"/>
            <a:ext cx="20803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600 x </a:t>
            </a:r>
            <a:r>
              <a:rPr lang="en-US" altLang="ko-KR" sz="2000" dirty="0" err="1" smtClean="0">
                <a:latin typeface="Calibri" pitchFamily="34" charset="0"/>
                <a:cs typeface="Calibri" pitchFamily="34" charset="0"/>
              </a:rPr>
              <a:t>foaf:interest</a:t>
            </a:r>
            <a:endParaRPr lang="en-US" altLang="ko-K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77721" y="4554042"/>
            <a:ext cx="2184701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200k x </a:t>
            </a:r>
            <a:r>
              <a:rPr lang="en-US" altLang="ko-KR" sz="2000" dirty="0" err="1" smtClean="0">
                <a:latin typeface="Calibri" pitchFamily="34" charset="0"/>
                <a:cs typeface="Calibri" pitchFamily="34" charset="0"/>
              </a:rPr>
              <a:t>rdfs:seeAlso</a:t>
            </a:r>
            <a:endParaRPr lang="en-US" altLang="ko-K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141" y="4671770"/>
            <a:ext cx="167385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2k x </a:t>
            </a:r>
            <a:r>
              <a:rPr lang="en-US" altLang="ko-KR" sz="2000" dirty="0" err="1" smtClean="0">
                <a:latin typeface="Calibri" pitchFamily="34" charset="0"/>
                <a:cs typeface="Calibri" pitchFamily="34" charset="0"/>
              </a:rPr>
              <a:t>dc:author</a:t>
            </a:r>
            <a:endParaRPr lang="en-US" altLang="ko-KR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voiD</a:t>
            </a:r>
            <a:r>
              <a:rPr lang="en-US" altLang="ko-KR" dirty="0"/>
              <a:t> Descriptions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5468035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:DS1 a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void:Dataset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foaf:homepage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&lt;http://example.org/cats/&gt;;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dcterms:subject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&lt;http://dbpedia.org/resource/Cats&gt;;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void:subset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 :DS1toDS3;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void:subset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 :DS1toDS4;</a:t>
            </a:r>
          </a:p>
          <a:p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endParaRPr lang="en-US" altLang="ko-KR" dirty="0">
              <a:latin typeface="Calibri" pitchFamily="34" charset="0"/>
              <a:cs typeface="Calibri" pitchFamily="34" charset="0"/>
            </a:endParaRP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:DS1toDS3 a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void:Linkset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void:subjectsTarget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 :DS1;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void:objectsTarget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   :DS3;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void:linkPredicate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foaf:interest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void:statItem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[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rdf:value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 600;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scovo:dimension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void:numberOfTriples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]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</a:t>
            </a:r>
            <a:endParaRPr lang="en-US" altLang="ko-K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168090" y="1196752"/>
            <a:ext cx="2016731" cy="1879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:DS1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36851" y="5373216"/>
            <a:ext cx="1468088" cy="1368152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:DS3</a:t>
            </a:r>
            <a:endParaRPr lang="ko-KR" altLang="en-US" dirty="0"/>
          </a:p>
        </p:txBody>
      </p:sp>
      <p:sp>
        <p:nvSpPr>
          <p:cNvPr id="8" name="원호 7"/>
          <p:cNvSpPr/>
          <p:nvPr/>
        </p:nvSpPr>
        <p:spPr>
          <a:xfrm rot="5580345">
            <a:off x="6324392" y="3531419"/>
            <a:ext cx="2303074" cy="1276517"/>
          </a:xfrm>
          <a:prstGeom prst="arc">
            <a:avLst>
              <a:gd name="adj1" fmla="val 10795313"/>
              <a:gd name="adj2" fmla="val 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97899" y="3861048"/>
            <a:ext cx="20803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600 x </a:t>
            </a:r>
            <a:r>
              <a:rPr lang="en-US" altLang="ko-KR" sz="2000" dirty="0" err="1" smtClean="0">
                <a:latin typeface="Calibri" pitchFamily="34" charset="0"/>
                <a:cs typeface="Calibri" pitchFamily="34" charset="0"/>
              </a:rPr>
              <a:t>foaf:interest</a:t>
            </a:r>
            <a:endParaRPr lang="en-US" altLang="ko-KR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PageRank</a:t>
                </a:r>
              </a:p>
              <a:p>
                <a:pPr lvl="1"/>
                <a:r>
                  <a:rPr lang="en-US" altLang="ko-KR" dirty="0" smtClean="0"/>
                  <a:t>P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ko-KR" i="1" baseline="-25000">
                        <a:latin typeface="Cambria Math"/>
                      </a:rPr>
                      <m:t>𝑗</m:t>
                    </m:r>
                    <m:r>
                      <a:rPr lang="en-US" altLang="ko-KR" i="1" baseline="-25000">
                        <a:latin typeface="Cambria Math"/>
                      </a:rPr>
                      <m:t>→</m:t>
                    </m:r>
                    <m:r>
                      <a:rPr lang="en-US" altLang="ko-KR" i="1" baseline="-2500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dirty="0" smtClean="0"/>
                  <a:t> is uniformly distributed</a:t>
                </a:r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02"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51520" y="3300120"/>
                <a:ext cx="2736304" cy="886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  <a:cs typeface="Calibri" pitchFamily="34" charset="0"/>
                        </a:rPr>
                        <m:t>𝑟</m:t>
                      </m:r>
                      <m:r>
                        <a:rPr lang="en-US" altLang="ko-KR" sz="2000" b="0" i="1" baseline="-25000" smtClean="0">
                          <a:latin typeface="Cambria Math"/>
                          <a:cs typeface="Calibri" pitchFamily="34" charset="0"/>
                        </a:rPr>
                        <m:t>𝑖</m:t>
                      </m:r>
                      <m:r>
                        <a:rPr lang="en-US" altLang="ko-KR" sz="20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/>
                                  <a:cs typeface="Calibri" pitchFamily="34" charset="0"/>
                                </a:rPr>
                                <m:t>𝑁</m:t>
                              </m:r>
                              <m:r>
                                <a:rPr lang="en-US" altLang="ko-KR" sz="2000" b="0" i="1" baseline="-25000" smtClean="0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𝑟</m:t>
                          </m:r>
                          <m:r>
                            <a:rPr lang="en-US" altLang="ko-KR" sz="2000" b="0" i="1" baseline="-25000" smtClean="0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altLang="ko-KR" sz="20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00120"/>
                <a:ext cx="2736304" cy="8868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한쪽 모서리가 잘린 사각형 8"/>
          <p:cNvSpPr/>
          <p:nvPr/>
        </p:nvSpPr>
        <p:spPr>
          <a:xfrm rot="10800000">
            <a:off x="6384922" y="3507056"/>
            <a:ext cx="643100" cy="64535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한쪽 모서리가 잘린 사각형 9"/>
          <p:cNvSpPr/>
          <p:nvPr/>
        </p:nvSpPr>
        <p:spPr>
          <a:xfrm rot="10800000">
            <a:off x="4077328" y="2865058"/>
            <a:ext cx="424092" cy="43506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한쪽 모서리가 잘린 사각형 10"/>
          <p:cNvSpPr/>
          <p:nvPr/>
        </p:nvSpPr>
        <p:spPr>
          <a:xfrm rot="10800000">
            <a:off x="4078524" y="3612201"/>
            <a:ext cx="424092" cy="43506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한쪽 모서리가 잘린 사각형 11"/>
          <p:cNvSpPr/>
          <p:nvPr/>
        </p:nvSpPr>
        <p:spPr>
          <a:xfrm rot="10800000">
            <a:off x="4077328" y="4402586"/>
            <a:ext cx="424092" cy="43506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067787" y="2850019"/>
            <a:ext cx="914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= 10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67787" y="3628006"/>
            <a:ext cx="914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= 30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067787" y="4418391"/>
            <a:ext cx="914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= 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5851137" y="2778011"/>
                <a:ext cx="2595399" cy="48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latin typeface="Calibri" pitchFamily="34" charset="0"/>
                    <a:cs typeface="Calibri" pitchFamily="34" charset="0"/>
                  </a:rPr>
                  <a:t>r</a:t>
                </a:r>
                <a:r>
                  <a:rPr lang="en-US" altLang="ko-KR" baseline="-25000" dirty="0" smtClean="0">
                    <a:latin typeface="Calibri" pitchFamily="34" charset="0"/>
                    <a:cs typeface="Calibri" pitchFamily="34" charset="0"/>
                  </a:rPr>
                  <a:t>4</a:t>
                </a:r>
                <a:r>
                  <a:rPr lang="en-US" altLang="ko-KR" dirty="0" smtClean="0">
                    <a:latin typeface="Calibri" pitchFamily="34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Calibri" pitchFamily="34" charset="0"/>
                    <a:cs typeface="Calibri" pitchFamily="34" charset="0"/>
                  </a:rPr>
                  <a:t> ∙ 10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/>
                            <a:cs typeface="Calibri" pitchFamily="34" charset="0"/>
                          </a:rPr>
                          <m:t>3</m:t>
                        </m:r>
                      </m:den>
                    </m:f>
                    <m:r>
                      <a:rPr lang="en-US" altLang="ko-KR" i="1">
                        <a:solidFill>
                          <a:srgbClr val="C00000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∙ </a:t>
                </a:r>
                <a:r>
                  <a:rPr lang="en-US" altLang="ko-KR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30 </a:t>
                </a:r>
                <a:r>
                  <a:rPr lang="en-US" altLang="ko-KR" dirty="0" smtClean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altLang="ko-KR" dirty="0">
                        <a:latin typeface="Calibri" pitchFamily="34" charset="0"/>
                        <a:cs typeface="Calibri" pitchFamily="34" charset="0"/>
                      </a:rPr>
                      <m:t>∙</m:t>
                    </m:r>
                  </m:oMath>
                </a14:m>
                <a:r>
                  <a:rPr lang="en-US" altLang="ko-KR" dirty="0" smtClean="0">
                    <a:latin typeface="Calibri" pitchFamily="34" charset="0"/>
                    <a:cs typeface="Calibri" pitchFamily="34" charset="0"/>
                  </a:rPr>
                  <a:t> 40</a:t>
                </a: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137" y="2778011"/>
                <a:ext cx="2595399" cy="484876"/>
              </a:xfrm>
              <a:prstGeom prst="rect">
                <a:avLst/>
              </a:prstGeom>
              <a:blipFill rotWithShape="1">
                <a:blip r:embed="rId5"/>
                <a:stretch>
                  <a:fillRect l="-2113" b="-8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>
            <a:off x="4512223" y="3069502"/>
            <a:ext cx="1683552" cy="5426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512223" y="3801348"/>
            <a:ext cx="168355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512223" y="3997620"/>
            <a:ext cx="1683552" cy="5434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172012" y="2939307"/>
            <a:ext cx="236269" cy="37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72012" y="3031672"/>
            <a:ext cx="236269" cy="37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72012" y="3686803"/>
            <a:ext cx="236269" cy="37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72012" y="3788680"/>
            <a:ext cx="236269" cy="37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72435" y="3897001"/>
            <a:ext cx="236269" cy="37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72012" y="4515018"/>
            <a:ext cx="236269" cy="37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172012" y="4607383"/>
            <a:ext cx="236269" cy="37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4512223" y="2865058"/>
            <a:ext cx="283864" cy="992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512223" y="3587505"/>
            <a:ext cx="283864" cy="9929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512223" y="3928825"/>
            <a:ext cx="283864" cy="8998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512223" y="4620117"/>
            <a:ext cx="283864" cy="899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1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DING! Weight 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46742" y="1806407"/>
            <a:ext cx="2016731" cy="18794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:DS1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50981" y="5127606"/>
            <a:ext cx="936104" cy="872381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:DS4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463166" y="4323420"/>
            <a:ext cx="1468088" cy="1368152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:DS3</a:t>
            </a:r>
            <a:endParaRPr lang="ko-KR" altLang="en-US" dirty="0"/>
          </a:p>
        </p:txBody>
      </p:sp>
      <p:sp>
        <p:nvSpPr>
          <p:cNvPr id="14" name="원호 13"/>
          <p:cNvSpPr/>
          <p:nvPr/>
        </p:nvSpPr>
        <p:spPr>
          <a:xfrm rot="1851242">
            <a:off x="2562897" y="3038979"/>
            <a:ext cx="2646463" cy="1155387"/>
          </a:xfrm>
          <a:prstGeom prst="arc">
            <a:avLst>
              <a:gd name="adj1" fmla="val 10795313"/>
              <a:gd name="adj2" fmla="val 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5650008">
            <a:off x="469524" y="4192005"/>
            <a:ext cx="1586767" cy="262828"/>
          </a:xfrm>
          <a:prstGeom prst="arc">
            <a:avLst>
              <a:gd name="adj1" fmla="val 10795313"/>
              <a:gd name="adj2" fmla="val 0"/>
            </a:avLst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76951" y="2958535"/>
            <a:ext cx="20803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600 x </a:t>
            </a:r>
            <a:r>
              <a:rPr lang="en-US" altLang="ko-KR" sz="2000" dirty="0" err="1" smtClean="0">
                <a:latin typeface="Calibri" pitchFamily="34" charset="0"/>
                <a:cs typeface="Calibri" pitchFamily="34" charset="0"/>
              </a:rPr>
              <a:t>foaf:interest</a:t>
            </a:r>
            <a:endParaRPr lang="en-US" altLang="ko-K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18749" y="4201305"/>
            <a:ext cx="19463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2000 x </a:t>
            </a:r>
            <a:r>
              <a:rPr lang="en-US" altLang="ko-KR" sz="2000" dirty="0" err="1" smtClean="0">
                <a:latin typeface="Calibri" pitchFamily="34" charset="0"/>
                <a:cs typeface="Calibri" pitchFamily="34" charset="0"/>
              </a:rPr>
              <a:t>dc:author</a:t>
            </a:r>
            <a:endParaRPr lang="en-US" altLang="ko-KR" sz="20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5580112" y="2847673"/>
                <a:ext cx="1440160" cy="66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0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∙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30</m:t>
                      </m:r>
                    </m:oMath>
                  </m:oMathPara>
                </a14:m>
                <a:endParaRPr lang="en-US" altLang="ko-KR" sz="2000" baseline="-250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847673"/>
                <a:ext cx="1440160" cy="6685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/>
          <p:cNvSpPr/>
          <p:nvPr/>
        </p:nvSpPr>
        <p:spPr>
          <a:xfrm>
            <a:off x="1432931" y="1298572"/>
            <a:ext cx="44435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30</a:t>
            </a:r>
            <a:endParaRPr lang="en-US" altLang="ko-KR" sz="20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6804248" y="2897318"/>
                <a:ext cx="2232248" cy="675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600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  <m: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000+600</m:t>
                          </m:r>
                        </m:den>
                      </m:f>
                      <m:r>
                        <a:rPr lang="en-US" altLang="ko-KR" sz="20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∙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30</m:t>
                      </m:r>
                    </m:oMath>
                  </m:oMathPara>
                </a14:m>
                <a:endParaRPr lang="en-US" altLang="ko-KR" sz="2000" baseline="-250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897318"/>
                <a:ext cx="2232248" cy="6756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/>
          <p:cNvSpPr/>
          <p:nvPr/>
        </p:nvSpPr>
        <p:spPr>
          <a:xfrm>
            <a:off x="6660232" y="2222003"/>
            <a:ext cx="206319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1. Naive approach</a:t>
            </a:r>
            <a:endParaRPr lang="en-US" altLang="ko-K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713143" y="3984519"/>
            <a:ext cx="155042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2. Use TF-IDF</a:t>
            </a:r>
            <a:endParaRPr lang="en-US" altLang="ko-KR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7" grpId="0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Describing Datasets</a:t>
            </a:r>
          </a:p>
          <a:p>
            <a:r>
              <a:rPr lang="en-US" altLang="ko-KR" dirty="0" smtClean="0"/>
              <a:t>DING – Dataset Ranking</a:t>
            </a:r>
          </a:p>
          <a:p>
            <a:r>
              <a:rPr lang="en-US" altLang="ko-KR" b="1" dirty="0" smtClean="0"/>
              <a:t>Experiments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8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Setup (1~9 / 10~15 Datasets)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581775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4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Describing Datasets</a:t>
            </a:r>
          </a:p>
          <a:p>
            <a:r>
              <a:rPr lang="en-US" altLang="ko-KR" dirty="0" smtClean="0"/>
              <a:t>DING – Dataset Ranking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1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 PageRank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581775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82246" y="3933056"/>
            <a:ext cx="792088" cy="714325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75856" y="4077072"/>
            <a:ext cx="792088" cy="714325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44008" y="2276872"/>
            <a:ext cx="792088" cy="7143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581775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80112" y="3933056"/>
            <a:ext cx="792088" cy="714325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75856" y="4077072"/>
            <a:ext cx="792088" cy="714325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44008" y="2276872"/>
            <a:ext cx="792088" cy="7143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2444985">
            <a:off x="5613104" y="3926674"/>
            <a:ext cx="726105" cy="714325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2444985">
            <a:off x="4676999" y="2276871"/>
            <a:ext cx="726105" cy="714325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2444985">
            <a:off x="7093389" y="4584630"/>
            <a:ext cx="726105" cy="714325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0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DING Rank (Naïve weight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581775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80112" y="3933056"/>
            <a:ext cx="792088" cy="714325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75856" y="4077072"/>
            <a:ext cx="792088" cy="714325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44008" y="2276872"/>
            <a:ext cx="792088" cy="7143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2444985">
            <a:off x="5613104" y="3926674"/>
            <a:ext cx="726105" cy="714325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2444985">
            <a:off x="4676999" y="2276871"/>
            <a:ext cx="726105" cy="714325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2444985">
            <a:off x="7093389" y="4584630"/>
            <a:ext cx="726105" cy="714325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259632" y="4211828"/>
            <a:ext cx="936104" cy="729340"/>
          </a:xfrm>
          <a:prstGeom prst="roundRect">
            <a:avLst>
              <a:gd name="adj" fmla="val 43976"/>
            </a:avLst>
          </a:prstGeom>
          <a:noFill/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83768" y="2986515"/>
            <a:ext cx="936104" cy="729340"/>
          </a:xfrm>
          <a:prstGeom prst="roundRect">
            <a:avLst>
              <a:gd name="adj" fmla="val 43976"/>
            </a:avLst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87624" y="2126473"/>
            <a:ext cx="936104" cy="729340"/>
          </a:xfrm>
          <a:prstGeom prst="roundRect">
            <a:avLst>
              <a:gd name="adj" fmla="val 43976"/>
            </a:avLst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DING Rank (TF-IDF weight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581775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80112" y="3933056"/>
            <a:ext cx="792088" cy="714325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75856" y="4077072"/>
            <a:ext cx="792088" cy="714325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44008" y="2276872"/>
            <a:ext cx="792088" cy="7143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2444985">
            <a:off x="5613104" y="3926674"/>
            <a:ext cx="726105" cy="714325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2444985">
            <a:off x="4676999" y="2276871"/>
            <a:ext cx="726105" cy="714325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2444985">
            <a:off x="7093389" y="4584630"/>
            <a:ext cx="726105" cy="714325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259632" y="4211828"/>
            <a:ext cx="936104" cy="729340"/>
          </a:xfrm>
          <a:prstGeom prst="roundRect">
            <a:avLst>
              <a:gd name="adj" fmla="val 43976"/>
            </a:avLst>
          </a:prstGeom>
          <a:noFill/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83768" y="2986515"/>
            <a:ext cx="936104" cy="729340"/>
          </a:xfrm>
          <a:prstGeom prst="roundRect">
            <a:avLst>
              <a:gd name="adj" fmla="val 43976"/>
            </a:avLst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87624" y="2126473"/>
            <a:ext cx="936104" cy="729340"/>
          </a:xfrm>
          <a:prstGeom prst="roundRect">
            <a:avLst>
              <a:gd name="adj" fmla="val 43976"/>
            </a:avLst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400825" y="2033689"/>
            <a:ext cx="1224136" cy="1224136"/>
          </a:xfrm>
          <a:prstGeom prst="ellipse">
            <a:avLst/>
          </a:prstGeom>
          <a:noFill/>
          <a:ln w="127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364088" y="3682095"/>
            <a:ext cx="1224136" cy="1224136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275856" y="1692700"/>
            <a:ext cx="910803" cy="867546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have presented DING, a new approach to rank linked datasets based on </a:t>
            </a:r>
            <a:r>
              <a:rPr lang="en-US" altLang="ko-KR" dirty="0" err="1"/>
              <a:t>voiD</a:t>
            </a:r>
            <a:r>
              <a:rPr lang="en-US" altLang="ko-KR" dirty="0"/>
              <a:t> descriptions.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We have motivated the need for a </a:t>
            </a:r>
            <a:r>
              <a:rPr lang="en-US" altLang="ko-KR" dirty="0" err="1"/>
              <a:t>effcient</a:t>
            </a:r>
            <a:r>
              <a:rPr lang="en-US" altLang="ko-KR" dirty="0"/>
              <a:t> and effective way to rank datasets based on their </a:t>
            </a:r>
            <a:r>
              <a:rPr lang="en-US" altLang="ko-KR" dirty="0" smtClean="0"/>
              <a:t>characteristics.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1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points</a:t>
            </a:r>
          </a:p>
          <a:p>
            <a:pPr lvl="1"/>
            <a:r>
              <a:rPr lang="en-US" altLang="ko-KR" dirty="0" smtClean="0"/>
              <a:t>Reducing search space</a:t>
            </a:r>
          </a:p>
          <a:p>
            <a:pPr lvl="1"/>
            <a:r>
              <a:rPr lang="en-US" altLang="ko-KR" dirty="0" smtClean="0"/>
              <a:t>Better performance (time and cost)</a:t>
            </a:r>
          </a:p>
          <a:p>
            <a:pPr lvl="1"/>
            <a:r>
              <a:rPr lang="en-US" altLang="ko-KR" dirty="0" smtClean="0"/>
              <a:t>Compute rank score with semantically weighted link</a:t>
            </a:r>
          </a:p>
          <a:p>
            <a:endParaRPr lang="en-US" altLang="ko-KR" dirty="0"/>
          </a:p>
          <a:p>
            <a:r>
              <a:rPr lang="en-US" altLang="ko-KR" dirty="0" smtClean="0"/>
              <a:t>Weak points</a:t>
            </a:r>
          </a:p>
          <a:p>
            <a:pPr lvl="1"/>
            <a:r>
              <a:rPr lang="en-US" altLang="ko-KR" dirty="0" smtClean="0"/>
              <a:t>There are not many </a:t>
            </a:r>
            <a:r>
              <a:rPr lang="en-US" altLang="ko-KR" dirty="0" err="1" smtClean="0"/>
              <a:t>voiD</a:t>
            </a:r>
            <a:r>
              <a:rPr lang="en-US" altLang="ko-KR" dirty="0" smtClean="0"/>
              <a:t> descriptions available!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8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8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Semantic Web clients can effectively rank datasets using well-known strategies such as PageRank or HITS in a very efficient way.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8" name="Picture 4" descr="C:\Users\Administrator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7040562" cy="370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clients would have to crawl a large number of documents in order to analyze dataset</a:t>
            </a:r>
            <a:r>
              <a:rPr lang="en-US" altLang="ko-KR" dirty="0"/>
              <a:t>s</a:t>
            </a:r>
            <a:endParaRPr lang="en-US" altLang="ko-KR" dirty="0" smtClean="0"/>
          </a:p>
          <a:p>
            <a:r>
              <a:rPr lang="en-US" altLang="ko-KR" dirty="0" smtClean="0"/>
              <a:t>It requires an excessive amount of time and resources.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2050" name="Picture 2" descr="C:\Users\Administrator\Desktop\Big-da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92896"/>
            <a:ext cx="5328592" cy="419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1979712" y="3494017"/>
            <a:ext cx="1584176" cy="1519159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2060"/>
                </a:solidFill>
              </a:rPr>
              <a:t>Dataset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851920" y="2714624"/>
            <a:ext cx="1584176" cy="1519159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Dataset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292080" y="4005064"/>
            <a:ext cx="1584176" cy="1519159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Dataset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366914" y="5013176"/>
            <a:ext cx="1584176" cy="1519159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Dataset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491880" y="3789040"/>
            <a:ext cx="360040" cy="144016"/>
          </a:xfrm>
          <a:prstGeom prst="straightConnector1">
            <a:avLst/>
          </a:prstGeom>
          <a:ln w="63500">
            <a:solidFill>
              <a:srgbClr val="FFFF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151473" y="4931132"/>
            <a:ext cx="340407" cy="298068"/>
          </a:xfrm>
          <a:prstGeom prst="straightConnector1">
            <a:avLst/>
          </a:prstGeom>
          <a:ln w="63500">
            <a:solidFill>
              <a:srgbClr val="FFFF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292080" y="3933056"/>
            <a:ext cx="288032" cy="216024"/>
          </a:xfrm>
          <a:prstGeom prst="straightConnector1">
            <a:avLst/>
          </a:prstGeom>
          <a:ln w="63500">
            <a:solidFill>
              <a:srgbClr val="FFFF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3563888" y="4437112"/>
            <a:ext cx="1656184" cy="195952"/>
          </a:xfrm>
          <a:prstGeom prst="straightConnector1">
            <a:avLst/>
          </a:prstGeom>
          <a:ln w="63500">
            <a:solidFill>
              <a:srgbClr val="FFFF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9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Related Work</a:t>
            </a:r>
          </a:p>
          <a:p>
            <a:r>
              <a:rPr lang="en-US" altLang="ko-KR" dirty="0" smtClean="0"/>
              <a:t>Describing Datasets</a:t>
            </a:r>
          </a:p>
          <a:p>
            <a:r>
              <a:rPr lang="en-US" altLang="ko-KR" dirty="0" smtClean="0"/>
              <a:t>DING – Dataset Ranking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/>
              <a:t>Conclusion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3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 and HITs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PageRank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Authority</a:t>
            </a:r>
          </a:p>
          <a:p>
            <a:endParaRPr lang="en-US" altLang="ko-KR" i="1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Hub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3074" name="Picture 2" descr="C:\Users\Administrator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76982"/>
            <a:ext cx="4248472" cy="586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467544" y="1618811"/>
                <a:ext cx="3600400" cy="874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  <a:cs typeface="Calibri" pitchFamily="34" charset="0"/>
                        </a:rPr>
                        <m:t>𝑟</m:t>
                      </m:r>
                      <m:r>
                        <a:rPr lang="en-US" altLang="ko-KR" sz="2000" b="0" i="1" baseline="-25000" smtClean="0">
                          <a:latin typeface="Cambria Math"/>
                          <a:cs typeface="Calibri" pitchFamily="34" charset="0"/>
                        </a:rPr>
                        <m:t>𝑖</m:t>
                      </m:r>
                      <m:r>
                        <a:rPr lang="en-US" altLang="ko-KR" sz="20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/>
                          <a:cs typeface="Calibri" pitchFamily="34" charset="0"/>
                        </a:rPr>
                        <m:t>𝑑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/>
                                  <a:cs typeface="Calibri" pitchFamily="34" charset="0"/>
                                </a:rPr>
                                <m:t>𝑁</m:t>
                              </m:r>
                              <m:r>
                                <a:rPr lang="en-US" altLang="ko-KR" sz="2000" b="0" i="1" baseline="-25000" smtClean="0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𝑟𝑗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+( 1 −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𝑑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 )</m:t>
                          </m:r>
                        </m:e>
                      </m:nary>
                      <m:r>
                        <a:rPr lang="en-US" altLang="ko-KR" sz="2000" b="0" i="1" baseline="-25000" smtClean="0">
                          <a:latin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en-US" altLang="ko-KR" sz="20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18811"/>
                <a:ext cx="3600400" cy="8740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내용 개체 틀 2"/>
          <p:cNvSpPr txBox="1">
            <a:spLocks/>
          </p:cNvSpPr>
          <p:nvPr/>
        </p:nvSpPr>
        <p:spPr>
          <a:xfrm>
            <a:off x="683568" y="4797152"/>
            <a:ext cx="3744416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                     </a:t>
            </a:r>
          </a:p>
          <a:p>
            <a:pPr marL="609600" indent="-609600"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       h(p) =       </a:t>
            </a:r>
            <a:r>
              <a:rPr lang="en-US" altLang="zh-CN" sz="2800" dirty="0" smtClean="0">
                <a:ea typeface="SimSun" pitchFamily="2" charset="-122"/>
                <a:sym typeface="Symbol" pitchFamily="18" charset="2"/>
              </a:rPr>
              <a:t></a:t>
            </a:r>
            <a:r>
              <a:rPr lang="en-US" altLang="zh-CN" sz="2000" dirty="0" smtClean="0">
                <a:ea typeface="SimSun" pitchFamily="2" charset="-122"/>
                <a:sym typeface="Symbol" pitchFamily="18" charset="2"/>
              </a:rPr>
              <a:t>         a(q)</a:t>
            </a:r>
            <a:endParaRPr lang="en-US" altLang="zh-CN" sz="2800" dirty="0" smtClean="0">
              <a:ea typeface="SimSun" pitchFamily="2" charset="-122"/>
            </a:endParaRPr>
          </a:p>
          <a:p>
            <a:pPr marL="609600" indent="-609600">
              <a:lnSpc>
                <a:spcPct val="50000"/>
              </a:lnSpc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                 q: (p, q)</a:t>
            </a:r>
            <a:r>
              <a:rPr lang="en-US" altLang="zh-CN" sz="2000" dirty="0" smtClean="0">
                <a:ea typeface="SimSun" pitchFamily="2" charset="-122"/>
                <a:sym typeface="Symbol" pitchFamily="18" charset="2"/>
              </a:rPr>
              <a:t>E</a:t>
            </a:r>
            <a:endParaRPr lang="en-US" altLang="zh-CN" sz="2000" dirty="0" smtClean="0">
              <a:ea typeface="SimSun" pitchFamily="2" charset="-122"/>
            </a:endParaRPr>
          </a:p>
          <a:p>
            <a:pPr marL="609600" indent="-609600">
              <a:lnSpc>
                <a:spcPct val="50000"/>
              </a:lnSpc>
              <a:buFontTx/>
              <a:buNone/>
            </a:pPr>
            <a:endParaRPr lang="en-US" altLang="zh-CN" sz="2000" dirty="0">
              <a:ea typeface="SimSun" pitchFamily="2" charset="-122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683568" y="2996952"/>
            <a:ext cx="3816424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                   </a:t>
            </a:r>
          </a:p>
          <a:p>
            <a:pPr marL="609600" indent="-609600"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       a(p) =       </a:t>
            </a:r>
            <a:r>
              <a:rPr lang="en-US" altLang="zh-CN" sz="2800" dirty="0" smtClean="0">
                <a:ea typeface="SimSun" pitchFamily="2" charset="-122"/>
                <a:sym typeface="Symbol" pitchFamily="18" charset="2"/>
              </a:rPr>
              <a:t></a:t>
            </a:r>
            <a:r>
              <a:rPr lang="en-US" altLang="zh-CN" sz="2000" dirty="0" smtClean="0">
                <a:ea typeface="SimSun" pitchFamily="2" charset="-122"/>
                <a:sym typeface="Symbol" pitchFamily="18" charset="2"/>
              </a:rPr>
              <a:t>         h(q)</a:t>
            </a:r>
            <a:endParaRPr lang="en-US" altLang="zh-CN" sz="2800" dirty="0" smtClean="0">
              <a:ea typeface="SimSun" pitchFamily="2" charset="-122"/>
            </a:endParaRPr>
          </a:p>
          <a:p>
            <a:pPr marL="609600" indent="-609600">
              <a:lnSpc>
                <a:spcPct val="50000"/>
              </a:lnSpc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                 q: (q, p)</a:t>
            </a:r>
            <a:r>
              <a:rPr lang="en-US" altLang="zh-CN" sz="2000" dirty="0" smtClean="0">
                <a:ea typeface="SimSun" pitchFamily="2" charset="-122"/>
                <a:sym typeface="Symbol" pitchFamily="18" charset="2"/>
              </a:rPr>
              <a:t>E</a:t>
            </a:r>
            <a:endParaRPr lang="en-US" altLang="zh-CN" sz="2000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9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526379"/>
            <a:ext cx="4967282" cy="529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esktop\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31126" r="50428" b="52331"/>
          <a:stretch/>
        </p:blipFill>
        <p:spPr bwMode="auto">
          <a:xfrm>
            <a:off x="3802495" y="3203166"/>
            <a:ext cx="4430423" cy="139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istrator\Desktop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92" y="2561592"/>
            <a:ext cx="5256286" cy="210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dministrator\Desktop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40" y="2965555"/>
            <a:ext cx="54578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 and HITs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http://www.markhorrell.com/seo/pagerank.asp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476456" y="4405310"/>
            <a:ext cx="576064" cy="576064"/>
            <a:chOff x="5148064" y="1988840"/>
            <a:chExt cx="576064" cy="576064"/>
          </a:xfrm>
        </p:grpSpPr>
        <p:sp>
          <p:nvSpPr>
            <p:cNvPr id="7" name="한쪽 모서리가 잘린 사각형 6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</p:grpSp>
      <p:cxnSp>
        <p:nvCxnSpPr>
          <p:cNvPr id="9" name="직선 연결선 8"/>
          <p:cNvCxnSpPr/>
          <p:nvPr/>
        </p:nvCxnSpPr>
        <p:spPr>
          <a:xfrm flipH="1">
            <a:off x="1108304" y="4675185"/>
            <a:ext cx="1296143" cy="0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1085258" y="3231564"/>
            <a:ext cx="1319189" cy="1131209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60232" y="4405310"/>
            <a:ext cx="576064" cy="576064"/>
            <a:chOff x="5148064" y="1988840"/>
            <a:chExt cx="576064" cy="576064"/>
          </a:xfrm>
        </p:grpSpPr>
        <p:sp>
          <p:nvSpPr>
            <p:cNvPr id="12" name="한쪽 모서리가 잘린 사각형 11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b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60233" y="2655499"/>
            <a:ext cx="576064" cy="576064"/>
            <a:chOff x="5148064" y="1988840"/>
            <a:chExt cx="576064" cy="576064"/>
          </a:xfrm>
        </p:grpSpPr>
        <p:sp>
          <p:nvSpPr>
            <p:cNvPr id="15" name="한쪽 모서리가 잘린 사각형 14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c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476455" y="2655499"/>
            <a:ext cx="576064" cy="576064"/>
            <a:chOff x="5148064" y="1988840"/>
            <a:chExt cx="576064" cy="576064"/>
          </a:xfrm>
        </p:grpSpPr>
        <p:sp>
          <p:nvSpPr>
            <p:cNvPr id="18" name="한쪽 모서리가 잘린 사각형 17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d</a:t>
              </a:r>
            </a:p>
          </p:txBody>
        </p:sp>
      </p:grpSp>
      <p:cxnSp>
        <p:nvCxnSpPr>
          <p:cNvPr id="20" name="직선 연결선 19"/>
          <p:cNvCxnSpPr/>
          <p:nvPr/>
        </p:nvCxnSpPr>
        <p:spPr>
          <a:xfrm flipV="1">
            <a:off x="744657" y="3325190"/>
            <a:ext cx="0" cy="1047003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108304" y="2960991"/>
            <a:ext cx="1296143" cy="0"/>
          </a:xfrm>
          <a:prstGeom prst="line">
            <a:avLst/>
          </a:prstGeom>
          <a:ln w="25400">
            <a:solidFill>
              <a:srgbClr val="00206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775720" y="6047767"/>
            <a:ext cx="4823266" cy="2520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8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Swoogle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 one to propose </a:t>
            </a:r>
            <a:r>
              <a:rPr lang="en-US" altLang="ko-KR" dirty="0" err="1" smtClean="0"/>
              <a:t>OntoRank</a:t>
            </a:r>
            <a:r>
              <a:rPr lang="en-US" altLang="ko-KR" dirty="0" smtClean="0"/>
              <a:t>: PageRank for Semantic Web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1027" name="Picture 3" descr="C:\Users\Administrator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80" y="2367136"/>
            <a:ext cx="478687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5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Andrey</a:t>
            </a:r>
            <a:r>
              <a:rPr lang="en-US" altLang="ko-KR" dirty="0"/>
              <a:t> </a:t>
            </a:r>
            <a:r>
              <a:rPr lang="en-US" altLang="ko-KR" dirty="0" err="1" smtClean="0"/>
              <a:t>Balmin</a:t>
            </a:r>
            <a:r>
              <a:rPr lang="en-US" altLang="ko-KR" dirty="0"/>
              <a:t> </a:t>
            </a:r>
            <a:r>
              <a:rPr lang="en-US" altLang="ko-KR" dirty="0" smtClean="0"/>
              <a:t>Et al., “</a:t>
            </a:r>
            <a:r>
              <a:rPr lang="en-US" altLang="ko-KR" dirty="0" err="1" smtClean="0"/>
              <a:t>Objectrank</a:t>
            </a:r>
            <a:r>
              <a:rPr lang="en-US" altLang="ko-KR" dirty="0"/>
              <a:t>: </a:t>
            </a:r>
            <a:r>
              <a:rPr lang="en-US" altLang="ko-KR" dirty="0" smtClean="0"/>
              <a:t>authority-based keyword </a:t>
            </a:r>
            <a:r>
              <a:rPr lang="en-US" altLang="ko-KR" dirty="0"/>
              <a:t>search in </a:t>
            </a:r>
            <a:r>
              <a:rPr lang="en-US" altLang="ko-KR" dirty="0" smtClean="0"/>
              <a:t>databases”,  VLDB, 2004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Authority-based ranking to keyword search in DB with semantic relations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6" name="Picture 3" descr="C:\Users\Administrator\Desktop\hubs_and_authoriti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670" y="3501008"/>
            <a:ext cx="414766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2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812</Words>
  <Application>Microsoft Office PowerPoint</Application>
  <PresentationFormat>화면 슬라이드 쇼(4:3)</PresentationFormat>
  <Paragraphs>218</Paragraphs>
  <Slides>26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SNU IDB Lab.</vt:lpstr>
      <vt:lpstr>DING: Dataset Ranking using Formal Descriptions</vt:lpstr>
      <vt:lpstr>Outline</vt:lpstr>
      <vt:lpstr>Introduction</vt:lpstr>
      <vt:lpstr>Motivation</vt:lpstr>
      <vt:lpstr>Outline</vt:lpstr>
      <vt:lpstr>PageRank and HITs</vt:lpstr>
      <vt:lpstr>PageRank and HITs</vt:lpstr>
      <vt:lpstr>Swoogle</vt:lpstr>
      <vt:lpstr>ObjectRank</vt:lpstr>
      <vt:lpstr>Outline</vt:lpstr>
      <vt:lpstr>Describing Datasets</vt:lpstr>
      <vt:lpstr>voiD (Vocabulary of Interlinked Datasets)</vt:lpstr>
      <vt:lpstr>Outline</vt:lpstr>
      <vt:lpstr>voiD Descriptions</vt:lpstr>
      <vt:lpstr>voiD Descriptions</vt:lpstr>
      <vt:lpstr>PageRank</vt:lpstr>
      <vt:lpstr>DING! Weight function</vt:lpstr>
      <vt:lpstr>Outline</vt:lpstr>
      <vt:lpstr>Setup (1~9 / 10~15 Datasets)</vt:lpstr>
      <vt:lpstr>Standard PageRank</vt:lpstr>
      <vt:lpstr>HITs</vt:lpstr>
      <vt:lpstr>DING Rank (Naïve weight function)</vt:lpstr>
      <vt:lpstr>DING Rank (TF-IDF weight function)</vt:lpstr>
      <vt:lpstr>Conclusion</vt:lpstr>
      <vt:lpstr>Discussion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252</cp:revision>
  <dcterms:created xsi:type="dcterms:W3CDTF">2006-10-05T04:04:58Z</dcterms:created>
  <dcterms:modified xsi:type="dcterms:W3CDTF">2012-05-18T04:28:02Z</dcterms:modified>
</cp:coreProperties>
</file>