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</p:sldIdLst>
  <p:sldSz cx="9144000" cy="6858000" type="screen4x3"/>
  <p:notesSz cx="6797675" cy="987425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5" autoAdjust="0"/>
    <p:restoredTop sz="77321" autoAdjust="0"/>
  </p:normalViewPr>
  <p:slideViewPr>
    <p:cSldViewPr>
      <p:cViewPr varScale="1">
        <p:scale>
          <a:sx n="85" d="100"/>
          <a:sy n="85" d="100"/>
        </p:scale>
        <p:origin x="-228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9" d="100"/>
          <a:sy n="79" d="100"/>
        </p:scale>
        <p:origin x="-2148" y="-108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E663D2-934A-4CD5-BAC7-B3E1CE70F25E}" type="datetimeFigureOut">
              <a:rPr lang="ko-KR" altLang="en-US" smtClean="0"/>
              <a:t>2013-04-12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64134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364767-9A2E-4752-9542-9FBBA8DB4FD4}" type="datetimeFigureOut">
              <a:rPr lang="ko-KR" altLang="en-US" smtClean="0"/>
              <a:t>2013-04-12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3702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844824"/>
            <a:ext cx="7772400" cy="1470025"/>
          </a:xfrm>
        </p:spPr>
        <p:txBody>
          <a:bodyPr anchor="b">
            <a:normAutofit/>
          </a:bodyPr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20414" y="3573016"/>
            <a:ext cx="7715304" cy="17526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714348" y="3428206"/>
            <a:ext cx="7715304" cy="158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84976" cy="792088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063277"/>
            <a:ext cx="8784976" cy="5462067"/>
          </a:xfrm>
        </p:spPr>
        <p:txBody>
          <a:bodyPr/>
          <a:lstStyle>
            <a:lvl1pPr marL="342900" indent="-342900">
              <a:buClr>
                <a:srgbClr val="C00000"/>
              </a:buClr>
              <a:buFont typeface="Wingdings" pitchFamily="2" charset="2"/>
              <a:buChar char="§"/>
              <a:defRPr sz="2400"/>
            </a:lvl1pPr>
            <a:lvl2pPr>
              <a:buClr>
                <a:srgbClr val="C00000"/>
              </a:buClr>
              <a:defRPr sz="2000"/>
            </a:lvl2pPr>
            <a:lvl3pPr marL="1143000" indent="-228600">
              <a:buClr>
                <a:srgbClr val="C00000"/>
              </a:buClr>
              <a:buFont typeface="Wingdings" pitchFamily="2" charset="2"/>
              <a:buChar char="§"/>
              <a:defRPr sz="1800"/>
            </a:lvl3pPr>
            <a:lvl4pPr>
              <a:buClr>
                <a:srgbClr val="C00000"/>
              </a:buClr>
              <a:defRPr sz="1600"/>
            </a:lvl4pPr>
            <a:lvl5pPr marL="2057400" indent="-228600">
              <a:buClr>
                <a:srgbClr val="C00000"/>
              </a:buClr>
              <a:buFont typeface="Wingdings" pitchFamily="2" charset="2"/>
              <a:buChar char="§"/>
              <a:defRPr sz="16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pic>
        <p:nvPicPr>
          <p:cNvPr id="7" name="Picture 16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04448" y="6506386"/>
            <a:ext cx="518091" cy="35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 userDrawn="1"/>
        </p:nvSpPr>
        <p:spPr>
          <a:xfrm>
            <a:off x="4139952" y="6608385"/>
            <a:ext cx="8226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&lt;</a:t>
            </a:r>
            <a:fld id="{875C7333-63FC-4614-8D58-9BEA1A5FDEE3}" type="slidenum">
              <a:rPr lang="en-US" altLang="ko-KR" sz="1200" smtClean="0">
                <a:solidFill>
                  <a:schemeClr val="bg1">
                    <a:lumMod val="50000"/>
                  </a:schemeClr>
                </a:solidFill>
              </a:rPr>
              <a:t>‹#›</a:t>
            </a:fld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/20&gt;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62F2B98C-308B-435C-8F66-72B8D7852B72}" type="datetime1">
              <a:rPr lang="ko-KR" altLang="en-US" smtClean="0"/>
              <a:t>2013-04-12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Calibri" pitchFamily="34" charset="0"/>
          <a:ea typeface="+mj-ea"/>
          <a:cs typeface="Calibri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0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Processing Theta-Joins using </a:t>
            </a:r>
            <a:r>
              <a:rPr lang="en-US" altLang="ko-KR" dirty="0" err="1"/>
              <a:t>MapReduce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ko-KR" dirty="0" err="1" smtClean="0"/>
              <a:t>Alper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Okcan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Mirek</a:t>
            </a:r>
            <a:r>
              <a:rPr lang="en-US" altLang="ko-KR" dirty="0" smtClean="0"/>
              <a:t>  </a:t>
            </a:r>
            <a:r>
              <a:rPr lang="en-US" altLang="ko-KR" dirty="0" err="1" smtClean="0"/>
              <a:t>Riedewald</a:t>
            </a:r>
            <a:endParaRPr lang="en-US" altLang="ko-KR" dirty="0" smtClean="0"/>
          </a:p>
          <a:p>
            <a:r>
              <a:rPr lang="en-US" altLang="ko-KR" dirty="0" smtClean="0"/>
              <a:t>Northeastern University, Boston, MA</a:t>
            </a:r>
          </a:p>
          <a:p>
            <a:r>
              <a:rPr lang="en-US" altLang="ko-KR" dirty="0" smtClean="0"/>
              <a:t>SIGMOD 11</a:t>
            </a:r>
          </a:p>
          <a:p>
            <a:pPr algn="r"/>
            <a:r>
              <a:rPr lang="en-US" altLang="ko-KR" dirty="0"/>
              <a:t> </a:t>
            </a:r>
            <a:r>
              <a:rPr lang="en-US" altLang="ko-KR" dirty="0" smtClean="0"/>
              <a:t>12 April 2013</a:t>
            </a:r>
            <a:endParaRPr lang="en-US" altLang="ko-KR" dirty="0"/>
          </a:p>
          <a:p>
            <a:r>
              <a:rPr lang="en-US" altLang="ko-KR" dirty="0"/>
              <a:t>							SNU IDB Lab.</a:t>
            </a:r>
          </a:p>
          <a:p>
            <a:r>
              <a:rPr lang="en-US" altLang="ko-KR" dirty="0"/>
              <a:t>							</a:t>
            </a:r>
            <a:r>
              <a:rPr lang="en-US" altLang="ko-KR" dirty="0" err="1"/>
              <a:t>Hyesung</a:t>
            </a:r>
            <a:r>
              <a:rPr lang="en-US" altLang="ko-KR" dirty="0"/>
              <a:t> Oh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69334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Algorithm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Precompute</a:t>
            </a:r>
            <a:r>
              <a:rPr lang="en-US" altLang="ko-KR" dirty="0" smtClean="0"/>
              <a:t> regions of cross-product  </a:t>
            </a:r>
            <a:r>
              <a:rPr lang="en-US" altLang="ko-KR" dirty="0" err="1" smtClean="0"/>
              <a:t>SxT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Use size of  S  (|S|) and T (|T|)</a:t>
            </a:r>
          </a:p>
          <a:p>
            <a:pPr lvl="1"/>
            <a:r>
              <a:rPr lang="en-US" altLang="ko-KR" dirty="0" smtClean="0"/>
              <a:t>Regions are disjoint</a:t>
            </a:r>
          </a:p>
          <a:p>
            <a:pPr lvl="1"/>
            <a:r>
              <a:rPr lang="en-US" altLang="ko-KR" dirty="0" smtClean="0"/>
              <a:t>Union of regions covers cross-product</a:t>
            </a:r>
          </a:p>
          <a:p>
            <a:pPr lvl="1"/>
            <a:r>
              <a:rPr lang="en-US" altLang="ko-KR" dirty="0" smtClean="0"/>
              <a:t>Each region assigned to single reducer</a:t>
            </a:r>
          </a:p>
          <a:p>
            <a:endParaRPr lang="ko-KR" altLang="en-US" dirty="0"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/>
        </p:nvGraphicFramePr>
        <p:xfrm>
          <a:off x="1187624" y="2924944"/>
          <a:ext cx="6855296" cy="29260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56912"/>
                <a:gridCol w="856912"/>
                <a:gridCol w="856912"/>
                <a:gridCol w="856912"/>
                <a:gridCol w="856912"/>
                <a:gridCol w="856912"/>
                <a:gridCol w="856912"/>
                <a:gridCol w="856912"/>
              </a:tblGrid>
              <a:tr h="203231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203231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203231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203231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203231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203231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203231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228634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475656" y="5805264"/>
            <a:ext cx="62210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|S|=8; |T|=8; #reducers =4</a:t>
            </a:r>
          </a:p>
          <a:p>
            <a:r>
              <a:rPr lang="en-US" dirty="0" smtClean="0"/>
              <a:t>Rows are </a:t>
            </a:r>
            <a:r>
              <a:rPr lang="en-US" dirty="0" err="1" smtClean="0"/>
              <a:t>tuples</a:t>
            </a:r>
            <a:r>
              <a:rPr lang="en-US" dirty="0" smtClean="0"/>
              <a:t> in s; columns are </a:t>
            </a:r>
            <a:r>
              <a:rPr lang="en-US" dirty="0" err="1" smtClean="0"/>
              <a:t>tuples</a:t>
            </a:r>
            <a:r>
              <a:rPr lang="en-US" dirty="0" smtClean="0"/>
              <a:t> in t</a:t>
            </a:r>
          </a:p>
          <a:p>
            <a:r>
              <a:rPr lang="en-US" dirty="0" smtClean="0"/>
              <a:t>Value is region for the &lt;</a:t>
            </a:r>
            <a:r>
              <a:rPr lang="en-US" dirty="0" err="1" smtClean="0"/>
              <a:t>s,t</a:t>
            </a:r>
            <a:r>
              <a:rPr lang="en-US" dirty="0" smtClean="0"/>
              <a:t>&gt; pair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847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Algorithm : Mapper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Each row in S</a:t>
            </a:r>
          </a:p>
          <a:p>
            <a:pPr lvl="1"/>
            <a:r>
              <a:rPr lang="en-US" altLang="ko-KR" dirty="0"/>
              <a:t>Randomly assign value (x) from 1 to size(S) </a:t>
            </a:r>
          </a:p>
          <a:p>
            <a:pPr lvl="1"/>
            <a:r>
              <a:rPr lang="en-US" altLang="ko-KR" dirty="0"/>
              <a:t>Output &lt;region, row + ‘S’&gt; for each region containing x</a:t>
            </a:r>
          </a:p>
          <a:p>
            <a:pPr lvl="1"/>
            <a:r>
              <a:rPr lang="en-US" altLang="ko-KR" dirty="0"/>
              <a:t>Example: Assume x=3. Output &lt;1,row+’S’&gt; and &lt;2,row+’S’&gt;</a:t>
            </a:r>
          </a:p>
          <a:p>
            <a:r>
              <a:rPr lang="en-US" altLang="ko-KR" dirty="0"/>
              <a:t>Each row in T</a:t>
            </a:r>
          </a:p>
          <a:p>
            <a:pPr lvl="1"/>
            <a:r>
              <a:rPr lang="en-US" altLang="ko-KR" dirty="0"/>
              <a:t>Same, except output &lt;region, </a:t>
            </a:r>
            <a:r>
              <a:rPr lang="en-US" altLang="ko-KR" dirty="0" err="1"/>
              <a:t>row+’T</a:t>
            </a:r>
            <a:r>
              <a:rPr lang="en-US" altLang="ko-KR" dirty="0"/>
              <a:t>’&gt;</a:t>
            </a:r>
          </a:p>
          <a:p>
            <a:pPr lvl="1"/>
            <a:r>
              <a:rPr lang="en-US" altLang="ko-KR" dirty="0" smtClean="0"/>
              <a:t>Example: </a:t>
            </a:r>
            <a:r>
              <a:rPr lang="en-US" altLang="ko-KR" dirty="0"/>
              <a:t>Assume x=3. Output &lt;1, </a:t>
            </a:r>
            <a:r>
              <a:rPr lang="en-US" altLang="ko-KR" dirty="0" err="1"/>
              <a:t>row+’T</a:t>
            </a:r>
            <a:r>
              <a:rPr lang="en-US" altLang="ko-KR" dirty="0"/>
              <a:t>’&gt; and &lt;3,row+’T’&gt;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6652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Algorithm: Reducer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Joins all S rows with all T rows</a:t>
            </a:r>
          </a:p>
          <a:p>
            <a:r>
              <a:rPr lang="en-US" altLang="ko-KR" dirty="0"/>
              <a:t>Can use any join algorithm appropriate for join value</a:t>
            </a:r>
          </a:p>
          <a:p>
            <a:r>
              <a:rPr lang="en-US" altLang="ko-KR" dirty="0"/>
              <a:t>Output cross-product, theta join or </a:t>
            </a:r>
            <a:r>
              <a:rPr lang="en-US" altLang="ko-KR" dirty="0" err="1"/>
              <a:t>equi</a:t>
            </a:r>
            <a:r>
              <a:rPr lang="en-US" altLang="ko-KR" dirty="0"/>
              <a:t>-join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66560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Algorithm: Correctness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Random assignment of tuples</a:t>
            </a:r>
          </a:p>
          <a:p>
            <a:pPr lvl="1"/>
            <a:r>
              <a:rPr lang="en-US" altLang="ko-KR" dirty="0"/>
              <a:t>Since actual row number unknown, any row number works</a:t>
            </a:r>
          </a:p>
          <a:p>
            <a:pPr lvl="1"/>
            <a:r>
              <a:rPr lang="en-US" altLang="ko-KR" dirty="0"/>
              <a:t>Some reducer will compare tuple to any tuple in other table</a:t>
            </a:r>
          </a:p>
          <a:p>
            <a:r>
              <a:rPr lang="en-US" altLang="ko-KR" dirty="0"/>
              <a:t>Therefore, every pair compared (as in nested block loop join) in only one reducer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70659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Optimal Partitioning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Basis for minimal input and minimal output</a:t>
            </a:r>
          </a:p>
          <a:p>
            <a:r>
              <a:rPr lang="en-US" altLang="ko-KR" dirty="0"/>
              <a:t>Let |S| be size of table S; r number of reducers</a:t>
            </a:r>
          </a:p>
          <a:p>
            <a:r>
              <a:rPr lang="en-US" altLang="ko-KR" dirty="0"/>
              <a:t>Optimal output |S||T|/r </a:t>
            </a:r>
          </a:p>
          <a:p>
            <a:r>
              <a:rPr lang="en-US" altLang="ko-KR" dirty="0"/>
              <a:t>Optimal input </a:t>
            </a:r>
            <a:r>
              <a:rPr lang="en-US" altLang="ko-KR" dirty="0" err="1"/>
              <a:t>sqrt</a:t>
            </a:r>
            <a:r>
              <a:rPr lang="en-US" altLang="ko-KR" dirty="0"/>
              <a:t>(|S||T|/r) from each table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7053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943100"/>
            <a:ext cx="8229600" cy="2971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8596" y="5004465"/>
            <a:ext cx="73068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/>
              <a:t>|S|=8; |T|=8; r=4; </a:t>
            </a:r>
            <a:r>
              <a:rPr lang="en-US" sz="3200" dirty="0" err="1" smtClean="0"/>
              <a:t>sqrt</a:t>
            </a:r>
            <a:r>
              <a:rPr lang="en-US" sz="3200" dirty="0" smtClean="0"/>
              <a:t>(|S||T|/r) =4; s=t=2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166593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Near Optimal Partitioning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Optimal case is rare</a:t>
            </a:r>
          </a:p>
          <a:p>
            <a:r>
              <a:rPr lang="en-US" altLang="ko-KR" dirty="0"/>
              <a:t>General case </a:t>
            </a:r>
          </a:p>
          <a:p>
            <a:pPr lvl="1"/>
            <a:r>
              <a:rPr lang="en-US" altLang="ko-KR" dirty="0"/>
              <a:t>t=floor(|T|/ </a:t>
            </a:r>
            <a:r>
              <a:rPr lang="en-US" altLang="ko-KR" dirty="0" err="1"/>
              <a:t>sqrt</a:t>
            </a:r>
            <a:r>
              <a:rPr lang="en-US" altLang="ko-KR" dirty="0"/>
              <a:t>(|S||T|/r))</a:t>
            </a:r>
          </a:p>
          <a:p>
            <a:pPr lvl="1"/>
            <a:r>
              <a:rPr lang="en-US" altLang="ko-KR" dirty="0"/>
              <a:t>Side length: floor((1+1/min(</a:t>
            </a:r>
            <a:r>
              <a:rPr lang="en-US" altLang="ko-KR" dirty="0" err="1"/>
              <a:t>s,t</a:t>
            </a:r>
            <a:r>
              <a:rPr lang="en-US" altLang="ko-KR" dirty="0"/>
              <a:t>)) * </a:t>
            </a:r>
            <a:r>
              <a:rPr lang="en-US" altLang="ko-KR" dirty="0" err="1"/>
              <a:t>sqrt</a:t>
            </a:r>
            <a:r>
              <a:rPr lang="en-US" altLang="ko-KR" dirty="0"/>
              <a:t>(|S||T|/r))</a:t>
            </a:r>
          </a:p>
          <a:p>
            <a:pPr lvl="1"/>
            <a:r>
              <a:rPr lang="en-US" altLang="ko-KR" dirty="0"/>
              <a:t>Note floor function omitted from paper</a:t>
            </a:r>
          </a:p>
          <a:p>
            <a:r>
              <a:rPr lang="en-US" altLang="ko-KR" dirty="0"/>
              <a:t>Example: |S|=|T|=8; r=9</a:t>
            </a:r>
          </a:p>
          <a:p>
            <a:pPr lvl="1"/>
            <a:r>
              <a:rPr lang="en-US" altLang="ko-KR" dirty="0"/>
              <a:t>s=t=floor(8/</a:t>
            </a:r>
            <a:r>
              <a:rPr lang="en-US" altLang="ko-KR" dirty="0" err="1"/>
              <a:t>sqrt</a:t>
            </a:r>
            <a:r>
              <a:rPr lang="en-US" altLang="ko-KR" dirty="0"/>
              <a:t>(64/9))=3</a:t>
            </a:r>
          </a:p>
          <a:p>
            <a:pPr lvl="1"/>
            <a:r>
              <a:rPr lang="en-US" altLang="ko-KR" dirty="0"/>
              <a:t>Side length = floor((1+1/3)*</a:t>
            </a:r>
            <a:r>
              <a:rPr lang="en-US" altLang="ko-KR" dirty="0" err="1"/>
              <a:t>sqrt</a:t>
            </a:r>
            <a:r>
              <a:rPr lang="en-US" altLang="ko-KR" dirty="0"/>
              <a:t>(64/9))=3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37945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Near-Optimal Partitioning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943100"/>
            <a:ext cx="8229600" cy="2971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6863" y="4811668"/>
            <a:ext cx="873027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/>
              <a:t>Assumed partitioning</a:t>
            </a:r>
          </a:p>
          <a:p>
            <a:r>
              <a:rPr lang="en-US" sz="3200" dirty="0" smtClean="0"/>
              <a:t>Note: 64/9=7.111 . . .</a:t>
            </a:r>
          </a:p>
          <a:p>
            <a:r>
              <a:rPr lang="en-US" sz="3200" dirty="0" smtClean="0"/>
              <a:t>Eight partitions with 7 and one with 8 is better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843473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Cloud data set</a:t>
            </a:r>
          </a:p>
          <a:p>
            <a:pPr lvl="1"/>
            <a:r>
              <a:rPr lang="en-US" altLang="ko-KR" dirty="0"/>
              <a:t>Information about cloud cover</a:t>
            </a:r>
          </a:p>
          <a:p>
            <a:pPr lvl="1"/>
            <a:r>
              <a:rPr lang="en-US" altLang="ko-KR" dirty="0"/>
              <a:t>382 million records </a:t>
            </a:r>
          </a:p>
          <a:p>
            <a:pPr lvl="1"/>
            <a:r>
              <a:rPr lang="en-US" altLang="ko-KR" dirty="0"/>
              <a:t>28.8 GB</a:t>
            </a:r>
          </a:p>
          <a:p>
            <a:pPr lvl="1"/>
            <a:r>
              <a:rPr lang="en-US" altLang="ko-KR" dirty="0"/>
              <a:t>Cloud-5-i is 5 million record subset </a:t>
            </a:r>
          </a:p>
          <a:p>
            <a:r>
              <a:rPr lang="en-US" altLang="ko-KR" dirty="0"/>
              <a:t>SELECT </a:t>
            </a:r>
            <a:r>
              <a:rPr lang="en-US" altLang="ko-KR" dirty="0" err="1"/>
              <a:t>S.date</a:t>
            </a:r>
            <a:r>
              <a:rPr lang="en-US" altLang="ko-KR" dirty="0"/>
              <a:t>, </a:t>
            </a:r>
            <a:r>
              <a:rPr lang="en-US" altLang="ko-KR" dirty="0" err="1"/>
              <a:t>S.longitude</a:t>
            </a:r>
            <a:r>
              <a:rPr lang="en-US" altLang="ko-KR" dirty="0"/>
              <a:t>, </a:t>
            </a:r>
            <a:r>
              <a:rPr lang="en-US" altLang="ko-KR" dirty="0" err="1"/>
              <a:t>S.latitude</a:t>
            </a:r>
            <a:r>
              <a:rPr lang="en-US" altLang="ko-KR" dirty="0"/>
              <a:t> FROM Cloud S, Cloud T WHERE </a:t>
            </a:r>
            <a:r>
              <a:rPr lang="en-US" altLang="ko-KR" dirty="0" err="1"/>
              <a:t>s.date</a:t>
            </a:r>
            <a:r>
              <a:rPr lang="en-US" altLang="ko-KR" dirty="0"/>
              <a:t> = </a:t>
            </a:r>
            <a:r>
              <a:rPr lang="en-US" altLang="ko-KR" dirty="0" err="1"/>
              <a:t>t.date</a:t>
            </a:r>
            <a:r>
              <a:rPr lang="en-US" altLang="ko-KR" dirty="0"/>
              <a:t> and </a:t>
            </a:r>
            <a:r>
              <a:rPr lang="en-US" altLang="ko-KR" dirty="0" err="1"/>
              <a:t>S.longitude</a:t>
            </a:r>
            <a:r>
              <a:rPr lang="en-US" altLang="ko-KR" dirty="0"/>
              <a:t> = T. longitude and ABS(</a:t>
            </a:r>
            <a:r>
              <a:rPr lang="en-US" altLang="ko-KR" dirty="0" err="1"/>
              <a:t>S.latitude-T.latitude</a:t>
            </a:r>
            <a:r>
              <a:rPr lang="en-US" altLang="ko-KR" dirty="0"/>
              <a:t>) &lt;= 10</a:t>
            </a:r>
          </a:p>
          <a:p>
            <a:r>
              <a:rPr lang="en-US" altLang="ko-KR" dirty="0"/>
              <a:t>SELECT </a:t>
            </a:r>
            <a:r>
              <a:rPr lang="en-US" altLang="ko-KR" dirty="0" err="1"/>
              <a:t>S.latitude</a:t>
            </a:r>
            <a:r>
              <a:rPr lang="en-US" altLang="ko-KR" dirty="0"/>
              <a:t>, </a:t>
            </a:r>
            <a:r>
              <a:rPr lang="en-US" altLang="ko-KR" dirty="0" err="1"/>
              <a:t>T.latitude</a:t>
            </a:r>
            <a:r>
              <a:rPr lang="en-US" altLang="ko-KR" dirty="0"/>
              <a:t> FROM Cloud-5-1 S, Cloud-5-2 T WHERE ABS(</a:t>
            </a:r>
            <a:r>
              <a:rPr lang="en-US" altLang="ko-KR" dirty="0" err="1"/>
              <a:t>S.latitude-T.latitude</a:t>
            </a:r>
            <a:r>
              <a:rPr lang="en-US" altLang="ko-KR" dirty="0"/>
              <a:t>) &lt; 2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79201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Experimental Results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6632734"/>
              </p:ext>
            </p:extLst>
          </p:nvPr>
        </p:nvGraphicFramePr>
        <p:xfrm>
          <a:off x="228600" y="980728"/>
          <a:ext cx="8686800" cy="555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문서" r:id="rId3" imgW="6499368" imgH="4400298" progId="Word.Document.12">
                  <p:embed/>
                </p:oleObj>
              </mc:Choice>
              <mc:Fallback>
                <p:oleObj name="문서" r:id="rId3" imgW="6499368" imgH="4400298" progId="Word.Document.12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980728"/>
                        <a:ext cx="8686800" cy="555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35458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</a:p>
          <a:p>
            <a:r>
              <a:rPr lang="en-US" altLang="ko-KR" dirty="0"/>
              <a:t>Optimization </a:t>
            </a:r>
            <a:r>
              <a:rPr lang="en-US" altLang="ko-KR" dirty="0" smtClean="0"/>
              <a:t>Goal</a:t>
            </a:r>
          </a:p>
          <a:p>
            <a:r>
              <a:rPr lang="en-US" altLang="ko-KR" dirty="0"/>
              <a:t>Mapping Join Matrix Cells to </a:t>
            </a:r>
            <a:r>
              <a:rPr lang="en-US" altLang="ko-KR" dirty="0" smtClean="0"/>
              <a:t>Reducers</a:t>
            </a:r>
          </a:p>
          <a:p>
            <a:r>
              <a:rPr lang="en-US" altLang="ko-KR" dirty="0"/>
              <a:t>1-Bucket </a:t>
            </a:r>
            <a:r>
              <a:rPr lang="en-US" altLang="ko-KR" dirty="0" smtClean="0"/>
              <a:t>Theta</a:t>
            </a:r>
          </a:p>
          <a:p>
            <a:r>
              <a:rPr lang="en-US" altLang="ko-KR" dirty="0" smtClean="0"/>
              <a:t>Experiments</a:t>
            </a:r>
          </a:p>
          <a:p>
            <a:r>
              <a:rPr lang="en-US" altLang="ko-KR" dirty="0"/>
              <a:t>Conclusion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00011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Conclusion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MapReduce</a:t>
            </a:r>
            <a:r>
              <a:rPr lang="en-US" altLang="ko-KR" dirty="0"/>
              <a:t> algorithm for arbitrary joins</a:t>
            </a:r>
          </a:p>
          <a:p>
            <a:r>
              <a:rPr lang="en-US" altLang="ko-KR" dirty="0"/>
              <a:t>Always applicable</a:t>
            </a:r>
          </a:p>
          <a:p>
            <a:r>
              <a:rPr lang="en-US" altLang="ko-KR" dirty="0"/>
              <a:t>Effective for large-scale data analysis</a:t>
            </a:r>
          </a:p>
          <a:p>
            <a:r>
              <a:rPr lang="en-US" altLang="ko-KR" dirty="0"/>
              <a:t>Additional statistics provide better performance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3528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 - 1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Internet companies want to analyze terabytes of data</a:t>
            </a:r>
          </a:p>
          <a:p>
            <a:pPr lvl="1"/>
            <a:r>
              <a:rPr lang="en-US" altLang="ko-KR" dirty="0" smtClean="0"/>
              <a:t>parallel computation is essential</a:t>
            </a:r>
          </a:p>
          <a:p>
            <a:r>
              <a:rPr lang="en-US" altLang="ko-KR" dirty="0" smtClean="0"/>
              <a:t>Join</a:t>
            </a:r>
          </a:p>
          <a:p>
            <a:pPr lvl="1"/>
            <a:r>
              <a:rPr lang="en-US" altLang="ko-KR" dirty="0" err="1" smtClean="0"/>
              <a:t>equi</a:t>
            </a:r>
            <a:r>
              <a:rPr lang="en-US" altLang="ko-KR" dirty="0" smtClean="0"/>
              <a:t>-join : join exact same attribute value</a:t>
            </a:r>
          </a:p>
          <a:p>
            <a:pPr lvl="1"/>
            <a:r>
              <a:rPr lang="en-US" altLang="ko-KR" dirty="0" smtClean="0"/>
              <a:t>theta-join : join range attribute values</a:t>
            </a:r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688039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 - 2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MapReduce</a:t>
            </a:r>
            <a:r>
              <a:rPr lang="ko-KR" altLang="en-US" dirty="0" smtClean="0"/>
              <a:t> </a:t>
            </a:r>
            <a:r>
              <a:rPr lang="en-US" altLang="ko-KR" dirty="0" smtClean="0"/>
              <a:t>overview</a:t>
            </a:r>
          </a:p>
          <a:p>
            <a:endParaRPr lang="en-US" altLang="ko-K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6463" y="1895822"/>
            <a:ext cx="4791075" cy="398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5111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 - 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MapReduce</a:t>
            </a:r>
            <a:endParaRPr lang="en-US" altLang="ko-KR" dirty="0"/>
          </a:p>
          <a:p>
            <a:pPr lvl="1"/>
            <a:r>
              <a:rPr lang="en-US" altLang="ko-KR" dirty="0"/>
              <a:t>Key, value</a:t>
            </a:r>
          </a:p>
          <a:p>
            <a:pPr lvl="1"/>
            <a:r>
              <a:rPr lang="en-US" altLang="ko-KR" dirty="0"/>
              <a:t>map, reduce jobs</a:t>
            </a:r>
          </a:p>
          <a:p>
            <a:pPr lvl="1"/>
            <a:r>
              <a:rPr lang="en-US" altLang="ko-KR" dirty="0"/>
              <a:t>good for </a:t>
            </a:r>
            <a:r>
              <a:rPr lang="en-US" altLang="ko-KR" dirty="0" err="1"/>
              <a:t>equi</a:t>
            </a:r>
            <a:r>
              <a:rPr lang="en-US" altLang="ko-KR" dirty="0"/>
              <a:t>-joins</a:t>
            </a:r>
          </a:p>
          <a:p>
            <a:pPr lvl="1"/>
            <a:r>
              <a:rPr lang="en-US" altLang="ko-KR" dirty="0"/>
              <a:t>about another types of joins?</a:t>
            </a:r>
          </a:p>
          <a:p>
            <a:r>
              <a:rPr lang="en-US" altLang="ko-KR" dirty="0"/>
              <a:t>reducer-centered cost model and a join model</a:t>
            </a:r>
          </a:p>
          <a:p>
            <a:pPr lvl="1"/>
            <a:r>
              <a:rPr lang="en-US" altLang="ko-KR" dirty="0"/>
              <a:t>simplifies creation of and reasoning about theta-join</a:t>
            </a:r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913609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Optimization Goal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How to minimize job completion time</a:t>
            </a:r>
          </a:p>
          <a:p>
            <a:pPr lvl="1"/>
            <a:r>
              <a:rPr lang="en-US" altLang="ko-KR" dirty="0" smtClean="0"/>
              <a:t>max-reducer-input</a:t>
            </a:r>
          </a:p>
          <a:p>
            <a:pPr lvl="1"/>
            <a:r>
              <a:rPr lang="en-US" altLang="ko-KR" dirty="0" smtClean="0"/>
              <a:t>max-reducer-output</a:t>
            </a:r>
          </a:p>
          <a:p>
            <a:pPr lvl="1"/>
            <a:r>
              <a:rPr lang="en-US" altLang="ko-KR" dirty="0" smtClean="0"/>
              <a:t>problems</a:t>
            </a:r>
          </a:p>
          <a:p>
            <a:pPr lvl="2"/>
            <a:r>
              <a:rPr lang="en-US" altLang="ko-KR" dirty="0" smtClean="0"/>
              <a:t>input-size dominated</a:t>
            </a:r>
          </a:p>
          <a:p>
            <a:pPr lvl="2"/>
            <a:r>
              <a:rPr lang="en-US" altLang="ko-KR" dirty="0" smtClean="0"/>
              <a:t>output-size dominated</a:t>
            </a:r>
          </a:p>
          <a:p>
            <a:pPr lvl="2"/>
            <a:r>
              <a:rPr lang="en-US" altLang="ko-KR" dirty="0" smtClean="0"/>
              <a:t>input-output balanced</a:t>
            </a:r>
            <a:endParaRPr lang="ko-KR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1856" y="3717032"/>
            <a:ext cx="4724400" cy="276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7194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Mapping Join Matrix Cells to Reducers</a:t>
            </a:r>
            <a:endParaRPr lang="ko-KR" alt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" y="1124744"/>
            <a:ext cx="8401050" cy="423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13" y="696913"/>
            <a:ext cx="8791575" cy="5462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3" y="849313"/>
            <a:ext cx="8791575" cy="5462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755576" y="5518973"/>
            <a:ext cx="86391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rgbClr val="0070C0"/>
              </a:buClr>
              <a:buFont typeface="Wingdings" pitchFamily="2" charset="2"/>
              <a:buChar char="§"/>
            </a:pPr>
            <a:r>
              <a:rPr lang="en-US" altLang="ko-KR" sz="2000" dirty="0"/>
              <a:t>Standard </a:t>
            </a:r>
            <a:r>
              <a:rPr lang="en-US" altLang="ko-KR" sz="2000" dirty="0" err="1"/>
              <a:t>equi</a:t>
            </a:r>
            <a:r>
              <a:rPr lang="en-US" altLang="ko-KR" sz="2000" dirty="0"/>
              <a:t>-join (left), random(center), and balanced (right)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95128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Comparisons of Reduce Allocation Methods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Simple allocation</a:t>
            </a:r>
          </a:p>
          <a:p>
            <a:pPr lvl="1"/>
            <a:r>
              <a:rPr lang="en-US" altLang="ko-KR" dirty="0"/>
              <a:t>Minimize the maximum input size of reduce functions</a:t>
            </a:r>
          </a:p>
          <a:p>
            <a:pPr lvl="1"/>
            <a:r>
              <a:rPr lang="en-US" altLang="ko-KR" dirty="0"/>
              <a:t>Output size may be skewed</a:t>
            </a:r>
          </a:p>
          <a:p>
            <a:r>
              <a:rPr lang="en-US" altLang="ko-KR" dirty="0"/>
              <a:t>Random allocation</a:t>
            </a:r>
          </a:p>
          <a:p>
            <a:pPr lvl="1"/>
            <a:r>
              <a:rPr lang="en-US" altLang="ko-KR" dirty="0"/>
              <a:t>Minimize the maximum output size of reduce functions</a:t>
            </a:r>
          </a:p>
          <a:p>
            <a:pPr lvl="1"/>
            <a:r>
              <a:rPr lang="en-US" altLang="ko-KR" dirty="0"/>
              <a:t>Input size may be increased due to duplication</a:t>
            </a:r>
          </a:p>
          <a:p>
            <a:r>
              <a:rPr lang="en-US" altLang="ko-KR" dirty="0"/>
              <a:t>Balances allocation</a:t>
            </a:r>
          </a:p>
          <a:p>
            <a:pPr lvl="1"/>
            <a:r>
              <a:rPr lang="en-US" altLang="ko-KR" dirty="0"/>
              <a:t>Minimize both maximum input and output sizes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9685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1-Bucket Theta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MapReduce</a:t>
            </a:r>
            <a:r>
              <a:rPr lang="en-US" altLang="ko-KR" dirty="0" smtClean="0"/>
              <a:t> Algorithm</a:t>
            </a:r>
          </a:p>
          <a:p>
            <a:r>
              <a:rPr lang="en-US" altLang="ko-KR" dirty="0" smtClean="0"/>
              <a:t>“Computes” cross-product</a:t>
            </a:r>
          </a:p>
          <a:p>
            <a:r>
              <a:rPr lang="en-US" altLang="ko-KR" dirty="0" smtClean="0"/>
              <a:t>Goals:</a:t>
            </a:r>
          </a:p>
          <a:p>
            <a:pPr lvl="1"/>
            <a:r>
              <a:rPr lang="en-US" altLang="ko-KR" dirty="0" err="1" smtClean="0"/>
              <a:t>Tuples</a:t>
            </a:r>
            <a:r>
              <a:rPr lang="en-US" altLang="ko-KR" dirty="0" smtClean="0"/>
              <a:t> matched at exactly one reducer</a:t>
            </a:r>
          </a:p>
          <a:p>
            <a:pPr lvl="1"/>
            <a:r>
              <a:rPr lang="en-US" altLang="ko-KR" dirty="0" smtClean="0"/>
              <a:t>Minimal input to a reducer</a:t>
            </a:r>
          </a:p>
          <a:p>
            <a:pPr lvl="1"/>
            <a:r>
              <a:rPr lang="en-US" altLang="ko-KR" dirty="0" smtClean="0"/>
              <a:t>Minimal output from each reducer</a:t>
            </a:r>
          </a:p>
          <a:p>
            <a:r>
              <a:rPr lang="en-US" altLang="ko-KR" dirty="0" smtClean="0"/>
              <a:t>“1-Bucket” refers to no statistics about data distribution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461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NU IDB Lab.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4258</TotalTime>
  <Words>744</Words>
  <Application>Microsoft Office PowerPoint</Application>
  <PresentationFormat>화면 슬라이드 쇼(4:3)</PresentationFormat>
  <Paragraphs>186</Paragraphs>
  <Slides>20</Slides>
  <Notes>0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2" baseType="lpstr">
      <vt:lpstr>SNU IDB Lab.</vt:lpstr>
      <vt:lpstr>문서</vt:lpstr>
      <vt:lpstr>Processing Theta-Joins using MapReduce</vt:lpstr>
      <vt:lpstr>Outline</vt:lpstr>
      <vt:lpstr>Introduction - 1</vt:lpstr>
      <vt:lpstr>Introduction - 2</vt:lpstr>
      <vt:lpstr>Introduction - 3</vt:lpstr>
      <vt:lpstr>Optimization Goal</vt:lpstr>
      <vt:lpstr>Mapping Join Matrix Cells to Reducers</vt:lpstr>
      <vt:lpstr>Comparisons of Reduce Allocation Methods</vt:lpstr>
      <vt:lpstr>1-Bucket Theta</vt:lpstr>
      <vt:lpstr>Algorithm</vt:lpstr>
      <vt:lpstr>Algorithm : Mapper</vt:lpstr>
      <vt:lpstr>Algorithm: Reducer</vt:lpstr>
      <vt:lpstr>Algorithm: Correctness</vt:lpstr>
      <vt:lpstr>Optimal Partitioning</vt:lpstr>
      <vt:lpstr>Example</vt:lpstr>
      <vt:lpstr>Near Optimal Partitioning</vt:lpstr>
      <vt:lpstr>Example: Near-Optimal Partitioning</vt:lpstr>
      <vt:lpstr>Experiments</vt:lpstr>
      <vt:lpstr>Experimental Results</vt:lpstr>
      <vt:lpstr>Conclusion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hsoh</cp:lastModifiedBy>
  <cp:revision>150</cp:revision>
  <cp:lastPrinted>2012-10-31T07:54:07Z</cp:lastPrinted>
  <dcterms:created xsi:type="dcterms:W3CDTF">2006-10-05T04:04:58Z</dcterms:created>
  <dcterms:modified xsi:type="dcterms:W3CDTF">2013-04-12T04:45:55Z</dcterms:modified>
</cp:coreProperties>
</file>