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8" r:id="rId9"/>
    <p:sldId id="265" r:id="rId10"/>
    <p:sldId id="266" r:id="rId11"/>
    <p:sldId id="267" r:id="rId12"/>
    <p:sldId id="289" r:id="rId13"/>
    <p:sldId id="268" r:id="rId14"/>
    <p:sldId id="269" r:id="rId15"/>
    <p:sldId id="270" r:id="rId16"/>
    <p:sldId id="271" r:id="rId17"/>
    <p:sldId id="272" r:id="rId18"/>
    <p:sldId id="274" r:id="rId19"/>
    <p:sldId id="290" r:id="rId20"/>
    <p:sldId id="275" r:id="rId21"/>
    <p:sldId id="273" r:id="rId22"/>
    <p:sldId id="277" r:id="rId23"/>
    <p:sldId id="279" r:id="rId24"/>
    <p:sldId id="280" r:id="rId25"/>
    <p:sldId id="291" r:id="rId26"/>
    <p:sldId id="278" r:id="rId27"/>
    <p:sldId id="276" r:id="rId28"/>
    <p:sldId id="281" r:id="rId29"/>
    <p:sldId id="292" r:id="rId30"/>
    <p:sldId id="282" r:id="rId31"/>
    <p:sldId id="283" r:id="rId32"/>
    <p:sldId id="284" r:id="rId33"/>
    <p:sldId id="285" r:id="rId34"/>
    <p:sldId id="286" r:id="rId35"/>
    <p:sldId id="293" r:id="rId36"/>
    <p:sldId id="28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68" autoAdjust="0"/>
  </p:normalViewPr>
  <p:slideViewPr>
    <p:cSldViewPr>
      <p:cViewPr varScale="1">
        <p:scale>
          <a:sx n="119" d="100"/>
          <a:sy n="11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4818-888E-403D-877D-82F34B7E701E}" type="datetimeFigureOut">
              <a:rPr lang="ko-KR" altLang="en-US" smtClean="0"/>
              <a:pPr/>
              <a:t>2013-06-21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D94C-4D88-4C49-A716-A549864B7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4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누군가</a:t>
            </a:r>
            <a:r>
              <a:rPr lang="en-US" altLang="ko-KR" baseline="0" dirty="0" smtClean="0"/>
              <a:t> tweet</a:t>
            </a:r>
            <a:r>
              <a:rPr lang="ko-KR" altLang="en-US" baseline="0" dirty="0" smtClean="0"/>
              <a:t>을 하면 다른 사람들이 그에 대해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를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각자의 생각일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헛소리일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때에 따라 기가 막힌 아이디어일 수도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9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local influence modeling </a:t>
            </a:r>
            <a:r>
              <a:rPr lang="ko-KR" altLang="en-US" dirty="0" smtClean="0"/>
              <a:t>기법에 대해 설명한다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Granger causality influence model </a:t>
            </a:r>
            <a:r>
              <a:rPr lang="ko-KR" altLang="en-US" dirty="0" smtClean="0"/>
              <a:t>은 시간 요소를 반영하여 인과관계를 </a:t>
            </a:r>
            <a:r>
              <a:rPr lang="ko-KR" altLang="en-US" dirty="0" err="1" smtClean="0"/>
              <a:t>마이닝하는</a:t>
            </a:r>
            <a:r>
              <a:rPr lang="ko-KR" altLang="en-US" dirty="0" smtClean="0"/>
              <a:t> 모델이다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요약 기법에 이 모델을 쓰고자 하는 동기는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두 사용자 간의 인과관계를 </a:t>
            </a:r>
            <a:r>
              <a:rPr lang="ko-KR" altLang="en-US" baseline="0" dirty="0" err="1" smtClean="0"/>
              <a:t>마이닝하면</a:t>
            </a:r>
            <a:r>
              <a:rPr lang="ko-KR" altLang="en-US" baseline="0" dirty="0" smtClean="0"/>
              <a:t> 누가 누구에게 큰 영향력을 행사하는지를 알아 낼 수 있을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그 것을 기반으로 하여 만약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original tweet</a:t>
            </a:r>
            <a:r>
              <a:rPr lang="ko-KR" altLang="en-US" baseline="0" dirty="0" smtClean="0"/>
              <a:t>으로 하여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들을 요약하고자 한다면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에게 영향을 받는 것으로 알려진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를 뽑아 요약할 확률이 높아질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인과관계를 이용한 </a:t>
            </a:r>
            <a:r>
              <a:rPr lang="en-US" altLang="ko-KR" baseline="0" dirty="0" smtClean="0"/>
              <a:t>influence model</a:t>
            </a:r>
            <a:r>
              <a:rPr lang="ko-KR" altLang="en-US" baseline="0" dirty="0" smtClean="0"/>
              <a:t>을 사용하려는 것이다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1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Granger causality</a:t>
            </a:r>
            <a:r>
              <a:rPr lang="en-US" altLang="ko-KR" baseline="0" dirty="0" smtClean="0"/>
              <a:t> (Granger </a:t>
            </a:r>
            <a:r>
              <a:rPr lang="ko-KR" altLang="en-US" baseline="0" dirty="0" smtClean="0"/>
              <a:t>인과관계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노벨 경제학상을 받은 </a:t>
            </a:r>
            <a:r>
              <a:rPr lang="en-US" altLang="ko-KR" baseline="0" dirty="0" smtClean="0"/>
              <a:t>Clive Granger </a:t>
            </a:r>
            <a:r>
              <a:rPr lang="ko-KR" altLang="en-US" baseline="0" dirty="0" smtClean="0"/>
              <a:t>교수가 제안한 것으로</a:t>
            </a:r>
            <a:r>
              <a:rPr lang="en-US" altLang="ko-KR" baseline="0" dirty="0" smtClean="0"/>
              <a:t>, 70</a:t>
            </a:r>
            <a:r>
              <a:rPr lang="ko-KR" altLang="en-US" baseline="0" dirty="0" smtClean="0"/>
              <a:t>년대부터 널리 사용되고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얘는 예측에 사용하는 개념인데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t</a:t>
            </a:r>
            <a:r>
              <a:rPr lang="ko-KR" altLang="en-US" dirty="0" smtClean="0"/>
              <a:t>라는 시점의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예측하고 싶을 때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의 과거 데이터만으로 예측을 해보고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baseline="0" dirty="0" smtClean="0"/>
              <a:t>의 과거 데이터 모두를 이용하여 예측을 해본다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를 함께 사용하여 예측하는 쪽의 에러가 더 작을 경우 더 정확한 예측을 했다고 볼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경우에 </a:t>
            </a:r>
            <a:r>
              <a:rPr lang="en-US" altLang="ko-KR" baseline="0" dirty="0" smtClean="0"/>
              <a:t>“X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Granger-cause”</a:t>
            </a:r>
            <a:r>
              <a:rPr lang="ko-KR" altLang="en-US" baseline="0" dirty="0" smtClean="0"/>
              <a:t>라고 말한다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명확히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원인이다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라고 말하지 않고 </a:t>
            </a:r>
            <a:r>
              <a:rPr lang="en-US" altLang="ko-KR" baseline="0" dirty="0" smtClean="0"/>
              <a:t>“Granger cause”</a:t>
            </a:r>
            <a:r>
              <a:rPr lang="ko-KR" altLang="en-US" baseline="0" dirty="0" smtClean="0"/>
              <a:t>라고 말하는 것은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기법이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두 데이터를 함께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유의미하다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를 알려주는 것이기 때문이다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6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논문에서는 이 기법을 사용한 </a:t>
            </a:r>
            <a:r>
              <a:rPr lang="en-US" altLang="ko-KR" baseline="0" dirty="0" smtClean="0"/>
              <a:t>Temporal cause</a:t>
            </a:r>
            <a:r>
              <a:rPr lang="ko-KR" altLang="en-US" baseline="0" dirty="0" smtClean="0"/>
              <a:t>를 모델들을 보여주는데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들이 연결되어 있는 그래프가 있을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이들 간의 인과관계를 따져서 인과관계 그래프로 만들어주는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sequential</a:t>
            </a:r>
            <a:r>
              <a:rPr lang="ko-KR" altLang="en-US" baseline="0" dirty="0" smtClean="0"/>
              <a:t>하게 전부 비교해보는 방식이라 시간도 길고</a:t>
            </a:r>
            <a:r>
              <a:rPr lang="en-US" altLang="ko-KR" baseline="0" dirty="0" smtClean="0"/>
              <a:t>, feature</a:t>
            </a:r>
            <a:r>
              <a:rPr lang="ko-KR" altLang="en-US" baseline="0" dirty="0" smtClean="0"/>
              <a:t>들 간의 </a:t>
            </a:r>
            <a:r>
              <a:rPr lang="en-US" altLang="ko-KR" baseline="0" dirty="0" smtClean="0"/>
              <a:t>interaction</a:t>
            </a:r>
            <a:r>
              <a:rPr lang="ko-KR" altLang="en-US" baseline="0" dirty="0" smtClean="0"/>
              <a:t>을 무시하게 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이 논문에서는 </a:t>
            </a:r>
            <a:r>
              <a:rPr lang="en-US" altLang="ko-KR" baseline="0" dirty="0" smtClean="0"/>
              <a:t>Lasso-Granger </a:t>
            </a:r>
            <a:r>
              <a:rPr lang="ko-KR" altLang="en-US" baseline="0" dirty="0" smtClean="0"/>
              <a:t>방법을 제시했는데</a:t>
            </a:r>
            <a:r>
              <a:rPr lang="en-US" altLang="ko-KR" baseline="0" dirty="0" smtClean="0"/>
              <a:t>, Lasso</a:t>
            </a:r>
            <a:r>
              <a:rPr lang="ko-KR" altLang="en-US" baseline="0" dirty="0" smtClean="0"/>
              <a:t>라는 기계학습적 기법을 통해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들을 전부 따지는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연관성이 있어 보이는 애들만 우선 골라내서 인과관계를 계산 한 후 그 그래프를 만들어내는 방식이다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다음으로 </a:t>
            </a:r>
            <a:r>
              <a:rPr lang="en-US" altLang="ko-KR" dirty="0" smtClean="0"/>
              <a:t>global</a:t>
            </a:r>
            <a:r>
              <a:rPr lang="en-US" altLang="ko-KR" baseline="0" dirty="0" smtClean="0"/>
              <a:t> influence model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PageRank</a:t>
            </a:r>
            <a:r>
              <a:rPr lang="ko-KR" altLang="en-US" baseline="0" dirty="0" smtClean="0"/>
              <a:t>를 이용하여 </a:t>
            </a:r>
            <a:r>
              <a:rPr lang="ko-KR" altLang="en-US" baseline="0" dirty="0" err="1" smtClean="0"/>
              <a:t>모델링한다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를 많이 받는 사람이 쓴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은 그렇지 않은 사람 것에 비해 영향력이 높다고 생각할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이러한 가정을 기반으로 </a:t>
            </a:r>
            <a:r>
              <a:rPr lang="en-US" altLang="ko-KR" baseline="0" dirty="0" smtClean="0"/>
              <a:t>PageRank</a:t>
            </a:r>
            <a:r>
              <a:rPr lang="ko-KR" altLang="en-US" baseline="0" dirty="0" smtClean="0"/>
              <a:t>를 사용하는데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follower, reply, RT </a:t>
            </a:r>
            <a:r>
              <a:rPr lang="ko-KR" altLang="en-US" baseline="0" dirty="0" smtClean="0"/>
              <a:t>관계 중에서 </a:t>
            </a:r>
            <a:r>
              <a:rPr lang="en-US" altLang="ko-KR" baseline="0" dirty="0" smtClean="0"/>
              <a:t>topic </a:t>
            </a:r>
            <a:r>
              <a:rPr lang="ko-KR" altLang="en-US" baseline="0" dirty="0" smtClean="0"/>
              <a:t>연관성이 크다고 볼 수 있는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RT </a:t>
            </a:r>
            <a:r>
              <a:rPr lang="ko-KR" altLang="en-US" baseline="0" dirty="0" smtClean="0"/>
              <a:t>관계만을 이용했다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r>
              <a:rPr lang="ko-KR" altLang="en-US" baseline="0" dirty="0" smtClean="0"/>
              <a:t>를 적용하기 위해 </a:t>
            </a:r>
            <a:r>
              <a:rPr lang="en-US" altLang="ko-KR" baseline="0" dirty="0" smtClean="0"/>
              <a:t>Twitter context tree</a:t>
            </a:r>
            <a:r>
              <a:rPr lang="ko-KR" altLang="en-US" baseline="0" dirty="0" smtClean="0"/>
              <a:t>를 기반으로 새로운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구성한다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Twitter context tree</a:t>
            </a:r>
            <a:r>
              <a:rPr lang="ko-KR" altLang="en-US" baseline="0" dirty="0" smtClean="0"/>
              <a:t>를 구성하는 </a:t>
            </a:r>
            <a:r>
              <a:rPr lang="ko-KR" altLang="en-US" baseline="0" dirty="0" err="1" smtClean="0"/>
              <a:t>트윗을</a:t>
            </a:r>
            <a:r>
              <a:rPr lang="ko-KR" altLang="en-US" baseline="0" dirty="0" smtClean="0"/>
              <a:t> 쓴 </a:t>
            </a:r>
            <a:r>
              <a:rPr lang="en-US" altLang="ko-KR" baseline="0" dirty="0" smtClean="0"/>
              <a:t>author</a:t>
            </a:r>
            <a:r>
              <a:rPr lang="ko-KR" altLang="en-US" baseline="0" dirty="0" smtClean="0"/>
              <a:t>들을 </a:t>
            </a:r>
            <a:r>
              <a:rPr lang="ko-KR" altLang="en-US" baseline="0" dirty="0" err="1" smtClean="0"/>
              <a:t>노드로</a:t>
            </a:r>
            <a:r>
              <a:rPr lang="ko-KR" altLang="en-US" baseline="0" dirty="0" smtClean="0"/>
              <a:t> 하여 그들 간의 </a:t>
            </a:r>
            <a:r>
              <a:rPr lang="en-US" altLang="ko-KR" baseline="0" dirty="0" smtClean="0"/>
              <a:t>reply, RT</a:t>
            </a:r>
            <a:r>
              <a:rPr lang="ko-KR" altLang="en-US" baseline="0" dirty="0" smtClean="0"/>
              <a:t> 관계를 가지고 새로운 </a:t>
            </a:r>
            <a:r>
              <a:rPr lang="en-US" altLang="ko-KR" baseline="0" dirty="0" smtClean="0"/>
              <a:t>graph</a:t>
            </a:r>
            <a:r>
              <a:rPr lang="ko-KR" altLang="en-US" baseline="0" dirty="0" smtClean="0"/>
              <a:t>를 만드는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이렇게 만들어진 그래프를 </a:t>
            </a:r>
            <a:r>
              <a:rPr lang="en-US" altLang="ko-KR" baseline="0" dirty="0" smtClean="0"/>
              <a:t>adjacent matrix M</a:t>
            </a:r>
            <a:r>
              <a:rPr lang="ko-KR" altLang="en-US" baseline="0" dirty="0" smtClean="0"/>
              <a:t>으로 표현하여 </a:t>
            </a:r>
            <a:r>
              <a:rPr lang="en-US" altLang="ko-KR" baseline="0" dirty="0" smtClean="0"/>
              <a:t>PageRank</a:t>
            </a:r>
            <a:r>
              <a:rPr lang="ko-KR" altLang="en-US" baseline="0" dirty="0" smtClean="0"/>
              <a:t>를 적용한다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----</a:t>
            </a:r>
          </a:p>
          <a:p>
            <a:r>
              <a:rPr lang="ko-KR" altLang="en-US" dirty="0" smtClean="0"/>
              <a:t>말하자면</a:t>
            </a:r>
            <a:r>
              <a:rPr lang="en-US" altLang="ko-KR" dirty="0" smtClean="0"/>
              <a:t>, 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tweet</a:t>
            </a:r>
            <a:r>
              <a:rPr lang="ko-KR" altLang="en-US" dirty="0" smtClean="0"/>
              <a:t>들에 대한 </a:t>
            </a:r>
            <a:r>
              <a:rPr lang="en-US" altLang="ko-KR" dirty="0" smtClean="0"/>
              <a:t>graph</a:t>
            </a:r>
            <a:r>
              <a:rPr lang="en-US" altLang="ko-KR" baseline="0" dirty="0" smtClean="0"/>
              <a:t> (original tweet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들에 대한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Projected graph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를 구성하는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들의 </a:t>
            </a:r>
            <a:r>
              <a:rPr lang="en-US" altLang="ko-KR" baseline="0" dirty="0" smtClean="0"/>
              <a:t>author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graph </a:t>
            </a:r>
            <a:r>
              <a:rPr lang="ko-KR" altLang="en-US" baseline="0" dirty="0" smtClean="0"/>
              <a:t>임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, G</a:t>
            </a:r>
            <a:r>
              <a:rPr lang="en-US" altLang="ko-KR" baseline="-25000" dirty="0" smtClean="0"/>
              <a:t>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author</a:t>
            </a:r>
            <a:r>
              <a:rPr lang="ko-KR" altLang="en-US" baseline="0" dirty="0" smtClean="0"/>
              <a:t>임</a:t>
            </a:r>
            <a:r>
              <a:rPr lang="en-US" altLang="ko-KR" baseline="0" dirty="0" smtClean="0"/>
              <a:t>. </a:t>
            </a:r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99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요약을 하기 위해서는 다양한 요소들을 이용하여 </a:t>
            </a:r>
            <a:r>
              <a:rPr lang="en-US" altLang="ko-KR" dirty="0" smtClean="0"/>
              <a:t>supervised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을 하였다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앞에서 설명한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외에도 </a:t>
            </a:r>
            <a:r>
              <a:rPr lang="en-US" altLang="ko-KR" baseline="0" dirty="0" smtClean="0"/>
              <a:t>text, popularity, temporal </a:t>
            </a:r>
            <a:r>
              <a:rPr lang="ko-KR" altLang="en-US" baseline="0" dirty="0" smtClean="0"/>
              <a:t>요소들을 고려하였는데 지금부터 하나씩 설명한다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Text-based signal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tweet</a:t>
            </a:r>
            <a:r>
              <a:rPr lang="ko-KR" altLang="en-US" dirty="0" smtClean="0"/>
              <a:t>을 구성하는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들의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고려하는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가장 효과적이라고 알려진 것은 </a:t>
            </a:r>
            <a:r>
              <a:rPr lang="en-US" altLang="ko-KR" dirty="0" smtClean="0"/>
              <a:t>centroid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여기서는 </a:t>
            </a:r>
            <a:r>
              <a:rPr lang="en-US" altLang="ko-KR" dirty="0" err="1" smtClean="0"/>
              <a:t>SimToRoot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Centroid</a:t>
            </a:r>
            <a:r>
              <a:rPr lang="ko-KR" altLang="en-US" dirty="0" smtClean="0"/>
              <a:t>라는 방식을 이용했다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SimToRoot</a:t>
            </a:r>
            <a:r>
              <a:rPr lang="ko-KR" altLang="en-US" dirty="0" smtClean="0"/>
              <a:t>는 원문과의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비교하는 방식이고</a:t>
            </a:r>
            <a:r>
              <a:rPr lang="en-US" altLang="ko-KR" dirty="0" smtClean="0"/>
              <a:t>, centroid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tweet</a:t>
            </a:r>
            <a:r>
              <a:rPr lang="ko-KR" altLang="en-US" dirty="0" smtClean="0"/>
              <a:t>들의 전체적인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보는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</a:t>
            </a:r>
            <a:r>
              <a:rPr lang="en-US" altLang="ko-KR" dirty="0" smtClean="0"/>
              <a:t>, popularity signal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인기와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의 질이 연관 되어 있을 것이라는 자연스러운 가정을 기반으로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Popularity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reply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RT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follower </a:t>
            </a:r>
            <a:r>
              <a:rPr lang="ko-KR" altLang="en-US" baseline="0" dirty="0" smtClean="0"/>
              <a:t>수 등으로 측정할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예상할 수 있듯이 </a:t>
            </a:r>
            <a:r>
              <a:rPr lang="en-US" altLang="ko-KR" baseline="0" dirty="0" smtClean="0"/>
              <a:t>popularity</a:t>
            </a:r>
            <a:r>
              <a:rPr lang="ko-KR" altLang="en-US" baseline="0" dirty="0" smtClean="0"/>
              <a:t>라는 것 역시 매우 </a:t>
            </a:r>
            <a:r>
              <a:rPr lang="en-US" altLang="ko-KR" baseline="0" dirty="0" smtClean="0"/>
              <a:t>skewed </a:t>
            </a:r>
            <a:r>
              <a:rPr lang="ko-KR" altLang="en-US" baseline="0" dirty="0" smtClean="0"/>
              <a:t>되어 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로 쓰기 위해서는 </a:t>
            </a:r>
            <a:r>
              <a:rPr lang="en-US" altLang="ko-KR" baseline="0" dirty="0" smtClean="0"/>
              <a:t>normalize</a:t>
            </a:r>
            <a:r>
              <a:rPr lang="ko-KR" altLang="en-US" baseline="0" dirty="0" smtClean="0"/>
              <a:t>하는 과정이 필요하다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5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다음으로 시간 요소인데</a:t>
            </a:r>
            <a:r>
              <a:rPr lang="en-US" altLang="ko-KR" baseline="0" dirty="0" smtClean="0"/>
              <a:t>, Twitter </a:t>
            </a:r>
            <a:r>
              <a:rPr lang="ko-KR" altLang="en-US" baseline="0" dirty="0" smtClean="0"/>
              <a:t>자체는 실시간 특성을 가지고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앞에서 잠깐 설명했지만 </a:t>
            </a:r>
            <a:r>
              <a:rPr lang="en-US" altLang="ko-KR" baseline="0" dirty="0" smtClean="0"/>
              <a:t>Twitter context tree</a:t>
            </a:r>
            <a:r>
              <a:rPr lang="ko-KR" altLang="en-US" baseline="0" dirty="0" smtClean="0"/>
              <a:t>를 구성했을 때에도 </a:t>
            </a:r>
            <a:r>
              <a:rPr lang="en-US" altLang="ko-KR" baseline="0" dirty="0" smtClean="0"/>
              <a:t>63%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들이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 이내에 생성된 후 빠르게 감소하는 </a:t>
            </a:r>
            <a:r>
              <a:rPr lang="en-US" altLang="ko-KR" baseline="0" dirty="0" smtClean="0"/>
              <a:t>real time </a:t>
            </a:r>
            <a:r>
              <a:rPr lang="ko-KR" altLang="en-US" baseline="0" dirty="0" smtClean="0"/>
              <a:t>특성을 보였다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 이 </a:t>
            </a:r>
            <a:r>
              <a:rPr lang="en-US" altLang="ko-KR" baseline="0" dirty="0" smtClean="0"/>
              <a:t>twitter context tree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summary </a:t>
            </a:r>
            <a:r>
              <a:rPr lang="ko-KR" altLang="en-US" baseline="0" dirty="0" smtClean="0"/>
              <a:t>한 후에도 </a:t>
            </a:r>
            <a:r>
              <a:rPr lang="en-US" altLang="ko-KR" baseline="0" dirty="0" smtClean="0"/>
              <a:t>real time </a:t>
            </a:r>
            <a:r>
              <a:rPr lang="ko-KR" altLang="en-US" baseline="0" dirty="0" smtClean="0"/>
              <a:t>특성이 나타나리라는 것이 이 사람들의 가정이다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저자들은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들을 지수 분포에 맞췄다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빨리 나타나는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에 더 높은 점수를 주는 방식이다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54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Summary </a:t>
            </a:r>
            <a:r>
              <a:rPr lang="ko-KR" altLang="en-US" baseline="0" dirty="0" smtClean="0"/>
              <a:t>하는 과정은 이렇게 찾아낸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의 형태로 변환한다</a:t>
            </a:r>
            <a:r>
              <a:rPr lang="en-US" altLang="ko-KR" baseline="0" dirty="0" smtClean="0"/>
              <a:t>. Vector</a:t>
            </a:r>
            <a:r>
              <a:rPr lang="ko-KR" altLang="en-US" baseline="0" dirty="0" smtClean="0"/>
              <a:t>든 뭐든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후 데이터 트레이닝을 거쳐서 </a:t>
            </a:r>
            <a:r>
              <a:rPr lang="en-US" altLang="ko-KR" baseline="0" dirty="0" smtClean="0"/>
              <a:t>summary</a:t>
            </a:r>
            <a:r>
              <a:rPr lang="ko-KR" altLang="en-US" baseline="0" dirty="0" smtClean="0"/>
              <a:t>를 예측한다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트레이닝 및 예측 과정에서는 </a:t>
            </a:r>
            <a:r>
              <a:rPr lang="en-US" altLang="ko-KR" baseline="0" dirty="0" smtClean="0"/>
              <a:t>GBDT algorithm</a:t>
            </a:r>
            <a:r>
              <a:rPr lang="ko-KR" altLang="en-US" baseline="0" dirty="0" smtClean="0"/>
              <a:t>을 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얘는 </a:t>
            </a:r>
            <a:r>
              <a:rPr lang="en-US" altLang="ko-KR" baseline="0" dirty="0" smtClean="0"/>
              <a:t>loss function</a:t>
            </a:r>
            <a:r>
              <a:rPr lang="ko-KR" altLang="en-US" baseline="0" dirty="0" smtClean="0"/>
              <a:t>을 이용해서 얘의 값이 작아지도록 하는 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자세한 건 알아서 찾아보고 전문가가 되면 나에게 설명을 좀</a:t>
            </a:r>
            <a:r>
              <a:rPr lang="en-US" altLang="ko-KR" baseline="0" dirty="0" smtClean="0"/>
              <a:t>……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5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개략적인 그림을 그려보면 이렇다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대부분은 </a:t>
            </a:r>
            <a:r>
              <a:rPr lang="en-US" altLang="ko-KR" dirty="0" smtClean="0"/>
              <a:t>original</a:t>
            </a:r>
            <a:r>
              <a:rPr lang="en-US" altLang="ko-KR" baseline="0" dirty="0" smtClean="0"/>
              <a:t> tweet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direct reply</a:t>
            </a:r>
            <a:r>
              <a:rPr lang="ko-KR" altLang="en-US" baseline="0" dirty="0" smtClean="0"/>
              <a:t>들이다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그것 말고도 다른 사람들과의 대화형식인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들이 연결되기도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1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실험을 위해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큰 </a:t>
            </a:r>
            <a:r>
              <a:rPr lang="en-US" altLang="ko-KR" dirty="0" smtClean="0"/>
              <a:t>context tree</a:t>
            </a:r>
            <a:r>
              <a:rPr lang="ko-KR" altLang="en-US" dirty="0" smtClean="0"/>
              <a:t>를 가져왔다</a:t>
            </a:r>
            <a:r>
              <a:rPr lang="en-US" altLang="ko-KR" dirty="0" smtClean="0"/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Celebrities </a:t>
            </a:r>
            <a:r>
              <a:rPr lang="en-US" altLang="ko-KR" dirty="0" smtClean="0"/>
              <a:t>are highly influential in </a:t>
            </a:r>
            <a:r>
              <a:rPr lang="en-US" altLang="ko-KR" dirty="0" smtClean="0"/>
              <a:t>Twitter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라는 모토 하에 레이디 </a:t>
            </a:r>
            <a:r>
              <a:rPr lang="ko-KR" altLang="en-US" dirty="0" err="1" smtClean="0">
                <a:sym typeface="Wingdings" pitchFamily="2" charset="2"/>
              </a:rPr>
              <a:t>가가와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저스틴</a:t>
            </a:r>
            <a:r>
              <a:rPr lang="ko-KR" altLang="en-US" dirty="0" smtClean="0">
                <a:sym typeface="Wingdings" pitchFamily="2" charset="2"/>
              </a:rPr>
              <a:t> 비버 </a:t>
            </a:r>
            <a:r>
              <a:rPr lang="ko-KR" altLang="en-US" dirty="0" err="1" smtClean="0">
                <a:sym typeface="Wingdings" pitchFamily="2" charset="2"/>
              </a:rPr>
              <a:t>꺼를</a:t>
            </a:r>
            <a:r>
              <a:rPr lang="ko-KR" altLang="en-US" dirty="0" smtClean="0">
                <a:sym typeface="Wingdings" pitchFamily="2" charset="2"/>
              </a:rPr>
              <a:t> 데려옴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3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Supervised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을 하려면 정답이 있어야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위해 얘들은 </a:t>
            </a:r>
            <a:r>
              <a:rPr lang="en-US" altLang="ko-KR" baseline="0" dirty="0" smtClean="0"/>
              <a:t>inter-editor agreement</a:t>
            </a:r>
            <a:r>
              <a:rPr lang="ko-KR" altLang="en-US" baseline="0" dirty="0" smtClean="0"/>
              <a:t>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걸 했는데</a:t>
            </a:r>
            <a:r>
              <a:rPr lang="en-US" altLang="ko-KR" baseline="0" dirty="0" smtClean="0"/>
              <a:t>,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명한테 이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가지고 요약해보라고 한다</a:t>
            </a:r>
            <a:r>
              <a:rPr lang="en-US" altLang="ko-KR" baseline="0" dirty="0" smtClean="0"/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얼마나 비슷한지 측정해본다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측정하는 이유는 요약은 사람이 해도 이렇게 어려운 것이란다</a:t>
            </a:r>
            <a:r>
              <a:rPr lang="en-US" altLang="ko-KR" baseline="0" dirty="0" smtClean="0"/>
              <a:t>?! </a:t>
            </a:r>
            <a:r>
              <a:rPr lang="ko-KR" altLang="en-US" baseline="0" dirty="0" smtClean="0"/>
              <a:t>라는 걸 보여주려고</a:t>
            </a:r>
            <a:r>
              <a:rPr lang="en-US" altLang="ko-KR" baseline="0" dirty="0" smtClean="0"/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해보니 너무 낮은 수치라서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 이상이 뽑은 애들을 가지고 정답을 만들었다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최종 요약은 </a:t>
            </a:r>
            <a:r>
              <a:rPr lang="en-US" altLang="ko-KR" baseline="0" dirty="0" smtClean="0"/>
              <a:t>6~9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으로 구성되었다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93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요약의 예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Justin </a:t>
            </a:r>
            <a:r>
              <a:rPr lang="en-US" altLang="ko-KR" dirty="0" err="1" smtClean="0"/>
              <a:t>bieber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tweet</a:t>
            </a:r>
            <a:r>
              <a:rPr lang="ko-KR" altLang="en-US" dirty="0" smtClean="0"/>
              <a:t>이 원문이다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Editor</a:t>
            </a:r>
            <a:r>
              <a:rPr lang="ko-KR" altLang="en-US" dirty="0" smtClean="0"/>
              <a:t>들은 최대한 정보를 많이 줄 수 있는 애들로 뽑았다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볼 수 있듯 원문 </a:t>
            </a:r>
            <a:r>
              <a:rPr lang="ko-KR" altLang="en-US" dirty="0" err="1" smtClean="0"/>
              <a:t>나타난지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이내에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개가 뽑혔다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중요한 요소라는 게 나타난다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29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실험의 목적은 얘들이 그렇게나 반영하고자 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user influence</a:t>
            </a:r>
            <a:r>
              <a:rPr lang="ko-KR" altLang="en-US" baseline="0" dirty="0" smtClean="0"/>
              <a:t>가 얼마나 쓸모 있는지를 측정하는 것이다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ROUGE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얘는 인간의 정답과 기계의 결과를 비교해 주는 것이다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ROUGE-L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: Longest common </a:t>
            </a:r>
            <a:r>
              <a:rPr lang="en-US" altLang="ko-KR" baseline="0" dirty="0" err="1" smtClean="0"/>
              <a:t>subsequnce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비교 대상이다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Text-based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기법은 기존에 제안된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기반의 요약기법들이다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twitter</a:t>
            </a:r>
            <a:r>
              <a:rPr lang="ko-KR" altLang="en-US" baseline="0" dirty="0" smtClean="0"/>
              <a:t>에 적합하지 않은 듯한 애들과 비교해 본다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밑의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개는 앞에서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소개한 여러 요소들을 다양하게 결합하여 실험했다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16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 smtClean="0"/>
              <a:t>- Linear</a:t>
            </a:r>
            <a:r>
              <a:rPr lang="ko-KR" altLang="en-US" dirty="0" smtClean="0"/>
              <a:t>가 제일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다음이 </a:t>
            </a:r>
            <a:r>
              <a:rPr lang="en-US" altLang="ko-KR" dirty="0" smtClean="0"/>
              <a:t>SVD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Linear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SimToRoot</a:t>
            </a:r>
            <a:r>
              <a:rPr lang="en-US" altLang="ko-KR" baseline="0" dirty="0" smtClean="0"/>
              <a:t> + </a:t>
            </a:r>
            <a:r>
              <a:rPr lang="en-US" altLang="ko-KR" baseline="0" dirty="0" err="1" smtClean="0"/>
              <a:t>Centroid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확실히 </a:t>
            </a:r>
            <a:r>
              <a:rPr lang="en-US" altLang="ko-KR" baseline="0" dirty="0" err="1" smtClean="0"/>
              <a:t>SimToRoot</a:t>
            </a:r>
            <a:r>
              <a:rPr lang="ko-KR" altLang="en-US" baseline="0" dirty="0" smtClean="0"/>
              <a:t>나 </a:t>
            </a:r>
            <a:r>
              <a:rPr lang="en-US" altLang="ko-KR" baseline="0" dirty="0" err="1" smtClean="0"/>
              <a:t>Centroid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단독으로 한 것보다는 성능이 좋음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Learning</a:t>
            </a:r>
            <a:r>
              <a:rPr lang="ko-KR" altLang="en-US" baseline="0" dirty="0" smtClean="0"/>
              <a:t>의 경우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Granger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합친게</a:t>
            </a:r>
            <a:r>
              <a:rPr lang="ko-KR" altLang="en-US" baseline="0" dirty="0" smtClean="0"/>
              <a:t> 젤 좋음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granger</a:t>
            </a:r>
            <a:r>
              <a:rPr lang="ko-KR" altLang="en-US" baseline="0" dirty="0" smtClean="0"/>
              <a:t>의 위대함이</a:t>
            </a:r>
            <a:r>
              <a:rPr lang="en-US" altLang="ko-KR" baseline="0" dirty="0" smtClean="0"/>
              <a:t>…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ROUGE-2</a:t>
            </a:r>
            <a:r>
              <a:rPr lang="en-US" altLang="ko-KR" baseline="0" dirty="0" smtClean="0"/>
              <a:t> has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extremely large variance over 10 different Twitter context trees.</a:t>
            </a:r>
          </a:p>
          <a:p>
            <a:r>
              <a:rPr lang="en-US" altLang="ko-KR" baseline="0" dirty="0" smtClean="0"/>
              <a:t>This observation may be due to the informally formatted tweets. </a:t>
            </a: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en-US" altLang="ko-KR" baseline="0" dirty="0" smtClean="0">
                <a:sym typeface="Wingdings" pitchFamily="2" charset="2"/>
              </a:rPr>
              <a:t>repeated words for emotions</a:t>
            </a:r>
            <a:r>
              <a:rPr lang="en-US" altLang="ko-KR" baseline="0" dirty="0" smtClean="0">
                <a:sym typeface="Wingdings" pitchFamily="2" charset="2"/>
              </a:rPr>
              <a:t>(“love </a:t>
            </a:r>
            <a:r>
              <a:rPr lang="en-US" altLang="ko-KR" baseline="0" dirty="0" err="1" smtClean="0">
                <a:sym typeface="Wingdings" pitchFamily="2" charset="2"/>
              </a:rPr>
              <a:t>love</a:t>
            </a:r>
            <a:r>
              <a:rPr lang="en-US" altLang="ko-KR" baseline="0" dirty="0" smtClean="0">
                <a:sym typeface="Wingdings" pitchFamily="2" charset="2"/>
              </a:rPr>
              <a:t> love”), internet words(“</a:t>
            </a:r>
            <a:r>
              <a:rPr lang="en-US" altLang="ko-KR" baseline="0" dirty="0" err="1" smtClean="0">
                <a:sym typeface="Wingdings" pitchFamily="2" charset="2"/>
              </a:rPr>
              <a:t>lol</a:t>
            </a:r>
            <a:r>
              <a:rPr lang="en-US" altLang="ko-KR" baseline="0" dirty="0" smtClean="0">
                <a:sym typeface="Wingdings" pitchFamily="2" charset="2"/>
              </a:rPr>
              <a:t>”)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Reply</a:t>
            </a:r>
            <a:r>
              <a:rPr lang="ko-KR" altLang="en-US" dirty="0" smtClean="0"/>
              <a:t>의 단점은 다른 </a:t>
            </a:r>
            <a:r>
              <a:rPr lang="ko-KR" altLang="en-US" dirty="0" smtClean="0"/>
              <a:t>사람의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생산적인</a:t>
            </a:r>
            <a:r>
              <a:rPr lang="en-US" altLang="ko-KR" dirty="0" smtClean="0"/>
              <a:t>” reply</a:t>
            </a:r>
            <a:r>
              <a:rPr lang="ko-KR" altLang="en-US" dirty="0" smtClean="0"/>
              <a:t>들을 볼 수가 없다는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는 원문</a:t>
            </a:r>
            <a:r>
              <a:rPr lang="ko-KR" altLang="en-US" baseline="0" dirty="0" smtClean="0"/>
              <a:t> 작성자만 볼 수 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더 </a:t>
            </a:r>
            <a:r>
              <a:rPr lang="ko-KR" altLang="en-US" dirty="0" smtClean="0"/>
              <a:t>안 좋은</a:t>
            </a:r>
            <a:r>
              <a:rPr lang="ko-KR" altLang="en-US" baseline="0" dirty="0" smtClean="0"/>
              <a:t> 건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원문 없이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만 타임라인에 뜨는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원문의 내용을 모를 뿐만 아니라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에 원문에 대한 충분한 설명이 없기 때문에 </a:t>
            </a:r>
            <a:r>
              <a:rPr lang="ko-KR" altLang="en-US" baseline="0" dirty="0" smtClean="0"/>
              <a:t>그 내용을 이해할 수 없는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진짜 의미 없는 </a:t>
            </a:r>
            <a:r>
              <a:rPr lang="en-US" altLang="ko-KR" dirty="0" smtClean="0"/>
              <a:t>tweet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8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논문에서 하고자 하는 것은 이런 </a:t>
            </a:r>
            <a:r>
              <a:rPr lang="en-US" altLang="ko-KR" dirty="0" smtClean="0"/>
              <a:t>original tweet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들의 관계를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구성하여 이를 </a:t>
            </a:r>
            <a:r>
              <a:rPr lang="en-US" altLang="ko-KR" dirty="0" smtClean="0"/>
              <a:t>summary</a:t>
            </a:r>
            <a:r>
              <a:rPr lang="ko-KR" altLang="en-US" dirty="0" smtClean="0"/>
              <a:t>하려는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0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기반의 요약 기법들을 적용하는 것은</a:t>
            </a:r>
            <a:r>
              <a:rPr lang="en-US" altLang="ko-KR" baseline="0" dirty="0" smtClean="0"/>
              <a:t>, Twitter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가 많기 때문에 적절하지 않고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이런 방식들은 오로지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를 가지고 요약하기 때문에 다른 특성들을 고려하지 않는다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논문에서는 </a:t>
            </a:r>
            <a:r>
              <a:rPr lang="en-US" altLang="ko-KR" baseline="0" dirty="0" smtClean="0"/>
              <a:t>Twitter context tree</a:t>
            </a:r>
            <a:r>
              <a:rPr lang="ko-KR" altLang="en-US" baseline="0" dirty="0" smtClean="0"/>
              <a:t>를 구성한 다음 </a:t>
            </a:r>
            <a:r>
              <a:rPr lang="en-US" altLang="ko-KR" baseline="0" dirty="0" smtClean="0"/>
              <a:t>user influence</a:t>
            </a:r>
            <a:r>
              <a:rPr lang="ko-KR" altLang="en-US" baseline="0" dirty="0" smtClean="0"/>
              <a:t>를 반영하여 요약을 하고자 한다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7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Twitter context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를 구성하여 이를 </a:t>
            </a:r>
            <a:r>
              <a:rPr lang="en-US" altLang="ko-KR" baseline="0" dirty="0" smtClean="0"/>
              <a:t>static</a:t>
            </a:r>
            <a:r>
              <a:rPr lang="ko-KR" altLang="en-US" baseline="0" dirty="0" smtClean="0"/>
              <a:t>하게 분석한 결과이다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대부분의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는 크기가 작으며 </a:t>
            </a:r>
            <a:r>
              <a:rPr lang="en-US" altLang="ko-KR" baseline="0" dirty="0" smtClean="0"/>
              <a:t>power law </a:t>
            </a:r>
            <a:r>
              <a:rPr lang="ko-KR" altLang="en-US" baseline="0" dirty="0" smtClean="0"/>
              <a:t>분포를 따른다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큰 규모의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가 별로 없다는 얘기다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여기서는 약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만여 개의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수집해 분석했는데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 이상의 </a:t>
            </a:r>
            <a:r>
              <a:rPr lang="en-US" altLang="ko-KR" baseline="0" dirty="0" smtClean="0"/>
              <a:t>tweet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원문에 대한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 이상의 </a:t>
            </a:r>
            <a:r>
              <a:rPr lang="en-US" altLang="ko-KR" baseline="0" dirty="0" smtClean="0"/>
              <a:t>reply</a:t>
            </a:r>
            <a:r>
              <a:rPr lang="ko-KR" altLang="en-US" baseline="0" dirty="0" smtClean="0"/>
              <a:t>들로 구성되어 있으며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중 </a:t>
            </a:r>
            <a:r>
              <a:rPr lang="en-US" altLang="ko-KR" baseline="0" dirty="0" smtClean="0"/>
              <a:t>800</a:t>
            </a:r>
            <a:r>
              <a:rPr lang="ko-KR" altLang="en-US" baseline="0" dirty="0" smtClean="0"/>
              <a:t>여 개는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개 이상의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으로 구성되어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큰 규모의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17000</a:t>
            </a:r>
            <a:r>
              <a:rPr lang="ko-KR" altLang="en-US" baseline="0" dirty="0" err="1" smtClean="0"/>
              <a:t>여개의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tweet</a:t>
            </a:r>
            <a:r>
              <a:rPr lang="ko-KR" altLang="en-US" baseline="0" dirty="0" smtClean="0"/>
              <a:t>이 모여 있었다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1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시간적으로 분석해 보면</a:t>
            </a:r>
            <a:r>
              <a:rPr lang="en-US" altLang="ko-KR" dirty="0" smtClean="0"/>
              <a:t>, tree</a:t>
            </a:r>
            <a:r>
              <a:rPr lang="ko-KR" altLang="en-US" dirty="0" smtClean="0"/>
              <a:t>를 구성하는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들 중 </a:t>
            </a:r>
            <a:r>
              <a:rPr lang="en-US" altLang="ko-KR" dirty="0" smtClean="0"/>
              <a:t>63%</a:t>
            </a:r>
            <a:r>
              <a:rPr lang="ko-KR" altLang="en-US" dirty="0" smtClean="0"/>
              <a:t>는 원문이 </a:t>
            </a:r>
            <a:r>
              <a:rPr lang="ko-KR" altLang="en-US" dirty="0" err="1" smtClean="0"/>
              <a:t>나타난지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이내에 생성되었으며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그래프에서 볼 수 있듯이 갈수록 줄어드는 양상을 보였다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특이한 점은 그래프에서 패턴을 찾을 수 있다는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간격으로 나타나는 </a:t>
            </a:r>
            <a:r>
              <a:rPr lang="en-US" altLang="ko-KR" dirty="0" smtClean="0"/>
              <a:t>daily pattern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사람들이 많이 활동하는 낮에는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가 증가하다가 밤이 되면 줄어드는 모습이다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Depth</a:t>
            </a:r>
            <a:r>
              <a:rPr lang="ko-KR" altLang="en-US" dirty="0" smtClean="0"/>
              <a:t>를 살펴보면 굉장히 </a:t>
            </a:r>
            <a:r>
              <a:rPr lang="en-US" altLang="ko-KR" dirty="0" smtClean="0"/>
              <a:t>skewed </a:t>
            </a:r>
            <a:r>
              <a:rPr lang="ko-KR" altLang="en-US" dirty="0" smtClean="0"/>
              <a:t>되어있음을 알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가장 깊은</a:t>
            </a:r>
            <a:r>
              <a:rPr lang="en-US" altLang="ko-KR" dirty="0" smtClean="0"/>
              <a:t> </a:t>
            </a:r>
            <a:r>
              <a:rPr lang="en-US" altLang="ko-KR" dirty="0" smtClean="0"/>
              <a:t>paths </a:t>
            </a:r>
            <a:r>
              <a:rPr lang="en-US" altLang="ko-KR" dirty="0" smtClean="0"/>
              <a:t>407</a:t>
            </a:r>
            <a:r>
              <a:rPr lang="en-US" altLang="ko-KR" baseline="0" dirty="0" smtClean="0"/>
              <a:t> level</a:t>
            </a:r>
            <a:r>
              <a:rPr lang="ko-KR" altLang="en-US" baseline="0" dirty="0" smtClean="0"/>
              <a:t>까지 내려가는데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대부분은 </a:t>
            </a:r>
            <a:r>
              <a:rPr lang="ko-KR" altLang="en-US" baseline="0" dirty="0" smtClean="0"/>
              <a:t>넓고 얕은 </a:t>
            </a:r>
            <a:r>
              <a:rPr lang="en-US" altLang="ko-KR" baseline="0" dirty="0" smtClean="0"/>
              <a:t>tree </a:t>
            </a:r>
            <a:r>
              <a:rPr lang="ko-KR" altLang="en-US" baseline="0" dirty="0" smtClean="0"/>
              <a:t>구조이다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75%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depth 1</a:t>
            </a:r>
            <a:r>
              <a:rPr lang="ko-KR" altLang="en-US" baseline="0" dirty="0" smtClean="0"/>
              <a:t>임을 알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Twitter </a:t>
            </a:r>
            <a:r>
              <a:rPr lang="ko-KR" altLang="en-US" baseline="0" dirty="0" smtClean="0"/>
              <a:t>구조상의 문제일 수도 있고</a:t>
            </a:r>
            <a:r>
              <a:rPr lang="en-US" altLang="ko-KR" baseline="0" dirty="0" smtClean="0"/>
              <a:t>, reply</a:t>
            </a:r>
            <a:r>
              <a:rPr lang="ko-KR" altLang="en-US" baseline="0" dirty="0" smtClean="0"/>
              <a:t>에서 대단한</a:t>
            </a:r>
            <a:r>
              <a:rPr lang="en-US" altLang="ko-KR" baseline="0" dirty="0" smtClean="0"/>
              <a:t> context</a:t>
            </a:r>
            <a:r>
              <a:rPr lang="ko-KR" altLang="en-US" baseline="0" dirty="0" smtClean="0"/>
              <a:t>를 끌어낼 수도 없기 때문에 깊은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얻을 수 없기도 하다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설명한 바와 같이 이 논문에서는 </a:t>
            </a:r>
            <a:r>
              <a:rPr lang="en-US" altLang="ko-KR" dirty="0" smtClean="0"/>
              <a:t>twitter context tree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user influence</a:t>
            </a:r>
            <a:r>
              <a:rPr lang="ko-KR" altLang="en-US" dirty="0" smtClean="0"/>
              <a:t>를 반영하는 것이 목적이다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저자들은 두 가지로 나누어 모델링을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사람 간의 영향력을 보는 </a:t>
            </a:r>
            <a:r>
              <a:rPr lang="en-US" altLang="ko-KR" dirty="0" smtClean="0"/>
              <a:t>local influence modeling</a:t>
            </a:r>
            <a:r>
              <a:rPr lang="ko-KR" altLang="en-US" dirty="0" smtClean="0"/>
              <a:t>과 전체에서의 상대적인 영향력을 보는 </a:t>
            </a:r>
            <a:r>
              <a:rPr lang="en-US" altLang="ko-KR" dirty="0" smtClean="0"/>
              <a:t>global</a:t>
            </a:r>
            <a:r>
              <a:rPr lang="en-US" altLang="ko-KR" baseline="0" dirty="0" smtClean="0"/>
              <a:t> influence modeling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Local modeling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Granger Causality influence model</a:t>
            </a:r>
            <a:r>
              <a:rPr lang="ko-KR" altLang="en-US" baseline="0" dirty="0" smtClean="0"/>
              <a:t>을 사용했으며</a:t>
            </a:r>
            <a:r>
              <a:rPr lang="en-US" altLang="ko-KR" baseline="0" dirty="0" smtClean="0"/>
              <a:t>, Global modeling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PageRank </a:t>
            </a:r>
            <a:r>
              <a:rPr lang="en-US" altLang="ko-KR" baseline="0" dirty="0" err="1" smtClean="0"/>
              <a:t>algorihtm</a:t>
            </a:r>
            <a:r>
              <a:rPr lang="ko-KR" altLang="en-US" baseline="0" dirty="0" smtClean="0"/>
              <a:t>을 이용하여 모델링 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BD94C-4D88-4C49-A716-A549864B7C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3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B136FDF6-D313-46C4-85FE-304D1B9DD0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136FDF6-D313-46C4-85FE-304D1B9D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Towards Twitter Context Summarization with User Influence Models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Yi Chang et al.</a:t>
            </a:r>
          </a:p>
          <a:p>
            <a:r>
              <a:rPr lang="en-US" altLang="ko-KR" dirty="0" smtClean="0"/>
              <a:t>WSDM 2013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  <a:p>
            <a:r>
              <a:rPr lang="en-US" altLang="ko-KR" dirty="0" smtClean="0"/>
              <a:t>21 June 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8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Twitter Context Tree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Temporal growth of the Tweet context tree</a:t>
            </a:r>
          </a:p>
          <a:p>
            <a:pPr lvl="1"/>
            <a:r>
              <a:rPr lang="en-US" altLang="ko-KR" dirty="0" smtClean="0"/>
              <a:t>63.18% of replies within the first hour</a:t>
            </a:r>
          </a:p>
          <a:p>
            <a:pPr lvl="1"/>
            <a:r>
              <a:rPr lang="en-US" altLang="ko-KR" dirty="0" smtClean="0"/>
              <a:t>Daily patterns</a:t>
            </a:r>
          </a:p>
          <a:p>
            <a:pPr lvl="2"/>
            <a:r>
              <a:rPr lang="en-US" altLang="ko-KR" dirty="0" smtClean="0"/>
              <a:t>More users during the days but less users during the late nights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918032"/>
            <a:ext cx="3024336" cy="288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995936" y="3645024"/>
            <a:ext cx="338269" cy="576064"/>
            <a:chOff x="3995936" y="3645024"/>
            <a:chExt cx="338269" cy="576064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95936" y="3645024"/>
              <a:ext cx="0" cy="576064"/>
            </a:xfrm>
            <a:prstGeom prst="line">
              <a:avLst/>
            </a:prstGeom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34205" y="3645024"/>
              <a:ext cx="0" cy="576064"/>
            </a:xfrm>
            <a:prstGeom prst="line">
              <a:avLst/>
            </a:prstGeom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3995936" y="3717032"/>
              <a:ext cx="338269" cy="0"/>
            </a:xfrm>
            <a:prstGeom prst="straightConnector1">
              <a:avLst/>
            </a:prstGeom>
            <a:ln w="9525">
              <a:solidFill>
                <a:srgbClr val="C00000"/>
              </a:solidFill>
              <a:prstDash val="dash"/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75073" y="350100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  <a:latin typeface="Calibri" pitchFamily="34" charset="0"/>
              </a:rPr>
              <a:t>24h</a:t>
            </a:r>
            <a:endParaRPr lang="ko-KR" altLang="en-US" sz="11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2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Twitter Context Tree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Temporal growth of the Tweet context tree (cont.)</a:t>
            </a:r>
          </a:p>
          <a:p>
            <a:pPr lvl="1"/>
            <a:r>
              <a:rPr lang="en-US" altLang="ko-KR" dirty="0" smtClean="0"/>
              <a:t>Highly skewed</a:t>
            </a:r>
          </a:p>
          <a:p>
            <a:pPr lvl="1"/>
            <a:r>
              <a:rPr lang="en-US" altLang="ko-KR" dirty="0" smtClean="0"/>
              <a:t>Very few real dialog-based conversations on Twitter</a:t>
            </a:r>
          </a:p>
          <a:p>
            <a:pPr lvl="2"/>
            <a:r>
              <a:rPr lang="en-US" altLang="ko-KR" dirty="0" smtClean="0"/>
              <a:t>Call those trees as Twitter context trees, instead of Twitter conversations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68" y="2996952"/>
            <a:ext cx="3024000" cy="279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63888" y="4725144"/>
            <a:ext cx="21602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u="sng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Influence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types</a:t>
            </a:r>
          </a:p>
          <a:p>
            <a:pPr lvl="1"/>
            <a:r>
              <a:rPr lang="en-US" altLang="ko-KR" dirty="0" smtClean="0"/>
              <a:t>Pairwise user influence model</a:t>
            </a:r>
          </a:p>
          <a:p>
            <a:pPr lvl="2"/>
            <a:r>
              <a:rPr lang="en-US" altLang="ko-KR" dirty="0" smtClean="0"/>
              <a:t>Granger Causality influence model</a:t>
            </a:r>
          </a:p>
          <a:p>
            <a:pPr lvl="1"/>
            <a:r>
              <a:rPr lang="en-US" altLang="ko-KR" dirty="0" smtClean="0"/>
              <a:t>Global user influence model</a:t>
            </a:r>
          </a:p>
          <a:p>
            <a:pPr lvl="2"/>
            <a:r>
              <a:rPr lang="en-US" altLang="ko-KR" dirty="0" smtClean="0"/>
              <a:t>PageRank algorithm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User Influence Models</a:t>
            </a:r>
            <a:br>
              <a:rPr lang="en-US" altLang="ko-KR" sz="2200" dirty="0" smtClean="0"/>
            </a:br>
            <a:r>
              <a:rPr lang="en-US" altLang="ko-KR" dirty="0"/>
              <a:t>Granger Causality </a:t>
            </a:r>
            <a:r>
              <a:rPr lang="en-US" altLang="ko-KR" dirty="0" smtClean="0"/>
              <a:t>Influence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time series based pairwise influence model for mining causality</a:t>
            </a:r>
          </a:p>
          <a:p>
            <a:endParaRPr lang="en-US" altLang="ko-KR" dirty="0"/>
          </a:p>
          <a:p>
            <a:r>
              <a:rPr lang="en-US" altLang="ko-KR" dirty="0" smtClean="0"/>
              <a:t>Motivation of using the influence model for summarization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014684" y="4091586"/>
            <a:ext cx="2448272" cy="1368152"/>
            <a:chOff x="3635896" y="2924944"/>
            <a:chExt cx="2448272" cy="1368152"/>
          </a:xfrm>
        </p:grpSpPr>
        <p:sp>
          <p:nvSpPr>
            <p:cNvPr id="28" name="직사각형 27"/>
            <p:cNvSpPr/>
            <p:nvPr/>
          </p:nvSpPr>
          <p:spPr>
            <a:xfrm>
              <a:off x="3635896" y="2924944"/>
              <a:ext cx="2448272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10122" y="3364249"/>
              <a:ext cx="323755" cy="3237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</a:rPr>
                <a:t>A</a:t>
              </a:r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472381" y="3364249"/>
              <a:ext cx="323755" cy="3237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</a:rPr>
                <a:t>B</a:t>
              </a:r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888205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104229" y="306195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464269" y="4005064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6" name="직선 화살표 연결선 15"/>
            <p:cNvCxnSpPr>
              <a:stCxn id="7" idx="1"/>
              <a:endCxn id="11" idx="5"/>
            </p:cNvCxnSpPr>
            <p:nvPr/>
          </p:nvCxnSpPr>
          <p:spPr>
            <a:xfrm flipH="1" flipV="1">
              <a:off x="4227154" y="3184877"/>
              <a:ext cx="230381" cy="226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2"/>
              <a:endCxn id="10" idx="6"/>
            </p:cNvCxnSpPr>
            <p:nvPr/>
          </p:nvCxnSpPr>
          <p:spPr>
            <a:xfrm flipH="1">
              <a:off x="4032221" y="3526127"/>
              <a:ext cx="377901" cy="1188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4"/>
              <a:endCxn id="12" idx="0"/>
            </p:cNvCxnSpPr>
            <p:nvPr/>
          </p:nvCxnSpPr>
          <p:spPr>
            <a:xfrm flipH="1">
              <a:off x="4536277" y="3688004"/>
              <a:ext cx="35723" cy="317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6"/>
              <a:endCxn id="9" idx="2"/>
            </p:cNvCxnSpPr>
            <p:nvPr/>
          </p:nvCxnSpPr>
          <p:spPr>
            <a:xfrm>
              <a:off x="4733877" y="3526127"/>
              <a:ext cx="73850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02064" y="3157518"/>
              <a:ext cx="67839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i="1" dirty="0" smtClean="0">
                  <a:latin typeface="Calibri" pitchFamily="34" charset="0"/>
                </a:rPr>
                <a:t>Strong</a:t>
              </a:r>
            </a:p>
            <a:p>
              <a:r>
                <a:rPr lang="en-US" altLang="ko-KR" sz="1050" i="1" dirty="0" smtClean="0">
                  <a:latin typeface="Calibri" pitchFamily="34" charset="0"/>
                </a:rPr>
                <a:t>influence</a:t>
              </a:r>
              <a:endParaRPr lang="ko-KR" altLang="en-US" sz="1050" i="1" dirty="0" smtClean="0">
                <a:latin typeface="Calibri" pitchFamily="34" charset="0"/>
              </a:endParaRPr>
            </a:p>
          </p:txBody>
        </p:sp>
      </p:grpSp>
      <p:sp>
        <p:nvSpPr>
          <p:cNvPr id="27" name="아래쪽 화살표 26"/>
          <p:cNvSpPr/>
          <p:nvPr/>
        </p:nvSpPr>
        <p:spPr>
          <a:xfrm rot="16200000">
            <a:off x="4219040" y="3789040"/>
            <a:ext cx="288032" cy="43204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35" name="아래쪽 화살표 설명선 34"/>
          <p:cNvSpPr/>
          <p:nvPr/>
        </p:nvSpPr>
        <p:spPr>
          <a:xfrm>
            <a:off x="1482736" y="2924944"/>
            <a:ext cx="1512168" cy="1152128"/>
          </a:xfrm>
          <a:prstGeom prst="downArrowCallout">
            <a:avLst>
              <a:gd name="adj1" fmla="val 18702"/>
              <a:gd name="adj2" fmla="val 19961"/>
              <a:gd name="adj3" fmla="val 17441"/>
              <a:gd name="adj4" fmla="val 649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</a:rPr>
              <a:t>Mine</a:t>
            </a:r>
            <a:br>
              <a:rPr lang="en-US" altLang="ko-KR" sz="1400" dirty="0" smtClean="0">
                <a:latin typeface="Calibri" pitchFamily="34" charset="0"/>
              </a:rPr>
            </a:br>
            <a:r>
              <a:rPr lang="en-US" altLang="ko-KR" sz="1400" dirty="0" smtClean="0">
                <a:latin typeface="Calibri" pitchFamily="34" charset="0"/>
              </a:rPr>
              <a:t>the causality relationship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17092" y="3184478"/>
            <a:ext cx="3197226" cy="1800200"/>
            <a:chOff x="1770794" y="2132856"/>
            <a:chExt cx="5731681" cy="2808312"/>
          </a:xfrm>
        </p:grpSpPr>
        <p:sp>
          <p:nvSpPr>
            <p:cNvPr id="37" name="직사각형 36"/>
            <p:cNvSpPr/>
            <p:nvPr/>
          </p:nvSpPr>
          <p:spPr>
            <a:xfrm>
              <a:off x="3492896" y="2132856"/>
              <a:ext cx="2232248" cy="50405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alibri" pitchFamily="34" charset="0"/>
                </a:rPr>
                <a:t>Tweet by A</a:t>
              </a:r>
              <a:endParaRPr lang="ko-KR" altLang="en-US" sz="1400" dirty="0">
                <a:latin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57219" y="3140969"/>
              <a:ext cx="19273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05490" y="3140969"/>
              <a:ext cx="19273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accent4"/>
                  </a:solidFill>
                  <a:latin typeface="Calibri" pitchFamily="34" charset="0"/>
                </a:rPr>
                <a:t>Reply by B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33058" y="4437112"/>
              <a:ext cx="115111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51365" y="4437112"/>
              <a:ext cx="115111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70794" y="4437112"/>
              <a:ext cx="115111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04866" y="4437112"/>
              <a:ext cx="115111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Reply</a:t>
              </a:r>
            </a:p>
          </p:txBody>
        </p:sp>
        <p:cxnSp>
          <p:nvCxnSpPr>
            <p:cNvPr id="44" name="직선 연결선 43"/>
            <p:cNvCxnSpPr>
              <a:stCxn id="37" idx="2"/>
              <a:endCxn id="38" idx="0"/>
            </p:cNvCxnSpPr>
            <p:nvPr/>
          </p:nvCxnSpPr>
          <p:spPr>
            <a:xfrm flipH="1">
              <a:off x="3420889" y="2636912"/>
              <a:ext cx="1188133" cy="5040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7" idx="2"/>
              <a:endCxn id="39" idx="0"/>
            </p:cNvCxnSpPr>
            <p:nvPr/>
          </p:nvCxnSpPr>
          <p:spPr>
            <a:xfrm>
              <a:off x="4609021" y="2636912"/>
              <a:ext cx="1260138" cy="5040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8" idx="2"/>
              <a:endCxn id="42" idx="0"/>
            </p:cNvCxnSpPr>
            <p:nvPr/>
          </p:nvCxnSpPr>
          <p:spPr>
            <a:xfrm flipH="1">
              <a:off x="2346349" y="3645025"/>
              <a:ext cx="1074540" cy="7920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8" idx="2"/>
              <a:endCxn id="43" idx="0"/>
            </p:cNvCxnSpPr>
            <p:nvPr/>
          </p:nvCxnSpPr>
          <p:spPr>
            <a:xfrm>
              <a:off x="3420889" y="3645025"/>
              <a:ext cx="359532" cy="7920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9" idx="2"/>
              <a:endCxn id="40" idx="0"/>
            </p:cNvCxnSpPr>
            <p:nvPr/>
          </p:nvCxnSpPr>
          <p:spPr>
            <a:xfrm flipH="1">
              <a:off x="5508613" y="3645025"/>
              <a:ext cx="360547" cy="7920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2"/>
              <a:endCxn id="41" idx="0"/>
            </p:cNvCxnSpPr>
            <p:nvPr/>
          </p:nvCxnSpPr>
          <p:spPr>
            <a:xfrm>
              <a:off x="5869160" y="3645025"/>
              <a:ext cx="1057760" cy="7920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타원 66"/>
          <p:cNvSpPr/>
          <p:nvPr/>
        </p:nvSpPr>
        <p:spPr>
          <a:xfrm>
            <a:off x="7015196" y="3740232"/>
            <a:ext cx="576064" cy="50405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4"/>
            <a:endCxn id="72" idx="0"/>
          </p:cNvCxnSpPr>
          <p:nvPr/>
        </p:nvCxnSpPr>
        <p:spPr>
          <a:xfrm>
            <a:off x="7303228" y="4244288"/>
            <a:ext cx="116628" cy="1128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23296" y="5373216"/>
            <a:ext cx="1793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  <a:t>More likely to be </a:t>
            </a:r>
            <a:b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  <a:t>a summary candidate </a:t>
            </a:r>
            <a:endParaRPr lang="ko-KR" altLang="en-US" sz="14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5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User Influence Models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Granger Causality </a:t>
            </a:r>
            <a:r>
              <a:rPr lang="en-US" altLang="ko-KR" dirty="0" smtClean="0"/>
              <a:t>Influence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Granger Causality</a:t>
            </a:r>
          </a:p>
          <a:p>
            <a:pPr lvl="1"/>
            <a:r>
              <a:rPr lang="en-US" altLang="ko-KR" dirty="0" smtClean="0"/>
              <a:t>A statistical concept of causality that is based on prediction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dirty="0" smtClean="0"/>
              <a:t>A time series data x “Granger-causes” another time series data y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12" y="2852936"/>
            <a:ext cx="159217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743211" y="3789040"/>
            <a:ext cx="4089626" cy="1800200"/>
            <a:chOff x="2843808" y="3789040"/>
            <a:chExt cx="4089626" cy="1800200"/>
          </a:xfrm>
        </p:grpSpPr>
        <p:sp>
          <p:nvSpPr>
            <p:cNvPr id="8" name="한쪽 모서리가 잘린 사각형 7"/>
            <p:cNvSpPr/>
            <p:nvPr/>
          </p:nvSpPr>
          <p:spPr>
            <a:xfrm>
              <a:off x="3563888" y="3789040"/>
              <a:ext cx="576064" cy="720080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</a:rPr>
                <a:t>Y</a:t>
              </a:r>
              <a:r>
                <a:rPr lang="en-US" altLang="ko-KR" sz="1600" baseline="-25000" dirty="0" smtClean="0">
                  <a:latin typeface="Calibri" pitchFamily="34" charset="0"/>
                </a:rPr>
                <a:t>t-1</a:t>
              </a:r>
              <a:endParaRPr lang="ko-KR" altLang="en-US" sz="1600" baseline="-25000" dirty="0" smtClean="0">
                <a:latin typeface="Calibri" pitchFamily="34" charset="0"/>
              </a:endParaRPr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2843808" y="4869160"/>
              <a:ext cx="576064" cy="720080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</a:rPr>
                <a:t>X</a:t>
              </a:r>
              <a:r>
                <a:rPr lang="en-US" altLang="ko-KR" sz="1600" baseline="-25000" dirty="0" smtClean="0">
                  <a:latin typeface="Calibri" pitchFamily="34" charset="0"/>
                </a:rPr>
                <a:t>t-1</a:t>
              </a:r>
              <a:endParaRPr lang="ko-KR" altLang="en-US" sz="1600" baseline="-25000" dirty="0" smtClean="0">
                <a:latin typeface="Calibri" pitchFamily="34" charset="0"/>
              </a:endParaRPr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>
              <a:off x="3563888" y="4869160"/>
              <a:ext cx="576064" cy="720080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</a:rPr>
                <a:t>Y</a:t>
              </a:r>
              <a:r>
                <a:rPr lang="en-US" altLang="ko-KR" sz="1600" baseline="-25000" dirty="0" smtClean="0">
                  <a:latin typeface="Calibri" pitchFamily="34" charset="0"/>
                </a:rPr>
                <a:t>t-1</a:t>
              </a:r>
              <a:endParaRPr lang="ko-KR" altLang="en-US" sz="1600" baseline="-25000" dirty="0" smtClean="0">
                <a:latin typeface="Calibri" pitchFamily="34" charset="0"/>
              </a:endParaRPr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5292080" y="3789040"/>
              <a:ext cx="576064" cy="720080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err="1" smtClean="0">
                  <a:latin typeface="Calibri" pitchFamily="34" charset="0"/>
                </a:rPr>
                <a:t>Y</a:t>
              </a:r>
              <a:r>
                <a:rPr lang="en-US" altLang="ko-KR" sz="1600" baseline="-25000" dirty="0" err="1" smtClean="0">
                  <a:latin typeface="Calibri" pitchFamily="34" charset="0"/>
                </a:rPr>
                <a:t>t</a:t>
              </a:r>
              <a:endParaRPr lang="ko-KR" altLang="en-US" sz="1600" baseline="-25000" dirty="0" smtClean="0">
                <a:latin typeface="Calibri" pitchFamily="34" charset="0"/>
              </a:endParaRP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5292080" y="4869160"/>
              <a:ext cx="576064" cy="720080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err="1" smtClean="0">
                  <a:latin typeface="Calibri" pitchFamily="34" charset="0"/>
                </a:rPr>
                <a:t>Y</a:t>
              </a:r>
              <a:r>
                <a:rPr lang="en-US" altLang="ko-KR" sz="1600" baseline="-25000" dirty="0" err="1" smtClean="0">
                  <a:latin typeface="Calibri" pitchFamily="34" charset="0"/>
                </a:rPr>
                <a:t>t</a:t>
              </a:r>
              <a:endParaRPr lang="ko-KR" altLang="en-US" sz="1600" baseline="-25000" dirty="0" smtClean="0">
                <a:latin typeface="Calibri" pitchFamily="34" charset="0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99992" y="4077072"/>
              <a:ext cx="432048" cy="21400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 smtClean="0">
                <a:latin typeface="Calibri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4499992" y="5122197"/>
              <a:ext cx="432048" cy="21400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8781" y="399940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</a:rPr>
                <a:t>··· e</a:t>
              </a:r>
              <a:r>
                <a:rPr lang="en-US" altLang="ko-KR" baseline="-25000" dirty="0" smtClean="0">
                  <a:latin typeface="Calibri" pitchFamily="34" charset="0"/>
                </a:rPr>
                <a:t>1</a:t>
              </a:r>
              <a:endParaRPr lang="ko-KR" altLang="en-US" baseline="-25000" dirty="0" smtClean="0"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8781" y="504453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itchFamily="34" charset="0"/>
                </a:rPr>
                <a:t>··· </a:t>
              </a:r>
              <a:r>
                <a:rPr lang="en-US" altLang="ko-KR" dirty="0" smtClean="0">
                  <a:latin typeface="Calibri" pitchFamily="34" charset="0"/>
                </a:rPr>
                <a:t>e</a:t>
              </a:r>
              <a:r>
                <a:rPr lang="en-US" altLang="ko-KR" baseline="-25000" dirty="0" smtClean="0">
                  <a:latin typeface="Calibri" pitchFamily="34" charset="0"/>
                </a:rPr>
                <a:t>2</a:t>
              </a:r>
              <a:endParaRPr lang="ko-KR" altLang="en-US" baseline="-25000" dirty="0" smtClean="0">
                <a:latin typeface="Calibri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95736" y="5949280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Compare the variance of e2 to the variance of e1</a:t>
            </a:r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503" y="388747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alibri" pitchFamily="34" charset="0"/>
              </a:rPr>
              <a:t>forecast</a:t>
            </a:r>
            <a:endParaRPr lang="ko-KR" altLang="en-US" sz="1050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503" y="4938561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alibri" pitchFamily="34" charset="0"/>
              </a:rPr>
              <a:t>forecast</a:t>
            </a:r>
            <a:endParaRPr lang="ko-KR" altLang="en-US" sz="105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User Influence Models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Granger Causality </a:t>
            </a:r>
            <a:r>
              <a:rPr lang="en-US" altLang="ko-KR" dirty="0" smtClean="0"/>
              <a:t>Influence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Exhaustive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Granger Method</a:t>
            </a:r>
          </a:p>
          <a:p>
            <a:pPr lvl="1"/>
            <a:r>
              <a:rPr lang="en-US" altLang="ko-KR" dirty="0" smtClean="0"/>
              <a:t>O(p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where p is the number of features</a:t>
            </a:r>
          </a:p>
          <a:p>
            <a:pPr lvl="1"/>
            <a:r>
              <a:rPr lang="en-US" altLang="ko-KR" dirty="0" smtClean="0"/>
              <a:t>Tests are sequentially w/o regard to </a:t>
            </a:r>
            <a:br>
              <a:rPr lang="en-US" altLang="ko-KR" dirty="0" smtClean="0"/>
            </a:br>
            <a:r>
              <a:rPr lang="en-US" altLang="ko-KR" dirty="0" smtClean="0"/>
              <a:t>the possible interactions between them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Lasso-Granger method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228184" y="4077072"/>
            <a:ext cx="1728192" cy="1368152"/>
            <a:chOff x="6228184" y="4077072"/>
            <a:chExt cx="1728192" cy="1368152"/>
          </a:xfrm>
        </p:grpSpPr>
        <p:sp>
          <p:nvSpPr>
            <p:cNvPr id="53" name="타원 52"/>
            <p:cNvSpPr/>
            <p:nvPr/>
          </p:nvSpPr>
          <p:spPr>
            <a:xfrm>
              <a:off x="6750102" y="4541246"/>
              <a:ext cx="144000" cy="144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228184" y="4588136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444208" y="407707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804248" y="5020184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57" name="직선 화살표 연결선 56"/>
            <p:cNvCxnSpPr>
              <a:stCxn id="53" idx="1"/>
              <a:endCxn id="55" idx="5"/>
            </p:cNvCxnSpPr>
            <p:nvPr/>
          </p:nvCxnSpPr>
          <p:spPr>
            <a:xfrm flipH="1" flipV="1">
              <a:off x="6567133" y="4199997"/>
              <a:ext cx="204057" cy="362337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3" idx="2"/>
              <a:endCxn id="54" idx="6"/>
            </p:cNvCxnSpPr>
            <p:nvPr/>
          </p:nvCxnSpPr>
          <p:spPr>
            <a:xfrm flipH="1">
              <a:off x="6372200" y="4613246"/>
              <a:ext cx="377902" cy="46898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3" idx="4"/>
              <a:endCxn id="56" idx="0"/>
            </p:cNvCxnSpPr>
            <p:nvPr/>
          </p:nvCxnSpPr>
          <p:spPr>
            <a:xfrm>
              <a:off x="6822102" y="4685246"/>
              <a:ext cx="54154" cy="33493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7228935" y="493366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3" idx="5"/>
              <a:endCxn id="60" idx="1"/>
            </p:cNvCxnSpPr>
            <p:nvPr/>
          </p:nvCxnSpPr>
          <p:spPr>
            <a:xfrm>
              <a:off x="6873014" y="4664158"/>
              <a:ext cx="377012" cy="29059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7475431" y="467809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63" name="직선 화살표 연결선 62"/>
            <p:cNvCxnSpPr>
              <a:stCxn id="53" idx="6"/>
              <a:endCxn id="69" idx="2"/>
            </p:cNvCxnSpPr>
            <p:nvPr/>
          </p:nvCxnSpPr>
          <p:spPr>
            <a:xfrm flipV="1">
              <a:off x="6894102" y="4417169"/>
              <a:ext cx="918258" cy="196077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444208" y="493366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941303" y="4149080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66" name="직선 연결선 65"/>
            <p:cNvCxnSpPr>
              <a:stCxn id="64" idx="6"/>
              <a:endCxn id="56" idx="2"/>
            </p:cNvCxnSpPr>
            <p:nvPr/>
          </p:nvCxnSpPr>
          <p:spPr>
            <a:xfrm>
              <a:off x="6588224" y="5005670"/>
              <a:ext cx="216024" cy="8652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65" idx="3"/>
              <a:endCxn id="53" idx="7"/>
            </p:cNvCxnSpPr>
            <p:nvPr/>
          </p:nvCxnSpPr>
          <p:spPr>
            <a:xfrm flipH="1">
              <a:off x="6873014" y="4272005"/>
              <a:ext cx="89380" cy="290329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7322478" y="4237149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7812360" y="4345161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731641" y="4976923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7178018" y="530120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72" name="직선 연결선 71"/>
            <p:cNvCxnSpPr>
              <a:stCxn id="60" idx="4"/>
              <a:endCxn id="71" idx="0"/>
            </p:cNvCxnSpPr>
            <p:nvPr/>
          </p:nvCxnSpPr>
          <p:spPr>
            <a:xfrm flipH="1">
              <a:off x="7250026" y="5077678"/>
              <a:ext cx="50917" cy="22353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2" idx="7"/>
              <a:endCxn id="69" idx="3"/>
            </p:cNvCxnSpPr>
            <p:nvPr/>
          </p:nvCxnSpPr>
          <p:spPr>
            <a:xfrm flipV="1">
              <a:off x="7598356" y="4468086"/>
              <a:ext cx="235095" cy="231103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1"/>
            </p:cNvCxnSpPr>
            <p:nvPr/>
          </p:nvCxnSpPr>
          <p:spPr>
            <a:xfrm>
              <a:off x="7598356" y="4801023"/>
              <a:ext cx="154376" cy="19699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8" idx="1"/>
              <a:endCxn id="65" idx="6"/>
            </p:cNvCxnSpPr>
            <p:nvPr/>
          </p:nvCxnSpPr>
          <p:spPr>
            <a:xfrm flipH="1" flipV="1">
              <a:off x="7085319" y="4221088"/>
              <a:ext cx="258250" cy="37152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6228184" y="1700808"/>
            <a:ext cx="1728192" cy="1368152"/>
            <a:chOff x="6228184" y="1700808"/>
            <a:chExt cx="1728192" cy="1368152"/>
          </a:xfrm>
        </p:grpSpPr>
        <p:sp>
          <p:nvSpPr>
            <p:cNvPr id="7" name="타원 6"/>
            <p:cNvSpPr/>
            <p:nvPr/>
          </p:nvSpPr>
          <p:spPr>
            <a:xfrm>
              <a:off x="6750102" y="2164982"/>
              <a:ext cx="144000" cy="144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28184" y="221187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444208" y="170080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04248" y="2643920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7" idx="1"/>
              <a:endCxn id="9" idx="5"/>
            </p:cNvCxnSpPr>
            <p:nvPr/>
          </p:nvCxnSpPr>
          <p:spPr>
            <a:xfrm flipH="1" flipV="1">
              <a:off x="6567133" y="1823733"/>
              <a:ext cx="204057" cy="36233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6"/>
            </p:cNvCxnSpPr>
            <p:nvPr/>
          </p:nvCxnSpPr>
          <p:spPr>
            <a:xfrm flipH="1">
              <a:off x="6372200" y="2236982"/>
              <a:ext cx="377902" cy="46898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4"/>
              <a:endCxn id="10" idx="0"/>
            </p:cNvCxnSpPr>
            <p:nvPr/>
          </p:nvCxnSpPr>
          <p:spPr>
            <a:xfrm>
              <a:off x="6822102" y="2308982"/>
              <a:ext cx="54154" cy="33493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228935" y="255739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5" name="직선 화살표 연결선 14"/>
            <p:cNvCxnSpPr>
              <a:stCxn id="7" idx="5"/>
              <a:endCxn id="14" idx="1"/>
            </p:cNvCxnSpPr>
            <p:nvPr/>
          </p:nvCxnSpPr>
          <p:spPr>
            <a:xfrm>
              <a:off x="6873014" y="2287894"/>
              <a:ext cx="377012" cy="2905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7475431" y="2301834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7" name="직선 화살표 연결선 16"/>
            <p:cNvCxnSpPr>
              <a:stCxn id="7" idx="6"/>
              <a:endCxn id="16" idx="1"/>
            </p:cNvCxnSpPr>
            <p:nvPr/>
          </p:nvCxnSpPr>
          <p:spPr>
            <a:xfrm>
              <a:off x="6894102" y="2236982"/>
              <a:ext cx="602420" cy="8594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444208" y="255739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941303" y="1772816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23" name="직선 연결선 22"/>
            <p:cNvCxnSpPr>
              <a:stCxn id="18" idx="6"/>
              <a:endCxn id="10" idx="2"/>
            </p:cNvCxnSpPr>
            <p:nvPr/>
          </p:nvCxnSpPr>
          <p:spPr>
            <a:xfrm>
              <a:off x="6588224" y="2629406"/>
              <a:ext cx="216024" cy="8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3"/>
              <a:endCxn id="7" idx="7"/>
            </p:cNvCxnSpPr>
            <p:nvPr/>
          </p:nvCxnSpPr>
          <p:spPr>
            <a:xfrm flipH="1">
              <a:off x="6873014" y="1895741"/>
              <a:ext cx="89380" cy="290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7322478" y="1860885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812360" y="1968897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731641" y="2600659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178018" y="2924944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45" name="직선 연결선 44"/>
            <p:cNvCxnSpPr>
              <a:stCxn id="14" idx="4"/>
              <a:endCxn id="43" idx="0"/>
            </p:cNvCxnSpPr>
            <p:nvPr/>
          </p:nvCxnSpPr>
          <p:spPr>
            <a:xfrm flipH="1">
              <a:off x="7250026" y="2701414"/>
              <a:ext cx="50917" cy="22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6" idx="7"/>
              <a:endCxn id="41" idx="3"/>
            </p:cNvCxnSpPr>
            <p:nvPr/>
          </p:nvCxnSpPr>
          <p:spPr>
            <a:xfrm flipV="1">
              <a:off x="7598356" y="2091822"/>
              <a:ext cx="235095" cy="231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16" idx="5"/>
              <a:endCxn id="42" idx="1"/>
            </p:cNvCxnSpPr>
            <p:nvPr/>
          </p:nvCxnSpPr>
          <p:spPr>
            <a:xfrm>
              <a:off x="7598356" y="2424759"/>
              <a:ext cx="154376" cy="196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0" idx="1"/>
              <a:endCxn id="19" idx="6"/>
            </p:cNvCxnSpPr>
            <p:nvPr/>
          </p:nvCxnSpPr>
          <p:spPr>
            <a:xfrm flipH="1" flipV="1">
              <a:off x="7085319" y="1844824"/>
              <a:ext cx="258250" cy="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" idx="7"/>
              <a:endCxn id="41" idx="2"/>
            </p:cNvCxnSpPr>
            <p:nvPr/>
          </p:nvCxnSpPr>
          <p:spPr>
            <a:xfrm flipV="1">
              <a:off x="6873014" y="2040905"/>
              <a:ext cx="939346" cy="145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6"/>
              <a:endCxn id="42" idx="2"/>
            </p:cNvCxnSpPr>
            <p:nvPr/>
          </p:nvCxnSpPr>
          <p:spPr>
            <a:xfrm>
              <a:off x="7372951" y="2629406"/>
              <a:ext cx="358690" cy="4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8" idx="5"/>
              <a:endCxn id="10" idx="1"/>
            </p:cNvCxnSpPr>
            <p:nvPr/>
          </p:nvCxnSpPr>
          <p:spPr>
            <a:xfrm>
              <a:off x="6351109" y="2334797"/>
              <a:ext cx="474230" cy="33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463180" cy="300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115616" y="4437112"/>
            <a:ext cx="2952328" cy="221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27984" y="6302577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A. Arnold et al., </a:t>
            </a:r>
            <a:r>
              <a:rPr lang="en-US" altLang="ko-KR" sz="1000" i="1" dirty="0" smtClean="0">
                <a:latin typeface="Calibri" pitchFamily="34" charset="0"/>
              </a:rPr>
              <a:t>Temporal Causal Modeling with Graphical Granger Methods</a:t>
            </a:r>
            <a:r>
              <a:rPr lang="en-US" altLang="ko-KR" sz="1000" dirty="0" smtClean="0">
                <a:latin typeface="Calibri" pitchFamily="34" charset="0"/>
              </a:rPr>
              <a:t>, KDD 2007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89" name="아래쪽 화살표 88"/>
          <p:cNvSpPr/>
          <p:nvPr/>
        </p:nvSpPr>
        <p:spPr>
          <a:xfrm>
            <a:off x="6948264" y="3429000"/>
            <a:ext cx="247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User Influence Models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PageRank Influence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user influence model based on the relationship among users</a:t>
            </a:r>
          </a:p>
          <a:p>
            <a:endParaRPr lang="en-US" altLang="ko-KR" dirty="0"/>
          </a:p>
          <a:p>
            <a:r>
              <a:rPr lang="en-US" altLang="ko-KR" dirty="0"/>
              <a:t>Natural assumption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Three </a:t>
            </a:r>
            <a:r>
              <a:rPr lang="en-US" altLang="ko-KR" dirty="0" smtClean="0"/>
              <a:t>different relationship</a:t>
            </a:r>
          </a:p>
          <a:p>
            <a:pPr lvl="1"/>
            <a:r>
              <a:rPr lang="en-US" altLang="ko-KR" dirty="0" smtClean="0"/>
              <a:t>Follower relationship </a:t>
            </a:r>
          </a:p>
          <a:p>
            <a:pPr lvl="1"/>
            <a:r>
              <a:rPr lang="en-US" altLang="ko-KR" u="sng" dirty="0" smtClean="0"/>
              <a:t>Reply relationship</a:t>
            </a:r>
          </a:p>
          <a:p>
            <a:pPr lvl="1"/>
            <a:r>
              <a:rPr lang="en-US" altLang="ko-KR" u="sng" dirty="0" err="1" smtClean="0"/>
              <a:t>Retweet</a:t>
            </a:r>
            <a:r>
              <a:rPr lang="en-US" altLang="ko-KR" u="sng" dirty="0" smtClean="0"/>
              <a:t> relationship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19872" y="5579948"/>
            <a:ext cx="3363492" cy="369332"/>
            <a:chOff x="3419872" y="2924944"/>
            <a:chExt cx="3363492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51920" y="2924944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Calibri" pitchFamily="34" charset="0"/>
                </a:rPr>
                <a:t>Carry more topical relevance </a:t>
              </a:r>
              <a:endParaRPr lang="ko-KR" altLang="en-US" i="1" dirty="0" smtClean="0">
                <a:latin typeface="Calibri" pitchFamily="34" charset="0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3419872" y="3002607"/>
              <a:ext cx="432048" cy="21400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 smtClean="0">
                <a:latin typeface="Calibri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419872" y="2924944"/>
              <a:ext cx="0" cy="3693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2612033" y="2620612"/>
            <a:ext cx="1391263" cy="1087128"/>
            <a:chOff x="3888205" y="3061952"/>
            <a:chExt cx="1391263" cy="1087128"/>
          </a:xfrm>
        </p:grpSpPr>
        <p:sp>
          <p:nvSpPr>
            <p:cNvPr id="12" name="타원 11"/>
            <p:cNvSpPr/>
            <p:nvPr/>
          </p:nvSpPr>
          <p:spPr>
            <a:xfrm>
              <a:off x="4410122" y="3364249"/>
              <a:ext cx="323755" cy="3237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</a:rPr>
                <a:t>A</a:t>
              </a:r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888205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104229" y="306195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464269" y="4005064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7" name="직선 화살표 연결선 16"/>
            <p:cNvCxnSpPr>
              <a:stCxn id="12" idx="1"/>
              <a:endCxn id="15" idx="5"/>
            </p:cNvCxnSpPr>
            <p:nvPr/>
          </p:nvCxnSpPr>
          <p:spPr>
            <a:xfrm flipH="1" flipV="1">
              <a:off x="4227154" y="3184877"/>
              <a:ext cx="230381" cy="22678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2"/>
              <a:endCxn id="14" idx="6"/>
            </p:cNvCxnSpPr>
            <p:nvPr/>
          </p:nvCxnSpPr>
          <p:spPr>
            <a:xfrm flipH="1">
              <a:off x="4032221" y="3526127"/>
              <a:ext cx="377901" cy="118897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4"/>
              <a:endCxn id="16" idx="0"/>
            </p:cNvCxnSpPr>
            <p:nvPr/>
          </p:nvCxnSpPr>
          <p:spPr>
            <a:xfrm flipH="1">
              <a:off x="4536277" y="3688004"/>
              <a:ext cx="35723" cy="31706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4888956" y="391854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23" name="직선 화살표 연결선 22"/>
            <p:cNvCxnSpPr>
              <a:stCxn id="12" idx="5"/>
              <a:endCxn id="22" idx="1"/>
            </p:cNvCxnSpPr>
            <p:nvPr/>
          </p:nvCxnSpPr>
          <p:spPr>
            <a:xfrm>
              <a:off x="4686464" y="3640591"/>
              <a:ext cx="223583" cy="29904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5135452" y="366297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25" name="직선 화살표 연결선 24"/>
            <p:cNvCxnSpPr>
              <a:stCxn id="12" idx="6"/>
              <a:endCxn id="24" idx="1"/>
            </p:cNvCxnSpPr>
            <p:nvPr/>
          </p:nvCxnSpPr>
          <p:spPr>
            <a:xfrm>
              <a:off x="4733877" y="3526127"/>
              <a:ext cx="422666" cy="15794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104229" y="391854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032973" y="3232917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980937" y="2942850"/>
            <a:ext cx="1391263" cy="698309"/>
            <a:chOff x="3888205" y="3364249"/>
            <a:chExt cx="1391263" cy="698309"/>
          </a:xfrm>
        </p:grpSpPr>
        <p:sp>
          <p:nvSpPr>
            <p:cNvPr id="32" name="타원 31"/>
            <p:cNvSpPr/>
            <p:nvPr/>
          </p:nvSpPr>
          <p:spPr>
            <a:xfrm>
              <a:off x="4410122" y="3364249"/>
              <a:ext cx="323755" cy="3237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</a:rPr>
                <a:t>B</a:t>
              </a:r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888205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37" name="직선 화살표 연결선 36"/>
            <p:cNvCxnSpPr>
              <a:stCxn id="32" idx="2"/>
              <a:endCxn id="33" idx="6"/>
            </p:cNvCxnSpPr>
            <p:nvPr/>
          </p:nvCxnSpPr>
          <p:spPr>
            <a:xfrm flipH="1">
              <a:off x="4032221" y="3526127"/>
              <a:ext cx="377901" cy="118897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4888956" y="3918542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40" name="직선 화살표 연결선 39"/>
            <p:cNvCxnSpPr>
              <a:stCxn id="32" idx="5"/>
              <a:endCxn id="39" idx="1"/>
            </p:cNvCxnSpPr>
            <p:nvPr/>
          </p:nvCxnSpPr>
          <p:spPr>
            <a:xfrm>
              <a:off x="4686464" y="3640591"/>
              <a:ext cx="223583" cy="29904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5135452" y="3662978"/>
              <a:ext cx="144016" cy="14401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42" name="직선 화살표 연결선 41"/>
            <p:cNvCxnSpPr>
              <a:stCxn id="32" idx="6"/>
              <a:endCxn id="41" idx="1"/>
            </p:cNvCxnSpPr>
            <p:nvPr/>
          </p:nvCxnSpPr>
          <p:spPr>
            <a:xfrm>
              <a:off x="4733877" y="3526127"/>
              <a:ext cx="422666" cy="15794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화살표 연결선 47"/>
          <p:cNvCxnSpPr>
            <a:stCxn id="46" idx="2"/>
            <a:endCxn id="12" idx="7"/>
          </p:cNvCxnSpPr>
          <p:nvPr/>
        </p:nvCxnSpPr>
        <p:spPr>
          <a:xfrm flipH="1">
            <a:off x="3410292" y="2863585"/>
            <a:ext cx="346509" cy="10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7"/>
            <a:endCxn id="12" idx="3"/>
          </p:cNvCxnSpPr>
          <p:nvPr/>
        </p:nvCxnSpPr>
        <p:spPr>
          <a:xfrm flipV="1">
            <a:off x="2950982" y="3199251"/>
            <a:ext cx="230381" cy="2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25292">
            <a:off x="3367071" y="2695758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alibri" pitchFamily="34" charset="0"/>
              </a:rPr>
              <a:t>reply</a:t>
            </a:r>
            <a:endParaRPr lang="ko-KR" altLang="en-US" sz="1050" dirty="0" smtClean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1166864">
            <a:off x="5882681" y="30049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alibri" pitchFamily="34" charset="0"/>
              </a:rPr>
              <a:t>reply</a:t>
            </a:r>
            <a:endParaRPr lang="ko-KR" altLang="en-US" sz="1050" dirty="0" smtClean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5414" y="3923764"/>
            <a:ext cx="498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tweets by A have higher influence than tweets by B</a:t>
            </a:r>
          </a:p>
        </p:txBody>
      </p:sp>
    </p:spTree>
    <p:extLst>
      <p:ext uri="{BB962C8B-B14F-4D97-AF65-F5344CB8AC3E}">
        <p14:creationId xmlns:p14="http://schemas.microsoft.com/office/powerpoint/2010/main" val="386541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User Influence Models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PageRank Influence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 the projected graph for twitter tree D</a:t>
            </a:r>
          </a:p>
          <a:p>
            <a:pPr lvl="1"/>
            <a:r>
              <a:rPr lang="en-US" altLang="ko-KR" dirty="0" smtClean="0"/>
              <a:t>“Tweets whose authors have high influence would be preferred to be selected in the summary”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Apply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PageRank algorithm</a:t>
            </a:r>
          </a:p>
          <a:p>
            <a:pPr lvl="1"/>
            <a:r>
              <a:rPr lang="en-US" altLang="ko-KR" dirty="0" smtClean="0"/>
              <a:t>PageRank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PageRank for Influence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18457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00890"/>
            <a:ext cx="2880320" cy="49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2592288" cy="53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21763" y="2284129"/>
            <a:ext cx="2376264" cy="216024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96999" y="5373216"/>
                <a:ext cx="2571345" cy="8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sz="1200" i="1" smtClean="0">
                            <a:latin typeface="Cambria Math"/>
                          </a:rPr>
                          <m:t>𝜋</m:t>
                        </m:r>
                      </m:e>
                    </m:acc>
                  </m:oMath>
                </a14:m>
                <a:r>
                  <a:rPr lang="ko-KR" altLang="en-US" sz="1200" dirty="0" smtClean="0">
                    <a:latin typeface="Calibri" pitchFamily="34" charset="0"/>
                  </a:rPr>
                  <a:t> </a:t>
                </a:r>
                <a:r>
                  <a:rPr lang="en-US" altLang="ko-KR" sz="1200" dirty="0" smtClean="0">
                    <a:latin typeface="Calibri" pitchFamily="34" charset="0"/>
                  </a:rPr>
                  <a:t>: vector of PR score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𝑀</m:t>
                        </m:r>
                      </m:e>
                    </m:acc>
                  </m:oMath>
                </a14:m>
                <a:r>
                  <a:rPr lang="ko-KR" altLang="en-US" sz="1200" dirty="0" smtClean="0">
                    <a:latin typeface="Calibri" pitchFamily="34" charset="0"/>
                  </a:rPr>
                  <a:t> </a:t>
                </a:r>
                <a:r>
                  <a:rPr lang="en-US" altLang="ko-KR" sz="1200" dirty="0" smtClean="0">
                    <a:latin typeface="Calibri" pitchFamily="34" charset="0"/>
                  </a:rPr>
                  <a:t>: row normalized matrix</a:t>
                </a:r>
              </a:p>
              <a:p>
                <a:r>
                  <a:rPr lang="en-US" altLang="ko-KR" sz="1200" i="1" dirty="0" smtClean="0">
                    <a:latin typeface="Calibri" pitchFamily="34" charset="0"/>
                  </a:rPr>
                  <a:t>M</a:t>
                </a:r>
                <a:r>
                  <a:rPr lang="en-US" altLang="ko-KR" sz="1200" dirty="0" smtClean="0">
                    <a:latin typeface="Calibri" pitchFamily="34" charset="0"/>
                  </a:rPr>
                  <a:t> : adjacent matrix M to represent G</a:t>
                </a:r>
                <a:r>
                  <a:rPr lang="en-US" altLang="ko-KR" sz="1200" baseline="-25000" dirty="0" smtClean="0">
                    <a:latin typeface="Calibri" pitchFamily="34" charset="0"/>
                  </a:rPr>
                  <a:t>D</a:t>
                </a:r>
                <a:endParaRPr lang="en-US" altLang="ko-KR" sz="1200" dirty="0">
                  <a:latin typeface="Calibri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ko-KR" sz="1200" dirty="0" smtClean="0">
                    <a:latin typeface="Calibri" pitchFamily="34" charset="0"/>
                  </a:rPr>
                  <a:t> : column vector with each entry as 1</a:t>
                </a:r>
                <a:endParaRPr lang="en-US" altLang="ko-KR" sz="12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9" y="5373216"/>
                <a:ext cx="2571345" cy="83599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7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u="sng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Summarization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Utilize several signals in a supervised learning framework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User influence signals</a:t>
            </a:r>
          </a:p>
          <a:p>
            <a:pPr lvl="1"/>
            <a:r>
              <a:rPr lang="en-US" altLang="ko-KR" dirty="0" smtClean="0"/>
              <a:t>Text-based signals</a:t>
            </a:r>
          </a:p>
          <a:p>
            <a:pPr lvl="1"/>
            <a:r>
              <a:rPr lang="en-US" altLang="ko-KR" dirty="0" smtClean="0"/>
              <a:t>Popularity signals</a:t>
            </a:r>
          </a:p>
          <a:p>
            <a:pPr lvl="1"/>
            <a:r>
              <a:rPr lang="en-US" altLang="ko-KR" dirty="0" smtClean="0"/>
              <a:t>Temporal signals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0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Summarization Method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Text-based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Centroid based method</a:t>
            </a:r>
          </a:p>
          <a:p>
            <a:pPr lvl="1"/>
            <a:r>
              <a:rPr lang="en-US" altLang="ko-KR" dirty="0" smtClean="0"/>
              <a:t>One of the most effective and robust one </a:t>
            </a:r>
          </a:p>
          <a:p>
            <a:pPr lvl="1"/>
            <a:endParaRPr lang="en-US" altLang="ko-KR" dirty="0"/>
          </a:p>
          <a:p>
            <a:r>
              <a:rPr lang="en-US" altLang="ko-KR" b="1" i="1" dirty="0" err="1" smtClean="0"/>
              <a:t>SimToRoot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Centroid</a:t>
            </a:r>
          </a:p>
          <a:p>
            <a:pPr lvl="1"/>
            <a:r>
              <a:rPr lang="en-US" altLang="ko-KR" dirty="0" smtClean="0"/>
              <a:t>Using cosine similarity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187624" y="3284984"/>
            <a:ext cx="6836868" cy="2592288"/>
            <a:chOff x="1187624" y="3088124"/>
            <a:chExt cx="6836868" cy="2592288"/>
          </a:xfrm>
        </p:grpSpPr>
        <p:grpSp>
          <p:nvGrpSpPr>
            <p:cNvPr id="18" name="그룹 17"/>
            <p:cNvGrpSpPr/>
            <p:nvPr/>
          </p:nvGrpSpPr>
          <p:grpSpPr>
            <a:xfrm>
              <a:off x="1187624" y="3736196"/>
              <a:ext cx="5400600" cy="1296144"/>
              <a:chOff x="971600" y="3448412"/>
              <a:chExt cx="5400600" cy="129614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71600" y="3933056"/>
                <a:ext cx="936104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latin typeface="Calibri" pitchFamily="34" charset="0"/>
                  </a:rPr>
                  <a:t>tweet </a:t>
                </a:r>
                <a:r>
                  <a:rPr lang="en-US" altLang="ko-KR" sz="1400" i="1" dirty="0" smtClean="0">
                    <a:latin typeface="Calibri" pitchFamily="34" charset="0"/>
                  </a:rPr>
                  <a:t>d</a:t>
                </a:r>
                <a:endParaRPr lang="ko-KR" altLang="en-US" sz="1400" i="1" dirty="0" smtClean="0">
                  <a:latin typeface="Calibri" pitchFamily="34" charset="0"/>
                </a:endParaRPr>
              </a:p>
            </p:txBody>
          </p:sp>
          <p:cxnSp>
            <p:nvCxnSpPr>
              <p:cNvPr id="7" name="직선 화살표 연결선 6"/>
              <p:cNvCxnSpPr>
                <a:stCxn id="5" idx="3"/>
                <a:endCxn id="8" idx="1"/>
              </p:cNvCxnSpPr>
              <p:nvPr/>
            </p:nvCxnSpPr>
            <p:spPr>
              <a:xfrm>
                <a:off x="1907704" y="4077072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83768" y="3907249"/>
                    <a:ext cx="1512168" cy="339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Calibri" pitchFamily="34" charset="0"/>
                      </a:rPr>
                      <a:t>TFIDF vector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oMath>
                    </a14:m>
                    <a:endParaRPr lang="ko-KR" altLang="en-US" sz="1400" dirty="0" smtClean="0">
                      <a:latin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768" y="3907249"/>
                    <a:ext cx="1512168" cy="33964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 t="-10714" r="-322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화살표 연결선 10"/>
              <p:cNvCxnSpPr>
                <a:stCxn id="8" idx="3"/>
                <a:endCxn id="13" idx="1"/>
              </p:cNvCxnSpPr>
              <p:nvPr/>
            </p:nvCxnSpPr>
            <p:spPr>
              <a:xfrm flipV="1">
                <a:off x="3995936" y="3602301"/>
                <a:ext cx="969474" cy="47477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65410" y="3448412"/>
                    <a:ext cx="11248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latin typeface="Calibri" pitchFamily="34" charset="0"/>
                      </a:rPr>
                      <a:t>root vector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oMath>
                    </a14:m>
                    <a:endParaRPr lang="ko-KR" altLang="en-US" sz="1400" dirty="0" smtClean="0">
                      <a:latin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410" y="3448412"/>
                    <a:ext cx="1124860" cy="307777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1630" t="-11765" r="-1630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직선 화살표 연결선 14"/>
              <p:cNvCxnSpPr>
                <a:stCxn id="8" idx="3"/>
                <a:endCxn id="16" idx="1"/>
              </p:cNvCxnSpPr>
              <p:nvPr/>
            </p:nvCxnSpPr>
            <p:spPr>
              <a:xfrm>
                <a:off x="3995936" y="4077072"/>
                <a:ext cx="951579" cy="513596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947515" y="4436779"/>
                    <a:ext cx="14246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>
                        <a:latin typeface="Calibri" pitchFamily="34" charset="0"/>
                      </a:rPr>
                      <a:t>centroid vector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a14:m>
                    <a:endParaRPr lang="ko-KR" altLang="en-US" sz="1400" dirty="0" smtClean="0">
                      <a:latin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515" y="4436779"/>
                    <a:ext cx="1424685" cy="307777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855" t="-11765" r="-13248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/>
            <p:cNvSpPr txBox="1"/>
            <p:nvPr/>
          </p:nvSpPr>
          <p:spPr>
            <a:xfrm rot="20034637">
              <a:off x="4371829" y="3921053"/>
              <a:ext cx="6832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Calibri" pitchFamily="34" charset="0"/>
                </a:rPr>
                <a:t>similarity</a:t>
              </a:r>
              <a:endParaRPr lang="ko-KR" altLang="en-US" sz="1050" dirty="0" smtClean="0"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751898">
              <a:off x="4352555" y="4577761"/>
              <a:ext cx="6832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Calibri" pitchFamily="34" charset="0"/>
                </a:rPr>
                <a:t>similarity</a:t>
              </a:r>
              <a:endParaRPr lang="ko-KR" altLang="en-US" sz="1050" dirty="0" smtClean="0">
                <a:latin typeface="Calibri" pitchFamily="34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20117699">
              <a:off x="4427984" y="3860800"/>
              <a:ext cx="576064" cy="3988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1" idx="7"/>
              <a:endCxn id="23" idx="1"/>
            </p:cNvCxnSpPr>
            <p:nvPr/>
          </p:nvCxnSpPr>
          <p:spPr>
            <a:xfrm flipV="1">
              <a:off x="4842105" y="3349734"/>
              <a:ext cx="305959" cy="497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48064" y="3088124"/>
              <a:ext cx="2876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  <a:t>How much a tweet would be related </a:t>
              </a:r>
              <a:b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  <a:t>to the initiator’s content</a:t>
              </a:r>
              <a:endParaRPr lang="ko-KR" altLang="en-US" sz="14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rot="1171518">
              <a:off x="4406068" y="4508872"/>
              <a:ext cx="576064" cy="3988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28" idx="5"/>
              <a:endCxn id="30" idx="1"/>
            </p:cNvCxnSpPr>
            <p:nvPr/>
          </p:nvCxnSpPr>
          <p:spPr>
            <a:xfrm>
              <a:off x="4838925" y="4909285"/>
              <a:ext cx="309139" cy="5095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48064" y="5157192"/>
              <a:ext cx="24088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  <a:t>How representative a tweet is </a:t>
              </a:r>
              <a:b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Calibri" pitchFamily="34" charset="0"/>
                </a:rPr>
                <a:t>with respect to the whole tree</a:t>
              </a:r>
              <a:endParaRPr lang="ko-KR" altLang="en-US" sz="14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7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Summarization Method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Popularity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Popularity can be positively correlated to high quality</a:t>
            </a:r>
          </a:p>
          <a:p>
            <a:endParaRPr lang="en-US" altLang="ko-KR" dirty="0"/>
          </a:p>
          <a:p>
            <a:r>
              <a:rPr lang="en-US" altLang="ko-KR" dirty="0" smtClean="0"/>
              <a:t>Three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types of popularity signals </a:t>
            </a:r>
          </a:p>
          <a:p>
            <a:pPr lvl="1"/>
            <a:r>
              <a:rPr lang="en-US" altLang="ko-KR" dirty="0" smtClean="0"/>
              <a:t>The number of replies</a:t>
            </a:r>
          </a:p>
          <a:p>
            <a:pPr lvl="1"/>
            <a:r>
              <a:rPr lang="en-US" altLang="ko-KR" dirty="0" smtClean="0"/>
              <a:t>The number of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number of followers for a given tweet’s author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Popularity features are highly skewed</a:t>
            </a:r>
          </a:p>
          <a:p>
            <a:pPr lvl="1"/>
            <a:r>
              <a:rPr lang="en-US" altLang="ko-KR" dirty="0" smtClean="0"/>
              <a:t>Normalize the popularity signals with z-score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Summarization Method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Temporal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Real-time characteristics of Twitter</a:t>
            </a:r>
          </a:p>
          <a:p>
            <a:pPr lvl="1"/>
            <a:r>
              <a:rPr lang="en-US" altLang="ko-KR" dirty="0" smtClean="0"/>
              <a:t>63.18% of replies are generated within the first hour</a:t>
            </a:r>
          </a:p>
          <a:p>
            <a:pPr lvl="1"/>
            <a:r>
              <a:rPr lang="en-US" altLang="ko-KR" dirty="0" smtClean="0"/>
              <a:t>The number of replies declines quickly over time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Temporal distribution of summary should be similar to </a:t>
            </a:r>
            <a:br>
              <a:rPr lang="en-US" altLang="ko-KR" dirty="0" smtClean="0"/>
            </a:br>
            <a:r>
              <a:rPr lang="en-US" altLang="ko-KR" dirty="0" smtClean="0"/>
              <a:t>the overall temporal distribution of the tree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Fit the age of tweets in a tree into an </a:t>
            </a:r>
            <a:r>
              <a:rPr lang="en-US" altLang="ko-KR" i="1" dirty="0" smtClean="0"/>
              <a:t>exponential distribution</a:t>
            </a:r>
          </a:p>
          <a:p>
            <a:pPr lvl="1"/>
            <a:r>
              <a:rPr lang="en-US" altLang="ko-KR" dirty="0" smtClean="0"/>
              <a:t>Give high score to earlier replies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3"/>
          <a:stretch/>
        </p:blipFill>
        <p:spPr bwMode="auto">
          <a:xfrm>
            <a:off x="6948264" y="1196752"/>
            <a:ext cx="1892324" cy="161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50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Summarization Method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Supervised Learning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아래쪽 화살표 설명선 5"/>
          <p:cNvSpPr/>
          <p:nvPr/>
        </p:nvSpPr>
        <p:spPr>
          <a:xfrm>
            <a:off x="1259632" y="2225292"/>
            <a:ext cx="1728192" cy="936104"/>
          </a:xfrm>
          <a:prstGeom prst="downArrow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</a:rPr>
              <a:t>Convert signals </a:t>
            </a:r>
            <a:br>
              <a:rPr lang="en-US" altLang="ko-KR" sz="1600" dirty="0" smtClean="0">
                <a:latin typeface="Calibri" pitchFamily="34" charset="0"/>
              </a:rPr>
            </a:br>
            <a:r>
              <a:rPr lang="en-US" altLang="ko-KR" sz="1600" dirty="0" smtClean="0">
                <a:latin typeface="Calibri" pitchFamily="34" charset="0"/>
              </a:rPr>
              <a:t>as features</a:t>
            </a:r>
            <a:endParaRPr lang="ko-KR" altLang="en-US" sz="1600" dirty="0" smtClean="0">
              <a:latin typeface="Calibri" pitchFamily="34" charset="0"/>
            </a:endParaRPr>
          </a:p>
        </p:txBody>
      </p:sp>
      <p:sp>
        <p:nvSpPr>
          <p:cNvPr id="7" name="아래쪽 화살표 설명선 6"/>
          <p:cNvSpPr/>
          <p:nvPr/>
        </p:nvSpPr>
        <p:spPr>
          <a:xfrm>
            <a:off x="1259632" y="3176293"/>
            <a:ext cx="1728192" cy="936104"/>
          </a:xfrm>
          <a:prstGeom prst="down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</a:rPr>
              <a:t>Training a model</a:t>
            </a:r>
            <a:endParaRPr lang="ko-KR" altLang="en-US" sz="1600" dirty="0" smtClean="0">
              <a:latin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4126528"/>
            <a:ext cx="1728068" cy="6084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latin typeface="Calibri" pitchFamily="34" charset="0"/>
              </a:rPr>
              <a:t>Predict tweets </a:t>
            </a:r>
            <a:br>
              <a:rPr lang="en-US" altLang="ko-KR" sz="1600" dirty="0">
                <a:latin typeface="Calibri" pitchFamily="34" charset="0"/>
              </a:rPr>
            </a:br>
            <a:r>
              <a:rPr lang="en-US" altLang="ko-KR" sz="1600" dirty="0">
                <a:latin typeface="Calibri" pitchFamily="34" charset="0"/>
              </a:rPr>
              <a:t>as a summary</a:t>
            </a:r>
            <a:endParaRPr lang="ko-KR" altLang="en-US" sz="1600" dirty="0">
              <a:latin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03848" y="3176293"/>
            <a:ext cx="4271349" cy="1558711"/>
            <a:chOff x="2843808" y="3054829"/>
            <a:chExt cx="4271349" cy="1558711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843808" y="3054829"/>
              <a:ext cx="0" cy="155871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6" idx="1"/>
            </p:cNvCxnSpPr>
            <p:nvPr/>
          </p:nvCxnSpPr>
          <p:spPr>
            <a:xfrm>
              <a:off x="2843808" y="3829690"/>
              <a:ext cx="17894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22755" y="3645024"/>
              <a:ext cx="409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rgbClr val="C00000"/>
                  </a:solidFill>
                  <a:latin typeface="Calibri" pitchFamily="34" charset="0"/>
                </a:rPr>
                <a:t>Gradient Boosted Decision Tree algorithm</a:t>
              </a:r>
              <a:endParaRPr lang="ko-KR" altLang="en-US" i="1" dirty="0" smtClean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8536"/>
            <a:ext cx="4176464" cy="81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46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u="sng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Editorial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 large context trees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55776" y="2062589"/>
            <a:ext cx="4104456" cy="586802"/>
            <a:chOff x="2555776" y="1700808"/>
            <a:chExt cx="4104456" cy="58680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5577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98782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1987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85192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8396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71601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4806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58011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1216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44420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555776" y="2060848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6525" y="2010611"/>
              <a:ext cx="82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/>
                  </a:solidFill>
                  <a:latin typeface="Calibri" pitchFamily="34" charset="0"/>
                </a:rPr>
                <a:t>Lady Gaga</a:t>
              </a:r>
              <a:endParaRPr lang="ko-KR" altLang="en-US" sz="1200" dirty="0" smtClean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283968" y="2060848"/>
              <a:ext cx="23762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89534" y="2010611"/>
              <a:ext cx="981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Justin </a:t>
              </a:r>
              <a:r>
                <a:rPr lang="en-US" altLang="ko-KR" sz="1200" dirty="0" err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Bieber</a:t>
              </a:r>
              <a:endPara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55776" y="2998693"/>
            <a:ext cx="4104456" cy="771468"/>
            <a:chOff x="2555776" y="1700808"/>
            <a:chExt cx="4104456" cy="7714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5577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98782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41987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85192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28396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71601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14806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58011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01216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44420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555776" y="2060848"/>
              <a:ext cx="151216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86525" y="2010611"/>
              <a:ext cx="985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Calibri" pitchFamily="34" charset="0"/>
                </a:rPr>
                <a:t>Music shows</a:t>
              </a:r>
              <a:endParaRPr lang="ko-KR" altLang="en-US" sz="1200" dirty="0" smtClean="0">
                <a:solidFill>
                  <a:schemeClr val="accent4"/>
                </a:solidFill>
                <a:latin typeface="Calibri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283968" y="2060848"/>
              <a:ext cx="151216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90190" y="2010611"/>
              <a:ext cx="1717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5"/>
                  </a:solidFill>
                  <a:latin typeface="Calibri" pitchFamily="34" charset="0"/>
                </a:rPr>
                <a:t>Japan Tohoku</a:t>
              </a:r>
              <a:br>
                <a:rPr lang="en-US" altLang="ko-KR" sz="1200" dirty="0" smtClean="0">
                  <a:solidFill>
                    <a:schemeClr val="accent5"/>
                  </a:solidFill>
                  <a:latin typeface="Calibri" pitchFamily="34" charset="0"/>
                </a:rPr>
              </a:br>
              <a:r>
                <a:rPr lang="en-US" altLang="ko-KR" sz="1200" dirty="0" err="1" smtClean="0">
                  <a:solidFill>
                    <a:schemeClr val="accent5"/>
                  </a:solidFill>
                  <a:latin typeface="Calibri" pitchFamily="34" charset="0"/>
                </a:rPr>
                <a:t>earchquake</a:t>
              </a:r>
              <a:r>
                <a:rPr lang="en-US" altLang="ko-KR" sz="1200" dirty="0" smtClean="0">
                  <a:solidFill>
                    <a:schemeClr val="accent5"/>
                  </a:solidFill>
                  <a:latin typeface="Calibri" pitchFamily="34" charset="0"/>
                </a:rPr>
                <a:t> and tsunami</a:t>
              </a:r>
              <a:endParaRPr lang="ko-KR" altLang="en-US" sz="1200" dirty="0" smtClean="0">
                <a:solidFill>
                  <a:schemeClr val="accent5"/>
                </a:solidFill>
                <a:latin typeface="Calibri" pitchFamily="34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012160" y="2060848"/>
              <a:ext cx="64807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48445" y="2010611"/>
              <a:ext cx="574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3"/>
                  </a:solidFill>
                  <a:latin typeface="Calibri" pitchFamily="34" charset="0"/>
                </a:rPr>
                <a:t>gossip</a:t>
              </a:r>
              <a:endParaRPr lang="ko-KR" altLang="en-US" sz="1200" dirty="0" smtClean="0">
                <a:solidFill>
                  <a:schemeClr val="accent3"/>
                </a:solidFill>
                <a:latin typeface="Calibri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357301" y="4006805"/>
            <a:ext cx="4515223" cy="677689"/>
            <a:chOff x="2357301" y="1700808"/>
            <a:chExt cx="4515223" cy="677689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55577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8782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41987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85192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28396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716016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148064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580112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012160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444208" y="1700808"/>
              <a:ext cx="216024" cy="21602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56650" y="1916832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11,394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tweets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57301" y="1916832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1,106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tweets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419872" y="5086925"/>
            <a:ext cx="228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91.43% of tweets are at depth 1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Deepest branch has a depth of 54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Average depth is only 1.33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2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Editorial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Inter-editor agreement</a:t>
            </a:r>
          </a:p>
          <a:p>
            <a:pPr lvl="1"/>
            <a:r>
              <a:rPr lang="en-US" altLang="ko-KR" dirty="0" smtClean="0"/>
              <a:t>Assess the difficulty of generating a summary by human</a:t>
            </a:r>
          </a:p>
          <a:p>
            <a:pPr lvl="1"/>
            <a:r>
              <a:rPr lang="en-US" altLang="ko-KR" dirty="0" smtClean="0"/>
              <a:t>Twitter context tree is informal and less coherent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Consensus judgment set</a:t>
            </a:r>
          </a:p>
          <a:p>
            <a:pPr lvl="1"/>
            <a:r>
              <a:rPr lang="en-US" altLang="ko-KR" dirty="0" smtClean="0"/>
              <a:t>Include tweets selected by at least 2 editors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18916"/>
            <a:ext cx="1872208" cy="5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77072"/>
            <a:ext cx="5328592" cy="181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5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Editorial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of Twitter context summary</a:t>
            </a:r>
          </a:p>
          <a:p>
            <a:pPr lvl="1"/>
            <a:r>
              <a:rPr lang="en-US" altLang="ko-KR" dirty="0" smtClean="0"/>
              <a:t>Selected by human editors</a:t>
            </a:r>
          </a:p>
          <a:p>
            <a:pPr lvl="2"/>
            <a:r>
              <a:rPr lang="en-US" altLang="ko-KR" dirty="0"/>
              <a:t>Extend the original tweets from diverse perspectives</a:t>
            </a:r>
          </a:p>
          <a:p>
            <a:pPr lvl="2"/>
            <a:r>
              <a:rPr lang="en-US" altLang="ko-KR" dirty="0" smtClean="0"/>
              <a:t>Provide users enough context information to understand the original tweet</a:t>
            </a:r>
          </a:p>
          <a:p>
            <a:pPr lvl="1"/>
            <a:r>
              <a:rPr lang="en-US" altLang="ko-KR" dirty="0" smtClean="0"/>
              <a:t>Convinces the importance of the temporal signal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" y="3212930"/>
            <a:ext cx="7628284" cy="252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8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u="sng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46" y="1556792"/>
            <a:ext cx="3017222" cy="12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7" y="3429000"/>
            <a:ext cx="3148540" cy="25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70" y="3429000"/>
            <a:ext cx="316835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47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 </a:t>
            </a:r>
          </a:p>
          <a:p>
            <a:pPr lvl="1"/>
            <a:r>
              <a:rPr lang="en-US" altLang="ko-KR" dirty="0" smtClean="0"/>
              <a:t>Evaluate the usefulness of the user influence signals proposed for </a:t>
            </a:r>
            <a:br>
              <a:rPr lang="en-US" altLang="ko-KR" dirty="0" smtClean="0"/>
            </a:br>
            <a:r>
              <a:rPr lang="en-US" altLang="ko-KR" dirty="0" smtClean="0"/>
              <a:t>the Twitter context summarization task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ROUGE package</a:t>
            </a:r>
          </a:p>
          <a:p>
            <a:pPr lvl="1"/>
            <a:r>
              <a:rPr lang="en-US" altLang="ko-KR" dirty="0" smtClean="0"/>
              <a:t>Measures the overlapping units between the human labeled ground truth summaries and the algorithmic generated ones</a:t>
            </a:r>
          </a:p>
          <a:p>
            <a:pPr lvl="1"/>
            <a:r>
              <a:rPr lang="en-US" altLang="ko-KR" dirty="0" smtClean="0"/>
              <a:t>n-grams or word sequences</a:t>
            </a:r>
          </a:p>
          <a:p>
            <a:pPr lvl="1"/>
            <a:r>
              <a:rPr lang="en-US" altLang="ko-KR" dirty="0" smtClean="0"/>
              <a:t>In this paper, use ROUGE-1, ROUGE-2, ROUGE-L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1128"/>
            <a:ext cx="4752528" cy="155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26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Methods for comparison</a:t>
            </a:r>
          </a:p>
          <a:p>
            <a:pPr lvl="1"/>
            <a:r>
              <a:rPr lang="en-US" altLang="ko-KR" dirty="0" smtClean="0"/>
              <a:t>Text-based summarization method</a:t>
            </a:r>
          </a:p>
          <a:p>
            <a:pPr lvl="2"/>
            <a:r>
              <a:rPr lang="en-US" altLang="ko-KR" dirty="0" smtClean="0"/>
              <a:t>Centroid</a:t>
            </a:r>
          </a:p>
          <a:p>
            <a:pPr lvl="2"/>
            <a:r>
              <a:rPr lang="en-US" altLang="ko-KR" dirty="0" err="1" smtClean="0"/>
              <a:t>SimToRoot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Linear</a:t>
            </a:r>
          </a:p>
          <a:p>
            <a:pPr lvl="2"/>
            <a:r>
              <a:rPr lang="en-US" altLang="ko-KR" dirty="0" smtClean="0"/>
              <a:t>Mead</a:t>
            </a:r>
          </a:p>
          <a:p>
            <a:pPr lvl="2"/>
            <a:r>
              <a:rPr lang="en-US" altLang="ko-KR" dirty="0" err="1" smtClean="0"/>
              <a:t>LexRank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SVD</a:t>
            </a:r>
          </a:p>
          <a:p>
            <a:pPr lvl="1"/>
            <a:r>
              <a:rPr lang="en-US" altLang="ko-KR" dirty="0" smtClean="0"/>
              <a:t>Different </a:t>
            </a:r>
            <a:r>
              <a:rPr lang="en-US" altLang="ko-KR" dirty="0" smtClean="0"/>
              <a:t>feature comb</a:t>
            </a:r>
            <a:r>
              <a:rPr lang="en-US" altLang="ko-KR" dirty="0" smtClean="0"/>
              <a:t>inations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ContentOnly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(Text)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ko-KR" dirty="0" err="1" smtClean="0"/>
              <a:t>ContentAttribute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(Text + Popularity + Temporal)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ko-KR" dirty="0" err="1" smtClean="0"/>
              <a:t>AllNoGranger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(Text + Popularity +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Temporal + PageRank)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ko-KR" dirty="0" smtClean="0"/>
              <a:t>All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(Text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+ Popularity +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Temporal + PageRank + Granger)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2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comparison</a:t>
            </a:r>
          </a:p>
          <a:p>
            <a:pPr lvl="1"/>
            <a:r>
              <a:rPr lang="en-US" altLang="ko-KR" dirty="0" smtClean="0"/>
              <a:t>Text-based &lt; learning based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69746"/>
            <a:ext cx="3312368" cy="285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99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performance of the four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" y="2043316"/>
            <a:ext cx="8532440" cy="304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impact of summary length</a:t>
            </a:r>
          </a:p>
          <a:p>
            <a:pPr lvl="1"/>
            <a:r>
              <a:rPr lang="en-US" altLang="ko-KR" dirty="0" smtClean="0"/>
              <a:t>F-measure increases along with the summary length</a:t>
            </a:r>
          </a:p>
          <a:p>
            <a:pPr lvl="2"/>
            <a:r>
              <a:rPr lang="en-US" altLang="ko-KR" dirty="0" smtClean="0"/>
              <a:t>Short length </a:t>
            </a:r>
            <a:r>
              <a:rPr lang="en-US" altLang="ko-KR" dirty="0" smtClean="0">
                <a:sym typeface="Wingdings" pitchFamily="2" charset="2"/>
              </a:rPr>
              <a:t> high precision, lower recall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457" y="2420888"/>
            <a:ext cx="417708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644008" y="2420888"/>
            <a:ext cx="288032" cy="288032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u="sng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problem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the twitter context summarization</a:t>
            </a:r>
          </a:p>
          <a:p>
            <a:pPr lvl="1"/>
            <a:r>
              <a:rPr lang="en-US" altLang="ko-KR" dirty="0" smtClean="0"/>
              <a:t>Help users get more context information </a:t>
            </a:r>
          </a:p>
          <a:p>
            <a:pPr lvl="1"/>
            <a:r>
              <a:rPr lang="en-US" altLang="ko-KR" dirty="0" smtClean="0"/>
              <a:t>Leverage pairwise and global user influence models to improve text-based summarization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Provide a semi-supervised method</a:t>
            </a:r>
          </a:p>
          <a:p>
            <a:pPr lvl="1"/>
            <a:r>
              <a:rPr lang="en-US" altLang="ko-KR" dirty="0" smtClean="0"/>
              <a:t>Leverage geographical information</a:t>
            </a:r>
          </a:p>
          <a:p>
            <a:pPr lvl="1"/>
            <a:r>
              <a:rPr lang="en-US" altLang="ko-KR" dirty="0" smtClean="0"/>
              <a:t>Study the same methodology for Other user-generated 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057" name="그룹 2056"/>
          <p:cNvGrpSpPr/>
          <p:nvPr/>
        </p:nvGrpSpPr>
        <p:grpSpPr>
          <a:xfrm>
            <a:off x="1475656" y="1700808"/>
            <a:ext cx="6552728" cy="4227941"/>
            <a:chOff x="1475656" y="1700808"/>
            <a:chExt cx="6552728" cy="422794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429000"/>
              <a:ext cx="1584176" cy="528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2051720" y="2060848"/>
              <a:ext cx="432048" cy="43204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35896" y="1700808"/>
              <a:ext cx="43204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86558" y="2107523"/>
              <a:ext cx="432048" cy="4320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804248" y="3429000"/>
              <a:ext cx="432048" cy="4320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3975" y="4653136"/>
              <a:ext cx="432048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572000" y="5496701"/>
              <a:ext cx="432048" cy="432048"/>
            </a:xfrm>
            <a:prstGeom prst="roundRect">
              <a:avLst/>
            </a:prstGeom>
            <a:solidFill>
              <a:srgbClr val="FBECAB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915816" y="4869160"/>
              <a:ext cx="432048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590215" y="4402630"/>
              <a:ext cx="432048" cy="43204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75656" y="3179125"/>
              <a:ext cx="432048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4" idx="3"/>
            </p:cNvCxnSpPr>
            <p:nvPr/>
          </p:nvCxnSpPr>
          <p:spPr>
            <a:xfrm>
              <a:off x="2483768" y="2276872"/>
              <a:ext cx="1008112" cy="90225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2"/>
            </p:cNvCxnSpPr>
            <p:nvPr/>
          </p:nvCxnSpPr>
          <p:spPr>
            <a:xfrm>
              <a:off x="3851920" y="2132856"/>
              <a:ext cx="144016" cy="9361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2"/>
            </p:cNvCxnSpPr>
            <p:nvPr/>
          </p:nvCxnSpPr>
          <p:spPr>
            <a:xfrm flipH="1">
              <a:off x="5148064" y="2539571"/>
              <a:ext cx="854518" cy="63955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3"/>
            </p:cNvCxnSpPr>
            <p:nvPr/>
          </p:nvCxnSpPr>
          <p:spPr>
            <a:xfrm>
              <a:off x="1907704" y="3395149"/>
              <a:ext cx="1440160" cy="24987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</p:cNvCxnSpPr>
            <p:nvPr/>
          </p:nvCxnSpPr>
          <p:spPr>
            <a:xfrm flipV="1">
              <a:off x="2022263" y="3957058"/>
              <a:ext cx="1397609" cy="6615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1" idx="0"/>
            </p:cNvCxnSpPr>
            <p:nvPr/>
          </p:nvCxnSpPr>
          <p:spPr>
            <a:xfrm flipV="1">
              <a:off x="3131840" y="4149080"/>
              <a:ext cx="648072" cy="72008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0" idx="0"/>
            </p:cNvCxnSpPr>
            <p:nvPr/>
          </p:nvCxnSpPr>
          <p:spPr>
            <a:xfrm flipH="1" flipV="1">
              <a:off x="4499992" y="4287856"/>
              <a:ext cx="288032" cy="120884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1"/>
            </p:cNvCxnSpPr>
            <p:nvPr/>
          </p:nvCxnSpPr>
          <p:spPr>
            <a:xfrm flipH="1" flipV="1">
              <a:off x="5220072" y="4149080"/>
              <a:ext cx="743903" cy="72008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직선 화살표 연결선 2047"/>
            <p:cNvCxnSpPr>
              <a:stCxn id="8" idx="1"/>
            </p:cNvCxnSpPr>
            <p:nvPr/>
          </p:nvCxnSpPr>
          <p:spPr>
            <a:xfrm flipH="1">
              <a:off x="5575323" y="3645024"/>
              <a:ext cx="1228925" cy="7200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7596336" y="2600908"/>
              <a:ext cx="432048" cy="43204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1" name="직선 화살표 연결선 2050"/>
            <p:cNvCxnSpPr>
              <a:stCxn id="34" idx="1"/>
              <a:endCxn id="8" idx="0"/>
            </p:cNvCxnSpPr>
            <p:nvPr/>
          </p:nvCxnSpPr>
          <p:spPr>
            <a:xfrm flipH="1">
              <a:off x="7020272" y="2816932"/>
              <a:ext cx="576064" cy="61206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직선 화살표 연결선 2053"/>
            <p:cNvCxnSpPr>
              <a:stCxn id="11" idx="3"/>
              <a:endCxn id="10" idx="1"/>
            </p:cNvCxnSpPr>
            <p:nvPr/>
          </p:nvCxnSpPr>
          <p:spPr>
            <a:xfrm>
              <a:off x="3347864" y="5085184"/>
              <a:ext cx="1224136" cy="62754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직선 화살표 연결선 2055"/>
            <p:cNvCxnSpPr>
              <a:stCxn id="8" idx="3"/>
              <a:endCxn id="34" idx="2"/>
            </p:cNvCxnSpPr>
            <p:nvPr/>
          </p:nvCxnSpPr>
          <p:spPr>
            <a:xfrm flipV="1">
              <a:off x="7236296" y="3032956"/>
              <a:ext cx="576064" cy="61206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3148540" cy="25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293946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ko-KR" altLang="en-US" sz="960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85564" y="1124744"/>
            <a:ext cx="3326396" cy="5437802"/>
            <a:chOff x="885564" y="1124744"/>
            <a:chExt cx="3326396" cy="5437802"/>
          </a:xfrm>
        </p:grpSpPr>
        <p:grpSp>
          <p:nvGrpSpPr>
            <p:cNvPr id="4" name="그룹 3"/>
            <p:cNvGrpSpPr/>
            <p:nvPr/>
          </p:nvGrpSpPr>
          <p:grpSpPr>
            <a:xfrm>
              <a:off x="885564" y="1124744"/>
              <a:ext cx="3326396" cy="5437802"/>
              <a:chOff x="539552" y="1196752"/>
              <a:chExt cx="3721365" cy="6083478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222"/>
              <a:stretch/>
            </p:blipFill>
            <p:spPr bwMode="auto">
              <a:xfrm>
                <a:off x="539552" y="1196752"/>
                <a:ext cx="3691162" cy="3875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3" y="5086919"/>
                <a:ext cx="3691162" cy="6948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603" y="5805264"/>
                <a:ext cx="3698314" cy="1474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3851920" y="1172689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51920" y="2204864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1920" y="2679841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51920" y="3429000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4005064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51920" y="4602024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51920" y="5301208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51920" y="5831328"/>
              <a:ext cx="333043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4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context tree</a:t>
            </a:r>
          </a:p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60648" y="1772816"/>
            <a:ext cx="6695728" cy="2808312"/>
            <a:chOff x="1260648" y="2132856"/>
            <a:chExt cx="6695728" cy="2808312"/>
          </a:xfrm>
        </p:grpSpPr>
        <p:sp>
          <p:nvSpPr>
            <p:cNvPr id="4" name="직사각형 3"/>
            <p:cNvSpPr/>
            <p:nvPr/>
          </p:nvSpPr>
          <p:spPr>
            <a:xfrm>
              <a:off x="3492896" y="2132856"/>
              <a:ext cx="2232248" cy="50405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Calibri" pitchFamily="34" charset="0"/>
                </a:rPr>
                <a:t>Original tweet</a:t>
              </a:r>
              <a:endParaRPr lang="ko-KR" altLang="en-US" dirty="0">
                <a:latin typeface="Calibri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44824" y="31409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93096" y="31409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33056" y="4437112"/>
              <a:ext cx="1151112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05264" y="4437112"/>
              <a:ext cx="1151112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60648" y="4437112"/>
              <a:ext cx="1151112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4864" y="4437112"/>
              <a:ext cx="1151112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  <a:latin typeface="Calibri" pitchFamily="34" charset="0"/>
                </a:rPr>
                <a:t>Reply</a:t>
              </a:r>
            </a:p>
          </p:txBody>
        </p:sp>
        <p:cxnSp>
          <p:nvCxnSpPr>
            <p:cNvPr id="13" name="직선 연결선 12"/>
            <p:cNvCxnSpPr>
              <a:stCxn id="4" idx="2"/>
              <a:endCxn id="5" idx="0"/>
            </p:cNvCxnSpPr>
            <p:nvPr/>
          </p:nvCxnSpPr>
          <p:spPr>
            <a:xfrm flipH="1">
              <a:off x="3420888" y="2636912"/>
              <a:ext cx="1188132" cy="5040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4" idx="2"/>
              <a:endCxn id="7" idx="0"/>
            </p:cNvCxnSpPr>
            <p:nvPr/>
          </p:nvCxnSpPr>
          <p:spPr>
            <a:xfrm>
              <a:off x="4609020" y="2636912"/>
              <a:ext cx="1260140" cy="5040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2"/>
              <a:endCxn id="10" idx="0"/>
            </p:cNvCxnSpPr>
            <p:nvPr/>
          </p:nvCxnSpPr>
          <p:spPr>
            <a:xfrm flipH="1">
              <a:off x="1836204" y="3645024"/>
              <a:ext cx="1584684" cy="7920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5" idx="2"/>
              <a:endCxn id="11" idx="0"/>
            </p:cNvCxnSpPr>
            <p:nvPr/>
          </p:nvCxnSpPr>
          <p:spPr>
            <a:xfrm>
              <a:off x="3420888" y="3645024"/>
              <a:ext cx="359532" cy="7920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2"/>
              <a:endCxn id="8" idx="0"/>
            </p:cNvCxnSpPr>
            <p:nvPr/>
          </p:nvCxnSpPr>
          <p:spPr>
            <a:xfrm flipH="1">
              <a:off x="5508612" y="3645024"/>
              <a:ext cx="360548" cy="7920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7" idx="2"/>
              <a:endCxn id="9" idx="0"/>
            </p:cNvCxnSpPr>
            <p:nvPr/>
          </p:nvCxnSpPr>
          <p:spPr>
            <a:xfrm>
              <a:off x="5869160" y="3645024"/>
              <a:ext cx="1511660" cy="7920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아래쪽 화살표 24"/>
          <p:cNvSpPr/>
          <p:nvPr/>
        </p:nvSpPr>
        <p:spPr>
          <a:xfrm>
            <a:off x="4427984" y="5013176"/>
            <a:ext cx="504056" cy="5760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65318" y="5877272"/>
            <a:ext cx="382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Calibri" pitchFamily="34" charset="0"/>
              </a:rPr>
              <a:t>Automatically generate a summary</a:t>
            </a:r>
            <a:endParaRPr lang="ko-KR" altLang="en-US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Major challenges of extraction based summarization</a:t>
            </a:r>
          </a:p>
          <a:p>
            <a:pPr lvl="1"/>
            <a:r>
              <a:rPr lang="en-US" altLang="ko-KR" dirty="0" smtClean="0"/>
              <a:t>Short and informal Tweet texts</a:t>
            </a:r>
          </a:p>
          <a:p>
            <a:pPr lvl="2"/>
            <a:r>
              <a:rPr lang="en-US" altLang="ko-KR" dirty="0" smtClean="0"/>
              <a:t>Twitter context tree could contain too much noisy data</a:t>
            </a:r>
          </a:p>
          <a:p>
            <a:pPr lvl="1"/>
            <a:r>
              <a:rPr lang="en-US" altLang="ko-KR" dirty="0" smtClean="0"/>
              <a:t>Not designed to leverage user interactions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Leverage user influence models </a:t>
            </a:r>
          </a:p>
          <a:p>
            <a:pPr lvl="1"/>
            <a:r>
              <a:rPr lang="en-US" altLang="ko-KR" dirty="0" smtClean="0"/>
              <a:t>Project user interaction information onto a Twitter context tree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Twitter Context Tree Analysis</a:t>
            </a:r>
          </a:p>
          <a:p>
            <a:r>
              <a:rPr lang="en-US" altLang="ko-KR" dirty="0" smtClean="0"/>
              <a:t>User Influence Models</a:t>
            </a:r>
          </a:p>
          <a:p>
            <a:r>
              <a:rPr lang="en-US" altLang="ko-KR" dirty="0" smtClean="0"/>
              <a:t>Summarization Method</a:t>
            </a:r>
          </a:p>
          <a:p>
            <a:r>
              <a:rPr lang="en-US" altLang="ko-KR" dirty="0" smtClean="0"/>
              <a:t>Editorial Data Set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 and Future 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Twitter Context Tree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Size of the majority of tree </a:t>
            </a:r>
          </a:p>
          <a:p>
            <a:pPr lvl="1"/>
            <a:r>
              <a:rPr lang="en-US" altLang="ko-KR" dirty="0" smtClean="0"/>
              <a:t>Very small</a:t>
            </a:r>
          </a:p>
          <a:p>
            <a:r>
              <a:rPr lang="en-US" altLang="ko-KR" dirty="0" smtClean="0"/>
              <a:t>Distribution of the tree sizes </a:t>
            </a:r>
          </a:p>
          <a:p>
            <a:pPr lvl="1"/>
            <a:r>
              <a:rPr lang="en-US" altLang="ko-KR" dirty="0" smtClean="0"/>
              <a:t>Roughly follows a power law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Collect 40,583 large Twitter context trees</a:t>
            </a:r>
          </a:p>
          <a:p>
            <a:pPr lvl="1"/>
            <a:r>
              <a:rPr lang="en-US" altLang="ko-KR" dirty="0" smtClean="0"/>
              <a:t>Each tree contains &gt; 100 tweets</a:t>
            </a:r>
          </a:p>
          <a:p>
            <a:pPr lvl="1"/>
            <a:r>
              <a:rPr lang="en-US" altLang="ko-KR" dirty="0" smtClean="0"/>
              <a:t>833 trees contains &gt; 1,000 tweets</a:t>
            </a:r>
          </a:p>
          <a:p>
            <a:pPr lvl="1"/>
            <a:r>
              <a:rPr lang="en-US" altLang="ko-KR" dirty="0" smtClean="0"/>
              <a:t>The largest tree contains 17,084 tweets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FDF6-D313-46C4-85FE-304D1B9DD09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08033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alibri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Predicting Personality from Twitter</Template>
  <TotalTime>662</TotalTime>
  <Words>2489</Words>
  <Application>Microsoft Office PowerPoint</Application>
  <PresentationFormat>화면 슬라이드 쇼(4:3)</PresentationFormat>
  <Paragraphs>454</Paragraphs>
  <Slides>36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SNU IDB Lab.</vt:lpstr>
      <vt:lpstr>Towards Twitter Context Summarization with User Influence Models</vt:lpstr>
      <vt:lpstr>Outline</vt:lpstr>
      <vt:lpstr>Introduction</vt:lpstr>
      <vt:lpstr>Introduction</vt:lpstr>
      <vt:lpstr>Introduction</vt:lpstr>
      <vt:lpstr>Introduction</vt:lpstr>
      <vt:lpstr>Introduction </vt:lpstr>
      <vt:lpstr>Outline</vt:lpstr>
      <vt:lpstr>Twitter Context Tree Analysis</vt:lpstr>
      <vt:lpstr>Twitter Context Tree Analysis</vt:lpstr>
      <vt:lpstr>Twitter Context Tree Analysis</vt:lpstr>
      <vt:lpstr>Outline</vt:lpstr>
      <vt:lpstr>User Influence Models</vt:lpstr>
      <vt:lpstr>User Influence Models Granger Causality Influence Model</vt:lpstr>
      <vt:lpstr>User Influence Models Granger Causality Influence Model</vt:lpstr>
      <vt:lpstr>User Influence Models Granger Causality Influence Model</vt:lpstr>
      <vt:lpstr>User Influence Models PageRank Influence Model</vt:lpstr>
      <vt:lpstr>User Influence Models PageRank Influence Model</vt:lpstr>
      <vt:lpstr>Outline</vt:lpstr>
      <vt:lpstr>Summarization Method</vt:lpstr>
      <vt:lpstr>Summarization Method Text-based Signals</vt:lpstr>
      <vt:lpstr>Summarization Method Popularity Signals</vt:lpstr>
      <vt:lpstr>Summarization Method Temporal Signals</vt:lpstr>
      <vt:lpstr>Summarization Method Supervised Learning Framework</vt:lpstr>
      <vt:lpstr>Outline</vt:lpstr>
      <vt:lpstr>Editorial Data Set</vt:lpstr>
      <vt:lpstr>Editorial Data Set</vt:lpstr>
      <vt:lpstr>Editorial Data Set</vt:lpstr>
      <vt:lpstr>Outline</vt:lpstr>
      <vt:lpstr>Experiments</vt:lpstr>
      <vt:lpstr>Experiments</vt:lpstr>
      <vt:lpstr>Experiments</vt:lpstr>
      <vt:lpstr>Experiments</vt:lpstr>
      <vt:lpstr>Experiments</vt:lpstr>
      <vt:lpstr>Outline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Hyewon Lim</dc:creator>
  <cp:lastModifiedBy>Hyewon Lim</cp:lastModifiedBy>
  <cp:revision>45</cp:revision>
  <dcterms:created xsi:type="dcterms:W3CDTF">2013-06-17T09:02:40Z</dcterms:created>
  <dcterms:modified xsi:type="dcterms:W3CDTF">2013-06-21T04:38:29Z</dcterms:modified>
</cp:coreProperties>
</file>