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4"/>
  </p:notesMasterIdLst>
  <p:handoutMasterIdLst>
    <p:handoutMasterId r:id="rId75"/>
  </p:handoutMasterIdLst>
  <p:sldIdLst>
    <p:sldId id="256" r:id="rId2"/>
    <p:sldId id="411" r:id="rId3"/>
    <p:sldId id="332" r:id="rId4"/>
    <p:sldId id="333" r:id="rId5"/>
    <p:sldId id="334" r:id="rId6"/>
    <p:sldId id="335" r:id="rId7"/>
    <p:sldId id="337" r:id="rId8"/>
    <p:sldId id="339" r:id="rId9"/>
    <p:sldId id="340" r:id="rId10"/>
    <p:sldId id="341" r:id="rId11"/>
    <p:sldId id="343" r:id="rId12"/>
    <p:sldId id="344" r:id="rId13"/>
    <p:sldId id="345" r:id="rId14"/>
    <p:sldId id="347" r:id="rId15"/>
    <p:sldId id="348" r:id="rId16"/>
    <p:sldId id="349" r:id="rId17"/>
    <p:sldId id="351" r:id="rId18"/>
    <p:sldId id="352" r:id="rId19"/>
    <p:sldId id="353" r:id="rId20"/>
    <p:sldId id="354" r:id="rId21"/>
    <p:sldId id="356" r:id="rId22"/>
    <p:sldId id="357" r:id="rId23"/>
    <p:sldId id="358" r:id="rId24"/>
    <p:sldId id="359" r:id="rId25"/>
    <p:sldId id="361" r:id="rId26"/>
    <p:sldId id="362" r:id="rId27"/>
    <p:sldId id="363" r:id="rId28"/>
    <p:sldId id="364" r:id="rId29"/>
    <p:sldId id="366" r:id="rId30"/>
    <p:sldId id="367" r:id="rId31"/>
    <p:sldId id="368" r:id="rId32"/>
    <p:sldId id="369" r:id="rId33"/>
    <p:sldId id="371" r:id="rId34"/>
    <p:sldId id="372" r:id="rId35"/>
    <p:sldId id="373" r:id="rId36"/>
    <p:sldId id="412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A4"/>
    <a:srgbClr val="257CA7"/>
    <a:srgbClr val="6699FF"/>
    <a:srgbClr val="66CCFF"/>
    <a:srgbClr val="CCECFF"/>
    <a:srgbClr val="FFFF99"/>
    <a:srgbClr val="1A7FB2"/>
    <a:srgbClr val="1C7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 autoAdjust="0"/>
    <p:restoredTop sz="75877" autoAdjust="0"/>
  </p:normalViewPr>
  <p:slideViewPr>
    <p:cSldViewPr>
      <p:cViewPr>
        <p:scale>
          <a:sx n="68" d="100"/>
          <a:sy n="68" d="100"/>
        </p:scale>
        <p:origin x="-1482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3D26B8-78FD-458F-8D66-0B5B0AE872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76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14869E-A924-4E6D-9737-9F9382BA0B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774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08789-4963-464C-99D7-2C6690172E8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DAD8F-3351-4926-9E24-E43CA87C506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Lorel</a:t>
            </a:r>
            <a:r>
              <a:rPr lang="ko-KR" altLang="en-US"/>
              <a:t>은 원래 </a:t>
            </a:r>
            <a:r>
              <a:rPr lang="en-US" altLang="ko-KR"/>
              <a:t>XML</a:t>
            </a:r>
            <a:r>
              <a:rPr lang="ko-KR" altLang="en-US"/>
              <a:t>을 위한 질의언어가 아니고 비정형데이터</a:t>
            </a:r>
            <a:r>
              <a:rPr lang="en-US" altLang="ko-KR"/>
              <a:t>(semi-structured data)</a:t>
            </a:r>
            <a:r>
              <a:rPr lang="ko-KR" altLang="en-US"/>
              <a:t>에 대한 질의 언어이다</a:t>
            </a:r>
            <a:r>
              <a:rPr lang="en-US" altLang="ko-KR"/>
              <a:t>.</a:t>
            </a:r>
          </a:p>
          <a:p>
            <a:r>
              <a:rPr lang="en-US" altLang="ko-KR"/>
              <a:t>XML</a:t>
            </a:r>
            <a:r>
              <a:rPr lang="ko-KR" altLang="en-US"/>
              <a:t>을 비정형데이터의 한 종류로 보는 것이 일반적이어서 </a:t>
            </a:r>
            <a:r>
              <a:rPr lang="en-US" altLang="ko-KR"/>
              <a:t>Lorel</a:t>
            </a:r>
            <a:r>
              <a:rPr lang="ko-KR" altLang="en-US"/>
              <a:t>은 후에 </a:t>
            </a:r>
            <a:r>
              <a:rPr lang="en-US" altLang="ko-KR"/>
              <a:t>XML</a:t>
            </a:r>
            <a:r>
              <a:rPr lang="ko-KR" altLang="en-US"/>
              <a:t>을 위한 질의 언어로 확장되었다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Lorel</a:t>
            </a:r>
            <a:r>
              <a:rPr lang="ko-KR" altLang="en-US"/>
              <a:t>에서도 앞의 슬라이드와 같은 질의를 패턴</a:t>
            </a:r>
            <a:r>
              <a:rPr lang="en-US" altLang="ko-KR"/>
              <a:t>,</a:t>
            </a:r>
            <a:r>
              <a:rPr lang="ko-KR" altLang="en-US"/>
              <a:t>필터</a:t>
            </a:r>
            <a:r>
              <a:rPr lang="en-US" altLang="ko-KR"/>
              <a:t>,</a:t>
            </a:r>
            <a:r>
              <a:rPr lang="ko-KR" altLang="en-US"/>
              <a:t>생성의 세 부분으로 구성한다</a:t>
            </a:r>
            <a:r>
              <a:rPr lang="en-US" altLang="ko-KR"/>
              <a:t>. </a:t>
            </a:r>
            <a:r>
              <a:rPr lang="ko-KR" altLang="en-US"/>
              <a:t>특히 </a:t>
            </a:r>
            <a:r>
              <a:rPr lang="en-US" altLang="ko-KR"/>
              <a:t>Lorel</a:t>
            </a:r>
            <a:r>
              <a:rPr lang="ko-KR" altLang="en-US"/>
              <a:t>은 </a:t>
            </a:r>
            <a:r>
              <a:rPr lang="en-US" altLang="ko-KR"/>
              <a:t>SQL</a:t>
            </a:r>
            <a:r>
              <a:rPr lang="ko-KR" altLang="en-US"/>
              <a:t>과 같이</a:t>
            </a:r>
          </a:p>
          <a:p>
            <a:r>
              <a:rPr lang="en-US" altLang="ko-KR"/>
              <a:t>select-from-where </a:t>
            </a:r>
            <a:r>
              <a:rPr lang="ko-KR" altLang="en-US"/>
              <a:t>절로 구성되어 있으며 </a:t>
            </a:r>
            <a:r>
              <a:rPr lang="en-US" altLang="ko-KR"/>
              <a:t>OQL</a:t>
            </a:r>
            <a:r>
              <a:rPr lang="ko-KR" altLang="en-US"/>
              <a:t>과 비슷한 의미정보를 가진다는 것이 특징이다</a:t>
            </a:r>
            <a:r>
              <a:rPr lang="en-US" altLang="ko-KR"/>
              <a:t>. select</a:t>
            </a:r>
            <a:r>
              <a:rPr lang="ko-KR" altLang="en-US"/>
              <a:t>절에서는</a:t>
            </a:r>
          </a:p>
          <a:p>
            <a:r>
              <a:rPr lang="ko-KR" altLang="en-US"/>
              <a:t>결과를 새로운 </a:t>
            </a:r>
            <a:r>
              <a:rPr lang="en-US" altLang="ko-KR"/>
              <a:t>XML</a:t>
            </a:r>
            <a:r>
              <a:rPr lang="ko-KR" altLang="en-US"/>
              <a:t>로 구성하기 위해 위와 같이 </a:t>
            </a:r>
            <a:r>
              <a:rPr lang="en-US" altLang="ko-KR"/>
              <a:t>XML tag</a:t>
            </a:r>
            <a:r>
              <a:rPr lang="ko-KR" altLang="en-US"/>
              <a:t>들을 결과에 추가한다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XQL</a:t>
            </a:r>
            <a:r>
              <a:rPr lang="ko-KR" altLang="en-US"/>
              <a:t>은 간단함 때문에 산업체에서 많이 구현되어 사용 중이다</a:t>
            </a:r>
            <a:r>
              <a:rPr lang="en-US" altLang="ko-KR"/>
              <a:t>. </a:t>
            </a:r>
            <a:r>
              <a:rPr lang="ko-KR" altLang="en-US"/>
              <a:t>생성절이 생략된 형태로 패턴절에 의해 생성절이</a:t>
            </a:r>
          </a:p>
          <a:p>
            <a:r>
              <a:rPr lang="ko-KR" altLang="en-US"/>
              <a:t>묵시적으로 정의된 것과 마찬가지 효과를 가진다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32F1C-221F-430D-B79D-06D83492C7BE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XML-QL, YATL, Lorel</a:t>
            </a:r>
            <a:r>
              <a:rPr lang="ko-KR" altLang="en-US"/>
              <a:t>에서는 앞의 슬라이드와 같은 질의의 결과는 </a:t>
            </a:r>
          </a:p>
          <a:p>
            <a:r>
              <a:rPr lang="ko-KR" altLang="en-US"/>
              <a:t>패턴절과 필터절을 통해 우선 </a:t>
            </a:r>
            <a:r>
              <a:rPr lang="en-US" altLang="ko-KR"/>
              <a:t>(</a:t>
            </a:r>
            <a:r>
              <a:rPr lang="ko-KR" altLang="en-US"/>
              <a:t>연도</a:t>
            </a:r>
            <a:r>
              <a:rPr lang="en-US" altLang="ko-KR"/>
              <a:t>, </a:t>
            </a:r>
            <a:r>
              <a:rPr lang="ko-KR" altLang="en-US"/>
              <a:t>책제목</a:t>
            </a:r>
            <a:r>
              <a:rPr lang="en-US" altLang="ko-KR"/>
              <a:t>)</a:t>
            </a:r>
            <a:r>
              <a:rPr lang="ko-KR" altLang="en-US"/>
              <a:t>의 </a:t>
            </a:r>
            <a:r>
              <a:rPr lang="en-US" altLang="ko-KR"/>
              <a:t>tuple</a:t>
            </a:r>
            <a:r>
              <a:rPr lang="ko-KR" altLang="en-US"/>
              <a:t>들에 대한 </a:t>
            </a:r>
            <a:r>
              <a:rPr lang="en-US" altLang="ko-KR"/>
              <a:t>relation</a:t>
            </a:r>
            <a:r>
              <a:rPr lang="ko-KR" altLang="en-US"/>
              <a:t>으로 나타난다</a:t>
            </a:r>
            <a:r>
              <a:rPr lang="en-US" altLang="ko-KR"/>
              <a:t>.</a:t>
            </a:r>
          </a:p>
          <a:p>
            <a:r>
              <a:rPr lang="ko-KR" altLang="en-US"/>
              <a:t>이것은 </a:t>
            </a:r>
            <a:r>
              <a:rPr lang="en-US" altLang="ko-KR"/>
              <a:t>Bibliography XML</a:t>
            </a:r>
            <a:r>
              <a:rPr lang="ko-KR" altLang="en-US"/>
              <a:t>데이터의 구조정보를 펼쳐서 구조가 없는 단순한 </a:t>
            </a:r>
            <a:r>
              <a:rPr lang="en-US" altLang="ko-KR"/>
              <a:t>tuple</a:t>
            </a:r>
            <a:r>
              <a:rPr lang="ko-KR" altLang="en-US"/>
              <a:t>들로</a:t>
            </a:r>
          </a:p>
          <a:p>
            <a:r>
              <a:rPr lang="ko-KR" altLang="en-US"/>
              <a:t>구성하므로 </a:t>
            </a:r>
            <a:r>
              <a:rPr lang="en-US" altLang="ko-KR"/>
              <a:t>flattening</a:t>
            </a:r>
            <a:r>
              <a:rPr lang="ko-KR" altLang="en-US"/>
              <a:t>의 효과를 가져온다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이후에 생성절에서 </a:t>
            </a:r>
            <a:r>
              <a:rPr lang="en-US" altLang="ko-KR"/>
              <a:t>flattening</a:t>
            </a:r>
            <a:r>
              <a:rPr lang="ko-KR" altLang="en-US"/>
              <a:t>된 결과를 다시 </a:t>
            </a:r>
            <a:r>
              <a:rPr lang="en-US" altLang="ko-KR"/>
              <a:t>XML</a:t>
            </a:r>
            <a:r>
              <a:rPr lang="ko-KR" altLang="en-US"/>
              <a:t>문서로 재구성해주게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3532B-8156-4E86-862F-30491E87CCB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질의는 </a:t>
            </a:r>
            <a:r>
              <a:rPr lang="en-US" altLang="ko-KR"/>
              <a:t>XML</a:t>
            </a:r>
            <a:r>
              <a:rPr lang="ko-KR" altLang="en-US"/>
              <a:t>데이터에서 책제목과 저자를 찾아내는 질의이다</a:t>
            </a:r>
            <a:r>
              <a:rPr lang="en-US" altLang="ko-KR"/>
              <a:t>.</a:t>
            </a:r>
          </a:p>
          <a:p>
            <a:r>
              <a:rPr lang="en-US" altLang="ko-KR"/>
              <a:t>XML-QL</a:t>
            </a:r>
            <a:r>
              <a:rPr lang="ko-KR" altLang="en-US"/>
              <a:t>의 </a:t>
            </a:r>
            <a:r>
              <a:rPr lang="en-US" altLang="ko-KR"/>
              <a:t>Where</a:t>
            </a:r>
            <a:r>
              <a:rPr lang="ko-KR" altLang="en-US"/>
              <a:t>절</a:t>
            </a:r>
            <a:r>
              <a:rPr lang="en-US" altLang="ko-KR"/>
              <a:t>(</a:t>
            </a:r>
            <a:r>
              <a:rPr lang="ko-KR" altLang="en-US"/>
              <a:t>패턴과 필터</a:t>
            </a:r>
            <a:r>
              <a:rPr lang="en-US" altLang="ko-KR"/>
              <a:t>)</a:t>
            </a:r>
            <a:r>
              <a:rPr lang="ko-KR" altLang="en-US"/>
              <a:t>에서 결과를 </a:t>
            </a:r>
            <a:r>
              <a:rPr lang="en-US" altLang="ko-KR"/>
              <a:t>$t(</a:t>
            </a:r>
            <a:r>
              <a:rPr lang="ko-KR" altLang="en-US"/>
              <a:t>제목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$a(</a:t>
            </a:r>
            <a:r>
              <a:rPr lang="ko-KR" altLang="en-US"/>
              <a:t>저자</a:t>
            </a:r>
            <a:r>
              <a:rPr lang="en-US" altLang="ko-KR"/>
              <a:t>)</a:t>
            </a:r>
            <a:r>
              <a:rPr lang="ko-KR" altLang="en-US"/>
              <a:t>의 펼쳐진</a:t>
            </a:r>
            <a:r>
              <a:rPr lang="en-US" altLang="ko-KR"/>
              <a:t>(flattening) tuple</a:t>
            </a:r>
            <a:r>
              <a:rPr lang="ko-KR" altLang="en-US"/>
              <a:t>의 </a:t>
            </a:r>
            <a:r>
              <a:rPr lang="en-US" altLang="ko-KR"/>
              <a:t>relation</a:t>
            </a:r>
            <a:r>
              <a:rPr lang="ko-KR" altLang="en-US"/>
              <a:t>으로</a:t>
            </a:r>
          </a:p>
          <a:p>
            <a:r>
              <a:rPr lang="ko-KR" altLang="en-US"/>
              <a:t>만들어 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Flattening</a:t>
            </a:r>
            <a:r>
              <a:rPr lang="ko-KR" altLang="en-US"/>
              <a:t>된 결과는 </a:t>
            </a:r>
            <a:r>
              <a:rPr lang="en-US" altLang="ko-KR"/>
              <a:t>Construct</a:t>
            </a:r>
            <a:r>
              <a:rPr lang="ko-KR" altLang="en-US"/>
              <a:t>절에서 다시 결과 </a:t>
            </a:r>
            <a:r>
              <a:rPr lang="en-US" altLang="ko-KR"/>
              <a:t>XML</a:t>
            </a:r>
            <a:r>
              <a:rPr lang="ko-KR" altLang="en-US"/>
              <a:t>문서로 재 구성된다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48AE0-6286-4146-BE1B-9C53509CAED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YATL</a:t>
            </a:r>
            <a:r>
              <a:rPr lang="ko-KR" altLang="en-US"/>
              <a:t>와 </a:t>
            </a:r>
            <a:r>
              <a:rPr lang="en-US" altLang="ko-KR"/>
              <a:t>Lorel</a:t>
            </a:r>
            <a:r>
              <a:rPr lang="ko-KR" altLang="en-US"/>
              <a:t>에서도 마찬가지로 패턴과 필터절은 주어진 </a:t>
            </a:r>
            <a:r>
              <a:rPr lang="en-US" altLang="ko-KR"/>
              <a:t>XML</a:t>
            </a:r>
            <a:r>
              <a:rPr lang="ko-KR" altLang="en-US"/>
              <a:t>문서의 구조를 </a:t>
            </a:r>
            <a:r>
              <a:rPr lang="en-US" altLang="ko-KR"/>
              <a:t>flattening</a:t>
            </a:r>
            <a:r>
              <a:rPr lang="ko-KR" altLang="en-US"/>
              <a:t>해 결과를 얻어낸 후</a:t>
            </a:r>
          </a:p>
          <a:p>
            <a:r>
              <a:rPr lang="ko-KR" altLang="en-US"/>
              <a:t>원하는 형태로 재구성하도록 되어있다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하지만 </a:t>
            </a:r>
            <a:r>
              <a:rPr lang="en-US" altLang="ko-KR"/>
              <a:t>XQL</a:t>
            </a:r>
            <a:r>
              <a:rPr lang="ko-KR" altLang="en-US"/>
              <a:t>의 경우 </a:t>
            </a:r>
            <a:r>
              <a:rPr lang="en-US" altLang="ko-KR"/>
              <a:t>Flattening</a:t>
            </a:r>
            <a:r>
              <a:rPr lang="ko-KR" altLang="en-US"/>
              <a:t>의 효과가 질의 내에 나타나 있지 않다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BD780-5A90-4715-8887-53AAC473F2E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XQL</a:t>
            </a:r>
            <a:r>
              <a:rPr lang="ko-KR" altLang="en-US"/>
              <a:t>에서는 입력문서의 특정 </a:t>
            </a:r>
            <a:r>
              <a:rPr lang="en-US" altLang="ko-KR"/>
              <a:t>Tag</a:t>
            </a:r>
            <a:r>
              <a:rPr lang="ko-KR" altLang="en-US"/>
              <a:t>의 이름을 변경함으로써 구조정보를 유지하는 결과를 얻을 수 있다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하나의 책에 여러 저자가 있을 경우</a:t>
            </a:r>
            <a:r>
              <a:rPr lang="en-US" altLang="ko-KR"/>
              <a:t>, </a:t>
            </a:r>
            <a:r>
              <a:rPr lang="ko-KR" altLang="en-US"/>
              <a:t>결과가 </a:t>
            </a:r>
            <a:r>
              <a:rPr lang="en-US" altLang="ko-KR"/>
              <a:t>(</a:t>
            </a:r>
            <a:r>
              <a:rPr lang="ko-KR" altLang="en-US"/>
              <a:t>책</a:t>
            </a:r>
            <a:r>
              <a:rPr lang="en-US" altLang="ko-KR"/>
              <a:t>, </a:t>
            </a:r>
            <a:r>
              <a:rPr lang="ko-KR" altLang="en-US"/>
              <a:t>저자</a:t>
            </a:r>
            <a:r>
              <a:rPr lang="en-US" altLang="ko-KR"/>
              <a:t>)</a:t>
            </a:r>
            <a:r>
              <a:rPr lang="ko-KR" altLang="en-US"/>
              <a:t>의 </a:t>
            </a:r>
            <a:r>
              <a:rPr lang="en-US" altLang="ko-KR"/>
              <a:t>list</a:t>
            </a:r>
            <a:r>
              <a:rPr lang="ko-KR" altLang="en-US"/>
              <a:t>가 아니라 </a:t>
            </a:r>
            <a:r>
              <a:rPr lang="en-US" altLang="ko-KR"/>
              <a:t>(</a:t>
            </a:r>
            <a:r>
              <a:rPr lang="ko-KR" altLang="en-US"/>
              <a:t>책</a:t>
            </a:r>
            <a:r>
              <a:rPr lang="en-US" altLang="ko-KR"/>
              <a:t>, </a:t>
            </a:r>
            <a:r>
              <a:rPr lang="ko-KR" altLang="en-US"/>
              <a:t>저자 </a:t>
            </a:r>
            <a:r>
              <a:rPr lang="en-US" altLang="ko-KR"/>
              <a:t>list)</a:t>
            </a:r>
            <a:r>
              <a:rPr lang="ko-KR" altLang="en-US"/>
              <a:t>와 같이</a:t>
            </a:r>
          </a:p>
          <a:p>
            <a:r>
              <a:rPr lang="ko-KR" altLang="en-US"/>
              <a:t>나타난다는 것이다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YALT</a:t>
            </a:r>
            <a:r>
              <a:rPr lang="ko-KR" altLang="en-US"/>
              <a:t>에서는 </a:t>
            </a:r>
            <a:r>
              <a:rPr lang="en-US" altLang="ko-KR"/>
              <a:t>$as</a:t>
            </a:r>
            <a:r>
              <a:rPr lang="ko-KR" altLang="en-US"/>
              <a:t>를 *와 </a:t>
            </a:r>
            <a:r>
              <a:rPr lang="en-US" altLang="ko-KR"/>
              <a:t>author</a:t>
            </a:r>
            <a:r>
              <a:rPr lang="ko-KR" altLang="en-US"/>
              <a:t>사이에 씀으로써</a:t>
            </a:r>
            <a:r>
              <a:rPr lang="en-US" altLang="ko-KR"/>
              <a:t>,</a:t>
            </a:r>
          </a:p>
          <a:p>
            <a:r>
              <a:rPr lang="en-US" altLang="ko-KR"/>
              <a:t>$as</a:t>
            </a:r>
            <a:r>
              <a:rPr lang="ko-KR" altLang="en-US"/>
              <a:t>에 하나의 저자가 아니라</a:t>
            </a:r>
            <a:r>
              <a:rPr lang="en-US" altLang="ko-KR"/>
              <a:t>, </a:t>
            </a:r>
            <a:r>
              <a:rPr lang="ko-KR" altLang="en-US"/>
              <a:t>저자의 </a:t>
            </a:r>
            <a:r>
              <a:rPr lang="en-US" altLang="ko-KR"/>
              <a:t>list</a:t>
            </a:r>
            <a:r>
              <a:rPr lang="ko-KR" altLang="en-US"/>
              <a:t>를 </a:t>
            </a:r>
            <a:r>
              <a:rPr lang="en-US" altLang="ko-KR"/>
              <a:t>binding</a:t>
            </a:r>
            <a:r>
              <a:rPr lang="ko-KR" altLang="en-US"/>
              <a:t>함으로써 위와 같은 효과를 얻을 수 있다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CCF7F-6ED3-4477-BF96-787BD0A3DBB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Lorel</a:t>
            </a:r>
            <a:r>
              <a:rPr lang="ko-KR" altLang="en-US"/>
              <a:t>에서 </a:t>
            </a:r>
            <a:r>
              <a:rPr lang="en-US" altLang="ko-KR"/>
              <a:t>binding</a:t>
            </a:r>
            <a:r>
              <a:rPr lang="ko-KR" altLang="en-US"/>
              <a:t>된 </a:t>
            </a:r>
            <a:r>
              <a:rPr lang="en-US" altLang="ko-KR"/>
              <a:t>variable</a:t>
            </a:r>
            <a:r>
              <a:rPr lang="ko-KR" altLang="en-US"/>
              <a:t>의 각 </a:t>
            </a:r>
            <a:r>
              <a:rPr lang="en-US" altLang="ko-KR"/>
              <a:t>field</a:t>
            </a:r>
            <a:r>
              <a:rPr lang="ko-KR" altLang="en-US"/>
              <a:t>는 개별 값이 아닌 집합값을 의미한다</a:t>
            </a:r>
            <a:r>
              <a:rPr lang="en-US" altLang="ko-KR"/>
              <a:t>.</a:t>
            </a:r>
          </a:p>
          <a:p>
            <a:r>
              <a:rPr lang="ko-KR" altLang="en-US"/>
              <a:t>따라서 문서에 나타나는 구조와 같은 결과를 얻어낸다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3302D-C4FB-47E0-8ED9-A857B0C8713A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XML-QL</a:t>
            </a:r>
            <a:r>
              <a:rPr lang="ko-KR" altLang="en-US"/>
              <a:t>에서는 한권의 책에 여러 저자가 있을 경우 기본적으로 </a:t>
            </a:r>
            <a:r>
              <a:rPr lang="en-US" altLang="ko-KR"/>
              <a:t>(</a:t>
            </a:r>
            <a:r>
              <a:rPr lang="ko-KR" altLang="en-US"/>
              <a:t>책</a:t>
            </a:r>
            <a:r>
              <a:rPr lang="en-US" altLang="ko-KR"/>
              <a:t>, </a:t>
            </a:r>
            <a:r>
              <a:rPr lang="ko-KR" altLang="en-US"/>
              <a:t>저자</a:t>
            </a:r>
            <a:r>
              <a:rPr lang="en-US" altLang="ko-KR"/>
              <a:t>)</a:t>
            </a:r>
            <a:r>
              <a:rPr lang="ko-KR" altLang="en-US"/>
              <a:t>의 여러 개의 </a:t>
            </a:r>
            <a:r>
              <a:rPr lang="en-US" altLang="ko-KR"/>
              <a:t>tuple</a:t>
            </a:r>
            <a:r>
              <a:rPr lang="ko-KR" altLang="en-US"/>
              <a:t>을 생성한다</a:t>
            </a:r>
            <a:r>
              <a:rPr lang="en-US" altLang="ko-KR"/>
              <a:t>.</a:t>
            </a:r>
          </a:p>
          <a:p>
            <a:r>
              <a:rPr lang="ko-KR" altLang="en-US"/>
              <a:t>입력 문서와 똑같은 구조</a:t>
            </a:r>
            <a:r>
              <a:rPr lang="en-US" altLang="ko-KR"/>
              <a:t>(</a:t>
            </a:r>
            <a:r>
              <a:rPr lang="ko-KR" altLang="en-US"/>
              <a:t>책한권과 저자 여러명</a:t>
            </a:r>
            <a:r>
              <a:rPr lang="en-US" altLang="ko-KR"/>
              <a:t>)</a:t>
            </a:r>
            <a:r>
              <a:rPr lang="ko-KR" altLang="en-US"/>
              <a:t>를 얻어내기 위해서 </a:t>
            </a:r>
            <a:r>
              <a:rPr lang="en-US" altLang="ko-KR"/>
              <a:t>XML-QL</a:t>
            </a:r>
            <a:r>
              <a:rPr lang="ko-KR" altLang="en-US"/>
              <a:t>에서는 </a:t>
            </a:r>
            <a:r>
              <a:rPr lang="en-US" altLang="ko-KR"/>
              <a:t>nested query</a:t>
            </a:r>
            <a:r>
              <a:rPr lang="ko-KR" altLang="en-US"/>
              <a:t>를 사용</a:t>
            </a:r>
          </a:p>
          <a:p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r>
              <a:rPr lang="ko-KR" altLang="en-US"/>
              <a:t>위의 질의는 바깥쪽 질의에서 책 한권을 찾아내고 안쪽 질의에서 찾아진 책에 대한 저자를 찾아낸다</a:t>
            </a:r>
            <a:r>
              <a:rPr lang="en-US" altLang="ko-KR"/>
              <a:t>.</a:t>
            </a:r>
          </a:p>
          <a:p>
            <a:r>
              <a:rPr lang="ko-KR" altLang="en-US"/>
              <a:t>이렇게 함으로써 입력문서의 구조정보를 유지하는 </a:t>
            </a:r>
            <a:r>
              <a:rPr lang="en-US" altLang="ko-KR"/>
              <a:t>XML</a:t>
            </a:r>
            <a:r>
              <a:rPr lang="ko-KR" altLang="en-US"/>
              <a:t>문서를 만들어 낼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CONTENT_AS</a:t>
            </a:r>
            <a:r>
              <a:rPr lang="ko-KR" altLang="en-US"/>
              <a:t>는 </a:t>
            </a:r>
            <a:r>
              <a:rPr lang="en-US" altLang="ko-KR"/>
              <a:t>book element</a:t>
            </a:r>
            <a:r>
              <a:rPr lang="ko-KR" altLang="en-US"/>
              <a:t>의 </a:t>
            </a:r>
            <a:r>
              <a:rPr lang="en-US" altLang="ko-KR"/>
              <a:t>subelement</a:t>
            </a:r>
            <a:r>
              <a:rPr lang="ko-KR" altLang="en-US"/>
              <a:t>들에 대한 집합을 나타내며 </a:t>
            </a:r>
            <a:r>
              <a:rPr lang="en-US" altLang="ko-KR"/>
              <a:t>book element</a:t>
            </a:r>
            <a:r>
              <a:rPr lang="ko-KR" altLang="en-US"/>
              <a:t>의 </a:t>
            </a:r>
            <a:r>
              <a:rPr lang="en-US" altLang="ko-KR"/>
              <a:t>subelement</a:t>
            </a:r>
            <a:r>
              <a:rPr lang="ko-KR" altLang="en-US"/>
              <a:t>들</a:t>
            </a:r>
          </a:p>
          <a:p>
            <a:r>
              <a:rPr lang="ko-KR" altLang="en-US"/>
              <a:t>로 부터 저자를 찾아내기 위해 사용된다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3E7D5-CFA4-49D1-807A-BE3821A6CEF3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 </a:t>
            </a:r>
            <a:r>
              <a:rPr lang="en-US" altLang="ko-KR"/>
              <a:t>XML</a:t>
            </a:r>
            <a:r>
              <a:rPr lang="ko-KR" altLang="en-US"/>
              <a:t>문서와 다른 구조를 가지는 결과를 얻어내고 싶을 때 </a:t>
            </a:r>
            <a:r>
              <a:rPr lang="en-US" altLang="ko-KR"/>
              <a:t>nested query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XML-QL</a:t>
            </a:r>
            <a:r>
              <a:rPr lang="ko-KR" altLang="en-US"/>
              <a:t>에서는 입력문서와 같은 구조를 만들기 위해 </a:t>
            </a:r>
            <a:r>
              <a:rPr lang="en-US" altLang="ko-KR"/>
              <a:t>nested query</a:t>
            </a:r>
            <a:r>
              <a:rPr lang="ko-KR" altLang="en-US"/>
              <a:t>를 사용하였으나</a:t>
            </a:r>
            <a:r>
              <a:rPr lang="en-US" altLang="ko-KR"/>
              <a:t>, </a:t>
            </a:r>
            <a:r>
              <a:rPr lang="ko-KR" altLang="en-US"/>
              <a:t>같은</a:t>
            </a:r>
          </a:p>
          <a:p>
            <a:r>
              <a:rPr lang="ko-KR" altLang="en-US"/>
              <a:t>방법으로 입력문서와 다른 구조를 만들어 내기위해서도 사용할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예를 들어 입력문서는 책 한권당 해당하는 저자들로 구성되어 있는데</a:t>
            </a:r>
            <a:r>
              <a:rPr lang="en-US" altLang="ko-KR"/>
              <a:t>, </a:t>
            </a:r>
            <a:r>
              <a:rPr lang="ko-KR" altLang="en-US"/>
              <a:t>저자</a:t>
            </a:r>
          </a:p>
          <a:p>
            <a:r>
              <a:rPr lang="ko-KR" altLang="en-US"/>
              <a:t>한명당 그 저자가 쓴 책들과 같은 결과를 얻어내고 싶을 때 구조변경이 필요하다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39A1-AA53-43E4-915C-5131B5AC4908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책</a:t>
            </a:r>
            <a:r>
              <a:rPr lang="en-US" altLang="ko-KR"/>
              <a:t>, </a:t>
            </a:r>
            <a:r>
              <a:rPr lang="ko-KR" altLang="en-US"/>
              <a:t>저자집합</a:t>
            </a:r>
            <a:r>
              <a:rPr lang="en-US" altLang="ko-KR"/>
              <a:t>)</a:t>
            </a:r>
            <a:r>
              <a:rPr lang="ko-KR" altLang="en-US"/>
              <a:t>으로 구성된 </a:t>
            </a:r>
            <a:r>
              <a:rPr lang="en-US" altLang="ko-KR"/>
              <a:t>XML</a:t>
            </a:r>
            <a:r>
              <a:rPr lang="ko-KR" altLang="en-US"/>
              <a:t>문서로 부터 </a:t>
            </a:r>
            <a:r>
              <a:rPr lang="en-US" altLang="ko-KR"/>
              <a:t>(</a:t>
            </a:r>
            <a:r>
              <a:rPr lang="ko-KR" altLang="en-US"/>
              <a:t>저자</a:t>
            </a:r>
            <a:r>
              <a:rPr lang="en-US" altLang="ko-KR"/>
              <a:t>:</a:t>
            </a:r>
            <a:r>
              <a:rPr lang="ko-KR" altLang="en-US"/>
              <a:t>책집합</a:t>
            </a:r>
            <a:r>
              <a:rPr lang="en-US" altLang="ko-KR"/>
              <a:t>)</a:t>
            </a:r>
            <a:r>
              <a:rPr lang="ko-KR" altLang="en-US"/>
              <a:t>의 결과를 얻어내는 </a:t>
            </a:r>
            <a:r>
              <a:rPr lang="en-US" altLang="ko-KR"/>
              <a:t>XML-QL</a:t>
            </a:r>
            <a:r>
              <a:rPr lang="ko-KR" altLang="en-US"/>
              <a:t>질의이다</a:t>
            </a:r>
            <a:r>
              <a:rPr lang="en-US" altLang="ko-KR"/>
              <a:t>.</a:t>
            </a:r>
          </a:p>
          <a:p>
            <a:r>
              <a:rPr lang="ko-KR" altLang="en-US"/>
              <a:t>이를 위해서 바깥쪽의 </a:t>
            </a:r>
            <a:r>
              <a:rPr lang="en-US" altLang="ko-KR"/>
              <a:t>Construct</a:t>
            </a:r>
            <a:r>
              <a:rPr lang="ko-KR" altLang="en-US"/>
              <a:t>절에서는 저자를 뽑아내는 질의를 안쪽의 </a:t>
            </a:r>
            <a:r>
              <a:rPr lang="en-US" altLang="ko-KR"/>
              <a:t>Construct</a:t>
            </a:r>
            <a:r>
              <a:rPr lang="ko-KR" altLang="en-US"/>
              <a:t>절에서는 바</a:t>
            </a:r>
          </a:p>
          <a:p>
            <a:r>
              <a:rPr lang="ko-KR" altLang="en-US"/>
              <a:t>깥쪽에서 뽑아낸 각 저자에 대해 해당하는 책들을 뽑아내는 질의를 만들어 하나의 질의로 구성</a:t>
            </a:r>
          </a:p>
          <a:p>
            <a:r>
              <a:rPr lang="ko-KR" altLang="en-US"/>
              <a:t>한다</a:t>
            </a:r>
            <a:r>
              <a:rPr lang="en-US" altLang="ko-KR"/>
              <a:t>. 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저자 한명당 책 여러 권의 결과를 얻어낼 수 있다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244C2-DB55-45F4-BDF4-6150242C73DE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YALT</a:t>
            </a:r>
            <a:r>
              <a:rPr lang="ko-KR" altLang="en-US"/>
              <a:t>에서도 </a:t>
            </a:r>
            <a:r>
              <a:rPr lang="en-US" altLang="ko-KR"/>
              <a:t>XML-QL</a:t>
            </a:r>
            <a:r>
              <a:rPr lang="ko-KR" altLang="en-US"/>
              <a:t>과 마찬가지로 질의 안쪽에 부 질의를 포함함으로써 </a:t>
            </a:r>
          </a:p>
          <a:p>
            <a:r>
              <a:rPr lang="ko-KR" altLang="en-US"/>
              <a:t>저자 한명당 여러 권의 책을 가지는 </a:t>
            </a:r>
            <a:r>
              <a:rPr lang="en-US" altLang="ko-KR"/>
              <a:t>XML</a:t>
            </a:r>
            <a:r>
              <a:rPr lang="ko-KR" altLang="en-US"/>
              <a:t>문서를 생성해 낼 수 있게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D83BE-277A-421F-B6B3-1BA847A2EE72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894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을 데이터베이스로 보고 </a:t>
            </a:r>
            <a:r>
              <a:rPr lang="en-US" altLang="ko-KR"/>
              <a:t>XML</a:t>
            </a:r>
            <a:r>
              <a:rPr lang="ko-KR" altLang="en-US"/>
              <a:t>에 대한 질의를 할 수 있다</a:t>
            </a:r>
            <a:r>
              <a:rPr lang="en-US" altLang="ko-KR"/>
              <a:t>.</a:t>
            </a:r>
          </a:p>
          <a:p>
            <a:r>
              <a:rPr lang="ko-KR" altLang="en-US"/>
              <a:t>이러한 경우 </a:t>
            </a:r>
            <a:r>
              <a:rPr lang="en-US" altLang="ko-KR"/>
              <a:t>SQL</a:t>
            </a:r>
            <a:r>
              <a:rPr lang="ko-KR" altLang="en-US"/>
              <a:t>과 같이 </a:t>
            </a:r>
            <a:r>
              <a:rPr lang="en-US" altLang="ko-KR"/>
              <a:t>XML</a:t>
            </a:r>
            <a:r>
              <a:rPr lang="ko-KR" altLang="en-US"/>
              <a:t>에 질의를 할 수 있는 질의 언어가 필요하다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XML</a:t>
            </a:r>
            <a:r>
              <a:rPr lang="ko-KR" altLang="en-US"/>
              <a:t>은 </a:t>
            </a:r>
            <a:r>
              <a:rPr lang="en-US" altLang="ko-KR"/>
              <a:t>HTML</a:t>
            </a:r>
            <a:r>
              <a:rPr lang="ko-KR" altLang="en-US"/>
              <a:t>과 달리 문서 내에 그 문서의 구조 정보를 가지고 있기 때문에 그러한 정보를</a:t>
            </a:r>
          </a:p>
          <a:p>
            <a:r>
              <a:rPr lang="ko-KR" altLang="en-US"/>
              <a:t>이용하여 더욱 효과적으로 정보 검색을 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여기서는 </a:t>
            </a:r>
            <a:r>
              <a:rPr lang="en-US" altLang="ko-KR"/>
              <a:t>XML</a:t>
            </a:r>
            <a:r>
              <a:rPr lang="ko-KR" altLang="en-US"/>
              <a:t>질의 언어와 </a:t>
            </a:r>
            <a:r>
              <a:rPr lang="en-US" altLang="ko-KR"/>
              <a:t>XML</a:t>
            </a:r>
            <a:r>
              <a:rPr lang="ko-KR" altLang="en-US"/>
              <a:t>정보 검색에 대해서 설명한다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819BA-EE47-471D-898A-AD82F9A892A9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Lorel</a:t>
            </a:r>
            <a:r>
              <a:rPr lang="ko-KR" altLang="en-US"/>
              <a:t>도 </a:t>
            </a:r>
            <a:r>
              <a:rPr lang="en-US" altLang="ko-KR"/>
              <a:t>XML-QL</a:t>
            </a:r>
            <a:r>
              <a:rPr lang="ko-KR" altLang="en-US"/>
              <a:t>이나 </a:t>
            </a:r>
            <a:r>
              <a:rPr lang="en-US" altLang="ko-KR"/>
              <a:t>YATL</a:t>
            </a:r>
            <a:r>
              <a:rPr lang="ko-KR" altLang="en-US"/>
              <a:t>과 똑같은 방법으로 구조를 변경한 결과를 얻을 수 있다</a:t>
            </a:r>
            <a:r>
              <a:rPr lang="en-US" altLang="ko-KR"/>
              <a:t>.</a:t>
            </a:r>
          </a:p>
          <a:p>
            <a:r>
              <a:rPr lang="ko-KR" altLang="en-US"/>
              <a:t>즉 </a:t>
            </a:r>
            <a:r>
              <a:rPr lang="en-US" altLang="ko-KR"/>
              <a:t>select</a:t>
            </a:r>
            <a:r>
              <a:rPr lang="ko-KR" altLang="en-US"/>
              <a:t>절에 부 질의가 나타남으로써 원하는 결과를 돌려 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XQL</a:t>
            </a:r>
            <a:r>
              <a:rPr lang="ko-KR" altLang="en-US"/>
              <a:t>의 경우 이러한 목적으로 사용할 수 없다</a:t>
            </a:r>
            <a:r>
              <a:rPr lang="en-US" altLang="ko-KR"/>
              <a:t>.</a:t>
            </a:r>
          </a:p>
          <a:p>
            <a:r>
              <a:rPr lang="ko-KR" altLang="en-US"/>
              <a:t>즉 </a:t>
            </a:r>
            <a:r>
              <a:rPr lang="en-US" altLang="ko-KR"/>
              <a:t>XML-QL, Lorel, YATL</a:t>
            </a:r>
            <a:r>
              <a:rPr lang="ko-KR" altLang="en-US"/>
              <a:t>보다 표현 능력이 떨어진다고 할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991BF-5462-4947-BAFF-C18E29060F6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여기서는 </a:t>
            </a:r>
            <a:r>
              <a:rPr lang="en-US" altLang="ko-KR"/>
              <a:t>nested query</a:t>
            </a:r>
            <a:r>
              <a:rPr lang="ko-KR" altLang="en-US"/>
              <a:t>를 사용하지않고 직접 </a:t>
            </a:r>
            <a:r>
              <a:rPr lang="en-US" altLang="ko-KR"/>
              <a:t>grouping</a:t>
            </a:r>
            <a:r>
              <a:rPr lang="ko-KR" altLang="en-US"/>
              <a:t>을 함으로써</a:t>
            </a:r>
          </a:p>
          <a:p>
            <a:r>
              <a:rPr lang="ko-KR" altLang="en-US"/>
              <a:t>입력문서와 다른 구조의 결과를 얻는 방법에 대해 설명한다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YATL</a:t>
            </a:r>
            <a:r>
              <a:rPr lang="ko-KR" altLang="en-US"/>
              <a:t>에서는 특별히 </a:t>
            </a:r>
            <a:r>
              <a:rPr lang="en-US" altLang="ko-KR"/>
              <a:t>grouping</a:t>
            </a:r>
            <a:r>
              <a:rPr lang="ko-KR" altLang="en-US"/>
              <a:t>을 위한 </a:t>
            </a:r>
            <a:r>
              <a:rPr lang="en-US" altLang="ko-KR"/>
              <a:t>operator</a:t>
            </a:r>
            <a:r>
              <a:rPr lang="ko-KR" altLang="en-US"/>
              <a:t>를 제공하며</a:t>
            </a:r>
          </a:p>
          <a:p>
            <a:r>
              <a:rPr lang="en-US" altLang="ko-KR"/>
              <a:t>XML-QL</a:t>
            </a:r>
            <a:r>
              <a:rPr lang="ko-KR" altLang="en-US"/>
              <a:t>과 </a:t>
            </a:r>
            <a:r>
              <a:rPr lang="en-US" altLang="ko-KR"/>
              <a:t>Lorel</a:t>
            </a:r>
            <a:r>
              <a:rPr lang="ko-KR" altLang="en-US"/>
              <a:t>에서는 </a:t>
            </a:r>
            <a:r>
              <a:rPr lang="en-US" altLang="ko-KR"/>
              <a:t>skolem function</a:t>
            </a:r>
            <a:r>
              <a:rPr lang="ko-KR" altLang="en-US"/>
              <a:t>을 사용하여 </a:t>
            </a:r>
            <a:r>
              <a:rPr lang="en-US" altLang="ko-KR"/>
              <a:t>grouping</a:t>
            </a:r>
            <a:r>
              <a:rPr lang="ko-KR" altLang="en-US"/>
              <a:t>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* Skolem function :</a:t>
            </a:r>
            <a:r>
              <a:rPr lang="ko-KR" altLang="en-US"/>
              <a:t>호출 시 매번 다른 </a:t>
            </a:r>
            <a:r>
              <a:rPr lang="en-US" altLang="ko-KR"/>
              <a:t>(unique) </a:t>
            </a:r>
            <a:r>
              <a:rPr lang="ko-KR" altLang="en-US"/>
              <a:t>값을 돌려주는 함수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A514D-531F-4AD3-BC12-645EB90C9081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YATL</a:t>
            </a:r>
            <a:r>
              <a:rPr lang="ko-KR" altLang="en-US"/>
              <a:t>에서 사용하는 </a:t>
            </a:r>
            <a:r>
              <a:rPr lang="en-US" altLang="ko-KR"/>
              <a:t>Grouping operator</a:t>
            </a:r>
            <a:r>
              <a:rPr lang="ko-KR" altLang="en-US"/>
              <a:t>는 *와 특정 </a:t>
            </a:r>
            <a:r>
              <a:rPr lang="en-US" altLang="ko-KR"/>
              <a:t>tag</a:t>
            </a:r>
            <a:r>
              <a:rPr lang="ko-KR" altLang="en-US"/>
              <a:t>사이에 </a:t>
            </a:r>
            <a:r>
              <a:rPr lang="en-US" altLang="ko-KR"/>
              <a:t>binding</a:t>
            </a:r>
            <a:r>
              <a:rPr lang="ko-KR" altLang="en-US"/>
              <a:t>된 </a:t>
            </a:r>
            <a:r>
              <a:rPr lang="en-US" altLang="ko-KR"/>
              <a:t>variable</a:t>
            </a:r>
            <a:r>
              <a:rPr lang="ko-KR" altLang="en-US"/>
              <a:t>을 넣는 것이다</a:t>
            </a:r>
            <a:r>
              <a:rPr lang="en-US" altLang="ko-KR"/>
              <a:t>.(14</a:t>
            </a:r>
            <a:r>
              <a:rPr lang="ko-KR" altLang="en-US"/>
              <a:t>쪽과 비교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위의 질의에서는 *와 </a:t>
            </a:r>
            <a:r>
              <a:rPr lang="en-US" altLang="ko-KR"/>
              <a:t>result</a:t>
            </a:r>
            <a:r>
              <a:rPr lang="ko-KR" altLang="en-US"/>
              <a:t>사이에 저자에 해당하는 </a:t>
            </a:r>
            <a:r>
              <a:rPr lang="en-US" altLang="ko-KR"/>
              <a:t>variable</a:t>
            </a:r>
            <a:r>
              <a:rPr lang="ko-KR" altLang="en-US"/>
              <a:t>을 넣음으로써</a:t>
            </a:r>
            <a:r>
              <a:rPr lang="en-US" altLang="ko-KR"/>
              <a:t>, </a:t>
            </a:r>
            <a:r>
              <a:rPr lang="ko-KR" altLang="en-US"/>
              <a:t>같은 이름의 저자는 하나로 </a:t>
            </a:r>
            <a:r>
              <a:rPr lang="en-US" altLang="ko-KR"/>
              <a:t>grouping</a:t>
            </a:r>
          </a:p>
          <a:p>
            <a:r>
              <a:rPr lang="ko-KR" altLang="en-US"/>
              <a:t>되도록 만들었다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이러한 방법을 통해 </a:t>
            </a:r>
            <a:r>
              <a:rPr lang="en-US" altLang="ko-KR"/>
              <a:t>nested query</a:t>
            </a:r>
            <a:r>
              <a:rPr lang="ko-KR" altLang="en-US"/>
              <a:t>를 사용하지 않고도 입력문서의 구조를 변경하는 질의를 만들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15BDE-B436-44C3-9C89-6CD740581D74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XML-QL</a:t>
            </a:r>
            <a:r>
              <a:rPr lang="ko-KR" altLang="en-US"/>
              <a:t>에서는 </a:t>
            </a:r>
            <a:r>
              <a:rPr lang="en-US" altLang="ko-KR"/>
              <a:t>ID</a:t>
            </a:r>
            <a:r>
              <a:rPr lang="ko-KR" altLang="en-US"/>
              <a:t>라는 이름을 가진 </a:t>
            </a:r>
            <a:r>
              <a:rPr lang="en-US" altLang="ko-KR"/>
              <a:t>attribute</a:t>
            </a:r>
            <a:r>
              <a:rPr lang="ko-KR" altLang="en-US"/>
              <a:t>를 이용해 </a:t>
            </a:r>
            <a:r>
              <a:rPr lang="en-US" altLang="ko-KR"/>
              <a:t>grouping</a:t>
            </a:r>
            <a:r>
              <a:rPr lang="ko-KR" altLang="en-US"/>
              <a:t>을 수행한다</a:t>
            </a:r>
            <a:r>
              <a:rPr lang="en-US" altLang="ko-KR"/>
              <a:t>.</a:t>
            </a:r>
          </a:p>
          <a:p>
            <a:r>
              <a:rPr lang="en-US" altLang="ko-KR"/>
              <a:t>ID</a:t>
            </a:r>
            <a:r>
              <a:rPr lang="ko-KR" altLang="en-US"/>
              <a:t>라는 이름을 가진 </a:t>
            </a:r>
            <a:r>
              <a:rPr lang="en-US" altLang="ko-KR"/>
              <a:t>attribute</a:t>
            </a:r>
            <a:r>
              <a:rPr lang="ko-KR" altLang="en-US"/>
              <a:t>는 서로 다른 값에만 </a:t>
            </a:r>
            <a:r>
              <a:rPr lang="en-US" altLang="ko-KR"/>
              <a:t>ID</a:t>
            </a:r>
            <a:r>
              <a:rPr lang="ko-KR" altLang="en-US"/>
              <a:t>를 부여하라는 특별한 의미를</a:t>
            </a:r>
          </a:p>
          <a:p>
            <a:r>
              <a:rPr lang="ko-KR" altLang="en-US"/>
              <a:t>지니고 있다</a:t>
            </a:r>
            <a:r>
              <a:rPr lang="en-US" altLang="ko-KR"/>
              <a:t>. (</a:t>
            </a:r>
            <a:r>
              <a:rPr lang="ko-KR" altLang="en-US"/>
              <a:t>즉 서로 다른 값에 대해 </a:t>
            </a:r>
            <a:r>
              <a:rPr lang="en-US" altLang="ko-KR"/>
              <a:t>skolem function</a:t>
            </a:r>
            <a:r>
              <a:rPr lang="ko-KR" altLang="en-US"/>
              <a:t>에 의해 할당받는 값이다</a:t>
            </a:r>
            <a:r>
              <a:rPr lang="en-US" altLang="ko-KR"/>
              <a:t>.)</a:t>
            </a:r>
          </a:p>
          <a:p>
            <a:endParaRPr lang="en-US" altLang="ko-KR"/>
          </a:p>
          <a:p>
            <a:r>
              <a:rPr lang="ko-KR" altLang="en-US"/>
              <a:t>이와 같이 질의를 구성하면 같은 </a:t>
            </a:r>
            <a:r>
              <a:rPr lang="en-US" altLang="ko-KR"/>
              <a:t>ID</a:t>
            </a:r>
            <a:r>
              <a:rPr lang="ko-KR" altLang="en-US"/>
              <a:t>를 가지는 </a:t>
            </a:r>
            <a:r>
              <a:rPr lang="en-US" altLang="ko-KR"/>
              <a:t>field</a:t>
            </a:r>
            <a:r>
              <a:rPr lang="ko-KR" altLang="en-US"/>
              <a:t>들은 하나의 </a:t>
            </a:r>
            <a:r>
              <a:rPr lang="en-US" altLang="ko-KR"/>
              <a:t>element</a:t>
            </a:r>
            <a:r>
              <a:rPr lang="ko-KR" altLang="en-US"/>
              <a:t>로 </a:t>
            </a:r>
            <a:r>
              <a:rPr lang="en-US" altLang="ko-KR"/>
              <a:t>grouping</a:t>
            </a:r>
            <a:r>
              <a:rPr lang="ko-KR" altLang="en-US"/>
              <a:t>된</a:t>
            </a:r>
          </a:p>
          <a:p>
            <a:r>
              <a:rPr lang="ko-KR" altLang="en-US"/>
              <a:t>결과를 얻을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056C5-783C-4E82-93CF-4FD649E370EE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Lorel</a:t>
            </a:r>
            <a:r>
              <a:rPr lang="ko-KR" altLang="en-US"/>
              <a:t>에서 위의 질의는 </a:t>
            </a:r>
            <a:r>
              <a:rPr lang="en-US" altLang="ko-KR"/>
              <a:t>Root()</a:t>
            </a:r>
            <a:r>
              <a:rPr lang="ko-KR" altLang="en-US"/>
              <a:t>와 </a:t>
            </a:r>
            <a:r>
              <a:rPr lang="en-US" altLang="ko-KR"/>
              <a:t>Author(l,f)</a:t>
            </a:r>
            <a:r>
              <a:rPr lang="ko-KR" altLang="en-US"/>
              <a:t>라는 두개의 </a:t>
            </a:r>
            <a:r>
              <a:rPr lang="en-US" altLang="ko-KR"/>
              <a:t>skolem function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r>
              <a:rPr lang="ko-KR" altLang="en-US"/>
              <a:t>여기서 </a:t>
            </a:r>
            <a:r>
              <a:rPr lang="en-US" altLang="ko-KR"/>
              <a:t>Autho(l,f) skolem function</a:t>
            </a:r>
            <a:r>
              <a:rPr lang="ko-KR" altLang="en-US"/>
              <a:t>이 실질적으로 같은 이름을 가진 </a:t>
            </a:r>
            <a:r>
              <a:rPr lang="en-US" altLang="ko-KR"/>
              <a:t>author</a:t>
            </a:r>
            <a:r>
              <a:rPr lang="ko-KR" altLang="en-US"/>
              <a:t>에 대해 각</a:t>
            </a:r>
          </a:p>
          <a:p>
            <a:r>
              <a:rPr lang="ko-KR" altLang="en-US"/>
              <a:t>책 제목을 </a:t>
            </a:r>
            <a:r>
              <a:rPr lang="en-US" altLang="ko-KR"/>
              <a:t>grouping</a:t>
            </a:r>
            <a:r>
              <a:rPr lang="ko-KR" altLang="en-US"/>
              <a:t>해 주는 역할을 수행하며 </a:t>
            </a:r>
            <a:r>
              <a:rPr lang="en-US" altLang="ko-KR"/>
              <a:t>Root() skolem function</a:t>
            </a:r>
            <a:r>
              <a:rPr lang="ko-KR" altLang="en-US"/>
              <a:t>은 </a:t>
            </a:r>
            <a:r>
              <a:rPr lang="en-US" altLang="ko-KR"/>
              <a:t>Author(l,f)</a:t>
            </a:r>
          </a:p>
          <a:p>
            <a:r>
              <a:rPr lang="en-US" altLang="ko-KR"/>
              <a:t>skolem function</a:t>
            </a:r>
            <a:r>
              <a:rPr lang="ko-KR" altLang="en-US"/>
              <a:t>에의해 생성된 각각의 결과에 </a:t>
            </a:r>
            <a:r>
              <a:rPr lang="en-US" altLang="ko-KR"/>
              <a:t>result</a:t>
            </a:r>
            <a:r>
              <a:rPr lang="ko-KR" altLang="en-US"/>
              <a:t>라는 </a:t>
            </a:r>
            <a:r>
              <a:rPr lang="en-US" altLang="ko-KR"/>
              <a:t>tag</a:t>
            </a:r>
            <a:r>
              <a:rPr lang="ko-KR" altLang="en-US"/>
              <a:t>을 붙여주는 일을 수행한다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Nested query</a:t>
            </a:r>
            <a:r>
              <a:rPr lang="ko-KR" altLang="en-US"/>
              <a:t>의 예와 같이 </a:t>
            </a:r>
            <a:r>
              <a:rPr lang="en-US" altLang="ko-KR"/>
              <a:t>XQL</a:t>
            </a:r>
            <a:r>
              <a:rPr lang="ko-KR" altLang="en-US"/>
              <a:t>에서는 구조를 변경하는 질의를 표현할 수 없다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CF45C-8A42-4154-BE4B-2AD4489881F2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문서의 순서정보를 사용하는 질의를 구성하기 위해 질의 내에 </a:t>
            </a:r>
            <a:r>
              <a:rPr lang="en-US" altLang="ko-KR"/>
              <a:t>Indexing</a:t>
            </a:r>
            <a:r>
              <a:rPr lang="ko-KR" altLang="en-US"/>
              <a:t>을 사용할 수 있다</a:t>
            </a:r>
            <a:r>
              <a:rPr lang="en-US" altLang="ko-KR"/>
              <a:t>.</a:t>
            </a:r>
          </a:p>
          <a:p>
            <a:r>
              <a:rPr lang="ko-KR" altLang="en-US"/>
              <a:t>여기서 </a:t>
            </a:r>
            <a:r>
              <a:rPr lang="en-US" altLang="ko-KR"/>
              <a:t>Indexing</a:t>
            </a:r>
            <a:r>
              <a:rPr lang="ko-KR" altLang="en-US"/>
              <a:t>은 질의의 최적화를 위해서 데이터에 대해 구축되는 </a:t>
            </a:r>
            <a:r>
              <a:rPr lang="en-US" altLang="ko-KR"/>
              <a:t>indexing</a:t>
            </a:r>
            <a:r>
              <a:rPr lang="ko-KR" altLang="en-US"/>
              <a:t>을 의미하지 않고</a:t>
            </a:r>
          </a:p>
          <a:p>
            <a:r>
              <a:rPr lang="ko-KR" altLang="en-US"/>
              <a:t>순서정보를 따라가는 것을 의미한다</a:t>
            </a:r>
            <a:r>
              <a:rPr lang="en-US" altLang="ko-KR"/>
              <a:t>.</a:t>
            </a:r>
          </a:p>
          <a:p>
            <a:r>
              <a:rPr lang="ko-KR" altLang="en-US"/>
              <a:t>예를 들어 저자가 </a:t>
            </a:r>
            <a:r>
              <a:rPr lang="en-US" altLang="ko-KR"/>
              <a:t>10</a:t>
            </a:r>
            <a:r>
              <a:rPr lang="ko-KR" altLang="en-US"/>
              <a:t>명인 책에 대해서 결과를 책제목</a:t>
            </a:r>
            <a:r>
              <a:rPr lang="en-US" altLang="ko-KR"/>
              <a:t>, </a:t>
            </a:r>
            <a:r>
              <a:rPr lang="ko-KR" altLang="en-US"/>
              <a:t>저자</a:t>
            </a:r>
            <a:r>
              <a:rPr lang="en-US" altLang="ko-KR"/>
              <a:t>1, </a:t>
            </a:r>
            <a:r>
              <a:rPr lang="ko-KR" altLang="en-US"/>
              <a:t>저자</a:t>
            </a:r>
            <a:r>
              <a:rPr lang="en-US" altLang="ko-KR"/>
              <a:t>2, et-al</a:t>
            </a:r>
            <a:r>
              <a:rPr lang="ko-KR" altLang="en-US"/>
              <a:t>과 같이 나타내고 싶을</a:t>
            </a:r>
          </a:p>
          <a:p>
            <a:r>
              <a:rPr lang="ko-KR" altLang="en-US"/>
              <a:t>때 저자의 순서 정보를 이용한다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XQL</a:t>
            </a:r>
            <a:r>
              <a:rPr lang="ko-KR" altLang="en-US"/>
              <a:t>에서는 이와같은 질의를 수행하기 위해 </a:t>
            </a:r>
            <a:r>
              <a:rPr lang="en-US" altLang="ko-KR"/>
              <a:t>[value] </a:t>
            </a:r>
            <a:r>
              <a:rPr lang="ko-KR" altLang="en-US"/>
              <a:t>또는 </a:t>
            </a:r>
            <a:r>
              <a:rPr lang="en-US" altLang="ko-KR"/>
              <a:t>[value1 to value2]</a:t>
            </a:r>
            <a:r>
              <a:rPr lang="ko-KR" altLang="en-US"/>
              <a:t>와 같은 형식을 사용한다</a:t>
            </a:r>
            <a:r>
              <a:rPr lang="en-US" altLang="ko-KR"/>
              <a:t>.</a:t>
            </a:r>
          </a:p>
          <a:p>
            <a:r>
              <a:rPr lang="ko-KR" altLang="en-US"/>
              <a:t>위의 질의에서 처음 두명의 저자 </a:t>
            </a:r>
            <a:r>
              <a:rPr lang="en-US" altLang="ko-KR"/>
              <a:t>(autho[1 to 2])</a:t>
            </a:r>
            <a:r>
              <a:rPr lang="ko-KR" altLang="en-US"/>
              <a:t>는 그대로 결과에 반영하고 세번째 저자는 </a:t>
            </a:r>
            <a:r>
              <a:rPr lang="en-US" altLang="ko-KR"/>
              <a:t>et-al</a:t>
            </a:r>
            <a:r>
              <a:rPr lang="ko-KR" altLang="en-US"/>
              <a:t>로</a:t>
            </a:r>
          </a:p>
          <a:p>
            <a:r>
              <a:rPr lang="ko-KR" altLang="en-US"/>
              <a:t>치환하도록 질의를 구성했다</a:t>
            </a:r>
            <a:r>
              <a:rPr lang="en-US" altLang="ko-KR"/>
              <a:t>. </a:t>
            </a:r>
            <a:r>
              <a:rPr lang="ko-KR" altLang="en-US"/>
              <a:t>즉 저자가 세 명보다 많은 경우 세 번째 저자는 </a:t>
            </a:r>
            <a:r>
              <a:rPr lang="en-US" altLang="ko-KR"/>
              <a:t>et-al</a:t>
            </a:r>
            <a:r>
              <a:rPr lang="ko-KR" altLang="en-US"/>
              <a:t>로 표시되고</a:t>
            </a:r>
          </a:p>
          <a:p>
            <a:r>
              <a:rPr lang="ko-KR" altLang="en-US"/>
              <a:t>그 이후의 저자는 무시된다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801EA-90DF-438E-8D06-19B4BF9302CE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Lorel</a:t>
            </a:r>
            <a:r>
              <a:rPr lang="ko-KR" altLang="en-US"/>
              <a:t>에서는 </a:t>
            </a:r>
            <a:r>
              <a:rPr lang="en-US" altLang="ko-KR"/>
              <a:t>[value] </a:t>
            </a:r>
            <a:r>
              <a:rPr lang="ko-KR" altLang="en-US"/>
              <a:t>또는 </a:t>
            </a:r>
            <a:r>
              <a:rPr lang="en-US" altLang="ko-KR"/>
              <a:t>[value1-value2]</a:t>
            </a:r>
            <a:r>
              <a:rPr lang="ko-KR" altLang="en-US"/>
              <a:t>와 같은 형식으로 </a:t>
            </a:r>
            <a:r>
              <a:rPr lang="en-US" altLang="ko-KR"/>
              <a:t>indexing</a:t>
            </a:r>
            <a:r>
              <a:rPr lang="ko-KR" altLang="en-US"/>
              <a:t>을 하며</a:t>
            </a:r>
            <a:r>
              <a:rPr lang="en-US" altLang="ko-KR"/>
              <a:t>, </a:t>
            </a:r>
            <a:r>
              <a:rPr lang="ko-KR" altLang="en-US"/>
              <a:t>위의 질의는</a:t>
            </a:r>
          </a:p>
          <a:p>
            <a:r>
              <a:rPr lang="en-US" altLang="ko-KR"/>
              <a:t>XQL</a:t>
            </a:r>
            <a:r>
              <a:rPr lang="ko-KR" altLang="en-US"/>
              <a:t>의 질의와 마찬가지로 저자가 세명보다 많으면 세 번째 저자를 </a:t>
            </a:r>
            <a:r>
              <a:rPr lang="en-US" altLang="ko-KR"/>
              <a:t>et-al</a:t>
            </a:r>
            <a:r>
              <a:rPr lang="ko-KR" altLang="en-US"/>
              <a:t>로 표시하고 네 번째 이후</a:t>
            </a:r>
          </a:p>
          <a:p>
            <a:r>
              <a:rPr lang="ko-KR" altLang="en-US"/>
              <a:t>의 저자는 무시하도록 구성되었다</a:t>
            </a:r>
            <a:r>
              <a:rPr lang="en-US" altLang="ko-KR"/>
              <a:t>. </a:t>
            </a:r>
            <a:r>
              <a:rPr lang="ko-KR" altLang="en-US"/>
              <a:t>따라서 결과는 </a:t>
            </a:r>
            <a:r>
              <a:rPr lang="en-US" altLang="ko-KR"/>
              <a:t>(</a:t>
            </a:r>
            <a:r>
              <a:rPr lang="ko-KR" altLang="en-US"/>
              <a:t>책제목</a:t>
            </a:r>
            <a:r>
              <a:rPr lang="en-US" altLang="ko-KR"/>
              <a:t>, </a:t>
            </a:r>
            <a:r>
              <a:rPr lang="ko-KR" altLang="en-US"/>
              <a:t>저자</a:t>
            </a:r>
            <a:r>
              <a:rPr lang="en-US" altLang="ko-KR"/>
              <a:t>1, </a:t>
            </a:r>
            <a:r>
              <a:rPr lang="ko-KR" altLang="en-US"/>
              <a:t>저자</a:t>
            </a:r>
            <a:r>
              <a:rPr lang="en-US" altLang="ko-KR"/>
              <a:t>2, et-al)</a:t>
            </a:r>
            <a:r>
              <a:rPr lang="ko-KR" altLang="en-US"/>
              <a:t>과 같은 형식으로</a:t>
            </a:r>
          </a:p>
          <a:p>
            <a:r>
              <a:rPr lang="ko-KR" altLang="en-US"/>
              <a:t>구성된다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228A7-0722-4BD6-BE0F-F9CDF77F6A19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XML-QL</a:t>
            </a:r>
            <a:r>
              <a:rPr lang="ko-KR" altLang="en-US"/>
              <a:t>에서는 </a:t>
            </a:r>
            <a:r>
              <a:rPr lang="en-US" altLang="ko-KR"/>
              <a:t>[variable]</a:t>
            </a:r>
            <a:r>
              <a:rPr lang="ko-KR" altLang="en-US"/>
              <a:t>과 같은 방법을 사용하여 순서정보를 </a:t>
            </a:r>
            <a:r>
              <a:rPr lang="en-US" altLang="ko-KR"/>
              <a:t>variable</a:t>
            </a:r>
            <a:r>
              <a:rPr lang="ko-KR" altLang="en-US"/>
              <a:t>에 바인딩 시킨 후</a:t>
            </a:r>
            <a:r>
              <a:rPr lang="en-US" altLang="ko-KR"/>
              <a:t>,</a:t>
            </a:r>
          </a:p>
          <a:p>
            <a:r>
              <a:rPr lang="en-US" altLang="ko-KR"/>
              <a:t>Construct</a:t>
            </a:r>
            <a:r>
              <a:rPr lang="ko-KR" altLang="en-US"/>
              <a:t>절에서 </a:t>
            </a:r>
            <a:r>
              <a:rPr lang="en-US" altLang="ko-KR"/>
              <a:t>binding</a:t>
            </a:r>
            <a:r>
              <a:rPr lang="ko-KR" altLang="en-US"/>
              <a:t>된 순서 값을 사용하는 부 질의를 생성하여 처리한다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위의 질의에서 </a:t>
            </a:r>
            <a:r>
              <a:rPr lang="en-US" altLang="ko-KR"/>
              <a:t>CONSTRUCT</a:t>
            </a:r>
            <a:r>
              <a:rPr lang="ko-KR" altLang="en-US"/>
              <a:t>절의 </a:t>
            </a:r>
            <a:r>
              <a:rPr lang="en-US" altLang="ko-KR"/>
              <a:t>$i</a:t>
            </a:r>
            <a:r>
              <a:rPr lang="ko-KR" altLang="en-US"/>
              <a:t>는 </a:t>
            </a:r>
            <a:r>
              <a:rPr lang="en-US" altLang="ko-KR"/>
              <a:t>author</a:t>
            </a:r>
            <a:r>
              <a:rPr lang="ko-KR" altLang="en-US"/>
              <a:t>에 대한 </a:t>
            </a:r>
            <a:r>
              <a:rPr lang="en-US" altLang="ko-KR"/>
              <a:t>index</a:t>
            </a:r>
            <a:r>
              <a:rPr lang="ko-KR" altLang="en-US"/>
              <a:t>값이며 </a:t>
            </a:r>
            <a:r>
              <a:rPr lang="en-US" altLang="ko-KR"/>
              <a:t>index</a:t>
            </a:r>
            <a:r>
              <a:rPr lang="ko-KR" altLang="en-US"/>
              <a:t>의 값이 </a:t>
            </a:r>
            <a:r>
              <a:rPr lang="en-US" altLang="ko-KR"/>
              <a:t>3</a:t>
            </a:r>
            <a:r>
              <a:rPr lang="ko-KR" altLang="en-US"/>
              <a:t>인 경우</a:t>
            </a:r>
          </a:p>
          <a:p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세 번째 저자의 경우</a:t>
            </a:r>
            <a:r>
              <a:rPr lang="en-US" altLang="ko-KR"/>
              <a:t>) et-al</a:t>
            </a:r>
            <a:r>
              <a:rPr lang="ko-KR" altLang="en-US"/>
              <a:t>로 표시한다</a:t>
            </a:r>
            <a:r>
              <a:rPr lang="en-US" altLang="ko-KR"/>
              <a:t>. (</a:t>
            </a:r>
            <a:r>
              <a:rPr lang="ko-KR" altLang="en-US"/>
              <a:t>네 번째 이후는 무시됨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위의 질의는 </a:t>
            </a:r>
            <a:r>
              <a:rPr lang="en-US" altLang="ko-KR"/>
              <a:t>title</a:t>
            </a:r>
            <a:r>
              <a:rPr lang="ko-KR" altLang="en-US"/>
              <a:t>에 대해 </a:t>
            </a:r>
            <a:r>
              <a:rPr lang="en-US" altLang="ko-KR"/>
              <a:t>grouping</a:t>
            </a:r>
            <a:r>
              <a:rPr lang="ko-KR" altLang="en-US"/>
              <a:t>하기 위해서 스콜렘 함수를 사용한다</a:t>
            </a:r>
            <a:r>
              <a:rPr lang="en-US" altLang="ko-KR"/>
              <a:t>(</a:t>
            </a:r>
            <a:r>
              <a:rPr lang="en-US" altLang="ko-KR" sz="1400">
                <a:latin typeface="Arial Unicode MS" pitchFamily="34" charset="-122"/>
              </a:rPr>
              <a:t>&lt;book ID=title($t)&gt; </a:t>
            </a:r>
            <a:r>
              <a:rPr lang="ko-KR" altLang="en-US" sz="1400">
                <a:latin typeface="Arial Unicode MS" pitchFamily="34" charset="-122"/>
              </a:rPr>
              <a:t>부분</a:t>
            </a:r>
            <a:r>
              <a:rPr lang="en-US" altLang="ko-KR" sz="1400">
                <a:latin typeface="Arial Unicode MS" pitchFamily="34" charset="-122"/>
              </a:rPr>
              <a:t>)</a:t>
            </a:r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A8BD2-D1FB-402F-8A29-CE879D30A26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YATL</a:t>
            </a:r>
            <a:r>
              <a:rPr lang="ko-KR" altLang="en-US"/>
              <a:t>에서도 </a:t>
            </a:r>
            <a:r>
              <a:rPr lang="en-US" altLang="ko-KR"/>
              <a:t>XML-QL</a:t>
            </a:r>
            <a:r>
              <a:rPr lang="ko-KR" altLang="en-US"/>
              <a:t>과 비슷하게 </a:t>
            </a:r>
            <a:r>
              <a:rPr lang="en-US" altLang="ko-KR"/>
              <a:t>[variable]</a:t>
            </a:r>
            <a:r>
              <a:rPr lang="ko-KR" altLang="en-US"/>
              <a:t>을 통해 </a:t>
            </a:r>
            <a:r>
              <a:rPr lang="en-US" altLang="ko-KR"/>
              <a:t>variable</a:t>
            </a:r>
            <a:r>
              <a:rPr lang="ko-KR" altLang="en-US"/>
              <a:t>에 순서정보를 바인딩 한 후에</a:t>
            </a:r>
          </a:p>
          <a:p>
            <a:r>
              <a:rPr lang="ko-KR" altLang="en-US"/>
              <a:t>바인딩된 </a:t>
            </a:r>
            <a:r>
              <a:rPr lang="en-US" altLang="ko-KR"/>
              <a:t>variable</a:t>
            </a:r>
            <a:r>
              <a:rPr lang="ko-KR" altLang="en-US"/>
              <a:t>의 값</a:t>
            </a:r>
            <a:r>
              <a:rPr lang="en-US" altLang="ko-KR"/>
              <a:t>(</a:t>
            </a:r>
            <a:r>
              <a:rPr lang="ko-KR" altLang="en-US"/>
              <a:t>인덱스값</a:t>
            </a:r>
            <a:r>
              <a:rPr lang="en-US" altLang="ko-KR"/>
              <a:t>)</a:t>
            </a:r>
            <a:r>
              <a:rPr lang="ko-KR" altLang="en-US"/>
              <a:t>을 사용해 원하는 결과를 얻는다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EF2F7-ABF5-4D7D-9A27-92874AD2A17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에서의 </a:t>
            </a:r>
            <a:r>
              <a:rPr lang="en-US" altLang="ko-KR"/>
              <a:t>order-by</a:t>
            </a:r>
            <a:r>
              <a:rPr lang="ko-KR" altLang="en-US"/>
              <a:t>와 같이 </a:t>
            </a:r>
            <a:r>
              <a:rPr lang="en-US" altLang="ko-KR"/>
              <a:t>XML</a:t>
            </a:r>
            <a:r>
              <a:rPr lang="ko-KR" altLang="en-US"/>
              <a:t>질의 언어에서도 </a:t>
            </a:r>
            <a:r>
              <a:rPr lang="en-US" altLang="ko-KR"/>
              <a:t>order-by</a:t>
            </a:r>
            <a:r>
              <a:rPr lang="ko-KR" altLang="en-US"/>
              <a:t>절을 이용해 결과를</a:t>
            </a:r>
          </a:p>
          <a:p>
            <a:r>
              <a:rPr lang="ko-KR" altLang="en-US"/>
              <a:t>정렬할 수 있다</a:t>
            </a:r>
            <a:r>
              <a:rPr lang="en-US" altLang="ko-KR"/>
              <a:t>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69D40-8C62-48E7-8FCB-403F87F11F1C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9149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질의 언어는 대부분 비슷한 구조를 가지고 있다</a:t>
            </a:r>
            <a:r>
              <a:rPr lang="en-US" altLang="ko-KR"/>
              <a:t>.</a:t>
            </a:r>
          </a:p>
          <a:p>
            <a:r>
              <a:rPr lang="en-US" altLang="ko-KR"/>
              <a:t>XML</a:t>
            </a:r>
            <a:r>
              <a:rPr lang="ko-KR" altLang="en-US"/>
              <a:t>에 질의를 하기 위한 질의 언어들의 구성요소와 효과적인 질의 처리방법에</a:t>
            </a:r>
          </a:p>
          <a:p>
            <a:r>
              <a:rPr lang="ko-KR" altLang="en-US"/>
              <a:t>대해서 살펴본다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D1BCE-6E8A-428B-BD4E-23B6502531C4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</a:t>
            </a:r>
            <a:r>
              <a:rPr lang="en-US" altLang="ko-KR"/>
              <a:t>XML-QL</a:t>
            </a:r>
            <a:r>
              <a:rPr lang="ko-KR" altLang="en-US"/>
              <a:t>질의에서 </a:t>
            </a:r>
            <a:r>
              <a:rPr lang="en-US" altLang="ko-KR"/>
              <a:t>CONSTRUCT</a:t>
            </a:r>
            <a:r>
              <a:rPr lang="ko-KR" altLang="en-US"/>
              <a:t>절 앞에 </a:t>
            </a:r>
            <a:r>
              <a:rPr lang="en-US" altLang="ko-KR"/>
              <a:t>ORDER-BY $t(title)</a:t>
            </a:r>
            <a:r>
              <a:rPr lang="ko-KR" altLang="en-US"/>
              <a:t>를 명시함으로써</a:t>
            </a:r>
          </a:p>
          <a:p>
            <a:r>
              <a:rPr lang="ko-KR" altLang="en-US"/>
              <a:t>질의의 결과가 </a:t>
            </a:r>
            <a:r>
              <a:rPr lang="en-US" altLang="ko-KR"/>
              <a:t>$t(title)</a:t>
            </a:r>
            <a:r>
              <a:rPr lang="ko-KR" altLang="en-US"/>
              <a:t>항목으로 </a:t>
            </a:r>
            <a:r>
              <a:rPr lang="en-US" altLang="ko-KR"/>
              <a:t>sorting</a:t>
            </a:r>
            <a:r>
              <a:rPr lang="ko-KR" altLang="en-US"/>
              <a:t>되게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B4934-8761-4FFC-BDFE-A1842D79FB25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YATL</a:t>
            </a:r>
            <a:r>
              <a:rPr lang="ko-KR" altLang="en-US"/>
              <a:t>에서는 </a:t>
            </a:r>
            <a:r>
              <a:rPr lang="en-US" altLang="ko-KR"/>
              <a:t>grouping</a:t>
            </a:r>
            <a:r>
              <a:rPr lang="ko-KR" altLang="en-US"/>
              <a:t>과 비슷하게 </a:t>
            </a:r>
            <a:r>
              <a:rPr lang="en-US" altLang="ko-KR"/>
              <a:t>o($t)</a:t>
            </a:r>
            <a:r>
              <a:rPr lang="ko-KR" altLang="en-US"/>
              <a:t>항목을 추가함으로써 질의의 결과를</a:t>
            </a:r>
          </a:p>
          <a:p>
            <a:r>
              <a:rPr lang="en-US" altLang="ko-KR"/>
              <a:t>Title</a:t>
            </a:r>
            <a:r>
              <a:rPr lang="ko-KR" altLang="en-US"/>
              <a:t>항목으로 정렬되도록 만들어진다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17DF5-6B7D-4771-8505-9A4E3247FBC7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Lorel</a:t>
            </a:r>
            <a:r>
              <a:rPr lang="ko-KR" altLang="en-US"/>
              <a:t>은 </a:t>
            </a:r>
            <a:r>
              <a:rPr lang="en-US" altLang="ko-KR"/>
              <a:t>SQL</a:t>
            </a:r>
            <a:r>
              <a:rPr lang="ko-KR" altLang="en-US"/>
              <a:t>이나 </a:t>
            </a:r>
            <a:r>
              <a:rPr lang="en-US" altLang="ko-KR"/>
              <a:t>OQL</a:t>
            </a:r>
            <a:r>
              <a:rPr lang="ko-KR" altLang="en-US"/>
              <a:t>과 비슷하게</a:t>
            </a:r>
          </a:p>
          <a:p>
            <a:r>
              <a:rPr lang="en-US" altLang="ko-KR"/>
              <a:t>Where</a:t>
            </a:r>
            <a:r>
              <a:rPr lang="ko-KR" altLang="en-US"/>
              <a:t>절에 </a:t>
            </a:r>
            <a:r>
              <a:rPr lang="en-US" altLang="ko-KR"/>
              <a:t>order by</a:t>
            </a:r>
            <a:r>
              <a:rPr lang="ko-KR" altLang="en-US"/>
              <a:t>를 통해 질의 결과를 정렬한다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XQL</a:t>
            </a:r>
            <a:r>
              <a:rPr lang="ko-KR" altLang="en-US"/>
              <a:t>의 경우 질의의 결과를 정렬하는 방법을 제공하지 않는다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09959-41E6-43D7-8FBE-8445D14845A7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은 구조가 불규칙적이며 사용자가 전체 구조를 파악하지 않은 상태에서도</a:t>
            </a:r>
          </a:p>
          <a:p>
            <a:r>
              <a:rPr lang="ko-KR" altLang="en-US"/>
              <a:t>질의가 가능하여야 한다</a:t>
            </a:r>
            <a:r>
              <a:rPr lang="en-US" altLang="ko-KR"/>
              <a:t>. </a:t>
            </a:r>
            <a:r>
              <a:rPr lang="ko-KR" altLang="en-US"/>
              <a:t>따라서 문서의 전체 구조를 파악하지 않고 </a:t>
            </a:r>
            <a:r>
              <a:rPr lang="en-US" altLang="ko-KR"/>
              <a:t>XML</a:t>
            </a:r>
            <a:r>
              <a:rPr lang="ko-KR" altLang="en-US"/>
              <a:t>문서의</a:t>
            </a:r>
          </a:p>
          <a:p>
            <a:r>
              <a:rPr lang="ko-KR" altLang="en-US"/>
              <a:t>임의의 위치를 질의하기 위해서 </a:t>
            </a:r>
            <a:r>
              <a:rPr lang="en-US" altLang="ko-KR"/>
              <a:t>XML</a:t>
            </a:r>
            <a:r>
              <a:rPr lang="ko-KR" altLang="en-US"/>
              <a:t>에 대한 질의 언어들은 정규식을 사용하는</a:t>
            </a:r>
          </a:p>
          <a:p>
            <a:r>
              <a:rPr lang="ko-KR" altLang="en-US"/>
              <a:t>질의를 제공해 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또한 문서의 구조를 표현하는 </a:t>
            </a:r>
            <a:r>
              <a:rPr lang="en-US" altLang="ko-KR"/>
              <a:t>DTD</a:t>
            </a:r>
            <a:r>
              <a:rPr lang="ko-KR" altLang="en-US"/>
              <a:t>역시 정규식을 사용하여 기술한다</a:t>
            </a:r>
            <a:r>
              <a:rPr lang="en-US" altLang="ko-KR"/>
              <a:t>.</a:t>
            </a:r>
          </a:p>
          <a:p>
            <a:r>
              <a:rPr lang="en-US" altLang="ko-KR"/>
              <a:t>DTD</a:t>
            </a:r>
            <a:r>
              <a:rPr lang="ko-KR" altLang="en-US"/>
              <a:t>에서 *는 </a:t>
            </a:r>
            <a:r>
              <a:rPr lang="en-US" altLang="ko-KR"/>
              <a:t>0</a:t>
            </a:r>
            <a:r>
              <a:rPr lang="ko-KR" altLang="en-US"/>
              <a:t>번 이상 반복되는 것을 표현한다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19A76-824C-4719-A9BE-E49CE6E8F175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XML-QL </a:t>
            </a:r>
            <a:r>
              <a:rPr lang="ko-KR" altLang="en-US"/>
              <a:t>질의에서 </a:t>
            </a:r>
            <a:r>
              <a:rPr lang="en-US" altLang="ko-KR"/>
              <a:t>chapter</a:t>
            </a:r>
            <a:r>
              <a:rPr lang="ko-KR" altLang="en-US"/>
              <a:t>아래에 몇번의 </a:t>
            </a:r>
            <a:r>
              <a:rPr lang="en-US" altLang="ko-KR"/>
              <a:t>section</a:t>
            </a:r>
            <a:r>
              <a:rPr lang="ko-KR" altLang="en-US"/>
              <a:t>이 나타나던지 상관없이</a:t>
            </a:r>
          </a:p>
          <a:p>
            <a:r>
              <a:rPr lang="en-US" altLang="ko-KR"/>
              <a:t>Chapter </a:t>
            </a:r>
            <a:r>
              <a:rPr lang="ko-KR" altLang="en-US"/>
              <a:t>아래의 모든 </a:t>
            </a:r>
            <a:r>
              <a:rPr lang="en-US" altLang="ko-KR"/>
              <a:t>section</a:t>
            </a:r>
            <a:r>
              <a:rPr lang="ko-KR" altLang="en-US"/>
              <a:t>에 대해 질의하기 위해 </a:t>
            </a:r>
            <a:r>
              <a:rPr lang="en-US" altLang="ko-KR"/>
              <a:t>chapter.(section)*</a:t>
            </a:r>
            <a:r>
              <a:rPr lang="ko-KR" altLang="en-US"/>
              <a:t>와</a:t>
            </a:r>
          </a:p>
          <a:p>
            <a:r>
              <a:rPr lang="ko-KR" altLang="en-US"/>
              <a:t>같은 정규식을 사용한다</a:t>
            </a:r>
            <a:r>
              <a:rPr lang="en-US" altLang="ko-KR"/>
              <a:t>.</a:t>
            </a:r>
          </a:p>
          <a:p>
            <a:r>
              <a:rPr lang="en-US" altLang="ko-KR"/>
              <a:t>Lorel</a:t>
            </a:r>
            <a:r>
              <a:rPr lang="ko-KR" altLang="en-US"/>
              <a:t>에서도 </a:t>
            </a:r>
            <a:r>
              <a:rPr lang="en-US" altLang="ko-KR"/>
              <a:t>XML-QL</a:t>
            </a:r>
            <a:r>
              <a:rPr lang="ko-KR" altLang="en-US"/>
              <a:t>과 마찬가지로 </a:t>
            </a:r>
            <a:r>
              <a:rPr lang="en-US" altLang="ko-KR"/>
              <a:t>chapter.(section)*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5A25A-F389-46E7-A604-02D462C98043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XQL</a:t>
            </a:r>
            <a:r>
              <a:rPr lang="ko-KR" altLang="en-US"/>
              <a:t>은 </a:t>
            </a:r>
            <a:r>
              <a:rPr lang="en-US" altLang="ko-KR"/>
              <a:t>//</a:t>
            </a:r>
            <a:r>
              <a:rPr lang="ko-KR" altLang="en-US"/>
              <a:t>와 같은 표현을 사용하여 임의의 깊이를 표현한다</a:t>
            </a:r>
            <a:r>
              <a:rPr lang="en-US" altLang="ko-KR"/>
              <a:t>.</a:t>
            </a:r>
          </a:p>
          <a:p>
            <a:r>
              <a:rPr lang="ko-KR" altLang="en-US"/>
              <a:t>위의 질의는 </a:t>
            </a:r>
            <a:r>
              <a:rPr lang="en-US" altLang="ko-KR"/>
              <a:t>XML</a:t>
            </a:r>
            <a:r>
              <a:rPr lang="ko-KR" altLang="en-US"/>
              <a:t>을 포함하는 </a:t>
            </a:r>
            <a:r>
              <a:rPr lang="en-US" altLang="ko-KR"/>
              <a:t>title</a:t>
            </a:r>
            <a:r>
              <a:rPr lang="ko-KR" altLang="en-US"/>
              <a:t>을 </a:t>
            </a:r>
            <a:r>
              <a:rPr lang="en-US" altLang="ko-KR"/>
              <a:t>chapter </a:t>
            </a:r>
            <a:r>
              <a:rPr lang="ko-KR" altLang="en-US"/>
              <a:t>와 </a:t>
            </a:r>
            <a:r>
              <a:rPr lang="en-US" altLang="ko-KR"/>
              <a:t>section</a:t>
            </a:r>
            <a:r>
              <a:rPr lang="ko-KR" altLang="en-US"/>
              <a:t>에서</a:t>
            </a:r>
          </a:p>
          <a:p>
            <a:r>
              <a:rPr lang="ko-KR" altLang="en-US"/>
              <a:t>찾아내는 질의이다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YATL</a:t>
            </a:r>
            <a:r>
              <a:rPr lang="ko-KR" altLang="en-US"/>
              <a:t>에서는 정규식을 이용하는 질의를 지원하지 않는다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2B2EF-806A-435A-A0E2-089431ADD17E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문서의 구조 정보를 사용하여 문서검색을 함으로써 보다 정확한 결과를 얻을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HTML</a:t>
            </a:r>
            <a:r>
              <a:rPr lang="ko-KR" altLang="en-US"/>
              <a:t>의 경우 단순히 단어를 통해 검색함으로 인해 문서검색의 결과에 원하지 않는 결과가</a:t>
            </a:r>
          </a:p>
          <a:p>
            <a:r>
              <a:rPr lang="ko-KR" altLang="en-US"/>
              <a:t>대량으로 포함될 수 있다</a:t>
            </a:r>
            <a:r>
              <a:rPr lang="en-US" altLang="ko-KR"/>
              <a:t>.</a:t>
            </a:r>
            <a:r>
              <a:rPr lang="ko-KR" altLang="en-US"/>
              <a:t>이러한 문제점을 </a:t>
            </a:r>
            <a:r>
              <a:rPr lang="en-US" altLang="ko-KR"/>
              <a:t>XML</a:t>
            </a:r>
            <a:r>
              <a:rPr lang="ko-KR" altLang="en-US"/>
              <a:t>문서의 구조정보를 이용하여 해결한다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C95BB-D230-46EF-8BEE-BC1349D5750C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D7D05-8729-4B5D-914B-343D526D55EC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정보 검색</a:t>
            </a:r>
            <a:r>
              <a:rPr lang="en-US" altLang="ko-KR"/>
              <a:t>(Information Retrieval)</a:t>
            </a:r>
            <a:r>
              <a:rPr lang="ko-KR" altLang="en-US"/>
              <a:t>은 다음과 같이 진행된다</a:t>
            </a:r>
            <a:r>
              <a:rPr lang="en-US" altLang="ko-KR"/>
              <a:t>.</a:t>
            </a:r>
          </a:p>
          <a:p>
            <a:r>
              <a:rPr lang="ko-KR" altLang="en-US"/>
              <a:t>사용자가 원하는 문서를 찾기 위해 입력한 정보는 특정 질의롤 변환되며</a:t>
            </a:r>
          </a:p>
          <a:p>
            <a:r>
              <a:rPr lang="ko-KR" altLang="en-US"/>
              <a:t>이 질의를 데이터에 대해 처리하여 결과를 얻어낸다</a:t>
            </a:r>
            <a:r>
              <a:rPr lang="en-US" altLang="ko-KR"/>
              <a:t>.</a:t>
            </a:r>
          </a:p>
          <a:p>
            <a:r>
              <a:rPr lang="ko-KR" altLang="en-US"/>
              <a:t>이때 결과가 현실성이 있어야 한다</a:t>
            </a:r>
            <a:r>
              <a:rPr lang="en-US" altLang="ko-KR"/>
              <a:t>.(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너무 많은 결과가 나와서</a:t>
            </a:r>
          </a:p>
          <a:p>
            <a:r>
              <a:rPr lang="ko-KR" altLang="en-US"/>
              <a:t>실제로 원하는 결과가 어떤 것인지 찾기 힘들어서는 안 된다는 것이다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EF421-B6A7-4D83-82CE-5255FD2FEF9D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기존의 정보검색은 너무 많은 결과가 나타나서 실제 원하는 결과를 찾기 위해</a:t>
            </a:r>
          </a:p>
          <a:p>
            <a:r>
              <a:rPr lang="ko-KR" altLang="en-US"/>
              <a:t>많은 수작업이 필요했다</a:t>
            </a:r>
            <a:r>
              <a:rPr lang="en-US" altLang="ko-KR"/>
              <a:t>. </a:t>
            </a:r>
            <a:r>
              <a:rPr lang="ko-KR" altLang="en-US"/>
              <a:t>이것은 정보검색 과정에서 단순히 사용자가 입력한</a:t>
            </a:r>
          </a:p>
          <a:p>
            <a:r>
              <a:rPr lang="ko-KR" altLang="en-US"/>
              <a:t>단어를 포함하는 모든 문서를 결과로 돌려주기 때문이다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XML</a:t>
            </a:r>
            <a:r>
              <a:rPr lang="ko-KR" altLang="en-US"/>
              <a:t>에 대한 정보 검색은 </a:t>
            </a:r>
            <a:r>
              <a:rPr lang="en-US" altLang="ko-KR"/>
              <a:t>XML</a:t>
            </a:r>
            <a:r>
              <a:rPr lang="ko-KR" altLang="en-US"/>
              <a:t>의 구조정보를 이용할 수 있으므로 </a:t>
            </a:r>
            <a:r>
              <a:rPr lang="en-US" altLang="ko-KR"/>
              <a:t>XML</a:t>
            </a:r>
            <a:r>
              <a:rPr lang="ko-KR" altLang="en-US"/>
              <a:t>의 구조</a:t>
            </a:r>
          </a:p>
          <a:p>
            <a:r>
              <a:rPr lang="ko-KR" altLang="en-US"/>
              <a:t>와 입력 단어를 통해 결과를 얻어내면 보다 정확한 결과를 얻어 낼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500DB-918B-48F1-B8A4-F2DBA58AD76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92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을 위한 질의 언어는 다음의 네 가지가 대표적이다</a:t>
            </a:r>
            <a:r>
              <a:rPr lang="en-US" altLang="ko-KR"/>
              <a:t>.</a:t>
            </a:r>
          </a:p>
          <a:p>
            <a:r>
              <a:rPr lang="en-US" altLang="ko-KR"/>
              <a:t>XML-QL</a:t>
            </a:r>
          </a:p>
          <a:p>
            <a:r>
              <a:rPr lang="en-US" altLang="ko-KR"/>
              <a:t>YATL</a:t>
            </a:r>
          </a:p>
          <a:p>
            <a:r>
              <a:rPr lang="en-US" altLang="ko-KR"/>
              <a:t>Lorel</a:t>
            </a:r>
          </a:p>
          <a:p>
            <a:r>
              <a:rPr lang="en-US" altLang="ko-KR"/>
              <a:t>XQL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A17AB-E6D7-4577-8F99-94716802A0FE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기존의 정보 검색 모델은 진리식을 이용하는 모델을 사용했다</a:t>
            </a:r>
            <a:r>
              <a:rPr lang="en-US" altLang="ko-KR"/>
              <a:t>.</a:t>
            </a:r>
          </a:p>
          <a:p>
            <a:r>
              <a:rPr lang="ko-KR" altLang="en-US"/>
              <a:t>즉 특정 </a:t>
            </a:r>
            <a:r>
              <a:rPr lang="en-US" altLang="ko-KR"/>
              <a:t>keyword</a:t>
            </a:r>
            <a:r>
              <a:rPr lang="ko-KR" altLang="en-US"/>
              <a:t>들이 모두 나타나거나</a:t>
            </a:r>
            <a:r>
              <a:rPr lang="en-US" altLang="ko-KR"/>
              <a:t>(AND) </a:t>
            </a:r>
            <a:r>
              <a:rPr lang="ko-KR" altLang="en-US"/>
              <a:t>하나 이상 나타나는</a:t>
            </a:r>
            <a:r>
              <a:rPr lang="en-US" altLang="ko-KR"/>
              <a:t>(OR)</a:t>
            </a:r>
          </a:p>
          <a:p>
            <a:r>
              <a:rPr lang="ko-KR" altLang="en-US"/>
              <a:t>문서들을 찾게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보다 정확한 검색을 위해 질의에 나타나는 각 단어들에 대해 중요도를</a:t>
            </a:r>
          </a:p>
          <a:p>
            <a:r>
              <a:rPr lang="ko-KR" altLang="en-US"/>
              <a:t>부여하는 방법이 있지만</a:t>
            </a:r>
            <a:r>
              <a:rPr lang="en-US" altLang="ko-KR"/>
              <a:t>, </a:t>
            </a:r>
            <a:r>
              <a:rPr lang="ko-KR" altLang="en-US"/>
              <a:t>질의를 구성하기가 힘들며 중요도를 결정하</a:t>
            </a:r>
          </a:p>
          <a:p>
            <a:r>
              <a:rPr lang="ko-KR" altLang="en-US"/>
              <a:t>는 방법이 옳은 방법인지 증명할 수 있는 방법이 없다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Fussy Set Model</a:t>
            </a:r>
            <a:r>
              <a:rPr lang="ko-KR" altLang="en-US"/>
              <a:t>은 진리식과 단어에 대한 중요도를 합쳐놓은 모델이다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D1520-D97F-4F24-8827-FBE119FF6D31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Vector space model</a:t>
            </a:r>
            <a:r>
              <a:rPr lang="ko-KR" altLang="en-US"/>
              <a:t>을 통해</a:t>
            </a:r>
          </a:p>
          <a:p>
            <a:r>
              <a:rPr lang="ko-KR" altLang="en-US"/>
              <a:t>입력 단어에 대한 유사성 검색을 할 수 있으나 논리적 연관관계를 표현하는</a:t>
            </a:r>
          </a:p>
          <a:p>
            <a:r>
              <a:rPr lang="ko-KR" altLang="en-US"/>
              <a:t>것은 불가능하다</a:t>
            </a:r>
            <a:r>
              <a:rPr lang="en-US" altLang="ko-KR"/>
              <a:t>.</a:t>
            </a:r>
          </a:p>
          <a:p>
            <a:r>
              <a:rPr lang="ko-KR" altLang="en-US"/>
              <a:t>확률정보를 이용하여 질의의 결과를 돌려주는 모델도 제안되었다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DF22B-EE75-47AC-9D12-915F4107D418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정보검색을 위해 색인을 사용하며</a:t>
            </a:r>
          </a:p>
          <a:p>
            <a:r>
              <a:rPr lang="ko-KR" altLang="en-US"/>
              <a:t>가장 많이 사용되는 색인은 각 단어들에 대해 색인을 구축하는 </a:t>
            </a:r>
            <a:r>
              <a:rPr lang="en-US" altLang="ko-KR"/>
              <a:t>inverted index</a:t>
            </a:r>
            <a:r>
              <a:rPr lang="ko-KR" altLang="en-US"/>
              <a:t>이며</a:t>
            </a:r>
          </a:p>
          <a:p>
            <a:r>
              <a:rPr lang="ko-KR" altLang="en-US"/>
              <a:t>여러 가지 수정된 버젼들이 제안되었다</a:t>
            </a:r>
            <a:r>
              <a:rPr lang="en-US" altLang="ko-KR"/>
              <a:t>.</a:t>
            </a:r>
          </a:p>
          <a:p>
            <a:r>
              <a:rPr lang="en-US" altLang="ko-KR"/>
              <a:t>ANOR</a:t>
            </a:r>
            <a:r>
              <a:rPr lang="ko-KR" altLang="en-US"/>
              <a:t>의 경우 중복되는 노드들을 삭제한 후 각 단어에 대해 </a:t>
            </a:r>
            <a:r>
              <a:rPr lang="en-US" altLang="ko-KR"/>
              <a:t>inverted index</a:t>
            </a:r>
            <a:r>
              <a:rPr lang="ko-KR" altLang="en-US"/>
              <a:t>를 구축한</a:t>
            </a:r>
          </a:p>
          <a:p>
            <a:r>
              <a:rPr lang="ko-KR" altLang="en-US"/>
              <a:t>색인이다</a:t>
            </a:r>
            <a:r>
              <a:rPr lang="en-US" altLang="ko-KR"/>
              <a:t>.</a:t>
            </a:r>
          </a:p>
          <a:p>
            <a:r>
              <a:rPr lang="en-US" altLang="ko-KR"/>
              <a:t>BUS</a:t>
            </a:r>
            <a:r>
              <a:rPr lang="ko-KR" altLang="en-US"/>
              <a:t>는 </a:t>
            </a:r>
            <a:r>
              <a:rPr lang="en-US" altLang="ko-KR"/>
              <a:t>Bottom up scheme</a:t>
            </a:r>
            <a:r>
              <a:rPr lang="ko-KR" altLang="en-US"/>
              <a:t>으로 가장 낮은 </a:t>
            </a:r>
            <a:r>
              <a:rPr lang="en-US" altLang="ko-KR"/>
              <a:t>level(</a:t>
            </a:r>
            <a:r>
              <a:rPr lang="ko-KR" altLang="en-US"/>
              <a:t>즉 </a:t>
            </a:r>
            <a:r>
              <a:rPr lang="en-US" altLang="ko-KR"/>
              <a:t>leaf node)</a:t>
            </a:r>
            <a:r>
              <a:rPr lang="ko-KR" altLang="en-US"/>
              <a:t>에 대해 색인을 구축한</a:t>
            </a:r>
          </a:p>
          <a:p>
            <a:r>
              <a:rPr lang="ko-KR" altLang="en-US"/>
              <a:t>후에 결과를 돌려주는 때에 위의 </a:t>
            </a:r>
            <a:r>
              <a:rPr lang="en-US" altLang="ko-KR"/>
              <a:t>level(</a:t>
            </a:r>
            <a:r>
              <a:rPr lang="ko-KR" altLang="en-US"/>
              <a:t>즉 </a:t>
            </a:r>
            <a:r>
              <a:rPr lang="en-US" altLang="ko-KR"/>
              <a:t>internal node)</a:t>
            </a:r>
            <a:r>
              <a:rPr lang="ko-KR" altLang="en-US"/>
              <a:t>을 이용해 결과들의 중요도</a:t>
            </a:r>
          </a:p>
          <a:p>
            <a:r>
              <a:rPr lang="ko-KR" altLang="en-US"/>
              <a:t>를 부여해 주는 방식이다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F5D11-225E-4375-AB7B-5106BB01E985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위의 트리에서 중복되어 나타나는 단어는 첫번째 이후의 모든 단어에 대한 노드를 가상 노드로 만든다</a:t>
            </a:r>
            <a:r>
              <a:rPr lang="en-US" altLang="ko-KR"/>
              <a:t>.</a:t>
            </a:r>
          </a:p>
          <a:p>
            <a:r>
              <a:rPr lang="ko-KR" altLang="en-US"/>
              <a:t>각 단어에 대한 </a:t>
            </a:r>
            <a:r>
              <a:rPr lang="en-US" altLang="ko-KR"/>
              <a:t>UID</a:t>
            </a:r>
            <a:r>
              <a:rPr lang="ko-KR" altLang="en-US"/>
              <a:t>는 가상노드를 제외한 노드에 대해 넓이 우선 탐색</a:t>
            </a:r>
            <a:r>
              <a:rPr lang="en-US" altLang="ko-KR"/>
              <a:t>(Breadth-First-Search)</a:t>
            </a:r>
            <a:r>
              <a:rPr lang="ko-KR" altLang="en-US"/>
              <a:t>을 한 순서</a:t>
            </a:r>
          </a:p>
          <a:p>
            <a:r>
              <a:rPr lang="ko-KR" altLang="en-US"/>
              <a:t>대로 부여한다</a:t>
            </a:r>
            <a:r>
              <a:rPr lang="en-US" altLang="ko-KR"/>
              <a:t>. </a:t>
            </a:r>
            <a:r>
              <a:rPr lang="ko-KR" altLang="en-US"/>
              <a:t>이와 같이 </a:t>
            </a:r>
            <a:r>
              <a:rPr lang="en-US" altLang="ko-KR"/>
              <a:t>XML</a:t>
            </a:r>
            <a:r>
              <a:rPr lang="ko-KR" altLang="en-US"/>
              <a:t>문서의 구조 정보를 표시하면 쉽게 부모와 자식노드의 관계를 알아 낼 수</a:t>
            </a:r>
          </a:p>
          <a:p>
            <a:r>
              <a:rPr lang="ko-KR" altLang="en-US"/>
              <a:t>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415DD-EFAD-4763-921B-6192FF7E5B7B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문서에 대한 트리 에서 중복되는 단어들을 제거하여 인덱스를 구성할 수 있으며</a:t>
            </a:r>
          </a:p>
          <a:p>
            <a:r>
              <a:rPr lang="ko-KR" altLang="en-US"/>
              <a:t>위의 예제에서 </a:t>
            </a:r>
            <a:r>
              <a:rPr lang="en-US" altLang="ko-KR"/>
              <a:t>C</a:t>
            </a:r>
            <a:r>
              <a:rPr lang="ko-KR" altLang="en-US"/>
              <a:t>노드의 </a:t>
            </a:r>
            <a:r>
              <a:rPr lang="en-US" altLang="ko-KR"/>
              <a:t>person</a:t>
            </a:r>
            <a:r>
              <a:rPr lang="ko-KR" altLang="en-US"/>
              <a:t>은 </a:t>
            </a:r>
            <a:r>
              <a:rPr lang="en-US" altLang="ko-KR"/>
              <a:t>A</a:t>
            </a:r>
            <a:r>
              <a:rPr lang="ko-KR" altLang="en-US"/>
              <a:t>로 올라가고 </a:t>
            </a:r>
            <a:r>
              <a:rPr lang="en-US" altLang="ko-KR"/>
              <a:t>D, E</a:t>
            </a:r>
            <a:r>
              <a:rPr lang="ko-KR" altLang="en-US"/>
              <a:t>노드의 </a:t>
            </a:r>
            <a:r>
              <a:rPr lang="en-US" altLang="ko-KR"/>
              <a:t>Person</a:t>
            </a:r>
            <a:r>
              <a:rPr lang="ko-KR" altLang="en-US"/>
              <a:t>은 중복 되므</a:t>
            </a:r>
          </a:p>
          <a:p>
            <a:r>
              <a:rPr lang="ko-KR" altLang="en-US"/>
              <a:t>로 삭제된다</a:t>
            </a:r>
            <a:r>
              <a:rPr lang="en-US" altLang="ko-KR"/>
              <a:t>. </a:t>
            </a:r>
            <a:r>
              <a:rPr lang="ko-KR" altLang="en-US"/>
              <a:t>이러한 방법으로 </a:t>
            </a:r>
            <a:r>
              <a:rPr lang="en-US" altLang="ko-KR"/>
              <a:t>ANOR </a:t>
            </a:r>
            <a:r>
              <a:rPr lang="ko-KR" altLang="en-US"/>
              <a:t>트리를 구성한다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0E4AF-83AD-4D38-BE61-59C8B0008D41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ANOR </a:t>
            </a:r>
            <a:r>
              <a:rPr lang="ko-KR" altLang="en-US"/>
              <a:t>트리는 중복되는 단어들을 제거함으로써 저장공간을 줄이고 디스크</a:t>
            </a:r>
          </a:p>
          <a:p>
            <a:r>
              <a:rPr lang="ko-KR" altLang="en-US"/>
              <a:t>접근 속도를 향상시키려는 목적으로 만들어 졌다</a:t>
            </a:r>
            <a:r>
              <a:rPr lang="en-US" altLang="ko-KR"/>
              <a:t>.</a:t>
            </a:r>
          </a:p>
          <a:p>
            <a:r>
              <a:rPr lang="ko-KR" altLang="en-US"/>
              <a:t>어떤 노드의 </a:t>
            </a:r>
            <a:r>
              <a:rPr lang="en-US" altLang="ko-KR"/>
              <a:t>INDEX</a:t>
            </a:r>
            <a:r>
              <a:rPr lang="ko-KR" altLang="en-US"/>
              <a:t>는 그 노드와 그 노드의 조상노도 그 노드의 후손노드의</a:t>
            </a:r>
          </a:p>
          <a:p>
            <a:r>
              <a:rPr lang="ko-KR" altLang="en-US"/>
              <a:t>인덱스를 합침으로써 얻어질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A639C-3954-4854-94A0-2E06D508A6D9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BUS</a:t>
            </a:r>
            <a:r>
              <a:rPr lang="ko-KR" altLang="en-US"/>
              <a:t>는 기본적으로 문서의 단말 노드들에 나타나는 단어들에 대해서만 색인을 구축한 후에</a:t>
            </a:r>
          </a:p>
          <a:p>
            <a:r>
              <a:rPr lang="ko-KR" altLang="en-US"/>
              <a:t>실제로 문서의 검색이 일어나는 시점에서 나타나는 단어의 중요도 정보를 각 노드에 만들</a:t>
            </a:r>
          </a:p>
          <a:p>
            <a:r>
              <a:rPr lang="ko-KR" altLang="en-US"/>
              <a:t>어서 문서의 순서를 정하는 방법이다</a:t>
            </a:r>
            <a:r>
              <a:rPr lang="en-US" altLang="ko-KR"/>
              <a:t>.</a:t>
            </a:r>
          </a:p>
          <a:p>
            <a:r>
              <a:rPr lang="en-US" altLang="ko-KR"/>
              <a:t>Leaf node</a:t>
            </a:r>
            <a:r>
              <a:rPr lang="ko-KR" altLang="en-US"/>
              <a:t>에만 인덱스를 구축하므로 인덱스를 만드는 </a:t>
            </a:r>
            <a:r>
              <a:rPr lang="en-US" altLang="ko-KR"/>
              <a:t>overhead</a:t>
            </a:r>
            <a:r>
              <a:rPr lang="ko-KR" altLang="en-US"/>
              <a:t>가 줄어들고 빠른 검색 속도</a:t>
            </a:r>
          </a:p>
          <a:p>
            <a:r>
              <a:rPr lang="ko-KR" altLang="en-US"/>
              <a:t>를 제공한다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2F327-29B5-42CE-A64D-540FC1615FE5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문서의 인덱스는 </a:t>
            </a:r>
            <a:r>
              <a:rPr lang="en-US" altLang="ko-KR"/>
              <a:t>leaf</a:t>
            </a:r>
            <a:r>
              <a:rPr lang="ko-KR" altLang="en-US"/>
              <a:t>노드에 나타나는 </a:t>
            </a:r>
            <a:r>
              <a:rPr lang="en-US" altLang="ko-KR"/>
              <a:t>term</a:t>
            </a:r>
            <a:r>
              <a:rPr lang="ko-KR" altLang="en-US"/>
              <a:t>들에 대해서만 구축된다</a:t>
            </a:r>
            <a:r>
              <a:rPr lang="en-US" altLang="ko-KR"/>
              <a:t>.(</a:t>
            </a:r>
            <a:r>
              <a:rPr lang="ko-KR" altLang="en-US"/>
              <a:t>왼쪽그림</a:t>
            </a:r>
            <a:r>
              <a:rPr lang="en-US" altLang="ko-KR"/>
              <a:t>)</a:t>
            </a:r>
          </a:p>
          <a:p>
            <a:r>
              <a:rPr lang="ko-KR" altLang="en-US"/>
              <a:t>문서를 검색하는 시점에서 각 </a:t>
            </a:r>
            <a:r>
              <a:rPr lang="en-US" altLang="ko-KR"/>
              <a:t>term</a:t>
            </a:r>
            <a:r>
              <a:rPr lang="ko-KR" altLang="en-US"/>
              <a:t>에 대한 중요도 정보를 동적으로</a:t>
            </a:r>
          </a:p>
          <a:p>
            <a:r>
              <a:rPr lang="ko-KR" altLang="en-US"/>
              <a:t>구성한다</a:t>
            </a:r>
            <a:r>
              <a:rPr lang="en-US" altLang="ko-KR"/>
              <a:t>(</a:t>
            </a:r>
            <a:r>
              <a:rPr lang="ko-KR" altLang="en-US"/>
              <a:t>오른쪽 그림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42478-180B-4937-8145-CEDDDC8B895F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질의 언어는 </a:t>
            </a:r>
            <a:r>
              <a:rPr lang="en-US" altLang="ko-KR"/>
              <a:t>XML</a:t>
            </a:r>
            <a:r>
              <a:rPr lang="ko-KR" altLang="en-US"/>
              <a:t>에 대한 질의 언어들을 사용할 수 있으며 이외에 </a:t>
            </a:r>
            <a:r>
              <a:rPr lang="en-US" altLang="ko-KR"/>
              <a:t>XIRQL</a:t>
            </a:r>
            <a:r>
              <a:rPr lang="ko-KR" altLang="en-US"/>
              <a:t>등이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740E3-90DB-4A1B-B883-B013C0A61BE9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XML-IR</a:t>
            </a:r>
            <a:r>
              <a:rPr lang="ko-KR" altLang="en-US"/>
              <a:t>시스템으로는 </a:t>
            </a:r>
            <a:r>
              <a:rPr lang="en-US" altLang="ko-KR"/>
              <a:t>Wisconsin</a:t>
            </a:r>
            <a:r>
              <a:rPr lang="ko-KR" altLang="en-US"/>
              <a:t>의 </a:t>
            </a:r>
            <a:r>
              <a:rPr lang="en-US" altLang="ko-KR"/>
              <a:t>Niagara</a:t>
            </a:r>
            <a:r>
              <a:rPr lang="ko-KR" altLang="en-US"/>
              <a:t>시스템과 </a:t>
            </a:r>
            <a:r>
              <a:rPr lang="en-US" altLang="ko-KR"/>
              <a:t>XRS</a:t>
            </a:r>
            <a:r>
              <a:rPr lang="ko-KR" altLang="en-US"/>
              <a:t>시스템 </a:t>
            </a:r>
            <a:r>
              <a:rPr lang="en-US" altLang="ko-KR"/>
              <a:t>TextML</a:t>
            </a:r>
            <a:r>
              <a:rPr lang="ko-KR" altLang="en-US"/>
              <a:t>시스템</a:t>
            </a:r>
            <a:r>
              <a:rPr lang="en-US" altLang="ko-KR"/>
              <a:t>, XYZFind</a:t>
            </a:r>
            <a:r>
              <a:rPr lang="ko-KR" altLang="en-US"/>
              <a:t>등이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6660-590E-4F1A-9CE6-47FE0D5DF00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93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XML-QL</a:t>
            </a:r>
            <a:r>
              <a:rPr lang="ko-KR" altLang="en-US"/>
              <a:t>과 </a:t>
            </a:r>
            <a:r>
              <a:rPr lang="en-US" altLang="ko-KR"/>
              <a:t>YATL, Lorel</a:t>
            </a:r>
            <a:r>
              <a:rPr lang="ko-KR" altLang="en-US"/>
              <a:t>등은 데이터베이스를 전공하는 사람들이 만들어 낸 언어로</a:t>
            </a:r>
          </a:p>
          <a:p>
            <a:r>
              <a:rPr lang="ko-KR" altLang="en-US"/>
              <a:t>비슷한 구조를 가지고 있으며 표현할 수 있는 질의의 형태가 거의 같다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XQL</a:t>
            </a:r>
            <a:r>
              <a:rPr lang="ko-KR" altLang="en-US"/>
              <a:t>은 문서에 대한 연구를 하는 사람들이 만들어 낸 언어로 위의 질의 언어들 보다</a:t>
            </a:r>
          </a:p>
          <a:p>
            <a:r>
              <a:rPr lang="ko-KR" altLang="en-US"/>
              <a:t>간단하고 처리하기 쉽지만 표현할 수 있는 질의의 형태가 위의 질의 언어들 보다</a:t>
            </a:r>
          </a:p>
          <a:p>
            <a:r>
              <a:rPr lang="ko-KR" altLang="en-US"/>
              <a:t>적다</a:t>
            </a:r>
            <a:r>
              <a:rPr lang="en-US" altLang="ko-KR"/>
              <a:t>. </a:t>
            </a:r>
            <a:r>
              <a:rPr lang="ko-KR" altLang="en-US"/>
              <a:t>구현의 간단함 때문에 산업체에서 많이 쓰이고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17A07-6200-4937-8157-C08334EF2229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Niagara</a:t>
            </a:r>
            <a:r>
              <a:rPr lang="ko-KR" altLang="en-US"/>
              <a:t>는 기존의 검색시스템과 다르게 </a:t>
            </a:r>
            <a:r>
              <a:rPr lang="en-US" altLang="ko-KR"/>
              <a:t>XML-QL</a:t>
            </a:r>
            <a:r>
              <a:rPr lang="ko-KR" altLang="en-US"/>
              <a:t>을 질의언어로 사용한다</a:t>
            </a:r>
            <a:r>
              <a:rPr lang="en-US" altLang="ko-KR"/>
              <a:t>.</a:t>
            </a:r>
          </a:p>
          <a:p>
            <a:r>
              <a:rPr lang="ko-KR" altLang="en-US"/>
              <a:t>사용자는 </a:t>
            </a:r>
            <a:r>
              <a:rPr lang="en-US" altLang="ko-KR"/>
              <a:t>GUI</a:t>
            </a:r>
            <a:r>
              <a:rPr lang="ko-KR" altLang="en-US"/>
              <a:t>를 통해 원하는 것을 입력하면 </a:t>
            </a:r>
            <a:r>
              <a:rPr lang="en-US" altLang="ko-KR"/>
              <a:t>XML</a:t>
            </a:r>
            <a:r>
              <a:rPr lang="ko-KR" altLang="en-US"/>
              <a:t>에 대한 질의언어로 변환된 후 실제로 </a:t>
            </a:r>
          </a:p>
          <a:p>
            <a:r>
              <a:rPr lang="en-US" altLang="ko-KR"/>
              <a:t>XML</a:t>
            </a:r>
            <a:r>
              <a:rPr lang="ko-KR" altLang="en-US"/>
              <a:t>에 대한 질의처리가 일어나게 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0DA28-0DE5-4003-820F-FF9975E6F08F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Niaraga</a:t>
            </a:r>
            <a:r>
              <a:rPr lang="ko-KR" altLang="en-US"/>
              <a:t>시스템은 정보검색 시스템이라기 보다는 오히려 데이터베이스 시스템에 가깝다고 할 수 있다</a:t>
            </a:r>
            <a:r>
              <a:rPr lang="en-US" altLang="ko-KR"/>
              <a:t>.</a:t>
            </a:r>
          </a:p>
          <a:p>
            <a:r>
              <a:rPr lang="en-US" altLang="ko-KR"/>
              <a:t>Niagara – SE</a:t>
            </a:r>
            <a:r>
              <a:rPr lang="ko-KR" altLang="en-US"/>
              <a:t>는 </a:t>
            </a:r>
            <a:r>
              <a:rPr lang="en-US" altLang="ko-KR"/>
              <a:t>Niagara</a:t>
            </a:r>
            <a:r>
              <a:rPr lang="ko-KR" altLang="en-US"/>
              <a:t>시스템을 정보검색 시스템으로 바꾼 시스템이라 할 수 있다</a:t>
            </a:r>
            <a:r>
              <a:rPr lang="en-US" altLang="ko-KR"/>
              <a:t>.</a:t>
            </a:r>
          </a:p>
          <a:p>
            <a:r>
              <a:rPr lang="en-US" altLang="ko-KR"/>
              <a:t>SEQL</a:t>
            </a:r>
            <a:r>
              <a:rPr lang="ko-KR" altLang="en-US"/>
              <a:t>이라는 정보검색용 질의언어를 사용하며</a:t>
            </a:r>
          </a:p>
          <a:p>
            <a:r>
              <a:rPr lang="ko-KR" altLang="en-US"/>
              <a:t>전체 문서에 대한 인덱스를 구축하여 사용한다</a:t>
            </a:r>
            <a:r>
              <a:rPr lang="en-US" altLang="ko-KR"/>
              <a:t>. </a:t>
            </a:r>
            <a:r>
              <a:rPr lang="ko-KR" altLang="en-US"/>
              <a:t>문서에 대한 인덱스는 각 단어와 </a:t>
            </a:r>
            <a:r>
              <a:rPr lang="en-US" altLang="ko-KR"/>
              <a:t>Tag</a:t>
            </a:r>
            <a:r>
              <a:rPr lang="ko-KR" altLang="en-US"/>
              <a:t>이름에 대한</a:t>
            </a:r>
          </a:p>
          <a:p>
            <a:r>
              <a:rPr lang="ko-KR" altLang="en-US"/>
              <a:t>인덱스이다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7E0C5-BF69-4F78-86F6-8C08242557B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Inverted index</a:t>
            </a:r>
            <a:r>
              <a:rPr lang="ko-KR" altLang="en-US"/>
              <a:t>는 각 단어에 대해 문서 내에 그 단어가 얼마나 많이 나타나는 가에 대한</a:t>
            </a:r>
          </a:p>
          <a:p>
            <a:r>
              <a:rPr lang="ko-KR" altLang="en-US"/>
              <a:t>정보를 담고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67D1A-CC8A-42AF-BFD0-A9DBD8346A17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Inverted index</a:t>
            </a:r>
            <a:r>
              <a:rPr lang="ko-KR" altLang="en-US"/>
              <a:t>를 사용하는 이유는 </a:t>
            </a:r>
          </a:p>
          <a:p>
            <a:r>
              <a:rPr lang="ko-KR" altLang="en-US"/>
              <a:t>단순하고 빠르게 처리할 수 있으며</a:t>
            </a:r>
          </a:p>
          <a:p>
            <a:r>
              <a:rPr lang="ko-KR" altLang="en-US"/>
              <a:t>구조가 일관적이지 않은 데이터에 대해 색인을 만들기에 적합하기 때문이다</a:t>
            </a:r>
            <a:r>
              <a:rPr lang="en-US" altLang="ko-KR"/>
              <a:t>.</a:t>
            </a:r>
          </a:p>
          <a:p>
            <a:r>
              <a:rPr lang="ko-KR" altLang="en-US"/>
              <a:t>또한 문서가 확장될 경우 색인을 확장하기 용이하기 때문이다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32A25-830D-401F-8A79-761B8C2E53D5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SEQL</a:t>
            </a:r>
            <a:r>
              <a:rPr lang="ko-KR" altLang="en-US"/>
              <a:t>은 </a:t>
            </a:r>
            <a:r>
              <a:rPr lang="en-US" altLang="ko-KR"/>
              <a:t>Niagara-SE</a:t>
            </a:r>
            <a:r>
              <a:rPr lang="ko-KR" altLang="en-US"/>
              <a:t>에서 사용하는 질의 언어로 사용자가 </a:t>
            </a:r>
            <a:r>
              <a:rPr lang="en-US" altLang="ko-KR"/>
              <a:t>GUI</a:t>
            </a:r>
            <a:r>
              <a:rPr lang="ko-KR" altLang="en-US"/>
              <a:t>를 통해 입력한 질의가 </a:t>
            </a:r>
            <a:r>
              <a:rPr lang="en-US" altLang="ko-KR"/>
              <a:t>SEQL</a:t>
            </a:r>
            <a:r>
              <a:rPr lang="ko-KR" altLang="en-US"/>
              <a:t>로</a:t>
            </a:r>
          </a:p>
          <a:p>
            <a:r>
              <a:rPr lang="ko-KR" altLang="en-US"/>
              <a:t>변환된다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07B78-1C1C-4FE7-9960-BD0E9EFAF6A5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SEQL</a:t>
            </a:r>
            <a:r>
              <a:rPr lang="ko-KR" altLang="en-US"/>
              <a:t>은 포함관계를 나타내는 </a:t>
            </a:r>
            <a:r>
              <a:rPr lang="en-US" altLang="ko-KR"/>
              <a:t>CONTAINS, CONTAINEDIN</a:t>
            </a:r>
            <a:r>
              <a:rPr lang="ko-KR" altLang="en-US"/>
              <a:t>연산자를 가지고 있으며</a:t>
            </a:r>
            <a:r>
              <a:rPr lang="en-US" altLang="ko-KR"/>
              <a:t>,</a:t>
            </a:r>
          </a:p>
          <a:p>
            <a:r>
              <a:rPr lang="ko-KR" altLang="en-US"/>
              <a:t>진리연산자로 </a:t>
            </a:r>
            <a:r>
              <a:rPr lang="en-US" altLang="ko-KR"/>
              <a:t>AND, OR, EXCEPT</a:t>
            </a:r>
            <a:r>
              <a:rPr lang="ko-KR" altLang="en-US"/>
              <a:t>를</a:t>
            </a:r>
            <a:r>
              <a:rPr lang="en-US" altLang="ko-KR"/>
              <a:t>,</a:t>
            </a:r>
          </a:p>
          <a:p>
            <a:r>
              <a:rPr lang="ko-KR" altLang="en-US"/>
              <a:t>유사성연산자로 </a:t>
            </a:r>
            <a:r>
              <a:rPr lang="en-US" altLang="ko-KR"/>
              <a:t>IS, DISTANCE</a:t>
            </a:r>
            <a:r>
              <a:rPr lang="ko-KR" altLang="en-US"/>
              <a:t>를</a:t>
            </a:r>
            <a:r>
              <a:rPr lang="en-US" altLang="ko-KR"/>
              <a:t>,</a:t>
            </a:r>
          </a:p>
          <a:p>
            <a:r>
              <a:rPr lang="ko-KR" altLang="en-US"/>
              <a:t>그리고 대소관계를 표시하는 연산자들과</a:t>
            </a:r>
          </a:p>
          <a:p>
            <a:r>
              <a:rPr lang="en-US" altLang="ko-KR"/>
              <a:t>DTD</a:t>
            </a:r>
            <a:r>
              <a:rPr lang="ko-KR" altLang="en-US"/>
              <a:t>를 만족하는 문서인지를 검사하는 </a:t>
            </a:r>
            <a:r>
              <a:rPr lang="en-US" altLang="ko-KR"/>
              <a:t>conformsto</a:t>
            </a:r>
            <a:r>
              <a:rPr lang="ko-KR" altLang="en-US"/>
              <a:t>연산자를 가지고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7F326-2F90-46C1-8BE2-2A4DF3F62C3C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ko-KR"/>
              <a:t>Crawler </a:t>
            </a:r>
            <a:r>
              <a:rPr lang="ko-KR" altLang="en-US"/>
              <a:t>는 </a:t>
            </a:r>
            <a:r>
              <a:rPr lang="en-US" altLang="ko-KR"/>
              <a:t>URL</a:t>
            </a:r>
            <a:r>
              <a:rPr lang="ko-KR" altLang="en-US"/>
              <a:t>을 찾아서 </a:t>
            </a:r>
            <a:r>
              <a:rPr lang="en-US" altLang="ko-KR"/>
              <a:t>SEServer</a:t>
            </a:r>
            <a:r>
              <a:rPr lang="ko-KR" altLang="en-US"/>
              <a:t>로 넘긴다</a:t>
            </a:r>
            <a:r>
              <a:rPr lang="en-US" altLang="ko-KR"/>
              <a:t>. </a:t>
            </a:r>
          </a:p>
          <a:p>
            <a:pPr lvl="1">
              <a:buFontTx/>
              <a:buChar char="•"/>
            </a:pPr>
            <a:r>
              <a:rPr lang="en-US" altLang="ko-KR"/>
              <a:t>SEServer</a:t>
            </a:r>
            <a:r>
              <a:rPr lang="ko-KR" altLang="en-US"/>
              <a:t>는 받은 </a:t>
            </a:r>
            <a:r>
              <a:rPr lang="en-US" altLang="ko-KR"/>
              <a:t>URL</a:t>
            </a:r>
            <a:r>
              <a:rPr lang="ko-KR" altLang="en-US"/>
              <a:t>을 </a:t>
            </a:r>
            <a:r>
              <a:rPr lang="en-US" altLang="ko-KR"/>
              <a:t>Index Manager</a:t>
            </a:r>
            <a:r>
              <a:rPr lang="ko-KR" altLang="en-US"/>
              <a:t>로 건네주며</a:t>
            </a:r>
          </a:p>
          <a:p>
            <a:pPr lvl="1">
              <a:buFontTx/>
              <a:buChar char="•"/>
            </a:pPr>
            <a:r>
              <a:rPr lang="en-US" altLang="ko-KR"/>
              <a:t>Index Manager</a:t>
            </a:r>
            <a:r>
              <a:rPr lang="ko-KR" altLang="en-US"/>
              <a:t>는</a:t>
            </a:r>
            <a:r>
              <a:rPr lang="en-US" altLang="ko-KR"/>
              <a:t>:</a:t>
            </a:r>
          </a:p>
          <a:p>
            <a:pPr lvl="2">
              <a:buFontTx/>
              <a:buChar char="•"/>
            </a:pPr>
            <a:r>
              <a:rPr lang="ko-KR" altLang="en-US"/>
              <a:t>해단 </a:t>
            </a:r>
            <a:r>
              <a:rPr lang="en-US" altLang="ko-KR"/>
              <a:t>document</a:t>
            </a:r>
            <a:r>
              <a:rPr lang="ko-KR" altLang="en-US"/>
              <a:t>문서를 가져와서 문서번호를 할당하고</a:t>
            </a:r>
            <a:r>
              <a:rPr lang="en-US" altLang="ko-KR"/>
              <a:t>, </a:t>
            </a:r>
          </a:p>
          <a:p>
            <a:pPr lvl="2">
              <a:buFontTx/>
              <a:buChar char="•"/>
            </a:pPr>
            <a:r>
              <a:rPr lang="ko-KR" altLang="en-US"/>
              <a:t>문서를 파싱해서 색인에 사용할 각 단어들을 추출한 후</a:t>
            </a:r>
          </a:p>
          <a:p>
            <a:pPr lvl="2">
              <a:buFontTx/>
              <a:buChar char="•"/>
            </a:pPr>
            <a:r>
              <a:rPr lang="ko-KR" altLang="en-US"/>
              <a:t>각 단어와 단어의 위치를 </a:t>
            </a:r>
            <a:r>
              <a:rPr lang="en-US" altLang="ko-KR"/>
              <a:t>lexicon</a:t>
            </a:r>
            <a:r>
              <a:rPr lang="ko-KR" altLang="en-US"/>
              <a:t>과 </a:t>
            </a:r>
            <a:r>
              <a:rPr lang="en-US" altLang="ko-KR"/>
              <a:t>Inverted List</a:t>
            </a:r>
            <a:r>
              <a:rPr lang="ko-KR" altLang="en-US"/>
              <a:t>에 추가한다</a:t>
            </a:r>
            <a:r>
              <a:rPr lang="en-US" altLang="ko-KR"/>
              <a:t>.</a:t>
            </a:r>
          </a:p>
          <a:p>
            <a:pPr lvl="2">
              <a:buFontTx/>
              <a:buChar char="•"/>
            </a:pPr>
            <a:r>
              <a:rPr lang="ko-KR" altLang="en-US"/>
              <a:t>기존의 인덱스와 결과를 합친다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6D70E-9AAE-4CF8-A835-6B0DD4D4B6BB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ko-KR"/>
              <a:t>SEServer</a:t>
            </a:r>
            <a:r>
              <a:rPr lang="ko-KR" altLang="en-US"/>
              <a:t>는 </a:t>
            </a:r>
            <a:r>
              <a:rPr lang="en-US" altLang="ko-KR"/>
              <a:t>GUI</a:t>
            </a:r>
            <a:r>
              <a:rPr lang="ko-KR" altLang="en-US"/>
              <a:t>로 부터 </a:t>
            </a:r>
            <a:r>
              <a:rPr lang="en-US" altLang="ko-KR"/>
              <a:t>SEQL</a:t>
            </a:r>
            <a:r>
              <a:rPr lang="ko-KR" altLang="en-US"/>
              <a:t>로 변환된 질의를 받는다</a:t>
            </a:r>
            <a:r>
              <a:rPr lang="en-US" altLang="ko-KR"/>
              <a:t>.</a:t>
            </a:r>
          </a:p>
          <a:p>
            <a:pPr lvl="1">
              <a:buFontTx/>
              <a:buChar char="•"/>
            </a:pPr>
            <a:r>
              <a:rPr lang="ko-KR" altLang="en-US"/>
              <a:t>파서는 질의를 파싱한 후에 질의 처리 계획을 생성한다</a:t>
            </a:r>
            <a:r>
              <a:rPr lang="en-US" altLang="ko-KR"/>
              <a:t>.</a:t>
            </a:r>
          </a:p>
          <a:p>
            <a:pPr lvl="1">
              <a:buFontTx/>
              <a:buChar char="•"/>
            </a:pPr>
            <a:r>
              <a:rPr lang="en-US" altLang="ko-KR"/>
              <a:t>Index Manager</a:t>
            </a:r>
            <a:r>
              <a:rPr lang="ko-KR" altLang="en-US"/>
              <a:t>에의해 제공되는 </a:t>
            </a:r>
            <a:r>
              <a:rPr lang="en-US" altLang="ko-KR"/>
              <a:t>inverted list</a:t>
            </a:r>
            <a:r>
              <a:rPr lang="ko-KR" altLang="en-US"/>
              <a:t>와 </a:t>
            </a:r>
            <a:r>
              <a:rPr lang="en-US" altLang="ko-KR"/>
              <a:t>SE </a:t>
            </a:r>
            <a:r>
              <a:rPr lang="ko-KR" altLang="en-US"/>
              <a:t>연산자를 사용해 질의를 처리한다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8E3D6-E908-44CC-BA1E-E94F39E05D5D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XRS</a:t>
            </a:r>
            <a:r>
              <a:rPr lang="ko-KR" altLang="en-US"/>
              <a:t>는 문서의 내용과 문서의 구조를 통합하여 정보검색을 수행한다</a:t>
            </a:r>
            <a:r>
              <a:rPr lang="en-US" altLang="ko-KR"/>
              <a:t>.</a:t>
            </a:r>
          </a:p>
          <a:p>
            <a:r>
              <a:rPr lang="en-US" altLang="ko-KR"/>
              <a:t>BUS</a:t>
            </a:r>
            <a:r>
              <a:rPr lang="ko-KR" altLang="en-US"/>
              <a:t>를 사용하여 적은 양의 색인과 빠른 검색 속도를 보여준다</a:t>
            </a:r>
            <a:r>
              <a:rPr lang="en-US" altLang="ko-KR"/>
              <a:t>.</a:t>
            </a:r>
          </a:p>
          <a:p>
            <a:r>
              <a:rPr lang="en-US" altLang="ko-KR"/>
              <a:t>valid</a:t>
            </a:r>
            <a:r>
              <a:rPr lang="ko-KR" altLang="en-US"/>
              <a:t>한 문서에만 적용 가능하며 </a:t>
            </a:r>
            <a:r>
              <a:rPr lang="en-US" altLang="ko-KR"/>
              <a:t>well-formed</a:t>
            </a:r>
            <a:r>
              <a:rPr lang="ko-KR" altLang="en-US"/>
              <a:t>된 문서에는 적용 불가능하다</a:t>
            </a:r>
            <a:r>
              <a:rPr lang="en-US" altLang="ko-KR"/>
              <a:t>.</a:t>
            </a:r>
          </a:p>
          <a:p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DTD</a:t>
            </a:r>
            <a:r>
              <a:rPr lang="ko-KR" altLang="en-US"/>
              <a:t>가 있는 문서에 한해 적용할 수 있다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5EEB6-2C1A-4777-AEF9-89071F5B7288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구조는 웹 브라우저 상에 실행되는 </a:t>
            </a:r>
            <a:r>
              <a:rPr lang="en-US" altLang="ko-KR"/>
              <a:t>Applet</a:t>
            </a:r>
            <a:r>
              <a:rPr lang="ko-KR" altLang="en-US"/>
              <a:t>을 사용자 인터페이스로 사용하며</a:t>
            </a:r>
          </a:p>
          <a:p>
            <a:r>
              <a:rPr lang="ko-KR" altLang="en-US"/>
              <a:t>서버 사이드에서는 서블릿을 사용하는 미디에이터 시스템이 질의 변환과</a:t>
            </a:r>
          </a:p>
          <a:p>
            <a:r>
              <a:rPr lang="en-US" altLang="ko-KR"/>
              <a:t>XSL(</a:t>
            </a:r>
            <a:r>
              <a:rPr lang="ko-KR" altLang="en-US"/>
              <a:t>스타일 언어</a:t>
            </a:r>
            <a:r>
              <a:rPr lang="en-US" altLang="ko-KR"/>
              <a:t>)</a:t>
            </a:r>
            <a:r>
              <a:rPr lang="ko-KR" altLang="en-US"/>
              <a:t>처리를 담당하고 내부적으로 실제 검색엔진과 통신하게</a:t>
            </a:r>
          </a:p>
          <a:p>
            <a:r>
              <a:rPr lang="ko-KR" altLang="en-US"/>
              <a:t>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01124-F6DE-45ED-8D08-C1D51462851B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ko-KR" altLang="en-US"/>
              <a:t>일반적으로 데이터 베이스 시스템에서 사용하는 질의언어는 다음과 같은 세 부분으로 나뉘어 진다</a:t>
            </a:r>
            <a:r>
              <a:rPr lang="en-US" altLang="ko-KR"/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패턴 절 </a:t>
            </a:r>
            <a:r>
              <a:rPr lang="en-US" altLang="ko-KR"/>
              <a:t>: </a:t>
            </a:r>
            <a:r>
              <a:rPr lang="ko-KR" altLang="en-US"/>
              <a:t>입력</a:t>
            </a:r>
            <a:r>
              <a:rPr lang="en-US" altLang="ko-KR"/>
              <a:t>(</a:t>
            </a:r>
            <a:r>
              <a:rPr lang="ko-KR" altLang="en-US"/>
              <a:t>데이터베이스</a:t>
            </a:r>
            <a:r>
              <a:rPr lang="en-US" altLang="ko-KR"/>
              <a:t>)</a:t>
            </a:r>
            <a:r>
              <a:rPr lang="ko-KR" altLang="en-US"/>
              <a:t>의 특정 패턴이 일치하는 경우 변수로 일치하는 패턴을 변수로 바인딩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필터 절 </a:t>
            </a:r>
            <a:r>
              <a:rPr lang="en-US" altLang="ko-KR"/>
              <a:t>: </a:t>
            </a:r>
            <a:r>
              <a:rPr lang="ko-KR" altLang="en-US"/>
              <a:t>변수로 바인딩된 패턴에 대해 특정 조건을 만족하는 지 살펴보는 부분</a:t>
            </a:r>
          </a:p>
          <a:p>
            <a:pPr marL="228600" indent="-228600">
              <a:buFontTx/>
              <a:buAutoNum type="arabicPeriod"/>
            </a:pPr>
            <a:r>
              <a:rPr lang="ko-KR" altLang="en-US"/>
              <a:t>생성 절 </a:t>
            </a:r>
            <a:r>
              <a:rPr lang="en-US" altLang="ko-KR"/>
              <a:t>: </a:t>
            </a:r>
            <a:r>
              <a:rPr lang="ko-KR" altLang="en-US"/>
              <a:t>결과에서 특정 부분만을 선택하는 부분</a:t>
            </a:r>
          </a:p>
          <a:p>
            <a:pPr marL="228600" indent="-228600"/>
            <a:endParaRPr lang="ko-KR" altLang="en-US"/>
          </a:p>
          <a:p>
            <a:pPr marL="228600" indent="-228600"/>
            <a:r>
              <a:rPr lang="ko-KR" altLang="en-US"/>
              <a:t>데이터베이스 분야에서 나온 </a:t>
            </a:r>
            <a:r>
              <a:rPr lang="en-US" altLang="ko-KR"/>
              <a:t>XML-QL, YATL, Lorel</a:t>
            </a:r>
            <a:r>
              <a:rPr lang="ko-KR" altLang="en-US"/>
              <a:t>등의 언어는 </a:t>
            </a:r>
            <a:r>
              <a:rPr lang="en-US" altLang="ko-KR"/>
              <a:t>SQL</a:t>
            </a:r>
            <a:r>
              <a:rPr lang="ko-KR" altLang="en-US"/>
              <a:t>과 비슷하게 위의 세 부분을 모두 가지고 있는 언어이다</a:t>
            </a:r>
            <a:r>
              <a:rPr lang="en-US" altLang="ko-KR"/>
              <a:t>.</a:t>
            </a:r>
          </a:p>
          <a:p>
            <a:pPr marL="228600" indent="-228600"/>
            <a:r>
              <a:rPr lang="en-US" altLang="ko-KR"/>
              <a:t>XQL</a:t>
            </a:r>
            <a:r>
              <a:rPr lang="ko-KR" altLang="en-US"/>
              <a:t>은 패턴과 필터 두 부분으로 구성된 질의 언어이다</a:t>
            </a:r>
            <a:r>
              <a:rPr lang="en-US" altLang="ko-KR"/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2374C-73D8-4B95-BC94-A4A6CB18E975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클라이언트 시스템의 예제 이다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3A89A-756B-453B-B5C6-67A306916B91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질의는 </a:t>
            </a:r>
            <a:r>
              <a:rPr lang="en-US" altLang="ko-KR"/>
              <a:t>element</a:t>
            </a:r>
            <a:r>
              <a:rPr lang="ko-KR" altLang="en-US"/>
              <a:t>단위로 구성되며 각 </a:t>
            </a:r>
            <a:r>
              <a:rPr lang="en-US" altLang="ko-KR"/>
              <a:t>element</a:t>
            </a:r>
            <a:r>
              <a:rPr lang="ko-KR" altLang="en-US"/>
              <a:t>에 검색 조건을 부여할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100BD-9C7D-4CAC-9F33-B60E09C39779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미디에이터 시스템은 </a:t>
            </a:r>
          </a:p>
          <a:p>
            <a:r>
              <a:rPr lang="ko-KR" altLang="en-US"/>
              <a:t>사용자 질의를 검색 엔진으로 전달 하는 역할을 수행하며</a:t>
            </a:r>
          </a:p>
          <a:p>
            <a:r>
              <a:rPr lang="ko-KR" altLang="en-US"/>
              <a:t>결과 </a:t>
            </a:r>
            <a:r>
              <a:rPr lang="en-US" altLang="ko-KR"/>
              <a:t>XML</a:t>
            </a:r>
            <a:r>
              <a:rPr lang="ko-KR" altLang="en-US"/>
              <a:t>문서를 사용자가 볼 수 있는 형태로 </a:t>
            </a:r>
            <a:r>
              <a:rPr lang="en-US" altLang="ko-KR"/>
              <a:t>Rendering</a:t>
            </a:r>
            <a:r>
              <a:rPr lang="ko-KR" altLang="en-US"/>
              <a:t>하는 역할을 담당한다</a:t>
            </a:r>
            <a:r>
              <a:rPr lang="en-US" altLang="ko-KR"/>
              <a:t>.</a:t>
            </a:r>
          </a:p>
          <a:p>
            <a:r>
              <a:rPr lang="en-US" altLang="ko-KR"/>
              <a:t>Rendering</a:t>
            </a:r>
            <a:r>
              <a:rPr lang="ko-KR" altLang="en-US"/>
              <a:t>은 </a:t>
            </a:r>
            <a:r>
              <a:rPr lang="en-US" altLang="ko-KR"/>
              <a:t>XSL</a:t>
            </a:r>
            <a:r>
              <a:rPr lang="ko-KR" altLang="en-US"/>
              <a:t>을 처리함으로써 수행된다</a:t>
            </a:r>
            <a:r>
              <a:rPr lang="en-US" altLang="ko-KR"/>
              <a:t>.</a:t>
            </a:r>
          </a:p>
          <a:p>
            <a:r>
              <a:rPr lang="ko-KR" altLang="en-US"/>
              <a:t>또한 사용자와의 </a:t>
            </a:r>
            <a:r>
              <a:rPr lang="en-US" altLang="ko-KR"/>
              <a:t>Session</a:t>
            </a:r>
            <a:r>
              <a:rPr lang="ko-KR" altLang="en-US"/>
              <a:t>을 유지하는 응용 서버로서의 역할을 수행한다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C6B1D-3C96-4DCA-BEFF-4AEE023EA114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XRS</a:t>
            </a:r>
            <a:r>
              <a:rPr lang="ko-KR" altLang="en-US"/>
              <a:t>는 여러가지 구조 검색기능과 적은 양의 인덱스와 빠른 검색 시간을 가지는 것이 장점이다</a:t>
            </a:r>
            <a:r>
              <a:rPr lang="en-US" altLang="ko-KR"/>
              <a:t>.</a:t>
            </a:r>
          </a:p>
          <a:p>
            <a:r>
              <a:rPr lang="en-US" altLang="ko-KR"/>
              <a:t>Java</a:t>
            </a:r>
            <a:r>
              <a:rPr lang="ko-KR" altLang="en-US"/>
              <a:t>와 </a:t>
            </a:r>
            <a:r>
              <a:rPr lang="en-US" altLang="ko-KR"/>
              <a:t>C</a:t>
            </a:r>
            <a:r>
              <a:rPr lang="ko-KR" altLang="en-US"/>
              <a:t>로 구성되어있어 이식성이 뛰어나다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CFF37-FF78-4C61-9876-16E8F9032256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TEXTML</a:t>
            </a:r>
            <a:r>
              <a:rPr lang="ko-KR" altLang="en-US"/>
              <a:t>은 </a:t>
            </a:r>
            <a:r>
              <a:rPr lang="en-US" altLang="ko-KR"/>
              <a:t>XML</a:t>
            </a:r>
            <a:r>
              <a:rPr lang="ko-KR" altLang="en-US"/>
              <a:t>문서관리 시스템이다</a:t>
            </a:r>
            <a:r>
              <a:rPr lang="en-US" altLang="ko-KR"/>
              <a:t>.</a:t>
            </a:r>
          </a:p>
          <a:p>
            <a:r>
              <a:rPr lang="ko-KR" altLang="en-US"/>
              <a:t>대량의 </a:t>
            </a:r>
            <a:r>
              <a:rPr lang="en-US" altLang="ko-KR"/>
              <a:t>XML</a:t>
            </a:r>
            <a:r>
              <a:rPr lang="ko-KR" altLang="en-US"/>
              <a:t>문서를 저장</a:t>
            </a:r>
            <a:r>
              <a:rPr lang="en-US" altLang="ko-KR"/>
              <a:t>, </a:t>
            </a:r>
            <a:r>
              <a:rPr lang="ko-KR" altLang="en-US"/>
              <a:t>색인</a:t>
            </a:r>
            <a:r>
              <a:rPr lang="en-US" altLang="ko-KR"/>
              <a:t>, </a:t>
            </a:r>
            <a:r>
              <a:rPr lang="ko-KR" altLang="en-US"/>
              <a:t>검색하는 기능을 제공한다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33937-DFD1-47E9-8724-C2DE88E38205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CA">
                <a:latin typeface="Verdana" pitchFamily="34" charset="0"/>
                <a:ea typeface="바탕" pitchFamily="18" charset="-127"/>
              </a:rPr>
              <a:t>사용자의 응용프로그램을 통해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TEXTML Server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를 접근하며 사용자의 응용프로그램은</a:t>
            </a:r>
          </a:p>
          <a:p>
            <a:pPr algn="just"/>
            <a:r>
              <a:rPr lang="en-CA" altLang="ko-KR">
                <a:latin typeface="Verdana" pitchFamily="34" charset="0"/>
                <a:ea typeface="바탕" pitchFamily="18" charset="-127"/>
              </a:rPr>
              <a:t>TEXTML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서버의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Client API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를 사용한다.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E8C50-E2ED-44ED-A85A-1A60E7A80590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CA">
                <a:latin typeface="Verdana" pitchFamily="34" charset="0"/>
                <a:ea typeface="바탕" pitchFamily="18" charset="-127"/>
              </a:rPr>
              <a:t>멀티티어 구조로 사용할 경우 클라이언트 응용프로그램을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COM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을 통해 통신하도록 구성하기만 하면 된다.</a:t>
            </a:r>
          </a:p>
          <a:p>
            <a:pPr algn="just"/>
            <a:endParaRPr lang="en-CA" altLang="ko-KR">
              <a:latin typeface="Verdana" pitchFamily="34" charset="0"/>
              <a:ea typeface="바탕" pitchFamily="18" charset="-127"/>
            </a:endParaRPr>
          </a:p>
          <a:p>
            <a:pPr algn="just"/>
            <a:r>
              <a:rPr lang="ko-KR" altLang="en-CA">
                <a:latin typeface="Verdana" pitchFamily="34" charset="0"/>
                <a:ea typeface="바탕" pitchFamily="18" charset="-127"/>
              </a:rPr>
              <a:t>위의 예제는 클라이언트 응용이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Document Base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에 저장된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XML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문서에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XSL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스타일 언어를 적용한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ASP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페이지를 요구하게 된다.</a:t>
            </a:r>
          </a:p>
          <a:p>
            <a:pPr algn="just"/>
            <a:r>
              <a:rPr lang="ko-KR" altLang="en-CA">
                <a:latin typeface="Verdana" pitchFamily="34" charset="0"/>
                <a:ea typeface="바탕" pitchFamily="18" charset="-127"/>
              </a:rPr>
              <a:t>이는 클라이언트가 웹 브라우저에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HTML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문서를 전달해 주기 위해서 이다.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7CF97-9F6C-4561-B0AE-D354B213CCEF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CA" altLang="ko-KR">
                <a:latin typeface="Verdana" pitchFamily="34" charset="0"/>
                <a:ea typeface="바탕" pitchFamily="18" charset="-127"/>
              </a:rPr>
              <a:t>TEXTML Server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의 </a:t>
            </a:r>
            <a:r>
              <a:rPr lang="en-CA" altLang="ko-KR">
                <a:latin typeface="Verdana" pitchFamily="34" charset="0"/>
                <a:ea typeface="바탕" pitchFamily="18" charset="-127"/>
              </a:rPr>
              <a:t>Document Base</a:t>
            </a:r>
            <a:r>
              <a:rPr lang="ko-KR" altLang="en-CA">
                <a:latin typeface="Verdana" pitchFamily="34" charset="0"/>
                <a:ea typeface="바탕" pitchFamily="18" charset="-127"/>
              </a:rPr>
              <a:t>는 다음과 같이 구성된다.</a:t>
            </a:r>
          </a:p>
          <a:p>
            <a:pPr lvl="1" algn="just">
              <a:buFontTx/>
              <a:buChar char="•"/>
            </a:pPr>
            <a:r>
              <a:rPr lang="ko-KR" altLang="en-CA">
                <a:latin typeface="Verdana" pitchFamily="34" charset="0"/>
                <a:ea typeface="바탕" pitchFamily="18" charset="-127"/>
              </a:rPr>
              <a:t>사용자가 저장하는 모든 문서를 담아둘 수 있는 저장소</a:t>
            </a:r>
          </a:p>
          <a:p>
            <a:pPr lvl="1" algn="just">
              <a:buFontTx/>
              <a:buChar char="•"/>
            </a:pPr>
            <a:r>
              <a:rPr lang="ko-KR" altLang="en-CA">
                <a:latin typeface="Verdana" pitchFamily="34" charset="0"/>
                <a:ea typeface="바탕" pitchFamily="18" charset="-127"/>
              </a:rPr>
              <a:t>사용자가 문서를 접근할 때 사용되는 관리자가 구성하는 색인들</a:t>
            </a:r>
          </a:p>
          <a:p>
            <a:endParaRPr lang="en-US" altLang="ko-K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9D260-4B84-4856-A508-E51E7FFAFA92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Document Base</a:t>
            </a:r>
            <a:r>
              <a:rPr lang="ko-KR" altLang="en-US"/>
              <a:t>에 저장되는 각 문서들은 압축된 형태로 저장된다</a:t>
            </a:r>
            <a:r>
              <a:rPr lang="en-US" altLang="ko-KR"/>
              <a:t>.</a:t>
            </a:r>
          </a:p>
          <a:p>
            <a:r>
              <a:rPr lang="ko-KR" altLang="en-US"/>
              <a:t>저장소는 사용자가 저장한 문서와 시스템 문서를 저장하며</a:t>
            </a:r>
            <a:r>
              <a:rPr lang="en-US" altLang="ko-KR"/>
              <a:t>,</a:t>
            </a:r>
          </a:p>
          <a:p>
            <a:r>
              <a:rPr lang="ko-KR" altLang="en-US"/>
              <a:t>사용자 문서는 색인되어 있는 문서와 그렇지 않은 문서들을 포함한다</a:t>
            </a:r>
            <a:r>
              <a:rPr lang="en-US" altLang="ko-KR"/>
              <a:t>.</a:t>
            </a:r>
          </a:p>
          <a:p>
            <a:r>
              <a:rPr lang="ko-KR" altLang="en-US"/>
              <a:t>시스템 문서는 문서에 대한 색인 정의 문서</a:t>
            </a:r>
            <a:r>
              <a:rPr lang="en-US" altLang="ko-KR"/>
              <a:t>(</a:t>
            </a:r>
            <a:r>
              <a:rPr lang="ko-KR" altLang="en-US"/>
              <a:t>관리자가 만들어 놓은 모든</a:t>
            </a:r>
          </a:p>
          <a:p>
            <a:r>
              <a:rPr lang="ko-KR" altLang="en-US"/>
              <a:t>색인들에 대한</a:t>
            </a:r>
            <a:r>
              <a:rPr lang="en-US" altLang="ko-KR"/>
              <a:t>)</a:t>
            </a:r>
            <a:r>
              <a:rPr lang="ko-KR" altLang="en-US"/>
              <a:t>를 의미한다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8092D9-F666-4740-95FA-5829DCDA5BC3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ko-KR" altLang="en-US"/>
              <a:t>색인의 </a:t>
            </a:r>
            <a:r>
              <a:rPr lang="en-US" altLang="ko-KR"/>
              <a:t>3</a:t>
            </a:r>
            <a:r>
              <a:rPr lang="ko-KR" altLang="en-US"/>
              <a:t>가지 타입</a:t>
            </a:r>
          </a:p>
          <a:p>
            <a:pPr lvl="1">
              <a:buFontTx/>
              <a:buChar char="•"/>
            </a:pPr>
            <a:r>
              <a:rPr lang="ko-KR" altLang="en-US"/>
              <a:t>전체 내용 색인</a:t>
            </a:r>
            <a:r>
              <a:rPr lang="en-US" altLang="ko-KR"/>
              <a:t>: </a:t>
            </a:r>
            <a:r>
              <a:rPr lang="ko-KR" altLang="en-US"/>
              <a:t>문서내의 각 단어에 대한 검색을 위한 목적</a:t>
            </a:r>
          </a:p>
          <a:p>
            <a:pPr lvl="1">
              <a:buFontTx/>
              <a:buChar char="•"/>
            </a:pPr>
            <a:r>
              <a:rPr lang="ko-KR" altLang="en-US"/>
              <a:t>날짜 색인 </a:t>
            </a:r>
            <a:r>
              <a:rPr lang="en-US" altLang="ko-KR"/>
              <a:t>: </a:t>
            </a:r>
            <a:r>
              <a:rPr lang="ko-KR" altLang="en-US"/>
              <a:t>각 문서의 날짜에 대한 검색을 위해 존재</a:t>
            </a:r>
            <a:r>
              <a:rPr lang="en-US" altLang="ko-KR"/>
              <a:t>.</a:t>
            </a:r>
          </a:p>
          <a:p>
            <a:pPr lvl="1">
              <a:buFontTx/>
              <a:buChar char="•"/>
            </a:pPr>
            <a:r>
              <a:rPr lang="ko-KR" altLang="en-US"/>
              <a:t>리스트 색인</a:t>
            </a:r>
            <a:r>
              <a:rPr lang="en-US" altLang="ko-KR"/>
              <a:t>: </a:t>
            </a:r>
            <a:r>
              <a:rPr lang="ko-KR" altLang="en-US"/>
              <a:t>단어 뿐만 아니라 구</a:t>
            </a:r>
            <a:r>
              <a:rPr lang="en-US" altLang="ko-KR"/>
              <a:t>(phrase)</a:t>
            </a:r>
            <a:r>
              <a:rPr lang="ko-KR" altLang="en-US"/>
              <a:t>에 대한 검색도 지원하기 위해 존재</a:t>
            </a:r>
          </a:p>
          <a:p>
            <a:pPr>
              <a:buFontTx/>
              <a:buChar char="•"/>
            </a:pPr>
            <a:r>
              <a:rPr lang="ko-KR" altLang="en-US"/>
              <a:t>사용자 정의 색인</a:t>
            </a:r>
          </a:p>
          <a:p>
            <a:pPr lvl="1">
              <a:buFontTx/>
              <a:buChar char="•"/>
            </a:pPr>
            <a:r>
              <a:rPr lang="ko-KR" altLang="en-US"/>
              <a:t>관리자가 </a:t>
            </a:r>
            <a:r>
              <a:rPr lang="en-US" altLang="ko-KR"/>
              <a:t>Document Base</a:t>
            </a:r>
            <a:r>
              <a:rPr lang="ko-KR" altLang="en-US"/>
              <a:t>를 만들 때</a:t>
            </a:r>
            <a:r>
              <a:rPr lang="en-US" altLang="ko-KR"/>
              <a:t>, </a:t>
            </a:r>
            <a:r>
              <a:rPr lang="ko-KR" altLang="en-US"/>
              <a:t>항상 어떠한 색인을 사용하여 문서 검색을 할 것인지 명시하여야 함</a:t>
            </a:r>
            <a:r>
              <a:rPr lang="en-US" altLang="ko-KR"/>
              <a:t>(</a:t>
            </a:r>
            <a:r>
              <a:rPr lang="ko-KR" altLang="en-US"/>
              <a:t>결과가 시스템 문서가 됨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31D33-EE71-4E4D-A9B8-8C30E301BD6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Bibliography</a:t>
            </a:r>
            <a:r>
              <a:rPr lang="ko-KR" altLang="en-US"/>
              <a:t>에 관한 </a:t>
            </a:r>
            <a:r>
              <a:rPr lang="en-US" altLang="ko-KR"/>
              <a:t>DTD </a:t>
            </a:r>
            <a:r>
              <a:rPr lang="ko-KR" altLang="en-US"/>
              <a:t>예제</a:t>
            </a:r>
          </a:p>
          <a:p>
            <a:r>
              <a:rPr lang="en-US" altLang="ko-KR"/>
              <a:t>bib</a:t>
            </a:r>
            <a:r>
              <a:rPr lang="ko-KR" altLang="en-US"/>
              <a:t>항목은 여러 개</a:t>
            </a:r>
            <a:r>
              <a:rPr lang="en-US" altLang="ko-KR"/>
              <a:t>(0</a:t>
            </a:r>
            <a:r>
              <a:rPr lang="ko-KR" altLang="en-US"/>
              <a:t>개 이상</a:t>
            </a:r>
            <a:r>
              <a:rPr lang="en-US" altLang="ko-KR"/>
              <a:t>)</a:t>
            </a:r>
            <a:r>
              <a:rPr lang="ko-KR" altLang="en-US"/>
              <a:t>의 </a:t>
            </a:r>
            <a:r>
              <a:rPr lang="en-US" altLang="ko-KR"/>
              <a:t>book</a:t>
            </a:r>
            <a:r>
              <a:rPr lang="ko-KR" altLang="en-US"/>
              <a:t>항목을 가질 수 있고</a:t>
            </a:r>
          </a:p>
          <a:p>
            <a:r>
              <a:rPr lang="en-US" altLang="ko-KR"/>
              <a:t>book</a:t>
            </a:r>
            <a:r>
              <a:rPr lang="ko-KR" altLang="en-US"/>
              <a:t>항목은 </a:t>
            </a:r>
            <a:r>
              <a:rPr lang="en-US" altLang="ko-KR"/>
              <a:t>title</a:t>
            </a:r>
            <a:r>
              <a:rPr lang="ko-KR" altLang="en-US"/>
              <a:t>하나와 여러 명의 </a:t>
            </a:r>
            <a:r>
              <a:rPr lang="en-US" altLang="ko-KR"/>
              <a:t>author</a:t>
            </a:r>
            <a:r>
              <a:rPr lang="ko-KR" altLang="en-US"/>
              <a:t>또는 </a:t>
            </a:r>
            <a:r>
              <a:rPr lang="en-US" altLang="ko-KR"/>
              <a:t>editor</a:t>
            </a:r>
            <a:r>
              <a:rPr lang="ko-KR" altLang="en-US"/>
              <a:t>항목과 하나의 </a:t>
            </a:r>
            <a:r>
              <a:rPr lang="en-US" altLang="ko-KR"/>
              <a:t>publisher</a:t>
            </a:r>
            <a:r>
              <a:rPr lang="ko-KR" altLang="en-US"/>
              <a:t>와 하나의 </a:t>
            </a:r>
            <a:r>
              <a:rPr lang="en-US" altLang="ko-KR"/>
              <a:t>price</a:t>
            </a:r>
            <a:r>
              <a:rPr lang="ko-KR" altLang="en-US"/>
              <a:t>항목을 가진다</a:t>
            </a:r>
            <a:r>
              <a:rPr lang="en-US" altLang="ko-KR"/>
              <a:t>.</a:t>
            </a:r>
          </a:p>
          <a:p>
            <a:r>
              <a:rPr lang="ko-KR" altLang="en-US"/>
              <a:t>또한 </a:t>
            </a:r>
            <a:r>
              <a:rPr lang="en-US" altLang="ko-KR"/>
              <a:t>book</a:t>
            </a:r>
            <a:r>
              <a:rPr lang="ko-KR" altLang="en-US"/>
              <a:t>항목은 </a:t>
            </a:r>
            <a:r>
              <a:rPr lang="en-US" altLang="ko-KR"/>
              <a:t>bookyear</a:t>
            </a:r>
            <a:r>
              <a:rPr lang="ko-KR" altLang="en-US"/>
              <a:t>라는 </a:t>
            </a:r>
            <a:r>
              <a:rPr lang="en-US" altLang="ko-KR"/>
              <a:t>attribute</a:t>
            </a:r>
            <a:r>
              <a:rPr lang="ko-KR" altLang="en-US"/>
              <a:t>를 가진다</a:t>
            </a:r>
            <a:r>
              <a:rPr lang="en-US" altLang="ko-KR"/>
              <a:t>. </a:t>
            </a:r>
          </a:p>
          <a:p>
            <a:r>
              <a:rPr lang="en-US" altLang="ko-KR"/>
              <a:t>author</a:t>
            </a:r>
            <a:r>
              <a:rPr lang="ko-KR" altLang="en-US"/>
              <a:t>는 </a:t>
            </a:r>
            <a:r>
              <a:rPr lang="en-US" altLang="ko-KR"/>
              <a:t>last</a:t>
            </a:r>
            <a:r>
              <a:rPr lang="ko-KR" altLang="en-US"/>
              <a:t>와 </a:t>
            </a:r>
            <a:r>
              <a:rPr lang="en-US" altLang="ko-KR"/>
              <a:t>first</a:t>
            </a:r>
            <a:r>
              <a:rPr lang="ko-KR" altLang="en-US"/>
              <a:t>항목을 </a:t>
            </a:r>
            <a:r>
              <a:rPr lang="en-US" altLang="ko-KR"/>
              <a:t>editor</a:t>
            </a:r>
            <a:r>
              <a:rPr lang="ko-KR" altLang="en-US"/>
              <a:t>는 </a:t>
            </a:r>
            <a:r>
              <a:rPr lang="en-US" altLang="ko-KR"/>
              <a:t>last, first, affiliation</a:t>
            </a:r>
            <a:r>
              <a:rPr lang="ko-KR" altLang="en-US"/>
              <a:t>항목을 가지고 나머지 항목들은 스트링 데이터로 구성된다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19FE1-41A8-49D3-BA40-FD5C87844742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TEXTML</a:t>
            </a:r>
            <a:r>
              <a:rPr lang="ko-KR" altLang="en-US"/>
              <a:t>의 예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2D507-9A82-4C83-89FB-A58D3C16C898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XYZFind</a:t>
            </a:r>
            <a:r>
              <a:rPr lang="ko-KR" altLang="en-US"/>
              <a:t>는 </a:t>
            </a:r>
            <a:r>
              <a:rPr lang="en-US" altLang="ko-KR"/>
              <a:t>XML</a:t>
            </a:r>
            <a:r>
              <a:rPr lang="ko-KR" altLang="en-US"/>
              <a:t>의 저장 공간으로 검색과 질의 처리기를 제공한다</a:t>
            </a:r>
            <a:r>
              <a:rPr lang="en-US" altLang="ko-KR"/>
              <a:t>.</a:t>
            </a:r>
          </a:p>
          <a:p>
            <a:r>
              <a:rPr lang="en-US" altLang="ko-KR"/>
              <a:t>Inverted index</a:t>
            </a:r>
            <a:r>
              <a:rPr lang="ko-KR" altLang="en-US"/>
              <a:t>를 약간 수정한 것을 색인으로 사용하며</a:t>
            </a:r>
          </a:p>
          <a:p>
            <a:r>
              <a:rPr lang="en-US" altLang="ko-KR"/>
              <a:t>XYZQL</a:t>
            </a:r>
            <a:r>
              <a:rPr lang="ko-KR" altLang="en-US"/>
              <a:t>이라는 질의 언어를 정의하여 사용한다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4DD72-3DFF-4013-A953-C96DE7CBB5AA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1991</a:t>
            </a:r>
            <a:r>
              <a:rPr lang="ko-KR" altLang="en-US"/>
              <a:t>년도 이후에 </a:t>
            </a:r>
            <a:r>
              <a:rPr lang="en-US" altLang="ko-KR"/>
              <a:t>Addison-Wesley</a:t>
            </a:r>
            <a:r>
              <a:rPr lang="ko-KR" altLang="en-US"/>
              <a:t>에서 출판된 모든 책의 제목을 찾는 질의를 </a:t>
            </a:r>
            <a:r>
              <a:rPr lang="en-US" altLang="ko-KR"/>
              <a:t>XML-QL</a:t>
            </a:r>
            <a:r>
              <a:rPr lang="ko-KR" altLang="en-US"/>
              <a:t>로 표현한 것이다</a:t>
            </a:r>
            <a:r>
              <a:rPr lang="en-US" altLang="ko-KR"/>
              <a:t>.</a:t>
            </a:r>
          </a:p>
          <a:p>
            <a:r>
              <a:rPr lang="en-US" altLang="ko-KR"/>
              <a:t>where</a:t>
            </a:r>
            <a:r>
              <a:rPr lang="ko-KR" altLang="en-US"/>
              <a:t>절에서 패턴과 필터에 해당하는 부분이 모두 나타난다</a:t>
            </a:r>
            <a:r>
              <a:rPr lang="en-US" altLang="ko-KR"/>
              <a:t>. ($y &gt; 1991</a:t>
            </a:r>
            <a:r>
              <a:rPr lang="ko-KR" altLang="en-US"/>
              <a:t>부분이 필터 절에 해당하며 나머지 부분이 패턴 절에 해당한다</a:t>
            </a:r>
            <a:r>
              <a:rPr lang="en-US" altLang="ko-KR"/>
              <a:t>)</a:t>
            </a:r>
          </a:p>
          <a:p>
            <a:r>
              <a:rPr lang="en-US" altLang="ko-KR"/>
              <a:t>construct</a:t>
            </a:r>
            <a:r>
              <a:rPr lang="ko-KR" altLang="en-US"/>
              <a:t>절에서 생성에 해당하는 역할을 수행한다</a:t>
            </a:r>
            <a:r>
              <a:rPr lang="en-US" altLang="ko-KR"/>
              <a:t>.</a:t>
            </a:r>
          </a:p>
          <a:p>
            <a:r>
              <a:rPr lang="ko-KR" altLang="en-US"/>
              <a:t>결과는 </a:t>
            </a:r>
            <a:r>
              <a:rPr lang="en-US" altLang="ko-KR"/>
              <a:t>(</a:t>
            </a:r>
            <a:r>
              <a:rPr lang="ko-KR" altLang="en-US"/>
              <a:t>연도</a:t>
            </a:r>
            <a:r>
              <a:rPr lang="en-US" altLang="ko-KR"/>
              <a:t>, </a:t>
            </a:r>
            <a:r>
              <a:rPr lang="ko-KR" altLang="en-US"/>
              <a:t>책제목</a:t>
            </a:r>
            <a:r>
              <a:rPr lang="en-US" altLang="ko-KR"/>
              <a:t>)</a:t>
            </a:r>
            <a:r>
              <a:rPr lang="ko-KR" altLang="en-US"/>
              <a:t>의 쌍으로 나타나며 </a:t>
            </a:r>
            <a:r>
              <a:rPr lang="en-US" altLang="ko-KR"/>
              <a:t>construct</a:t>
            </a:r>
            <a:r>
              <a:rPr lang="ko-KR" altLang="en-US"/>
              <a:t>절에서 결과를 다시 </a:t>
            </a:r>
            <a:r>
              <a:rPr lang="en-US" altLang="ko-KR"/>
              <a:t>XML</a:t>
            </a:r>
            <a:r>
              <a:rPr lang="ko-KR" altLang="en-US"/>
              <a:t>로 구성해 준다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59185-436B-4DCF-8524-4964193ECE39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같은 질의를 </a:t>
            </a:r>
            <a:r>
              <a:rPr lang="en-US" altLang="ko-KR"/>
              <a:t>YATL </a:t>
            </a:r>
            <a:r>
              <a:rPr lang="ko-KR" altLang="en-US"/>
              <a:t>질의 언어로 표현한 슬라이드 이다</a:t>
            </a:r>
            <a:r>
              <a:rPr lang="en-US" altLang="ko-KR"/>
              <a:t>.</a:t>
            </a:r>
          </a:p>
          <a:p>
            <a:r>
              <a:rPr lang="en-US" altLang="ko-KR"/>
              <a:t>YATL</a:t>
            </a:r>
            <a:r>
              <a:rPr lang="ko-KR" altLang="en-US"/>
              <a:t>역시 패턴</a:t>
            </a:r>
            <a:r>
              <a:rPr lang="en-US" altLang="ko-KR"/>
              <a:t>, </a:t>
            </a:r>
            <a:r>
              <a:rPr lang="ko-KR" altLang="en-US"/>
              <a:t>필터</a:t>
            </a:r>
            <a:r>
              <a:rPr lang="en-US" altLang="ko-KR"/>
              <a:t>, </a:t>
            </a:r>
            <a:r>
              <a:rPr lang="ko-KR" altLang="en-US"/>
              <a:t>생성의 세 부분으로 되어 있다</a:t>
            </a:r>
            <a:r>
              <a:rPr lang="en-US" altLang="ko-KR"/>
              <a:t>.</a:t>
            </a:r>
          </a:p>
          <a:p>
            <a:r>
              <a:rPr lang="en-US" altLang="ko-KR"/>
              <a:t>make</a:t>
            </a:r>
            <a:r>
              <a:rPr lang="ko-KR" altLang="en-US"/>
              <a:t>부분은 생성절의 역할을 수행하고 </a:t>
            </a:r>
            <a:r>
              <a:rPr lang="en-US" altLang="ko-KR"/>
              <a:t>match</a:t>
            </a:r>
            <a:r>
              <a:rPr lang="ko-KR" altLang="en-US"/>
              <a:t>부분은 패턴절의 역할을</a:t>
            </a:r>
          </a:p>
          <a:p>
            <a:r>
              <a:rPr lang="en-US" altLang="ko-KR"/>
              <a:t>where</a:t>
            </a:r>
            <a:r>
              <a:rPr lang="ko-KR" altLang="en-US"/>
              <a:t>부분은 필터절의 역할을 수행한다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여기서도 역시 결과는 </a:t>
            </a:r>
            <a:r>
              <a:rPr lang="en-US" altLang="ko-KR"/>
              <a:t>(</a:t>
            </a:r>
            <a:r>
              <a:rPr lang="ko-KR" altLang="en-US"/>
              <a:t>연도</a:t>
            </a:r>
            <a:r>
              <a:rPr lang="en-US" altLang="ko-KR"/>
              <a:t>, </a:t>
            </a:r>
            <a:r>
              <a:rPr lang="ko-KR" altLang="en-US"/>
              <a:t>책 제목</a:t>
            </a:r>
            <a:r>
              <a:rPr lang="en-US" altLang="ko-KR"/>
              <a:t>)</a:t>
            </a:r>
            <a:r>
              <a:rPr lang="ko-KR" altLang="en-US"/>
              <a:t>의 쌍으로 나타나며 생성절에서 결과를 </a:t>
            </a:r>
            <a:r>
              <a:rPr lang="en-US" altLang="ko-KR"/>
              <a:t>XML</a:t>
            </a:r>
            <a:r>
              <a:rPr lang="ko-KR" altLang="en-US"/>
              <a:t>로 다시 구성을 해준다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70A44B71-2684-4BB1-B4EC-A244938DE62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CAF442-D53E-4F84-9F33-365BD1D145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66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A9F14F-54BA-4B2E-821B-956F7BADA2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57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EBB5A08B-DC7B-433C-B9EE-047F951140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n.com)/bi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en-US" altLang="ko-KR" dirty="0" smtClean="0"/>
              <a:t>and Database</a:t>
            </a:r>
            <a:endParaRPr lang="en-US" altLang="ko-K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Selection and extraction(3/3)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9B7C-A59F-4245-A0CF-1B6FFAAE2B03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02403" name="Rectangle 1027"/>
          <p:cNvSpPr>
            <a:spLocks noChangeArrowheads="1"/>
          </p:cNvSpPr>
          <p:nvPr/>
        </p:nvSpPr>
        <p:spPr bwMode="auto">
          <a:xfrm>
            <a:off x="323528" y="1268760"/>
            <a:ext cx="864096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b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select xml(bib:{                                        </a:t>
            </a: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bib is used as the entry point for the data in the XML document</a:t>
            </a:r>
            <a:r>
              <a:rPr lang="en-US" altLang="ko-KR" sz="1400">
                <a:latin typeface="Arial Unicode MS" pitchFamily="34" charset="-122"/>
              </a:rPr>
              <a:t/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(select xml(book:{@year:y, title:t})    </a:t>
            </a: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constructing new book elements</a:t>
            </a:r>
            <a:endParaRPr lang="en-US" altLang="ko-KR" sz="140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>
                <a:latin typeface="Arial Unicode MS" pitchFamily="34" charset="-122"/>
              </a:rPr>
              <a:t>      from bib.book b, b.title t, b.year y      </a:t>
            </a: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binding variables to the element ids of elements</a:t>
            </a:r>
            <a:r>
              <a:rPr lang="en-US" altLang="ko-KR" sz="1400">
                <a:latin typeface="Arial Unicode MS" pitchFamily="34" charset="-122"/>
                <a:sym typeface="Wingdings" pitchFamily="2" charset="2"/>
              </a:rPr>
              <a:t> </a:t>
            </a:r>
            <a:endParaRPr lang="en-US" altLang="ko-KR" sz="1400">
              <a:latin typeface="Arial Unicode MS" pitchFamily="34" charset="-122"/>
            </a:endParaRPr>
          </a:p>
          <a:p>
            <a:r>
              <a:rPr lang="en-US" altLang="ko-KR" sz="1400">
                <a:latin typeface="Arial Unicode MS" pitchFamily="34" charset="-122"/>
              </a:rPr>
              <a:t>      where b.publisher = "Addison-Wesley" and y &gt; 1991)})   </a:t>
            </a: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selecting those elements that satisfy the</a:t>
            </a:r>
            <a:br>
              <a:rPr lang="en-US" altLang="ko-KR" sz="140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</a:b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                                                                                                       given filters</a:t>
            </a:r>
            <a:r>
              <a:rPr lang="en-US" altLang="ko-KR" sz="1400">
                <a:latin typeface="Arial Unicode MS" pitchFamily="34" charset="-122"/>
              </a:rPr>
              <a:t/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-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Constructor</a:t>
            </a:r>
            <a:r>
              <a:rPr lang="en-US" altLang="ko-KR" sz="1600">
                <a:latin typeface="Arial Unicode MS" pitchFamily="34" charset="-122"/>
              </a:rPr>
              <a:t> appears in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select clause</a:t>
            </a:r>
            <a:r>
              <a:rPr lang="en-US" altLang="ko-KR" sz="1600">
                <a:latin typeface="Arial Unicode MS" pitchFamily="34" charset="-122"/>
              </a:rPr>
              <a:t>,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patterns</a:t>
            </a:r>
            <a:r>
              <a:rPr lang="en-US" altLang="ko-KR" sz="1600">
                <a:latin typeface="Arial Unicode MS" pitchFamily="34" charset="-122"/>
              </a:rPr>
              <a:t> appears in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from clause</a:t>
            </a:r>
            <a:r>
              <a:rPr lang="en-US" altLang="ko-KR" sz="1600">
                <a:latin typeface="Arial Unicode MS" pitchFamily="34" charset="-122"/>
              </a:rPr>
              <a:t>, and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both</a:t>
            </a:r>
            <a:b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 patterns and filters</a:t>
            </a:r>
            <a:r>
              <a:rPr lang="en-US" altLang="ko-KR" sz="1600">
                <a:latin typeface="Arial Unicode MS" pitchFamily="34" charset="-122"/>
              </a:rPr>
              <a:t> appear in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where clause</a:t>
            </a:r>
            <a:r>
              <a:rPr lang="en-US" altLang="ko-KR" sz="1400">
                <a:latin typeface="Arial Unicode MS" pitchFamily="34" charset="-122"/>
              </a:rPr>
              <a:t> </a:t>
            </a:r>
          </a:p>
        </p:txBody>
      </p:sp>
      <p:sp>
        <p:nvSpPr>
          <p:cNvPr id="102404" name="Rectangle 1028"/>
          <p:cNvSpPr>
            <a:spLocks noChangeArrowheads="1"/>
          </p:cNvSpPr>
          <p:nvPr/>
        </p:nvSpPr>
        <p:spPr bwMode="auto">
          <a:xfrm>
            <a:off x="319608" y="3358480"/>
            <a:ext cx="864488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  <a:r>
              <a:rPr lang="en-US" altLang="ko-KR" sz="1400" b="1">
                <a:solidFill>
                  <a:schemeClr val="folHlink"/>
                </a:solidFill>
                <a:latin typeface="Arial Unicode MS" pitchFamily="34" charset="-122"/>
              </a:rPr>
              <a:t/>
            </a:r>
            <a:br>
              <a:rPr lang="en-US" altLang="ko-KR" sz="1400" b="1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document("http://www.bn.com")/bib { </a:t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book[publisher/name="Addison-Wesley" and @year&gt;1991] { </a:t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             @year | title </a:t>
            </a:r>
          </a:p>
          <a:p>
            <a:r>
              <a:rPr lang="en-US" altLang="ko-KR" sz="1400">
                <a:latin typeface="Arial Unicode MS" pitchFamily="34" charset="-122"/>
              </a:rPr>
              <a:t>     } </a:t>
            </a:r>
          </a:p>
          <a:p>
            <a:r>
              <a:rPr lang="en-US" altLang="ko-KR" sz="1400">
                <a:latin typeface="Arial Unicode MS" pitchFamily="34" charset="-122"/>
              </a:rPr>
              <a:t>}</a:t>
            </a:r>
          </a:p>
          <a:p>
            <a:r>
              <a:rPr lang="en-US" altLang="ko-KR" sz="1600">
                <a:latin typeface="Arial Unicode MS" pitchFamily="34" charset="-122"/>
              </a:rPr>
              <a:t>-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Pattern</a:t>
            </a:r>
            <a:r>
              <a:rPr lang="en-US" altLang="ko-KR" sz="1600">
                <a:latin typeface="Arial Unicode MS" pitchFamily="34" charset="-122"/>
              </a:rPr>
              <a:t> “document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</a:t>
            </a:r>
            <a:r>
              <a:rPr lang="en-US" altLang="ko-KR" sz="1600">
                <a:latin typeface="Arial Unicode MS" pitchFamily="34" charset="-122"/>
              </a:rPr>
              <a:t>(</a:t>
            </a:r>
            <a:r>
              <a:rPr lang="en-US" altLang="ko-KR" sz="1600">
                <a:latin typeface="Arial Unicode MS" pitchFamily="34" charset="-122"/>
                <a:hlinkClick r:id="rId3"/>
              </a:rPr>
              <a:t>http://www.bin.com)/bib</a:t>
            </a:r>
            <a:r>
              <a:rPr lang="en-US" altLang="ko-KR" sz="1600">
                <a:latin typeface="Arial Unicode MS" pitchFamily="34" charset="-122"/>
              </a:rPr>
              <a:t>” select all top-level bib elements from input </a:t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 document and evaluates nested expression for each</a:t>
            </a:r>
            <a:r>
              <a:rPr lang="en-US" altLang="ko-KR" sz="1400">
                <a:latin typeface="Arial Unicode MS" pitchFamily="34" charset="-122"/>
              </a:rPr>
              <a:t> </a:t>
            </a:r>
            <a:r>
              <a:rPr lang="en-US" altLang="ko-KR" sz="1600">
                <a:latin typeface="Arial Unicode MS" pitchFamily="34" charset="-122"/>
              </a:rPr>
              <a:t>such element</a:t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-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Nested pattern</a:t>
            </a:r>
            <a:r>
              <a:rPr lang="en-US" altLang="ko-KR" sz="1600">
                <a:latin typeface="Arial Unicode MS" pitchFamily="34" charset="-122"/>
              </a:rPr>
              <a:t> “book” selects the book elements that satisfy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the filter clause in brackets</a:t>
            </a:r>
            <a:r>
              <a:rPr lang="en-US" altLang="ko-KR" sz="1600">
                <a:latin typeface="Arial Unicode MS" pitchFamily="34" charset="-122"/>
              </a:rPr>
              <a:t/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-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XQL does not have a constructor clause</a:t>
            </a:r>
            <a:r>
              <a:rPr lang="en-US" altLang="ko-KR" sz="1600">
                <a:latin typeface="Arial Unicode MS" pitchFamily="34" charset="-122"/>
              </a:rPr>
              <a:t>; instead the pattern expressions determine the result</a:t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  of query</a:t>
            </a:r>
            <a:endParaRPr lang="en-US" altLang="ko-KR" sz="1400"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Flattening(1/3)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D65B-A290-40C0-AF73-81A59933799E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57200" y="2667000"/>
            <a:ext cx="83820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 </a:t>
            </a:r>
            <a:r>
              <a:rPr lang="en-US" altLang="ko-KR" dirty="0">
                <a:latin typeface="Tahoma" pitchFamily="34" charset="0"/>
                <a:sym typeface="Webdings" pitchFamily="18" charset="2"/>
              </a:rPr>
              <a:t>Return a collection of all title-author pairs</a:t>
            </a:r>
            <a:br>
              <a:rPr lang="en-US" altLang="ko-KR" dirty="0">
                <a:latin typeface="Tahoma" pitchFamily="34" charset="0"/>
                <a:sym typeface="Webdings" pitchFamily="18" charset="2"/>
              </a:rPr>
            </a:br>
            <a:r>
              <a:rPr lang="en-US" altLang="ko-KR" dirty="0">
                <a:latin typeface="Tahoma" pitchFamily="34" charset="0"/>
                <a:sym typeface="Webdings" pitchFamily="18" charset="2"/>
              </a:rPr>
              <a:t>    </a:t>
            </a: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- Above query flattens the nested structure, each book contributing one</a:t>
            </a:r>
            <a:br>
              <a:rPr lang="en-US" altLang="ko-KR" sz="1800" dirty="0">
                <a:latin typeface="Tahoma" pitchFamily="34" charset="0"/>
                <a:sym typeface="Webdings" pitchFamily="18" charset="2"/>
              </a:rPr>
            </a:b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       pair for each author</a:t>
            </a:r>
            <a:br>
              <a:rPr lang="en-US" altLang="ko-KR" sz="1800" dirty="0">
                <a:latin typeface="Tahoma" pitchFamily="34" charset="0"/>
                <a:sym typeface="Webdings" pitchFamily="18" charset="2"/>
              </a:rPr>
            </a:b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     - In XML-QL, YATL, </a:t>
            </a:r>
            <a:r>
              <a:rPr lang="en-US" altLang="ko-KR" sz="1800" dirty="0" err="1">
                <a:latin typeface="Tahoma" pitchFamily="34" charset="0"/>
                <a:sym typeface="Webdings" pitchFamily="18" charset="2"/>
              </a:rPr>
              <a:t>Lorel</a:t>
            </a: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, </a:t>
            </a:r>
            <a:r>
              <a:rPr lang="en-US" altLang="ko-KR" sz="1800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the meaning of the patterns and filters</a:t>
            </a: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 is </a:t>
            </a:r>
            <a:r>
              <a:rPr lang="en-US" altLang="ko-KR" sz="1800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a relation</a:t>
            </a: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/>
            </a:r>
            <a:br>
              <a:rPr lang="en-US" altLang="ko-KR" sz="1800" dirty="0">
                <a:latin typeface="Tahoma" pitchFamily="34" charset="0"/>
                <a:sym typeface="Webdings" pitchFamily="18" charset="2"/>
              </a:rPr>
            </a:b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       , which is the Cartesian product of all variable bindings that satisfy the</a:t>
            </a:r>
            <a:br>
              <a:rPr lang="en-US" altLang="ko-KR" sz="1800" dirty="0">
                <a:latin typeface="Tahoma" pitchFamily="34" charset="0"/>
                <a:sym typeface="Webdings" pitchFamily="18" charset="2"/>
              </a:rPr>
            </a:b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       patterns and filters </a:t>
            </a:r>
            <a:r>
              <a:rPr lang="en-US" altLang="ko-KR" sz="1800" dirty="0">
                <a:solidFill>
                  <a:schemeClr val="folHlink"/>
                </a:solidFill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ko-KR" sz="1800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 This results in a flattening effect</a:t>
            </a:r>
            <a:endParaRPr lang="en-US" altLang="ko-KR" dirty="0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Flattening(2/3)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99D0-3C1E-4E84-8204-5EA460BD14CC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395536" y="1340768"/>
            <a:ext cx="8424936" cy="44644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XML-QL</a:t>
            </a:r>
            <a:b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CONSTRUCT &lt;results&gt; {</a:t>
            </a:r>
          </a:p>
          <a:p>
            <a:r>
              <a:rPr lang="en-US" altLang="ko-KR" sz="1400">
                <a:latin typeface="Arial Unicode MS" pitchFamily="34" charset="-122"/>
              </a:rPr>
              <a:t>   WHERE </a:t>
            </a:r>
          </a:p>
          <a:p>
            <a:r>
              <a:rPr lang="en-US" altLang="ko-KR" sz="1400">
                <a:latin typeface="Arial Unicode MS" pitchFamily="34" charset="-122"/>
              </a:rPr>
              <a:t>        &lt;bib&gt;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&lt;book&gt;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&lt;title&gt;$t&lt;/title&gt;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&lt;author&gt;$a&lt;/author&gt;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&lt;/book&gt;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&lt;/bib&gt; IN "www.bn.com/bib.xml" </a:t>
            </a:r>
          </a:p>
          <a:p>
            <a:r>
              <a:rPr lang="en-US" altLang="ko-KR" sz="1400">
                <a:latin typeface="Arial Unicode MS" pitchFamily="34" charset="-122"/>
              </a:rPr>
              <a:t>   CONSTRUCT </a:t>
            </a:r>
          </a:p>
          <a:p>
            <a:r>
              <a:rPr lang="en-US" altLang="ko-KR" sz="1400">
                <a:latin typeface="Arial Unicode MS" pitchFamily="34" charset="-122"/>
              </a:rPr>
              <a:t>         &lt;result&gt; </a:t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         &lt;title&gt;$t&lt;/title&gt; </a:t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         &lt;author&gt;$a&lt;/author&gt; </a:t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    &lt;/result&gt; </a:t>
            </a:r>
          </a:p>
          <a:p>
            <a:r>
              <a:rPr lang="en-US" altLang="ko-KR" sz="1400">
                <a:latin typeface="Arial Unicode MS" pitchFamily="34" charset="-122"/>
              </a:rPr>
              <a:t>} &lt;/results&gt; </a:t>
            </a:r>
          </a:p>
          <a:p>
            <a:pPr>
              <a:buFontTx/>
              <a:buChar char="-"/>
            </a:pP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Where clause</a:t>
            </a:r>
            <a:r>
              <a:rPr lang="en-US" altLang="ko-KR" sz="1600">
                <a:latin typeface="Arial Unicode MS" pitchFamily="34" charset="-122"/>
              </a:rPr>
              <a:t> produces one tuple for each binding of $t and $a that satisfies the pattern</a:t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   and filter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Construct clause</a:t>
            </a:r>
            <a:r>
              <a:rPr lang="en-US" altLang="ko-KR" sz="1600">
                <a:latin typeface="Arial Unicode MS" pitchFamily="34" charset="-122"/>
              </a:rPr>
              <a:t> produces one result element for each pair of values bound to ($a,$t)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Flattening(3/3)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C5CD-40F7-4EEA-B797-9B563924B474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395536" y="1268760"/>
            <a:ext cx="8208912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  <a:b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400" dirty="0">
                <a:latin typeface="Arial Unicode MS" pitchFamily="34" charset="-122"/>
              </a:rPr>
              <a:t>make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results [ *result [ title [ $t ],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author [ $a ] ] ]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match "www.bn.com/bib.xml" with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bib [ *book [ title [ $t ], </a:t>
            </a:r>
            <a:br>
              <a:rPr lang="en-US" altLang="ko-KR" sz="1400" dirty="0">
                <a:latin typeface="Arial Unicode MS" pitchFamily="34" charset="-122"/>
              </a:rPr>
            </a:br>
            <a:r>
              <a:rPr lang="en-US" altLang="ko-KR" sz="1400" dirty="0">
                <a:latin typeface="Arial Unicode MS" pitchFamily="34" charset="-122"/>
              </a:rPr>
              <a:t>                              *author [ $a ] ] ]</a:t>
            </a:r>
            <a:br>
              <a:rPr lang="en-US" altLang="ko-KR" sz="1400" dirty="0">
                <a:latin typeface="Arial Unicode MS" pitchFamily="34" charset="-122"/>
              </a:rPr>
            </a:br>
            <a:r>
              <a:rPr lang="en-US" altLang="ko-KR" sz="1400" dirty="0">
                <a:latin typeface="Arial Unicode MS" pitchFamily="34" charset="-122"/>
              </a:rPr>
              <a:t>- </a:t>
            </a:r>
            <a:r>
              <a:rPr lang="en-US" altLang="ko-KR" sz="1600" dirty="0">
                <a:latin typeface="Arial Unicode MS" pitchFamily="34" charset="-122"/>
              </a:rPr>
              <a:t>If the same title and author occurs in different books, YATL would preserve these </a:t>
            </a:r>
          </a:p>
          <a:p>
            <a:r>
              <a:rPr lang="en-US" altLang="ko-KR" sz="1600" dirty="0">
                <a:latin typeface="Arial Unicode MS" pitchFamily="34" charset="-122"/>
              </a:rPr>
              <a:t>  duplicates whereas XML-QL would eliminate them</a:t>
            </a:r>
            <a:r>
              <a:rPr lang="en-US" altLang="ko-KR" sz="1400" dirty="0">
                <a:latin typeface="Arial Unicode MS" pitchFamily="34" charset="-122"/>
              </a:rPr>
              <a:t>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395536" y="3717032"/>
            <a:ext cx="8208912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select xml(results: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(select xml(result:{title: t,                     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creating a new element for each pair with the tag result</a:t>
            </a:r>
            <a:endParaRPr lang="en-US" altLang="ko-KR" sz="1400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author: a})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from </a:t>
            </a:r>
            <a:r>
              <a:rPr lang="en-US" altLang="ko-KR" sz="1400" dirty="0" err="1">
                <a:latin typeface="Arial Unicode MS" pitchFamily="34" charset="-122"/>
              </a:rPr>
              <a:t>bib.book</a:t>
            </a:r>
            <a:r>
              <a:rPr lang="en-US" altLang="ko-KR" sz="1400" dirty="0">
                <a:latin typeface="Arial Unicode MS" pitchFamily="34" charset="-122"/>
              </a:rPr>
              <a:t> b, </a:t>
            </a:r>
            <a:r>
              <a:rPr lang="en-US" altLang="ko-KR" sz="1400" dirty="0" err="1">
                <a:latin typeface="Arial Unicode MS" pitchFamily="34" charset="-122"/>
              </a:rPr>
              <a:t>b.title</a:t>
            </a:r>
            <a:r>
              <a:rPr lang="en-US" altLang="ko-KR" sz="1400" dirty="0">
                <a:latin typeface="Arial Unicode MS" pitchFamily="34" charset="-122"/>
              </a:rPr>
              <a:t> t, </a:t>
            </a:r>
            <a:r>
              <a:rPr lang="en-US" altLang="ko-KR" sz="1400" dirty="0" err="1">
                <a:latin typeface="Arial Unicode MS" pitchFamily="34" charset="-122"/>
              </a:rPr>
              <a:t>b.author</a:t>
            </a:r>
            <a:r>
              <a:rPr lang="en-US" altLang="ko-KR" sz="1400" dirty="0">
                <a:latin typeface="Arial Unicode MS" pitchFamily="34" charset="-122"/>
              </a:rPr>
              <a:t> a))  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binding variables (</a:t>
            </a:r>
            <a:r>
              <a:rPr lang="en-US" altLang="ko-KR" sz="1400" dirty="0" err="1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b,t,a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) to each book in the document</a:t>
            </a:r>
            <a:endParaRPr lang="en-US" altLang="ko-KR" sz="1400" dirty="0">
              <a:solidFill>
                <a:schemeClr val="folHlink"/>
              </a:solidFill>
              <a:latin typeface="Arial Unicode MS" pitchFamily="34" charset="-122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95536" y="5301208"/>
            <a:ext cx="8208912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</a:rPr>
              <a:t/>
            </a:r>
            <a:br>
              <a:rPr lang="en-US" altLang="ko-KR" sz="140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400">
                <a:solidFill>
                  <a:schemeClr val="hlink"/>
                </a:solidFill>
                <a:latin typeface="Arial Unicode MS" pitchFamily="34" charset="-122"/>
              </a:rPr>
              <a:t>Flattening does not exist in XQL</a:t>
            </a:r>
            <a:r>
              <a:rPr lang="en-US" altLang="ko-KR" sz="1400">
                <a:latin typeface="Arial Unicode MS" pitchFamily="34" charset="-122"/>
              </a:rPr>
              <a:t>, because the results of patterns and filters are not modeled by an</a:t>
            </a:r>
          </a:p>
          <a:p>
            <a:r>
              <a:rPr lang="en-US" altLang="ko-KR" sz="1400">
                <a:latin typeface="Arial Unicode MS" pitchFamily="34" charset="-122"/>
              </a:rPr>
              <a:t>relation  </a:t>
            </a:r>
            <a:endParaRPr lang="en-US" altLang="ko-KR" sz="1600" b="1">
              <a:solidFill>
                <a:schemeClr val="folHlink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Preserving structure(1/3)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7D48-DB74-4E77-B5F0-22BD33BB1735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15035" y="126876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 </a:t>
            </a:r>
            <a:r>
              <a:rPr lang="en-US" altLang="ko-KR" dirty="0">
                <a:latin typeface="Tahoma" pitchFamily="34" charset="0"/>
                <a:sym typeface="Webdings" pitchFamily="18" charset="2"/>
              </a:rPr>
              <a:t>Previous example returns one result for each title-author</a:t>
            </a:r>
            <a:br>
              <a:rPr lang="en-US" altLang="ko-KR" dirty="0">
                <a:latin typeface="Tahoma" pitchFamily="34" charset="0"/>
                <a:sym typeface="Webdings" pitchFamily="18" charset="2"/>
              </a:rPr>
            </a:br>
            <a:r>
              <a:rPr lang="en-US" altLang="ko-KR" dirty="0">
                <a:latin typeface="Tahoma" pitchFamily="34" charset="0"/>
                <a:sym typeface="Webdings" pitchFamily="18" charset="2"/>
              </a:rPr>
              <a:t>    pair, next one preserves the grouping of results by title</a:t>
            </a:r>
            <a:endParaRPr lang="en-US" altLang="ko-KR" dirty="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15034" y="2348880"/>
            <a:ext cx="8721461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</a:rPr>
              <a:t/>
            </a:r>
            <a:b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400" dirty="0">
                <a:latin typeface="Arial Unicode MS" pitchFamily="34" charset="-122"/>
              </a:rPr>
              <a:t>document("http://www.bn.com")/bib-&gt;results {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book-&gt;result {               </a:t>
            </a:r>
            <a:r>
              <a:rPr lang="en-US" altLang="ko-KR" sz="1400" dirty="0">
                <a:latin typeface="Arial Unicode MS" pitchFamily="34" charset="-122"/>
                <a:sym typeface="Wingdings" pitchFamily="2" charset="2"/>
              </a:rPr>
              <a:t> 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For each book element, this query creates a result element using the</a:t>
            </a:r>
            <a:endParaRPr lang="en-US" altLang="ko-KR" sz="1400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                title | author                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</a:rPr>
              <a:t>renaming operator “-&gt;”.</a:t>
            </a:r>
            <a:r>
              <a:rPr lang="en-US" altLang="ko-KR" sz="1400" dirty="0">
                <a:latin typeface="Arial Unicode MS" pitchFamily="34" charset="-122"/>
              </a:rPr>
              <a:t>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} </a:t>
            </a:r>
          </a:p>
          <a:p>
            <a:r>
              <a:rPr lang="en-US" altLang="ko-KR" sz="1400" dirty="0">
                <a:latin typeface="Arial Unicode MS" pitchFamily="34" charset="-122"/>
              </a:rPr>
              <a:t>}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</a:rPr>
              <a:t> </a:t>
            </a:r>
          </a:p>
          <a:p>
            <a:r>
              <a:rPr lang="en-US" altLang="ko-KR" sz="1600" dirty="0">
                <a:latin typeface="Arial Unicode MS" pitchFamily="34" charset="-122"/>
              </a:rPr>
              <a:t>-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 </a:t>
            </a:r>
            <a:r>
              <a:rPr lang="en-US" altLang="ko-KR" sz="1600" dirty="0">
                <a:latin typeface="Arial Unicode MS" pitchFamily="34" charset="-122"/>
              </a:rPr>
              <a:t>Children of the result element are all title and author elements contained in the book element</a:t>
            </a:r>
            <a:endParaRPr lang="en-US" altLang="ko-KR" sz="1600" dirty="0">
              <a:solidFill>
                <a:schemeClr val="folHlink"/>
              </a:solidFill>
              <a:latin typeface="Arial Unicode MS" pitchFamily="34" charset="-122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15035" y="4437112"/>
            <a:ext cx="872146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</a:p>
          <a:p>
            <a:r>
              <a:rPr lang="en-US" altLang="ko-KR" sz="1400" dirty="0">
                <a:latin typeface="Arial Unicode MS" pitchFamily="34" charset="-122"/>
              </a:rPr>
              <a:t>make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results [ *result [ title [ $t ], $as ] ] ] </a:t>
            </a:r>
          </a:p>
          <a:p>
            <a:r>
              <a:rPr lang="en-US" altLang="ko-KR" sz="1400" dirty="0">
                <a:latin typeface="Arial Unicode MS" pitchFamily="34" charset="-122"/>
              </a:rPr>
              <a:t>match "www.bn.com/bib.xml" with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bib [ *book [ title [ $t ],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*($as)author] ]</a:t>
            </a:r>
            <a:br>
              <a:rPr lang="en-US" altLang="ko-KR" sz="14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- Because of the “*($as) author”, $as is bound to the list of all author elements in a book </a:t>
            </a:r>
            <a:r>
              <a:rPr lang="en-US" altLang="ko-KR" sz="1400" dirty="0">
                <a:latin typeface="Arial Unicode MS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Preserving structure(2/3)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886B-DC55-4853-9517-E17D4CB448A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95536" y="1844824"/>
            <a:ext cx="864096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select xml(results: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select xml(result:{</a:t>
            </a:r>
            <a:r>
              <a:rPr lang="en-US" altLang="ko-KR" sz="1400" dirty="0" err="1">
                <a:latin typeface="Arial Unicode MS" pitchFamily="34" charset="-122"/>
              </a:rPr>
              <a:t>b.title</a:t>
            </a:r>
            <a:r>
              <a:rPr lang="en-US" altLang="ko-KR" sz="1400" dirty="0">
                <a:latin typeface="Arial Unicode MS" pitchFamily="34" charset="-122"/>
              </a:rPr>
              <a:t>, </a:t>
            </a:r>
            <a:r>
              <a:rPr lang="en-US" altLang="ko-KR" sz="1400" dirty="0" err="1">
                <a:latin typeface="Arial Unicode MS" pitchFamily="34" charset="-122"/>
              </a:rPr>
              <a:t>b.author</a:t>
            </a:r>
            <a:r>
              <a:rPr lang="en-US" altLang="ko-KR" sz="1400" dirty="0">
                <a:latin typeface="Arial Unicode MS" pitchFamily="34" charset="-122"/>
              </a:rPr>
              <a:t>})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from </a:t>
            </a:r>
            <a:r>
              <a:rPr lang="en-US" altLang="ko-KR" sz="1400" dirty="0" err="1">
                <a:latin typeface="Arial Unicode MS" pitchFamily="34" charset="-122"/>
              </a:rPr>
              <a:t>bib.book</a:t>
            </a:r>
            <a:r>
              <a:rPr lang="en-US" altLang="ko-KR" sz="1400" dirty="0">
                <a:latin typeface="Arial Unicode MS" pitchFamily="34" charset="-122"/>
              </a:rPr>
              <a:t> b) </a:t>
            </a:r>
          </a:p>
          <a:p>
            <a:r>
              <a:rPr lang="en-US" altLang="ko-KR" sz="1600" dirty="0">
                <a:latin typeface="Arial Unicode MS" pitchFamily="34" charset="-122"/>
              </a:rPr>
              <a:t>- Pattern expression “</a:t>
            </a:r>
            <a:r>
              <a:rPr lang="en-US" altLang="ko-KR" sz="1600" dirty="0" err="1">
                <a:solidFill>
                  <a:schemeClr val="folHlink"/>
                </a:solidFill>
                <a:latin typeface="Arial Unicode MS" pitchFamily="34" charset="-122"/>
              </a:rPr>
              <a:t>b.author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”</a:t>
            </a:r>
            <a:r>
              <a:rPr lang="en-US" altLang="ko-KR" sz="1600" dirty="0">
                <a:latin typeface="Arial Unicode MS" pitchFamily="34" charset="-122"/>
              </a:rPr>
              <a:t> denotes the set of values for author; similarly, 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“</a:t>
            </a:r>
            <a:r>
              <a:rPr lang="en-US" altLang="ko-KR" sz="1600" dirty="0" err="1">
                <a:solidFill>
                  <a:schemeClr val="folHlink"/>
                </a:solidFill>
                <a:latin typeface="Arial Unicode MS" pitchFamily="34" charset="-122"/>
              </a:rPr>
              <a:t>b.title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”</a:t>
            </a:r>
            <a:r>
              <a:rPr lang="en-US" altLang="ko-KR" sz="1600" dirty="0">
                <a:latin typeface="Arial Unicode MS" pitchFamily="34" charset="-122"/>
              </a:rPr>
              <a:t> denotes</a:t>
            </a:r>
          </a:p>
          <a:p>
            <a:r>
              <a:rPr lang="en-US" altLang="ko-KR" sz="1600" dirty="0">
                <a:latin typeface="Arial Unicode MS" pitchFamily="34" charset="-122"/>
              </a:rPr>
              <a:t>   the set of titles, if there are more than 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Preserving structure(3/3)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560F-C72F-4BF8-BCBC-1B160269292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51520" y="1196752"/>
            <a:ext cx="8712968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XML-QL</a:t>
            </a:r>
          </a:p>
          <a:p>
            <a:r>
              <a:rPr lang="en-US" altLang="ko-KR" sz="1400">
                <a:latin typeface="Arial Unicode MS" pitchFamily="34" charset="-122"/>
              </a:rPr>
              <a:t>CONSTRUCT &lt;results&gt; { </a:t>
            </a:r>
          </a:p>
          <a:p>
            <a:r>
              <a:rPr lang="en-US" altLang="ko-KR" sz="1400">
                <a:latin typeface="Arial Unicode MS" pitchFamily="34" charset="-122"/>
              </a:rPr>
              <a:t>     WHERE </a:t>
            </a:r>
          </a:p>
          <a:p>
            <a:r>
              <a:rPr lang="en-US" altLang="ko-KR" sz="1400">
                <a:latin typeface="Arial Unicode MS" pitchFamily="34" charset="-122"/>
              </a:rPr>
              <a:t>         &lt;bib&gt;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&lt;book&gt;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&lt;title&gt;$t&lt;/title&gt;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&lt;/book&gt;  CONTENT_AS $b </a:t>
            </a:r>
          </a:p>
          <a:p>
            <a:r>
              <a:rPr lang="en-US" altLang="ko-KR" sz="1400">
                <a:latin typeface="Arial Unicode MS" pitchFamily="34" charset="-122"/>
              </a:rPr>
              <a:t>         &lt;/bib&gt; IN "www.bn.com/bib.xml" </a:t>
            </a:r>
          </a:p>
          <a:p>
            <a:r>
              <a:rPr lang="en-US" altLang="ko-KR" sz="1400">
                <a:latin typeface="Arial Unicode MS" pitchFamily="34" charset="-122"/>
              </a:rPr>
              <a:t>    CONSTRUCT </a:t>
            </a:r>
          </a:p>
          <a:p>
            <a:r>
              <a:rPr lang="en-US" altLang="ko-KR" sz="1400">
                <a:latin typeface="Arial Unicode MS" pitchFamily="34" charset="-122"/>
              </a:rPr>
              <a:t>         &lt;result&gt;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&lt;title&gt;$t&lt;/title&gt;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{  WHERE &lt;author&gt;$a&lt;/author&gt; IN $b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CONSTRUCT &lt;author&gt;$a&lt;/&gt;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} </a:t>
            </a:r>
          </a:p>
          <a:p>
            <a:r>
              <a:rPr lang="en-US" altLang="ko-KR" sz="1400">
                <a:latin typeface="Arial Unicode MS" pitchFamily="34" charset="-122"/>
              </a:rPr>
              <a:t>         &lt;/result&gt; </a:t>
            </a:r>
          </a:p>
          <a:p>
            <a:r>
              <a:rPr lang="en-US" altLang="ko-KR" sz="1400">
                <a:latin typeface="Arial Unicode MS" pitchFamily="34" charset="-122"/>
              </a:rPr>
              <a:t> } &lt;/results&gt; 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One way to preserve the original document structure is with a nested query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“CONTENT_AS” </a:t>
            </a:r>
            <a:r>
              <a:rPr lang="en-US" altLang="ko-KR" sz="1600">
                <a:latin typeface="Arial Unicode MS" pitchFamily="34" charset="-122"/>
              </a:rPr>
              <a:t>binds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the variable “b” </a:t>
            </a:r>
            <a:r>
              <a:rPr lang="en-US" altLang="ko-KR" sz="1600">
                <a:latin typeface="Arial Unicode MS" pitchFamily="34" charset="-122"/>
              </a:rPr>
              <a:t>to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the book element’s content, </a:t>
            </a:r>
            <a:r>
              <a:rPr lang="en-US" altLang="ko-KR" sz="1600">
                <a:latin typeface="Arial Unicode MS" pitchFamily="34" charset="-122"/>
              </a:rPr>
              <a:t>a collection of elements</a:t>
            </a:r>
          </a:p>
          <a:p>
            <a:r>
              <a:rPr lang="en-US" altLang="ko-KR" sz="1600">
                <a:latin typeface="Arial Unicode MS" pitchFamily="34" charset="-122"/>
              </a:rPr>
              <a:t>- Inner “WHERE” clause selects “author” elements from $b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Changing structure by nesting(1/4)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C1E-ACD8-43C9-9878-E05A4467FA5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ahoma" pitchFamily="34" charset="0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8382000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ebdings" pitchFamily="18" charset="2"/>
              <a:buChar char="&lt;"/>
            </a:pPr>
            <a:r>
              <a:rPr lang="en-US" altLang="ko-KR" dirty="0">
                <a:latin typeface="Tahoma" pitchFamily="34" charset="0"/>
                <a:sym typeface="Webdings" pitchFamily="18" charset="2"/>
              </a:rPr>
              <a:t>Necessity</a:t>
            </a:r>
          </a:p>
          <a:p>
            <a:pPr lvl="1">
              <a:spcBef>
                <a:spcPct val="50000"/>
              </a:spcBef>
              <a:buFont typeface="Webdings" pitchFamily="18" charset="2"/>
              <a:buChar char="&lt;"/>
            </a:pPr>
            <a:r>
              <a:rPr lang="en-US" altLang="ko-KR" sz="2000" dirty="0">
                <a:latin typeface="Tahoma" pitchFamily="34" charset="0"/>
                <a:sym typeface="Webdings" pitchFamily="18" charset="2"/>
              </a:rPr>
              <a:t>Sometimes the result of query needs to have a structure different than the original XML document</a:t>
            </a:r>
            <a:endParaRPr lang="en-US" altLang="ko-KR" sz="2000" dirty="0">
              <a:solidFill>
                <a:schemeClr val="folHlink"/>
              </a:solidFill>
              <a:latin typeface="Tahoma" pitchFamily="34" charset="0"/>
            </a:endParaRPr>
          </a:p>
          <a:p>
            <a:pPr>
              <a:spcBef>
                <a:spcPct val="50000"/>
              </a:spcBef>
              <a:buFont typeface="Webdings" pitchFamily="18" charset="2"/>
              <a:buChar char="&lt;"/>
            </a:pPr>
            <a:r>
              <a:rPr lang="en-US" altLang="ko-KR" dirty="0">
                <a:latin typeface="Tahoma" pitchFamily="34" charset="0"/>
              </a:rPr>
              <a:t>Next examples</a:t>
            </a:r>
          </a:p>
          <a:p>
            <a:pPr lvl="1">
              <a:spcBef>
                <a:spcPct val="50000"/>
              </a:spcBef>
              <a:buFont typeface="Webdings" pitchFamily="18" charset="2"/>
              <a:buChar char="&lt;"/>
            </a:pPr>
            <a:r>
              <a:rPr lang="en-US" altLang="ko-KR" sz="2000" dirty="0">
                <a:latin typeface="Tahoma" pitchFamily="34" charset="0"/>
              </a:rPr>
              <a:t>illustrates restructuring by grouping each </a:t>
            </a:r>
            <a:br>
              <a:rPr lang="en-US" altLang="ko-KR" sz="2000" dirty="0">
                <a:latin typeface="Tahoma" pitchFamily="34" charset="0"/>
              </a:rPr>
            </a:br>
            <a:r>
              <a:rPr lang="en-US" altLang="ko-KR" sz="2000" dirty="0">
                <a:latin typeface="Tahoma" pitchFamily="34" charset="0"/>
              </a:rPr>
              <a:t>   author with the titles he or she has written</a:t>
            </a:r>
          </a:p>
          <a:p>
            <a:pPr lvl="1">
              <a:spcBef>
                <a:spcPct val="50000"/>
              </a:spcBef>
              <a:buFont typeface="Webdings" pitchFamily="18" charset="2"/>
              <a:buChar char="&lt;"/>
            </a:pPr>
            <a:r>
              <a:rPr lang="en-US" altLang="ko-KR" sz="2000" dirty="0">
                <a:latin typeface="Tahoma" pitchFamily="34" charset="0"/>
              </a:rPr>
              <a:t>This requires joining elements on their “author” values</a:t>
            </a:r>
            <a:endParaRPr lang="en-US" altLang="ko-KR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Changing structure by nesting(2/4)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6C58-625E-4772-B007-2877F5713629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611560" y="1484784"/>
            <a:ext cx="78486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XML – QL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CONSTRUCT &lt;results&gt; {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WHERE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&lt;bib&gt;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&lt;book&gt;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  &lt;author&gt;&lt;last&gt;$l&lt;/last&gt;&lt;first&gt;$f&lt;/first&gt;&lt;/author&gt;  </a:t>
            </a:r>
            <a:r>
              <a:rPr lang="en-US" altLang="ko-KR" sz="1200" b="1" dirty="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Occurrence of $1 and $f causes them to be bound</a:t>
            </a:r>
            <a:r>
              <a:rPr lang="en-US" altLang="ko-KR" sz="1200" b="1" dirty="0">
                <a:latin typeface="Arial Unicode MS" pitchFamily="34" charset="-122"/>
              </a:rPr>
              <a:t>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&lt;/book&gt;                                                                                    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&lt;/bib&gt; IN "www.bn.com/bib.xml"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CONSTRUCT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&lt;result&gt;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&lt;author&gt;&lt;last&gt;$l&lt;/last&gt;&lt;first&gt;$f&lt;/first&gt;&lt;/author&gt;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{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WHERE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    &lt;bib&gt;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         &lt;book&gt;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              &lt;title&gt;$t&lt;/title&gt;    </a:t>
            </a:r>
            <a:r>
              <a:rPr lang="en-US" altLang="ko-KR" sz="1200" b="1" dirty="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</a:t>
            </a:r>
            <a:r>
              <a:rPr lang="en-US" altLang="ko-KR" sz="1200" b="1" dirty="0">
                <a:solidFill>
                  <a:schemeClr val="folHlink"/>
                </a:solidFill>
                <a:latin typeface="Arial Unicode MS" pitchFamily="34" charset="-122"/>
              </a:rPr>
              <a:t> join on $l and $f</a:t>
            </a:r>
            <a:r>
              <a:rPr lang="en-US" altLang="ko-KR" sz="1200" b="1" dirty="0">
                <a:latin typeface="Arial Unicode MS" pitchFamily="34" charset="-122"/>
              </a:rPr>
              <a:t>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              &lt;author&gt;&lt;last&gt;$l&lt;/last&gt;&lt;first&gt;$f&lt;/first&gt;&lt;/author&gt;  </a:t>
            </a:r>
            <a:r>
              <a:rPr lang="en-US" altLang="ko-KR" sz="1200" b="1" dirty="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Occurrence of $l and $f tests for equality</a:t>
            </a:r>
            <a:endParaRPr lang="en-US" altLang="ko-KR" sz="12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200" b="1" dirty="0">
                <a:latin typeface="Arial Unicode MS" pitchFamily="34" charset="-122"/>
              </a:rPr>
              <a:t>                         &lt;/book&gt;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    &lt;/bib&gt; IN "www.bn.com/bib.xml"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CONSTRUCT &lt;title&gt;$t&lt;/title&gt;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        } </a:t>
            </a:r>
          </a:p>
          <a:p>
            <a:r>
              <a:rPr lang="en-US" altLang="ko-KR" sz="1200" b="1" dirty="0">
                <a:latin typeface="Arial Unicode MS" pitchFamily="34" charset="-122"/>
              </a:rPr>
              <a:t>        &lt;/result&gt;</a:t>
            </a:r>
            <a:r>
              <a:rPr lang="en-US" altLang="ko-KR" sz="1400" b="1" dirty="0">
                <a:latin typeface="Arial Unicode MS" pitchFamily="34" charset="-122"/>
              </a:rPr>
              <a:t> </a:t>
            </a:r>
          </a:p>
          <a:p>
            <a:r>
              <a:rPr lang="en-US" altLang="ko-KR" sz="1400" b="1" dirty="0">
                <a:latin typeface="Arial Unicode MS" pitchFamily="34" charset="-122"/>
              </a:rPr>
              <a:t>} &lt;/results&gt; </a:t>
            </a:r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One result element </a:t>
            </a:r>
            <a:r>
              <a:rPr lang="en-US" altLang="ko-KR" sz="1600" b="1" dirty="0">
                <a:latin typeface="Arial Unicode MS" pitchFamily="34" charset="-122"/>
              </a:rPr>
              <a:t>contains</a:t>
            </a:r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 one “author” element </a:t>
            </a:r>
            <a:r>
              <a:rPr lang="en-US" altLang="ko-KR" sz="1600" b="1" dirty="0">
                <a:latin typeface="Arial Unicode MS" pitchFamily="34" charset="-122"/>
              </a:rPr>
              <a:t>and</a:t>
            </a:r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 one or more “title” elements, </a:t>
            </a:r>
            <a:b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  </a:t>
            </a:r>
            <a:r>
              <a:rPr lang="en-US" altLang="ko-KR" sz="1600" b="1" dirty="0">
                <a:latin typeface="Arial Unicode MS" pitchFamily="34" charset="-122"/>
              </a:rPr>
              <a:t>which  are constructed </a:t>
            </a:r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by the nested query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Changing structure by nesting(3/4)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3DC8-C4D6-4841-8A70-5974DB99663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251520" y="2209800"/>
            <a:ext cx="864096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</a:p>
          <a:p>
            <a:r>
              <a:rPr lang="en-US" altLang="ko-KR" sz="1400">
                <a:latin typeface="Arial Unicode MS" pitchFamily="34" charset="-122"/>
              </a:rPr>
              <a:t>make </a:t>
            </a:r>
          </a:p>
          <a:p>
            <a:r>
              <a:rPr lang="en-US" altLang="ko-KR" sz="1400">
                <a:latin typeface="Arial Unicode MS" pitchFamily="34" charset="-122"/>
              </a:rPr>
              <a:t>    results [ </a:t>
            </a:r>
          </a:p>
          <a:p>
            <a:r>
              <a:rPr lang="en-US" altLang="ko-KR" sz="1400">
                <a:latin typeface="Arial Unicode MS" pitchFamily="34" charset="-122"/>
              </a:rPr>
              <a:t>        *result [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author [ last [ $l ], first [ $f ]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(  make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*title [ $t ]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match "www.bn.com/bib.xml" with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bib [ *book [ *author [ last [ $l ], first [ $f ]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                   title [ $t ] ] ] ) ] ] </a:t>
            </a:r>
          </a:p>
          <a:p>
            <a:r>
              <a:rPr lang="en-US" altLang="ko-KR" sz="1400">
                <a:latin typeface="Arial Unicode MS" pitchFamily="34" charset="-122"/>
              </a:rPr>
              <a:t>match "www.bn.com/bib.xml" with </a:t>
            </a:r>
          </a:p>
          <a:p>
            <a:r>
              <a:rPr lang="en-US" altLang="ko-KR" sz="1400">
                <a:latin typeface="Arial Unicode MS" pitchFamily="34" charset="-122"/>
              </a:rPr>
              <a:t>    bib [ *book [ *author [ last [ $l ], first [ $f ] ] ] ]</a:t>
            </a:r>
          </a:p>
          <a:p>
            <a:r>
              <a:rPr lang="en-US" altLang="ko-KR" sz="1600">
                <a:latin typeface="Arial Unicode MS" pitchFamily="34" charset="-122"/>
              </a:rPr>
              <a:t>- Like XML-QL,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YATL uses</a:t>
            </a:r>
            <a:r>
              <a:rPr lang="en-US" altLang="ko-KR" sz="1600">
                <a:latin typeface="Arial Unicode MS" pitchFamily="34" charset="-122"/>
              </a:rPr>
              <a:t>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a nested query</a:t>
            </a:r>
            <a:r>
              <a:rPr lang="en-US" altLang="ko-KR" sz="1600">
                <a:latin typeface="Arial Unicode MS" pitchFamily="34" charset="-122"/>
              </a:rPr>
              <a:t> to join author elements on their first and last names</a:t>
            </a:r>
            <a:r>
              <a:rPr lang="en-US" altLang="ko-KR" sz="1400">
                <a:latin typeface="Arial Unicode MS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of Contents</a:t>
            </a:r>
          </a:p>
        </p:txBody>
      </p:sp>
      <p:sp>
        <p:nvSpPr>
          <p:cNvPr id="183299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/>
              <a:t>XML Query Language</a:t>
            </a:r>
            <a:endParaRPr lang="en-US" altLang="ko-KR" u="sng"/>
          </a:p>
          <a:p>
            <a:r>
              <a:rPr lang="en-US" altLang="ko-KR"/>
              <a:t>IR for XML Document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E073-0841-427F-9066-CFE33D9CDA8F}" type="slidenum">
              <a:rPr lang="en-US" altLang="ko-KR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Changing structure by nesting(4/4)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BDF8-40A7-498B-9C65-CA753A87B96B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95536" y="1700808"/>
            <a:ext cx="8568952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select xml(results: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(select xml(result:{author: a,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(select xml(title: t)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 from </a:t>
            </a:r>
            <a:r>
              <a:rPr lang="en-US" altLang="ko-KR" sz="1400" dirty="0" err="1">
                <a:latin typeface="Arial Unicode MS" pitchFamily="34" charset="-122"/>
              </a:rPr>
              <a:t>bib.book</a:t>
            </a:r>
            <a:r>
              <a:rPr lang="en-US" altLang="ko-KR" sz="1400" dirty="0">
                <a:latin typeface="Arial Unicode MS" pitchFamily="34" charset="-122"/>
              </a:rPr>
              <a:t> b, </a:t>
            </a:r>
            <a:r>
              <a:rPr lang="en-US" altLang="ko-KR" sz="1400" dirty="0" err="1">
                <a:latin typeface="Arial Unicode MS" pitchFamily="34" charset="-122"/>
              </a:rPr>
              <a:t>b.title</a:t>
            </a:r>
            <a:r>
              <a:rPr lang="en-US" altLang="ko-KR" sz="1400" dirty="0">
                <a:latin typeface="Arial Unicode MS" pitchFamily="34" charset="-122"/>
              </a:rPr>
              <a:t> t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 where </a:t>
            </a:r>
            <a:r>
              <a:rPr lang="en-US" altLang="ko-KR" sz="1400" dirty="0" err="1">
                <a:latin typeface="Arial Unicode MS" pitchFamily="34" charset="-122"/>
              </a:rPr>
              <a:t>b.author.first</a:t>
            </a:r>
            <a:r>
              <a:rPr lang="en-US" altLang="ko-KR" sz="1400" dirty="0">
                <a:latin typeface="Arial Unicode MS" pitchFamily="34" charset="-122"/>
              </a:rPr>
              <a:t> = </a:t>
            </a:r>
            <a:r>
              <a:rPr lang="en-US" altLang="ko-KR" sz="1400" dirty="0" err="1">
                <a:latin typeface="Arial Unicode MS" pitchFamily="34" charset="-122"/>
              </a:rPr>
              <a:t>a.first</a:t>
            </a:r>
            <a:r>
              <a:rPr lang="en-US" altLang="ko-KR" sz="1400" dirty="0">
                <a:latin typeface="Arial Unicode MS" pitchFamily="34" charset="-122"/>
              </a:rPr>
              <a:t> and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            </a:t>
            </a:r>
            <a:r>
              <a:rPr lang="en-US" altLang="ko-KR" sz="1400" dirty="0" err="1">
                <a:latin typeface="Arial Unicode MS" pitchFamily="34" charset="-122"/>
              </a:rPr>
              <a:t>b.author.last</a:t>
            </a:r>
            <a:r>
              <a:rPr lang="en-US" altLang="ko-KR" sz="1400" dirty="0">
                <a:latin typeface="Arial Unicode MS" pitchFamily="34" charset="-122"/>
              </a:rPr>
              <a:t> = </a:t>
            </a:r>
            <a:r>
              <a:rPr lang="en-US" altLang="ko-KR" sz="1400" dirty="0" err="1">
                <a:latin typeface="Arial Unicode MS" pitchFamily="34" charset="-122"/>
              </a:rPr>
              <a:t>a.last</a:t>
            </a:r>
            <a:r>
              <a:rPr lang="en-US" altLang="ko-KR" sz="1400" dirty="0">
                <a:latin typeface="Arial Unicode MS" pitchFamily="34" charset="-122"/>
              </a:rPr>
              <a:t>)})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from </a:t>
            </a:r>
            <a:r>
              <a:rPr lang="en-US" altLang="ko-KR" sz="1400" dirty="0" err="1">
                <a:latin typeface="Arial Unicode MS" pitchFamily="34" charset="-122"/>
              </a:rPr>
              <a:t>bib.book.author</a:t>
            </a:r>
            <a:r>
              <a:rPr lang="en-US" altLang="ko-KR" sz="1400" dirty="0">
                <a:latin typeface="Arial Unicode MS" pitchFamily="34" charset="-122"/>
              </a:rPr>
              <a:t> a))</a:t>
            </a:r>
          </a:p>
          <a:p>
            <a:endParaRPr lang="en-US" altLang="ko-KR" sz="1400" dirty="0">
              <a:latin typeface="Arial Unicode MS" pitchFamily="34" charset="-122"/>
            </a:endParaRPr>
          </a:p>
          <a:p>
            <a:r>
              <a:rPr lang="en-US" altLang="ko-KR" sz="1600" dirty="0">
                <a:latin typeface="Arial Unicode MS" pitchFamily="34" charset="-122"/>
              </a:rPr>
              <a:t>-Like XML-QL and YATL  </a:t>
            </a:r>
            <a:r>
              <a:rPr lang="en-US" altLang="ko-KR" sz="1600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 uses</a:t>
            </a:r>
            <a:r>
              <a:rPr lang="en-US" altLang="ko-KR" sz="1600" dirty="0">
                <a:latin typeface="Arial Unicode MS" pitchFamily="34" charset="-122"/>
              </a:rPr>
              <a:t> 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a nested query</a:t>
            </a:r>
            <a:r>
              <a:rPr lang="en-US" altLang="ko-KR" sz="1600" dirty="0">
                <a:latin typeface="Arial Unicode MS" pitchFamily="34" charset="-122"/>
              </a:rPr>
              <a:t> to join author elements on their first and</a:t>
            </a:r>
          </a:p>
          <a:p>
            <a:r>
              <a:rPr lang="en-US" altLang="ko-KR" sz="1600" dirty="0">
                <a:latin typeface="Arial Unicode MS" pitchFamily="34" charset="-122"/>
              </a:rPr>
              <a:t> last names.</a:t>
            </a:r>
            <a:r>
              <a:rPr lang="en-US" altLang="ko-KR" sz="1400" dirty="0">
                <a:latin typeface="Arial Unicode MS" pitchFamily="34" charset="-122"/>
              </a:rPr>
              <a:t> 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95536" y="4800600"/>
            <a:ext cx="8568952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Even though XQL can express joins, it cannot express this query, which requires flattening </a:t>
            </a:r>
          </a:p>
          <a:p>
            <a:r>
              <a:rPr lang="en-US" altLang="ko-KR" sz="1600">
                <a:latin typeface="Arial Unicode MS" pitchFamily="34" charset="-122"/>
              </a:rPr>
              <a:t>  multiple instances of an author's name to produce a single element for each author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Changing structure </a:t>
            </a:r>
            <a:br>
              <a:rPr lang="en-US" altLang="ko-KR"/>
            </a:br>
            <a:r>
              <a:rPr lang="en-US" altLang="ko-KR"/>
              <a:t>by explicit grouping(1/4)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905-B648-48A4-A64A-BEBE8E10A520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38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</a:t>
            </a:r>
            <a:r>
              <a:rPr lang="en-US" altLang="ko-KR">
                <a:latin typeface="Tahoma" pitchFamily="34" charset="0"/>
                <a:sym typeface="Webdings" pitchFamily="18" charset="2"/>
              </a:rPr>
              <a:t>Explicit grouping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>
                <a:latin typeface="Tahoma" pitchFamily="34" charset="0"/>
                <a:sym typeface="Webdings" pitchFamily="18" charset="2"/>
              </a:rPr>
              <a:t> YATL </a:t>
            </a:r>
            <a:r>
              <a:rPr lang="en-US" altLang="ko-KR" sz="1800"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ko-KR">
                <a:latin typeface="Tahoma" pitchFamily="34" charset="0"/>
                <a:sym typeface="Webdings" pitchFamily="18" charset="2"/>
              </a:rPr>
              <a:t> has a grouping operator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>
                <a:latin typeface="Tahoma" pitchFamily="34" charset="0"/>
                <a:sym typeface="Webdings" pitchFamily="18" charset="2"/>
              </a:rPr>
              <a:t> XML-QL, Lorel </a:t>
            </a:r>
            <a:r>
              <a:rPr lang="en-US" altLang="ko-KR" sz="1800"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ko-KR">
                <a:latin typeface="Tahoma" pitchFamily="34" charset="0"/>
                <a:sym typeface="Webdings" pitchFamily="18" charset="2"/>
              </a:rPr>
              <a:t> provide skolem function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Changing structure </a:t>
            </a:r>
            <a:br>
              <a:rPr lang="en-US" altLang="ko-KR"/>
            </a:br>
            <a:r>
              <a:rPr lang="en-US" altLang="ko-KR"/>
              <a:t>by explicit grouping(2/4)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42E3-460D-46F6-A8F3-9EA580024527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251520" y="2209800"/>
            <a:ext cx="8712968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</a:p>
          <a:p>
            <a:r>
              <a:rPr lang="en-US" altLang="ko-KR" sz="1400">
                <a:latin typeface="Arial Unicode MS" pitchFamily="34" charset="-122"/>
              </a:rPr>
              <a:t>make </a:t>
            </a:r>
          </a:p>
          <a:p>
            <a:r>
              <a:rPr lang="en-US" altLang="ko-KR" sz="1400">
                <a:latin typeface="Arial Unicode MS" pitchFamily="34" charset="-122"/>
              </a:rPr>
              <a:t>     results [ *($l,$f) result [ author [ last [ $l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                                  first [ $f ]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                     *title [ $t ] ] ] </a:t>
            </a:r>
          </a:p>
          <a:p>
            <a:r>
              <a:rPr lang="en-US" altLang="ko-KR" sz="1400">
                <a:latin typeface="Arial Unicode MS" pitchFamily="34" charset="-122"/>
              </a:rPr>
              <a:t>match "www.bn.com/bib.xml" with </a:t>
            </a:r>
          </a:p>
          <a:p>
            <a:r>
              <a:rPr lang="en-US" altLang="ko-KR" sz="1400">
                <a:latin typeface="Arial Unicode MS" pitchFamily="34" charset="-122"/>
              </a:rPr>
              <a:t>     bib [ *book [ title [ $t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   *author [ last [ $l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                   first [ $f ] ] ] ]</a:t>
            </a:r>
          </a:p>
          <a:p>
            <a:endParaRPr lang="en-US" altLang="ko-KR" sz="1400">
              <a:latin typeface="Arial Unicode MS" pitchFamily="34" charset="-122"/>
            </a:endParaRP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“match” clause produces one tuple for each binding of $t,$l, and $f that satisfies the pattern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Previously, this led to flattening effect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Here, the results are nested again by grouping over the last and last name, as indicated by</a:t>
            </a:r>
          </a:p>
          <a:p>
            <a:r>
              <a:rPr lang="en-US" altLang="ko-KR" sz="1600">
                <a:latin typeface="Arial Unicode MS" pitchFamily="34" charset="-122"/>
              </a:rPr>
              <a:t>  writing ($l,$f) between “*” and “result” in the “make” clause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Changing structure </a:t>
            </a:r>
            <a:br>
              <a:rPr lang="en-US" altLang="ko-KR"/>
            </a:br>
            <a:r>
              <a:rPr lang="en-US" altLang="ko-KR"/>
              <a:t>by explicit grouping(3/4)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A4F-EC86-4739-98FC-6B0B4EEC6184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23528" y="1340768"/>
            <a:ext cx="8568952" cy="464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XML-QL</a:t>
            </a:r>
          </a:p>
          <a:p>
            <a:r>
              <a:rPr lang="en-US" altLang="ko-KR" sz="1400">
                <a:latin typeface="Arial Unicode MS" pitchFamily="34" charset="-122"/>
              </a:rPr>
              <a:t>CONSTRUCT &lt;results&gt; { </a:t>
            </a:r>
          </a:p>
          <a:p>
            <a:r>
              <a:rPr lang="en-US" altLang="ko-KR" sz="1400">
                <a:latin typeface="Arial Unicode MS" pitchFamily="34" charset="-122"/>
              </a:rPr>
              <a:t>     WHERE </a:t>
            </a:r>
          </a:p>
          <a:p>
            <a:r>
              <a:rPr lang="en-US" altLang="ko-KR" sz="1400">
                <a:latin typeface="Arial Unicode MS" pitchFamily="34" charset="-122"/>
              </a:rPr>
              <a:t>          &lt;bib&gt;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&lt;book&gt;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&lt;title&gt;$t&lt;/title&gt;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&lt;author&gt;&lt;last&gt;$l&lt;/last&gt;&lt;first&gt;$f&lt;/first&gt;&lt;/author&gt;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&lt;/book&gt;</a:t>
            </a:r>
          </a:p>
          <a:p>
            <a:r>
              <a:rPr lang="en-US" altLang="ko-KR" sz="1400">
                <a:latin typeface="Arial Unicode MS" pitchFamily="34" charset="-122"/>
              </a:rPr>
              <a:t>          &lt;/bib&gt; IN "www.bn.com/bib.xml" </a:t>
            </a:r>
          </a:p>
          <a:p>
            <a:r>
              <a:rPr lang="en-US" altLang="ko-KR" sz="1400">
                <a:latin typeface="Arial Unicode MS" pitchFamily="34" charset="-122"/>
              </a:rPr>
              <a:t>    CONSTRUCT </a:t>
            </a:r>
          </a:p>
          <a:p>
            <a:r>
              <a:rPr lang="en-US" altLang="ko-KR" sz="1400">
                <a:latin typeface="Arial Unicode MS" pitchFamily="34" charset="-122"/>
              </a:rPr>
              <a:t>          &lt;result ID=author($l,$f)&gt;    </a:t>
            </a:r>
            <a:r>
              <a:rPr lang="en-US" altLang="ko-KR" sz="1400" b="1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 Attribute with type ID uniquely identify the elements</a:t>
            </a:r>
            <a:endParaRPr lang="en-US" altLang="ko-KR" sz="1400" b="1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>
                <a:latin typeface="Arial Unicode MS" pitchFamily="34" charset="-122"/>
              </a:rPr>
              <a:t>                &lt;title&gt;$t&lt;/title&gt;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&lt;author&gt;&lt;last&gt;$l&lt;/last&gt;&lt;first&gt;$f&lt;/first&gt;&lt;/author&gt;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&lt;/result&gt; </a:t>
            </a:r>
          </a:p>
          <a:p>
            <a:r>
              <a:rPr lang="en-US" altLang="ko-KR" sz="1400">
                <a:latin typeface="Arial Unicode MS" pitchFamily="34" charset="-122"/>
              </a:rPr>
              <a:t> } &lt;/results&gt;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Distinguished attribute ID is taken to have type ID and is used to control grouping</a:t>
            </a:r>
          </a:p>
          <a:p>
            <a:pPr>
              <a:buFontTx/>
              <a:buChar char="-"/>
            </a:pP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Here the value of the “ID” attribute is “author($l,$f), which denotes some unique function of </a:t>
            </a:r>
          </a:p>
          <a:p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 last and first name, called “Skolem function”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This causes all of the separate “result” elements with the same last and first name to be</a:t>
            </a:r>
            <a:b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 grouped together, the result being a single element with one author and multiple titles</a:t>
            </a:r>
            <a:r>
              <a:rPr lang="en-US" altLang="ko-KR" sz="1600">
                <a:latin typeface="Arial Unicode MS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Changing structure </a:t>
            </a:r>
            <a:br>
              <a:rPr lang="en-US" altLang="ko-KR"/>
            </a:br>
            <a:r>
              <a:rPr lang="en-US" altLang="ko-KR"/>
              <a:t>by explicit grouping(4/4)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2CEF-2A0C-4F9E-828E-0ECAD68EC199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95536" y="1412776"/>
            <a:ext cx="8496944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select Root()-&gt;result-&gt;Author(</a:t>
            </a:r>
            <a:r>
              <a:rPr lang="en-US" altLang="ko-KR" sz="1400" dirty="0" err="1">
                <a:latin typeface="Arial Unicode MS" pitchFamily="34" charset="-122"/>
              </a:rPr>
              <a:t>l,f</a:t>
            </a:r>
            <a:r>
              <a:rPr lang="en-US" altLang="ko-KR" sz="1400" dirty="0">
                <a:latin typeface="Arial Unicode MS" pitchFamily="34" charset="-122"/>
              </a:rPr>
              <a:t>),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Author(</a:t>
            </a:r>
            <a:r>
              <a:rPr lang="en-US" altLang="ko-KR" sz="1400" dirty="0" err="1">
                <a:latin typeface="Arial Unicode MS" pitchFamily="34" charset="-122"/>
              </a:rPr>
              <a:t>l,f</a:t>
            </a:r>
            <a:r>
              <a:rPr lang="en-US" altLang="ko-KR" sz="1400" dirty="0">
                <a:latin typeface="Arial Unicode MS" pitchFamily="34" charset="-122"/>
              </a:rPr>
              <a:t>)-&gt;author-&gt;a,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Author(</a:t>
            </a:r>
            <a:r>
              <a:rPr lang="en-US" altLang="ko-KR" sz="1400" dirty="0" err="1">
                <a:latin typeface="Arial Unicode MS" pitchFamily="34" charset="-122"/>
              </a:rPr>
              <a:t>l,f</a:t>
            </a:r>
            <a:r>
              <a:rPr lang="en-US" altLang="ko-KR" sz="1400" dirty="0">
                <a:latin typeface="Arial Unicode MS" pitchFamily="34" charset="-122"/>
              </a:rPr>
              <a:t>)-&gt;title-&gt;t </a:t>
            </a:r>
          </a:p>
          <a:p>
            <a:r>
              <a:rPr lang="en-US" altLang="ko-KR" sz="1400" dirty="0">
                <a:latin typeface="Arial Unicode MS" pitchFamily="34" charset="-122"/>
              </a:rPr>
              <a:t>from </a:t>
            </a:r>
            <a:r>
              <a:rPr lang="en-US" altLang="ko-KR" sz="1400" dirty="0" err="1">
                <a:latin typeface="Arial Unicode MS" pitchFamily="34" charset="-122"/>
              </a:rPr>
              <a:t>bib.book</a:t>
            </a:r>
            <a:r>
              <a:rPr lang="en-US" altLang="ko-KR" sz="1400" dirty="0">
                <a:latin typeface="Arial Unicode MS" pitchFamily="34" charset="-122"/>
              </a:rPr>
              <a:t> b, </a:t>
            </a:r>
            <a:r>
              <a:rPr lang="en-US" altLang="ko-KR" sz="1400" dirty="0" err="1">
                <a:latin typeface="Arial Unicode MS" pitchFamily="34" charset="-122"/>
              </a:rPr>
              <a:t>b.author</a:t>
            </a:r>
            <a:r>
              <a:rPr lang="en-US" altLang="ko-KR" sz="1400" dirty="0">
                <a:latin typeface="Arial Unicode MS" pitchFamily="34" charset="-122"/>
              </a:rPr>
              <a:t> a, </a:t>
            </a:r>
            <a:r>
              <a:rPr lang="en-US" altLang="ko-KR" sz="1400" dirty="0" err="1">
                <a:latin typeface="Arial Unicode MS" pitchFamily="34" charset="-122"/>
              </a:rPr>
              <a:t>a.first</a:t>
            </a:r>
            <a:r>
              <a:rPr lang="en-US" altLang="ko-KR" sz="1400" dirty="0">
                <a:latin typeface="Arial Unicode MS" pitchFamily="34" charset="-122"/>
              </a:rPr>
              <a:t> f, </a:t>
            </a:r>
            <a:r>
              <a:rPr lang="en-US" altLang="ko-KR" sz="1400" dirty="0" err="1">
                <a:latin typeface="Arial Unicode MS" pitchFamily="34" charset="-122"/>
              </a:rPr>
              <a:t>a.last</a:t>
            </a:r>
            <a:r>
              <a:rPr lang="en-US" altLang="ko-KR" sz="1400" dirty="0">
                <a:latin typeface="Arial Unicode MS" pitchFamily="34" charset="-122"/>
              </a:rPr>
              <a:t> l, </a:t>
            </a:r>
            <a:r>
              <a:rPr lang="en-US" altLang="ko-KR" sz="1400" dirty="0" err="1">
                <a:latin typeface="Arial Unicode MS" pitchFamily="34" charset="-122"/>
              </a:rPr>
              <a:t>b.title</a:t>
            </a:r>
            <a:r>
              <a:rPr lang="en-US" altLang="ko-KR" sz="1400" dirty="0">
                <a:latin typeface="Arial Unicode MS" pitchFamily="34" charset="-122"/>
              </a:rPr>
              <a:t> t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 This query uses two </a:t>
            </a:r>
            <a:r>
              <a:rPr lang="en-US" altLang="ko-KR" sz="1600" dirty="0" err="1">
                <a:latin typeface="Arial Unicode MS" pitchFamily="34" charset="-122"/>
              </a:rPr>
              <a:t>Skolem</a:t>
            </a:r>
            <a:r>
              <a:rPr lang="en-US" altLang="ko-KR" sz="1600" dirty="0">
                <a:latin typeface="Arial Unicode MS" pitchFamily="34" charset="-122"/>
              </a:rPr>
              <a:t> functions to create the desired structure</a:t>
            </a:r>
          </a:p>
          <a:p>
            <a:r>
              <a:rPr lang="en-US" altLang="ko-KR" sz="1600" dirty="0">
                <a:latin typeface="Arial Unicode MS" pitchFamily="34" charset="-122"/>
              </a:rPr>
              <a:t>- ”Root” </a:t>
            </a:r>
            <a:r>
              <a:rPr lang="en-US" altLang="ko-KR" sz="1600" dirty="0" err="1">
                <a:latin typeface="Arial Unicode MS" pitchFamily="34" charset="-122"/>
              </a:rPr>
              <a:t>Skolem</a:t>
            </a:r>
            <a:r>
              <a:rPr lang="en-US" altLang="ko-KR" sz="1600" dirty="0">
                <a:latin typeface="Arial Unicode MS" pitchFamily="34" charset="-122"/>
              </a:rPr>
              <a:t> function creates a single element with multiple “result” sub-elements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 One “result” sub-elements is created by the “Author” </a:t>
            </a:r>
            <a:r>
              <a:rPr lang="en-US" altLang="ko-KR" sz="1600" dirty="0" err="1">
                <a:latin typeface="Arial Unicode MS" pitchFamily="34" charset="-122"/>
              </a:rPr>
              <a:t>Skolem</a:t>
            </a:r>
            <a:r>
              <a:rPr lang="en-US" altLang="ko-KR" sz="1600" dirty="0">
                <a:latin typeface="Arial Unicode MS" pitchFamily="34" charset="-122"/>
              </a:rPr>
              <a:t> function for each distinct pair</a:t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 of bindings of “l” and “f”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 Elements created by “Author” have sub-elements for the authors and titles of their books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395536" y="4509120"/>
            <a:ext cx="8496944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</a:p>
          <a:p>
            <a:r>
              <a:rPr lang="en-US" altLang="ko-KR" sz="1600" b="1">
                <a:latin typeface="Arial Unicode MS" pitchFamily="34" charset="-122"/>
              </a:rPr>
              <a:t> - </a:t>
            </a:r>
            <a:r>
              <a:rPr lang="en-US" altLang="ko-KR" sz="1600">
                <a:latin typeface="Arial Unicode MS" pitchFamily="34" charset="-122"/>
              </a:rPr>
              <a:t>XQL dose not support an explicit grouping operator</a:t>
            </a:r>
          </a:p>
          <a:p>
            <a:endParaRPr lang="en-US" altLang="ko-KR" sz="1600"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Indexing(1/4)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2E13-D6D0-4E78-B9D2-D62ABC20ED62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439300" y="1412776"/>
            <a:ext cx="8382000" cy="22463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</a:t>
            </a:r>
            <a:r>
              <a:rPr lang="en-US" altLang="ko-KR">
                <a:latin typeface="Tahoma" pitchFamily="34" charset="0"/>
                <a:sym typeface="Webdings" pitchFamily="18" charset="2"/>
              </a:rPr>
              <a:t>Indexing </a:t>
            </a:r>
            <a:r>
              <a:rPr lang="en-US" altLang="ko-KR" sz="1800"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ko-KR">
                <a:latin typeface="Tahoma" pitchFamily="34" charset="0"/>
                <a:sym typeface="Webdings" pitchFamily="18" charset="2"/>
              </a:rPr>
              <a:t> preserving in the output or imposing a new order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 Example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>
                <a:latin typeface="Tahoma" pitchFamily="34" charset="0"/>
                <a:sym typeface="Webdings" pitchFamily="18" charset="2"/>
              </a:rPr>
              <a:t>next query returns each book with its title and the first </a:t>
            </a:r>
            <a:br>
              <a:rPr lang="en-US" altLang="ko-KR" sz="2000">
                <a:latin typeface="Tahoma" pitchFamily="34" charset="0"/>
                <a:sym typeface="Webdings" pitchFamily="18" charset="2"/>
              </a:rPr>
            </a:br>
            <a:r>
              <a:rPr lang="en-US" altLang="ko-KR" sz="2000">
                <a:latin typeface="Tahoma" pitchFamily="34" charset="0"/>
                <a:sym typeface="Webdings" pitchFamily="18" charset="2"/>
              </a:rPr>
              <a:t>    two authors, and an &lt;et-al/&gt; element if there are more</a:t>
            </a:r>
            <a:br>
              <a:rPr lang="en-US" altLang="ko-KR" sz="2000">
                <a:latin typeface="Tahoma" pitchFamily="34" charset="0"/>
                <a:sym typeface="Webdings" pitchFamily="18" charset="2"/>
              </a:rPr>
            </a:br>
            <a:r>
              <a:rPr lang="en-US" altLang="ko-KR" sz="2000">
                <a:latin typeface="Tahoma" pitchFamily="34" charset="0"/>
                <a:sym typeface="Webdings" pitchFamily="18" charset="2"/>
              </a:rPr>
              <a:t>    than two authors</a:t>
            </a:r>
            <a:endParaRPr lang="en-US" altLang="ko-KR">
              <a:latin typeface="Tahoma" pitchFamily="34" charset="0"/>
              <a:sym typeface="Webdings" pitchFamily="18" charset="2"/>
            </a:endParaRP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467816" y="3933056"/>
            <a:ext cx="8353484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</a:p>
          <a:p>
            <a:r>
              <a:rPr lang="en-US" altLang="ko-KR" sz="1600" b="1">
                <a:latin typeface="Arial Unicode MS" pitchFamily="34" charset="-122"/>
              </a:rPr>
              <a:t> </a:t>
            </a:r>
            <a:r>
              <a:rPr lang="en-US" altLang="ko-KR" sz="1400">
                <a:latin typeface="Arial Unicode MS" pitchFamily="34" charset="-122"/>
              </a:rPr>
              <a:t>document("www.bn.com/bib.xml") /bib/book {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title | author[1 to 2] | author[3]-&gt;et-al { } </a:t>
            </a:r>
          </a:p>
          <a:p>
            <a:r>
              <a:rPr lang="en-US" altLang="ko-KR" sz="1400">
                <a:latin typeface="Arial Unicode MS" pitchFamily="34" charset="-122"/>
              </a:rPr>
              <a:t>} 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XQL uses subscription to indicate indexes 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A subscription can contain single numbers, ranges, or any combination of these</a:t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 ex) author[1 to 2] : select the first two authors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Third “author” element is renamed to an empty “et-al” element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Indexing(2/4)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475F-D6DB-4FB2-863A-F7B0061870E9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57200" y="3933056"/>
            <a:ext cx="843528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select xml(bib: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(select xml(book:{ title: t,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 (select </a:t>
            </a:r>
            <a:r>
              <a:rPr lang="en-US" altLang="ko-KR" sz="1400" dirty="0" err="1">
                <a:latin typeface="Arial Unicode MS" pitchFamily="34" charset="-122"/>
              </a:rPr>
              <a:t>b.author</a:t>
            </a:r>
            <a:r>
              <a:rPr lang="en-US" altLang="ko-KR" sz="1400" dirty="0">
                <a:latin typeface="Arial Unicode MS" pitchFamily="34" charset="-122"/>
              </a:rPr>
              <a:t>[1-2]),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 (select xml(et-al {})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 where exists </a:t>
            </a:r>
            <a:r>
              <a:rPr lang="en-US" altLang="ko-KR" sz="1400" dirty="0" err="1">
                <a:latin typeface="Arial Unicode MS" pitchFamily="34" charset="-122"/>
              </a:rPr>
              <a:t>b.author</a:t>
            </a:r>
            <a:r>
              <a:rPr lang="en-US" altLang="ko-KR" sz="1400" dirty="0">
                <a:latin typeface="Arial Unicode MS" pitchFamily="34" charset="-122"/>
              </a:rPr>
              <a:t>[3]) })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from </a:t>
            </a:r>
            <a:r>
              <a:rPr lang="en-US" altLang="ko-KR" sz="1400" dirty="0" err="1">
                <a:latin typeface="Arial Unicode MS" pitchFamily="34" charset="-122"/>
              </a:rPr>
              <a:t>bib.book</a:t>
            </a:r>
            <a:r>
              <a:rPr lang="en-US" altLang="ko-KR" sz="1400" dirty="0">
                <a:latin typeface="Arial Unicode MS" pitchFamily="34" charset="-122"/>
              </a:rPr>
              <a:t> b, </a:t>
            </a:r>
            <a:r>
              <a:rPr lang="en-US" altLang="ko-KR" sz="1400" dirty="0" err="1">
                <a:latin typeface="Arial Unicode MS" pitchFamily="34" charset="-122"/>
              </a:rPr>
              <a:t>b.title</a:t>
            </a:r>
            <a:r>
              <a:rPr lang="en-US" altLang="ko-KR" sz="1400" dirty="0">
                <a:latin typeface="Arial Unicode MS" pitchFamily="34" charset="-122"/>
              </a:rPr>
              <a:t> t))</a:t>
            </a:r>
            <a:r>
              <a:rPr lang="en-US" altLang="ko-KR" sz="1400" b="1" dirty="0">
                <a:latin typeface="Arial Unicode MS" pitchFamily="34" charset="-122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Using two nested queries to produce the result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First selects authors with index one or two, Second produces an &lt;et-al/&gt; element if there</a:t>
            </a:r>
          </a:p>
          <a:p>
            <a:r>
              <a:rPr lang="en-US" altLang="ko-KR" sz="1600" dirty="0">
                <a:latin typeface="Arial Unicode MS" pitchFamily="34" charset="-122"/>
              </a:rPr>
              <a:t>  exists an author of index three 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457200" y="1412776"/>
            <a:ext cx="843528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</a:p>
          <a:p>
            <a:r>
              <a:rPr lang="en-US" altLang="ko-KR" sz="1600" b="1">
                <a:latin typeface="Arial Unicode MS" pitchFamily="34" charset="-122"/>
              </a:rPr>
              <a:t> </a:t>
            </a:r>
            <a:r>
              <a:rPr lang="en-US" altLang="ko-KR" sz="1400">
                <a:latin typeface="Arial Unicode MS" pitchFamily="34" charset="-122"/>
              </a:rPr>
              <a:t>document("www.bn.com/bib.xml") /bib/book {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title | author[1 to 2] | author[3]-&gt;et-al { } </a:t>
            </a:r>
          </a:p>
          <a:p>
            <a:r>
              <a:rPr lang="en-US" altLang="ko-KR" sz="1400">
                <a:latin typeface="Arial Unicode MS" pitchFamily="34" charset="-122"/>
              </a:rPr>
              <a:t>} 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XQL uses subscription to indicate indexes 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A subscription can contain single numbers, ranges, or any combination of these</a:t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 ex) author[1 to 2] : select the first two authors</a:t>
            </a:r>
          </a:p>
          <a:p>
            <a:pPr>
              <a:buFontTx/>
              <a:buChar char="-"/>
            </a:pPr>
            <a:r>
              <a:rPr lang="en-US" altLang="ko-KR" sz="1600">
                <a:latin typeface="Arial Unicode MS" pitchFamily="34" charset="-122"/>
              </a:rPr>
              <a:t> Third “author” element is renamed to an empty “et-al” element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Indexing(3/4)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3EF-3AB8-45C4-8747-D62FEE85F52E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395535" y="1484784"/>
            <a:ext cx="8424937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XML-QL</a:t>
            </a:r>
          </a:p>
          <a:p>
            <a:r>
              <a:rPr lang="en-US" altLang="ko-KR" sz="1400" dirty="0">
                <a:latin typeface="Arial Unicode MS" pitchFamily="34" charset="-122"/>
              </a:rPr>
              <a:t>CONSTRUCT &lt;bib&gt; {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WHERE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&lt;bib&gt;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&lt;book&gt;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&lt;title&gt;$t&lt;/title&gt;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&lt;author[$i]&gt;$a&lt;/author&gt;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&lt;/book&gt;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&lt;/bib&gt; IN "www.bn.com/bib.xml",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CONSTRUCT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&lt;book ID=title($t)&gt;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&lt;title&gt;$t&lt;/title&gt;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{ WHERE $i &lt;= 2 CONSTRUCT &lt;author&gt;$a&lt;/author&gt; }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{ WHERE $i = 3 CONSTRUCT &lt;et-al/&gt; }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&lt;/book&gt;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} &lt;/bib&gt; 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XML-QL uses index variables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Index $I is bound to the position of the author element in the list of all its siblings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Constructor contains two nested queries, the first select authors with index one or two, and </a:t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the second produces an “&lt;et-al/&gt;” element </a:t>
            </a:r>
            <a:r>
              <a:rPr lang="en-US" altLang="ko-KR" sz="1600" dirty="0" err="1">
                <a:latin typeface="Arial Unicode MS" pitchFamily="34" charset="-122"/>
              </a:rPr>
              <a:t>iff</a:t>
            </a:r>
            <a:r>
              <a:rPr lang="en-US" altLang="ko-KR" sz="1600" dirty="0">
                <a:latin typeface="Arial Unicode MS" pitchFamily="34" charset="-122"/>
              </a:rPr>
              <a:t> there exists an author of index three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Indexing(4/4)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42F1-7724-4DDA-9D50-BE9E09EFD169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251520" y="1484784"/>
            <a:ext cx="8784976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</a:p>
          <a:p>
            <a:r>
              <a:rPr lang="en-US" altLang="ko-KR" sz="1400" dirty="0">
                <a:latin typeface="Arial Unicode MS" pitchFamily="34" charset="-122"/>
              </a:rPr>
              <a:t>make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bib *book [ title [ $t ],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( make *author [ $a ]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match $as with *($$i) author [ $a ]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where $$i &lt;= 2 ),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( make [ et-al ]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match $as with *($$i) author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where $$i = 3 ) ] </a:t>
            </a:r>
          </a:p>
          <a:p>
            <a:r>
              <a:rPr lang="en-US" altLang="ko-KR" sz="1400" dirty="0">
                <a:latin typeface="Arial Unicode MS" pitchFamily="34" charset="-122"/>
              </a:rPr>
              <a:t>match "www.bn.com/bib.xml" with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bib [ *book [ title [ $t ],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*($as) author ] ]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 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Index variable is denoted by “$$”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 Starting by retrieving the title and the list of authors in variables $t and $as respectively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 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“make” clause contains two nested queries :</a:t>
            </a:r>
            <a:r>
              <a:rPr lang="en-US" altLang="ko-KR" sz="1600" dirty="0">
                <a:latin typeface="Arial Unicode MS" pitchFamily="34" charset="-122"/>
              </a:rPr>
              <a:t/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  The first one returns the first two authors by selecting those whose index in $$i is less than 2</a:t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  ,the second one creates an element “et-al” whenever a third author exists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Sorting(1/4)</a:t>
            </a:r>
            <a:endParaRPr lang="en-US" altLang="ko-KR" b="1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Sorting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dirty="0">
                <a:latin typeface="Tahoma" pitchFamily="34" charset="0"/>
                <a:sym typeface="Webdings" pitchFamily="18" charset="2"/>
              </a:rPr>
              <a:t>Impose the output order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dirty="0">
                <a:latin typeface="Tahoma" pitchFamily="34" charset="0"/>
                <a:sym typeface="Webdings" pitchFamily="18" charset="2"/>
              </a:rPr>
              <a:t>Order-by clause</a:t>
            </a:r>
            <a:endParaRPr lang="en-US" altLang="ko-KR" dirty="0">
              <a:solidFill>
                <a:schemeClr val="folHlink"/>
              </a:solidFill>
              <a:latin typeface="Tahoma" pitchFamily="34" charset="0"/>
              <a:sym typeface="Webdings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5919-DBFB-44CD-A1AB-506E5C2DEA48}" type="slidenum">
              <a:rPr lang="en-US" altLang="ko-KR"/>
              <a:pPr/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Contents: XML Query Language</a:t>
            </a:r>
            <a:endParaRPr lang="en-US" altLang="ko-KR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/>
              <a:t>Introduction</a:t>
            </a:r>
          </a:p>
          <a:p>
            <a:pPr>
              <a:lnSpc>
                <a:spcPct val="90000"/>
              </a:lnSpc>
            </a:pPr>
            <a:r>
              <a:rPr lang="en-US" altLang="ko-KR" sz="2800"/>
              <a:t>Several essential queries in XML query languages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Selection and extraction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Flattening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Preserving structure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Changing structure by nesting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Changing structure by explicit grouping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Indexing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Sorting</a:t>
            </a:r>
          </a:p>
          <a:p>
            <a:pPr lvl="1">
              <a:lnSpc>
                <a:spcPct val="90000"/>
              </a:lnSpc>
            </a:pPr>
            <a:r>
              <a:rPr lang="en-US" altLang="ko-KR" sz="2000"/>
              <a:t>Regular-path expressions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C75A-36B0-4AB2-8436-9122169B96E9}" type="slidenum">
              <a:rPr lang="en-US" altLang="ko-KR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Sorting(2/4)</a:t>
            </a:r>
            <a:endParaRPr lang="en-US" altLang="ko-KR" b="1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7C0-2B0E-421A-B107-5FED7B0D7C02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51520" y="1412776"/>
            <a:ext cx="8784976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XML-QL</a:t>
            </a:r>
          </a:p>
          <a:p>
            <a:r>
              <a:rPr lang="en-US" altLang="ko-KR" sz="1400" dirty="0">
                <a:latin typeface="Arial Unicode MS" pitchFamily="34" charset="-122"/>
              </a:rPr>
              <a:t>CONSTRUCT &lt;bib&gt; {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WHERE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&lt;bib&gt;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&lt;book year=$y&gt;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&lt;title&gt;$t&lt;/title&gt;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&lt;publisher&gt;&lt;name&gt;Addison-Wesley&lt;/name&gt;&lt;/publisher&gt;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&lt;/book&gt;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&lt;/bib&gt; IN "www.bn.com/bib.xml",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$y &gt; 1991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</a:t>
            </a:r>
            <a:r>
              <a:rPr lang="en-US" altLang="ko-KR" sz="1400" b="1" dirty="0">
                <a:solidFill>
                  <a:schemeClr val="folHlink"/>
                </a:solidFill>
                <a:latin typeface="Arial Unicode MS" pitchFamily="34" charset="-122"/>
              </a:rPr>
              <a:t>ORDER-BY $t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</a:rPr>
              <a:t>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CONSTRUCT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&lt;book year=$y&gt;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&lt;title&gt;$t&lt;/title&gt;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&lt;/book&gt;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} &lt;/bib&gt; 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 This query is identical to the XML-QL query in “Selection and extraction”</a:t>
            </a:r>
            <a:r>
              <a:rPr lang="en-US" altLang="ko-KR" sz="1600" dirty="0">
                <a:latin typeface="Arial Unicode MS" pitchFamily="34" charset="-122"/>
              </a:rPr>
              <a:t> 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except for </a:t>
            </a:r>
          </a:p>
          <a:p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  “ORDER-BY” clause</a:t>
            </a:r>
            <a:r>
              <a:rPr lang="en-US" altLang="ko-KR" sz="1600" dirty="0">
                <a:latin typeface="Arial Unicode MS" pitchFamily="34" charset="-122"/>
              </a:rPr>
              <a:t> which specifies that the resulting elements should be sorted by their titles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Sorting(3/4)</a:t>
            </a:r>
            <a:endParaRPr lang="en-US" altLang="ko-KR" b="1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4B60-13E0-40D7-BFD3-A66CB4E12BFF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251520" y="1700808"/>
            <a:ext cx="864096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</a:p>
          <a:p>
            <a:r>
              <a:rPr lang="en-US" altLang="ko-KR" sz="1400" dirty="0">
                <a:latin typeface="Arial Unicode MS" pitchFamily="34" charset="-122"/>
              </a:rPr>
              <a:t>make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bib [ *</a:t>
            </a:r>
            <a:r>
              <a:rPr lang="en-US" altLang="ko-KR" sz="1400" b="1" dirty="0">
                <a:solidFill>
                  <a:schemeClr val="folHlink"/>
                </a:solidFill>
                <a:latin typeface="Arial Unicode MS" pitchFamily="34" charset="-122"/>
              </a:rPr>
              <a:t>o($t)</a:t>
            </a:r>
            <a:r>
              <a:rPr lang="en-US" altLang="ko-KR" sz="1400" dirty="0">
                <a:latin typeface="Arial Unicode MS" pitchFamily="34" charset="-122"/>
              </a:rPr>
              <a:t> book [ @year [ $y ],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        title [ $t ] ] ] </a:t>
            </a:r>
          </a:p>
          <a:p>
            <a:r>
              <a:rPr lang="en-US" altLang="ko-KR" sz="1400" dirty="0">
                <a:latin typeface="Arial Unicode MS" pitchFamily="34" charset="-122"/>
              </a:rPr>
              <a:t>match "www.bn.com/bib.xml" with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bib [ *book [ @year [ $y ],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title [ $t ] ],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            publisher [ name [ $n ] ] ] </a:t>
            </a:r>
          </a:p>
          <a:p>
            <a:r>
              <a:rPr lang="en-US" altLang="ko-KR" sz="1400" dirty="0">
                <a:latin typeface="Arial Unicode MS" pitchFamily="34" charset="-122"/>
              </a:rPr>
              <a:t>where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$n = "Addison-Wesley" and $y &gt; 1991</a:t>
            </a:r>
          </a:p>
          <a:p>
            <a:r>
              <a:rPr lang="en-US" altLang="ko-KR" sz="1600" dirty="0">
                <a:latin typeface="Arial Unicode MS" pitchFamily="34" charset="-122"/>
              </a:rPr>
              <a:t>- 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This query is identical to the YATL query in “Selection and extraction”</a:t>
            </a:r>
            <a:r>
              <a:rPr lang="en-US" altLang="ko-KR" sz="1400" dirty="0">
                <a:solidFill>
                  <a:schemeClr val="folHlink"/>
                </a:solidFill>
                <a:latin typeface="Arial Unicode MS" pitchFamily="34" charset="-122"/>
              </a:rPr>
              <a:t>,</a:t>
            </a: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 except for the</a:t>
            </a:r>
            <a:b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  new phase “o($t)”,</a:t>
            </a:r>
            <a:r>
              <a:rPr lang="en-US" altLang="ko-KR" sz="1600" dirty="0">
                <a:latin typeface="Arial Unicode MS" pitchFamily="34" charset="-122"/>
              </a:rPr>
              <a:t> which specifies that the resulting elements should be sorted by their titles</a:t>
            </a:r>
            <a:endParaRPr lang="en-US" altLang="ko-KR" sz="1400" dirty="0"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Sorting(4/4)</a:t>
            </a:r>
            <a:endParaRPr lang="en-US" altLang="ko-KR" b="1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9F76-93D3-464C-A89E-C13AB40CF6F0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57200" y="2209800"/>
            <a:ext cx="8579296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select xml(bib: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(select xml(book:{@</a:t>
            </a:r>
            <a:r>
              <a:rPr lang="en-US" altLang="ko-KR" sz="1400" dirty="0" err="1">
                <a:latin typeface="Arial Unicode MS" pitchFamily="34" charset="-122"/>
              </a:rPr>
              <a:t>year:y</a:t>
            </a:r>
            <a:r>
              <a:rPr lang="en-US" altLang="ko-KR" sz="1400" dirty="0">
                <a:latin typeface="Arial Unicode MS" pitchFamily="34" charset="-122"/>
              </a:rPr>
              <a:t>, </a:t>
            </a:r>
            <a:r>
              <a:rPr lang="en-US" altLang="ko-KR" sz="1400" dirty="0" err="1">
                <a:latin typeface="Arial Unicode MS" pitchFamily="34" charset="-122"/>
              </a:rPr>
              <a:t>title:t</a:t>
            </a:r>
            <a:r>
              <a:rPr lang="en-US" altLang="ko-KR" sz="1400" dirty="0">
                <a:latin typeface="Arial Unicode MS" pitchFamily="34" charset="-122"/>
              </a:rPr>
              <a:t>})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from </a:t>
            </a:r>
            <a:r>
              <a:rPr lang="en-US" altLang="ko-KR" sz="1400" dirty="0" err="1">
                <a:latin typeface="Arial Unicode MS" pitchFamily="34" charset="-122"/>
              </a:rPr>
              <a:t>bib.book</a:t>
            </a:r>
            <a:r>
              <a:rPr lang="en-US" altLang="ko-KR" sz="1400" dirty="0">
                <a:latin typeface="Arial Unicode MS" pitchFamily="34" charset="-122"/>
              </a:rPr>
              <a:t> b, </a:t>
            </a:r>
            <a:r>
              <a:rPr lang="en-US" altLang="ko-KR" sz="1400" dirty="0" err="1">
                <a:latin typeface="Arial Unicode MS" pitchFamily="34" charset="-122"/>
              </a:rPr>
              <a:t>b.title</a:t>
            </a:r>
            <a:r>
              <a:rPr lang="en-US" altLang="ko-KR" sz="1400" dirty="0">
                <a:latin typeface="Arial Unicode MS" pitchFamily="34" charset="-122"/>
              </a:rPr>
              <a:t> t, </a:t>
            </a:r>
            <a:r>
              <a:rPr lang="en-US" altLang="ko-KR" sz="1400" dirty="0" err="1">
                <a:latin typeface="Arial Unicode MS" pitchFamily="34" charset="-122"/>
              </a:rPr>
              <a:t>b.year</a:t>
            </a:r>
            <a:r>
              <a:rPr lang="en-US" altLang="ko-KR" sz="1400" dirty="0">
                <a:latin typeface="Arial Unicode MS" pitchFamily="34" charset="-122"/>
              </a:rPr>
              <a:t> y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where </a:t>
            </a:r>
            <a:r>
              <a:rPr lang="en-US" altLang="ko-KR" sz="1400" dirty="0" err="1">
                <a:latin typeface="Arial Unicode MS" pitchFamily="34" charset="-122"/>
              </a:rPr>
              <a:t>b.publisher</a:t>
            </a:r>
            <a:r>
              <a:rPr lang="en-US" altLang="ko-KR" sz="1400" dirty="0">
                <a:latin typeface="Arial Unicode MS" pitchFamily="34" charset="-122"/>
              </a:rPr>
              <a:t> = "Addison-Wesley" and y &gt; 1991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</a:t>
            </a:r>
            <a:r>
              <a:rPr lang="en-US" altLang="ko-KR" sz="1400" b="1" dirty="0">
                <a:solidFill>
                  <a:schemeClr val="folHlink"/>
                </a:solidFill>
                <a:latin typeface="Arial Unicode MS" pitchFamily="34" charset="-122"/>
              </a:rPr>
              <a:t>order by t</a:t>
            </a:r>
            <a:r>
              <a:rPr lang="en-US" altLang="ko-KR" sz="1400" dirty="0">
                <a:latin typeface="Arial Unicode MS" pitchFamily="34" charset="-122"/>
              </a:rPr>
              <a:t>))</a:t>
            </a:r>
          </a:p>
          <a:p>
            <a:r>
              <a:rPr lang="en-US" altLang="ko-KR" sz="1600" dirty="0">
                <a:latin typeface="Arial Unicode MS" pitchFamily="34" charset="-122"/>
              </a:rPr>
              <a:t>- “order by” clause sorts the elements satisfying the “from” and “where” clause by book titles</a:t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 before creating the output document in the “select” clause</a:t>
            </a:r>
            <a:endParaRPr lang="en-US" altLang="ko-KR" sz="1400" dirty="0">
              <a:latin typeface="Arial Unicode MS" pitchFamily="34" charset="-122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57200" y="4419600"/>
            <a:ext cx="7848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</a:p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- </a:t>
            </a:r>
            <a:r>
              <a:rPr lang="en-US" altLang="ko-KR" sz="1600" b="1">
                <a:latin typeface="Arial Unicode MS" pitchFamily="34" charset="-122"/>
              </a:rPr>
              <a:t>XQL does not currently have a sorting construct</a:t>
            </a:r>
            <a:endParaRPr lang="en-US" altLang="ko-KR" sz="1600" b="1">
              <a:solidFill>
                <a:schemeClr val="folHlink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Regular-path expressions(1/3)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Necessity</a:t>
            </a:r>
            <a:endParaRPr lang="en-US" altLang="ko-KR" dirty="0">
              <a:solidFill>
                <a:schemeClr val="folHlink"/>
              </a:solidFill>
              <a:latin typeface="Tahoma" pitchFamily="34" charset="0"/>
              <a:sym typeface="Webdings" pitchFamily="18" charset="2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dirty="0">
                <a:latin typeface="Tahoma" pitchFamily="34" charset="0"/>
                <a:sym typeface="Webdings" pitchFamily="18" charset="2"/>
              </a:rPr>
              <a:t> Some queries may be conveniently specified by constraining the path through the tree, via the use of a regular path expression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Example</a:t>
            </a: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: </a:t>
            </a:r>
            <a:r>
              <a:rPr lang="en-US" altLang="ko-KR" dirty="0">
                <a:latin typeface="Tahoma" pitchFamily="34" charset="0"/>
                <a:sym typeface="Webdings" pitchFamily="18" charset="2"/>
              </a:rPr>
              <a:t> a self-recursive element “section”</a:t>
            </a:r>
            <a:br>
              <a:rPr lang="en-US" altLang="ko-KR" dirty="0">
                <a:latin typeface="Tahoma" pitchFamily="34" charset="0"/>
                <a:sym typeface="Webdings" pitchFamily="18" charset="2"/>
              </a:rPr>
            </a:br>
            <a:r>
              <a:rPr lang="en-US" altLang="ko-KR" dirty="0">
                <a:latin typeface="Tahoma" pitchFamily="34" charset="0"/>
                <a:sym typeface="Webdings" pitchFamily="18" charset="2"/>
              </a:rPr>
              <a:t>    </a:t>
            </a:r>
            <a:r>
              <a:rPr lang="en-US" altLang="ko-KR" sz="1800" dirty="0">
                <a:latin typeface="Arial Unicode MS" pitchFamily="34" charset="-122"/>
                <a:sym typeface="Webdings" pitchFamily="18" charset="2"/>
              </a:rPr>
              <a:t>&lt;!ELEMENT chapter (title, section*)&gt; </a:t>
            </a:r>
            <a:br>
              <a:rPr lang="en-US" altLang="ko-KR" sz="1800" dirty="0">
                <a:latin typeface="Arial Unicode MS" pitchFamily="34" charset="-122"/>
                <a:sym typeface="Webdings" pitchFamily="18" charset="2"/>
              </a:rPr>
            </a:br>
            <a:r>
              <a:rPr lang="en-US" altLang="ko-KR" sz="1800" dirty="0">
                <a:latin typeface="Arial Unicode MS" pitchFamily="34" charset="-122"/>
                <a:sym typeface="Webdings" pitchFamily="18" charset="2"/>
              </a:rPr>
              <a:t>      &lt;!ELEMENT section (title, section*)&gt; </a:t>
            </a:r>
            <a:br>
              <a:rPr lang="en-US" altLang="ko-KR" sz="1800" dirty="0">
                <a:latin typeface="Arial Unicode MS" pitchFamily="34" charset="-122"/>
                <a:sym typeface="Webdings" pitchFamily="18" charset="2"/>
              </a:rPr>
            </a:br>
            <a:r>
              <a:rPr lang="en-US" altLang="ko-KR" sz="1800" dirty="0">
                <a:latin typeface="Arial Unicode MS" pitchFamily="34" charset="-122"/>
                <a:sym typeface="Webdings" pitchFamily="18" charset="2"/>
              </a:rPr>
              <a:t>      &lt;!ELEMENT title (#PCDATA)&gt;</a:t>
            </a:r>
            <a:br>
              <a:rPr lang="en-US" altLang="ko-KR" sz="1800" dirty="0">
                <a:latin typeface="Arial Unicode MS" pitchFamily="34" charset="-122"/>
                <a:sym typeface="Webdings" pitchFamily="18" charset="2"/>
              </a:rPr>
            </a:br>
            <a:r>
              <a:rPr lang="en-US" altLang="ko-KR" sz="1800" dirty="0">
                <a:latin typeface="Arial Unicode MS" pitchFamily="34" charset="-122"/>
                <a:sym typeface="Webdings" pitchFamily="18" charset="2"/>
              </a:rPr>
              <a:t>      </a:t>
            </a:r>
            <a:r>
              <a:rPr lang="en-US" altLang="ko-KR" sz="1800" dirty="0">
                <a:latin typeface="Arial Unicode MS" pitchFamily="34" charset="-122"/>
                <a:sym typeface="Wingdings" pitchFamily="2" charset="2"/>
              </a:rPr>
              <a:t> “section” element may contain other nested “section” elements to an arbitrary depth</a:t>
            </a:r>
            <a:br>
              <a:rPr lang="en-US" altLang="ko-KR" sz="1800" dirty="0">
                <a:latin typeface="Arial Unicode MS" pitchFamily="34" charset="-122"/>
                <a:sym typeface="Wingdings" pitchFamily="2" charset="2"/>
              </a:rPr>
            </a:br>
            <a:r>
              <a:rPr lang="en-US" altLang="ko-KR" sz="1800" dirty="0">
                <a:latin typeface="Arial Unicode MS" pitchFamily="34" charset="-122"/>
                <a:sym typeface="Wingdings" pitchFamily="2" charset="2"/>
              </a:rPr>
              <a:t>       Regular expressions are used to match paths of arbitrary depth</a:t>
            </a:r>
            <a:br>
              <a:rPr lang="en-US" altLang="ko-KR" sz="1800" dirty="0">
                <a:latin typeface="Arial Unicode MS" pitchFamily="34" charset="-122"/>
                <a:sym typeface="Wingdings" pitchFamily="2" charset="2"/>
              </a:rPr>
            </a:br>
            <a:r>
              <a:rPr lang="en-US" altLang="ko-KR" sz="1800" dirty="0">
                <a:latin typeface="Arial Unicode MS" pitchFamily="34" charset="-122"/>
                <a:sym typeface="Wingdings" pitchFamily="2" charset="2"/>
              </a:rPr>
              <a:t>     </a:t>
            </a: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Next query retrieves all “section” or “chapter” titles </a:t>
            </a:r>
            <a:br>
              <a:rPr lang="en-US" altLang="ko-KR" sz="1800" dirty="0">
                <a:latin typeface="Tahoma" pitchFamily="34" charset="0"/>
                <a:sym typeface="Webdings" pitchFamily="18" charset="2"/>
              </a:rPr>
            </a:br>
            <a:r>
              <a:rPr lang="en-US" altLang="ko-KR" sz="1800" dirty="0">
                <a:latin typeface="Tahoma" pitchFamily="34" charset="0"/>
                <a:sym typeface="Webdings" pitchFamily="18" charset="2"/>
              </a:rPr>
              <a:t>     containing the word “XML” regardless of the nesting level</a:t>
            </a:r>
            <a:r>
              <a:rPr lang="en-US" altLang="ko-KR" sz="1800" dirty="0">
                <a:latin typeface="Arial Unicode MS" pitchFamily="34" charset="-122"/>
                <a:sym typeface="Webdings" pitchFamily="18" charset="2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C433-4BCB-4D20-99B5-22D325183F6B}" type="slidenum">
              <a:rPr lang="en-US" altLang="ko-KR"/>
              <a:pPr/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Regular-path expressions(2/3)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7D08-B26A-4E65-9967-11B237400CB9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457200" y="1412776"/>
            <a:ext cx="843528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XML-QL</a:t>
            </a:r>
          </a:p>
          <a:p>
            <a:r>
              <a:rPr lang="en-US" altLang="ko-KR" sz="1400" dirty="0">
                <a:latin typeface="Arial Unicode MS" pitchFamily="34" charset="-122"/>
              </a:rPr>
              <a:t>CONSTRUCT &lt;results&gt; {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WHERE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&lt;chapter.(section)*&gt;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      &lt;title&gt;$t&lt;/title&gt;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&lt;/&gt; IN "books.xml",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$t LIKE '*XML*'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CONSTRUCT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   &lt;title&gt;$t&lt;/title&gt; </a:t>
            </a:r>
          </a:p>
          <a:p>
            <a:r>
              <a:rPr lang="en-US" altLang="ko-KR" sz="1400" dirty="0">
                <a:latin typeface="Arial Unicode MS" pitchFamily="34" charset="-122"/>
              </a:rPr>
              <a:t>} &lt;/results&gt;</a:t>
            </a:r>
            <a:br>
              <a:rPr lang="en-US" altLang="ko-KR" sz="14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- “chapter.(section)*” is a regular expression, and matches a chapter element followed by a</a:t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  sequence of zero or more nested “section” elements</a:t>
            </a:r>
            <a:r>
              <a:rPr lang="en-US" altLang="ko-KR" sz="1400" dirty="0">
                <a:latin typeface="Arial Unicode MS" pitchFamily="34" charset="-122"/>
              </a:rPr>
              <a:t> 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60292" y="4653136"/>
            <a:ext cx="8432188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 err="1">
                <a:solidFill>
                  <a:schemeClr val="folHlink"/>
                </a:solidFill>
                <a:latin typeface="Arial Unicode MS" pitchFamily="34" charset="-122"/>
              </a:rPr>
              <a:t>Lorel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r>
              <a:rPr lang="en-US" altLang="ko-KR" sz="1400" dirty="0">
                <a:latin typeface="Arial Unicode MS" pitchFamily="34" charset="-122"/>
              </a:rPr>
              <a:t>select xml(results: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(select xml(</a:t>
            </a:r>
            <a:r>
              <a:rPr lang="en-US" altLang="ko-KR" sz="1400" dirty="0" err="1">
                <a:latin typeface="Arial Unicode MS" pitchFamily="34" charset="-122"/>
              </a:rPr>
              <a:t>title:t</a:t>
            </a:r>
            <a:r>
              <a:rPr lang="en-US" altLang="ko-KR" sz="1400" dirty="0">
                <a:latin typeface="Arial Unicode MS" pitchFamily="34" charset="-122"/>
              </a:rPr>
              <a:t>)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from chapter(.section)* s, </a:t>
            </a:r>
            <a:r>
              <a:rPr lang="en-US" altLang="ko-KR" sz="1400" dirty="0" err="1">
                <a:latin typeface="Arial Unicode MS" pitchFamily="34" charset="-122"/>
              </a:rPr>
              <a:t>s.title</a:t>
            </a:r>
            <a:r>
              <a:rPr lang="en-US" altLang="ko-KR" sz="1400" dirty="0">
                <a:latin typeface="Arial Unicode MS" pitchFamily="34" charset="-122"/>
              </a:rPr>
              <a:t> t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where t like "*XML*"))</a:t>
            </a:r>
          </a:p>
          <a:p>
            <a:r>
              <a:rPr lang="en-US" altLang="ko-KR" sz="1600" dirty="0">
                <a:latin typeface="Arial Unicode MS" pitchFamily="34" charset="-122"/>
              </a:rPr>
              <a:t>- “chapter(.section)* s” binds the variable “s” to all elements reachable by following a chapter</a:t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 and a sequence of “section” elements </a:t>
            </a:r>
            <a:r>
              <a:rPr lang="en-US" altLang="ko-KR" sz="1400" dirty="0">
                <a:latin typeface="Arial Unicode MS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Regular-path expressions(3/3)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B21A-961F-4AEE-AAB8-679BCEB8B8BA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457200" y="2133600"/>
            <a:ext cx="80772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XQL</a:t>
            </a:r>
          </a:p>
          <a:p>
            <a:r>
              <a:rPr lang="en-US" altLang="ko-KR" sz="1400" dirty="0">
                <a:latin typeface="Arial Unicode MS" pitchFamily="34" charset="-122"/>
              </a:rPr>
              <a:t>document("books.xml")-&gt;results  {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chapter[title contains "XML" ] { title } | </a:t>
            </a:r>
          </a:p>
          <a:p>
            <a:r>
              <a:rPr lang="en-US" altLang="ko-KR" sz="1400" dirty="0">
                <a:latin typeface="Arial Unicode MS" pitchFamily="34" charset="-122"/>
              </a:rPr>
              <a:t>       .//section[title contains "XML" ] { title } </a:t>
            </a:r>
          </a:p>
          <a:p>
            <a:r>
              <a:rPr lang="en-US" altLang="ko-KR" sz="1400" dirty="0">
                <a:latin typeface="Arial Unicode MS" pitchFamily="34" charset="-122"/>
              </a:rPr>
              <a:t>}</a:t>
            </a:r>
            <a:r>
              <a:rPr lang="en-US" altLang="ko-KR" sz="1600" b="1" dirty="0">
                <a:solidFill>
                  <a:schemeClr val="folHlink"/>
                </a:solidFill>
                <a:latin typeface="Arial Unicode MS" pitchFamily="34" charset="-122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XQL does not support regular-path expressions but it does support access to immediate </a:t>
            </a:r>
          </a:p>
          <a:p>
            <a:r>
              <a:rPr lang="en-US" altLang="ko-KR" sz="1600" dirty="0">
                <a:solidFill>
                  <a:schemeClr val="folHlink"/>
                </a:solidFill>
                <a:latin typeface="Arial Unicode MS" pitchFamily="34" charset="-122"/>
              </a:rPr>
              <a:t> children and descendants using the / and // operators respectively</a:t>
            </a:r>
            <a:r>
              <a:rPr lang="en-US" altLang="ko-KR" sz="1600" dirty="0">
                <a:latin typeface="Arial Unicode MS" pitchFamily="34" charset="-122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This allows queries of arbitrary depth over unconstrained paths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Arial Unicode MS" pitchFamily="34" charset="-122"/>
              </a:rPr>
              <a:t>The above query selects the title of chapters and sections that contain the string  'XML', </a:t>
            </a:r>
            <a:br>
              <a:rPr lang="en-US" altLang="ko-KR" sz="1600" dirty="0">
                <a:latin typeface="Arial Unicode MS" pitchFamily="34" charset="-122"/>
              </a:rPr>
            </a:br>
            <a:r>
              <a:rPr lang="en-US" altLang="ko-KR" sz="1600" dirty="0">
                <a:latin typeface="Arial Unicode MS" pitchFamily="34" charset="-122"/>
              </a:rPr>
              <a:t>  but does not require section elements to be contained within a chapter</a:t>
            </a:r>
            <a:r>
              <a:rPr lang="en-US" altLang="ko-KR" sz="1600" b="1" dirty="0">
                <a:latin typeface="Arial Unicode MS" pitchFamily="34" charset="-122"/>
              </a:rPr>
              <a:t> </a:t>
            </a:r>
            <a:endParaRPr lang="en-US" altLang="ko-KR" sz="1600" b="1" dirty="0">
              <a:solidFill>
                <a:schemeClr val="folHlink"/>
              </a:solidFill>
              <a:latin typeface="Arial Unicode MS" pitchFamily="34" charset="-122"/>
            </a:endParaRPr>
          </a:p>
          <a:p>
            <a:endParaRPr lang="en-US" altLang="ko-KR" sz="1400" dirty="0">
              <a:latin typeface="Arial Unicode MS" pitchFamily="34" charset="-122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457200" y="5029200"/>
            <a:ext cx="8077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</a:p>
          <a:p>
            <a:r>
              <a:rPr lang="en-US" altLang="ko-KR" sz="1600">
                <a:latin typeface="Arial Unicode MS" pitchFamily="34" charset="-122"/>
              </a:rPr>
              <a:t>- YATL does not currently provide regular-path expressions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of Content</a:t>
            </a:r>
          </a:p>
        </p:txBody>
      </p:sp>
      <p:sp>
        <p:nvSpPr>
          <p:cNvPr id="184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/>
              <a:t>XML Query Language</a:t>
            </a:r>
          </a:p>
          <a:p>
            <a:r>
              <a:rPr lang="en-US" altLang="ko-KR" sz="3600" b="1" u="sng"/>
              <a:t>IR for XML Document</a:t>
            </a:r>
            <a:endParaRPr lang="en-US" altLang="ko-KR" b="1" u="sng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26C7A-96FE-4CF1-AAAB-58487DD10EF7}" type="slidenum">
              <a:rPr lang="en-US" altLang="ko-KR"/>
              <a:pPr/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Contents :</a:t>
            </a:r>
            <a:br>
              <a:rPr lang="en-US" altLang="ko-KR"/>
            </a:br>
            <a:r>
              <a:rPr lang="en-US" altLang="ko-KR"/>
              <a:t>IR for XML Document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800" b="1"/>
              <a:t>Information Retrieval</a:t>
            </a:r>
          </a:p>
          <a:p>
            <a:pPr>
              <a:lnSpc>
                <a:spcPct val="120000"/>
              </a:lnSpc>
            </a:pPr>
            <a:r>
              <a:rPr lang="en-US" altLang="ko-KR" sz="2800" b="1"/>
              <a:t>Why XML IR?</a:t>
            </a:r>
          </a:p>
          <a:p>
            <a:pPr>
              <a:lnSpc>
                <a:spcPct val="120000"/>
              </a:lnSpc>
            </a:pPr>
            <a:r>
              <a:rPr lang="en-US" altLang="ko-KR" sz="2800" b="1"/>
              <a:t>Models</a:t>
            </a:r>
          </a:p>
          <a:p>
            <a:pPr>
              <a:lnSpc>
                <a:spcPct val="120000"/>
              </a:lnSpc>
            </a:pPr>
            <a:r>
              <a:rPr lang="en-US" altLang="ko-KR" sz="2800" b="1"/>
              <a:t>Index</a:t>
            </a:r>
          </a:p>
          <a:p>
            <a:pPr>
              <a:lnSpc>
                <a:spcPct val="120000"/>
              </a:lnSpc>
            </a:pPr>
            <a:r>
              <a:rPr lang="en-US" altLang="ko-KR" sz="2800" b="1"/>
              <a:t>Query Languages</a:t>
            </a:r>
          </a:p>
          <a:p>
            <a:pPr>
              <a:lnSpc>
                <a:spcPct val="120000"/>
              </a:lnSpc>
            </a:pPr>
            <a:r>
              <a:rPr lang="en-US" altLang="ko-KR" sz="2800" b="1"/>
              <a:t>XML-IR Systems</a:t>
            </a:r>
            <a:endParaRPr lang="en-US" altLang="ko-KR" sz="28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D8D5B-5485-4B79-9689-E1AB21D3B8F9}" type="slidenum">
              <a:rPr lang="en-US" altLang="ko-KR"/>
              <a:pPr/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Information Retrieval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ko-KR"/>
              <a:t>Search documents conformed to user’s information need</a:t>
            </a:r>
            <a:r>
              <a:rPr lang="en-US" altLang="ko-KR" b="1"/>
              <a:t> </a:t>
            </a:r>
            <a:endParaRPr lang="en-US" altLang="ko-KR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509D-4CD5-4EB6-ABB7-244DFA8E9209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676400" y="3581400"/>
            <a:ext cx="1905000" cy="7620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Reality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1676400" y="5029200"/>
            <a:ext cx="1905000" cy="762000"/>
          </a:xfrm>
          <a:prstGeom prst="rect">
            <a:avLst/>
          </a:prstGeom>
          <a:gradFill rotWithShape="0">
            <a:gsLst>
              <a:gs pos="0">
                <a:srgbClr val="99CCFF">
                  <a:gamma/>
                  <a:shade val="46275"/>
                  <a:invGamma/>
                </a:srgbClr>
              </a:gs>
              <a:gs pos="5000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Info. need</a:t>
            </a: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5410200" y="3581400"/>
            <a:ext cx="1905000" cy="762000"/>
          </a:xfrm>
          <a:prstGeom prst="rect">
            <a:avLst/>
          </a:prstGeom>
          <a:gradFill rotWithShape="0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Data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5410200" y="5029200"/>
            <a:ext cx="1905000" cy="762000"/>
          </a:xfrm>
          <a:prstGeom prst="rect">
            <a:avLst/>
          </a:prstGeom>
          <a:gradFill rotWithShape="0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Query</a:t>
            </a:r>
          </a:p>
        </p:txBody>
      </p:sp>
      <p:cxnSp>
        <p:nvCxnSpPr>
          <p:cNvPr id="138248" name="AutoShape 8"/>
          <p:cNvCxnSpPr>
            <a:cxnSpLocks noChangeShapeType="1"/>
            <a:stCxn id="138244" idx="3"/>
            <a:endCxn id="138246" idx="1"/>
          </p:cNvCxnSpPr>
          <p:nvPr/>
        </p:nvCxnSpPr>
        <p:spPr bwMode="auto">
          <a:xfrm>
            <a:off x="3581400" y="3962400"/>
            <a:ext cx="1828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49" name="AutoShape 9"/>
          <p:cNvCxnSpPr>
            <a:cxnSpLocks noChangeShapeType="1"/>
            <a:stCxn id="138245" idx="3"/>
            <a:endCxn id="138247" idx="1"/>
          </p:cNvCxnSpPr>
          <p:nvPr/>
        </p:nvCxnSpPr>
        <p:spPr bwMode="auto">
          <a:xfrm>
            <a:off x="3581400" y="5410200"/>
            <a:ext cx="1828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0" name="AutoShape 10"/>
          <p:cNvCxnSpPr>
            <a:cxnSpLocks noChangeShapeType="1"/>
            <a:stCxn id="138245" idx="0"/>
            <a:endCxn id="138244" idx="2"/>
          </p:cNvCxnSpPr>
          <p:nvPr/>
        </p:nvCxnSpPr>
        <p:spPr bwMode="auto">
          <a:xfrm flipV="1">
            <a:off x="2628900" y="43434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251" name="AutoShape 11"/>
          <p:cNvCxnSpPr>
            <a:cxnSpLocks noChangeShapeType="1"/>
            <a:stCxn id="138247" idx="0"/>
            <a:endCxn id="138246" idx="2"/>
          </p:cNvCxnSpPr>
          <p:nvPr/>
        </p:nvCxnSpPr>
        <p:spPr bwMode="auto">
          <a:xfrm flipV="1">
            <a:off x="6362700" y="4343400"/>
            <a:ext cx="0" cy="685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Why XML IR?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Conv. IR</a:t>
            </a:r>
          </a:p>
          <a:p>
            <a:pPr lvl="1"/>
            <a:r>
              <a:rPr lang="en-US" altLang="ko-KR" sz="2400"/>
              <a:t>Too many results</a:t>
            </a:r>
          </a:p>
          <a:p>
            <a:pPr lvl="1"/>
            <a:r>
              <a:rPr lang="en-US" altLang="ko-KR" sz="2400"/>
              <a:t>Lots of manual work is need</a:t>
            </a:r>
          </a:p>
          <a:p>
            <a:pPr lvl="1"/>
            <a:r>
              <a:rPr lang="en-US" altLang="ko-KR" sz="2400"/>
              <a:t>Doesn’t utilize context info.</a:t>
            </a:r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F244-0060-4048-9A40-1ECBF86D8EB5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39268" name="AutoShape 4"/>
          <p:cNvSpPr>
            <a:spLocks noChangeArrowheads="1"/>
          </p:cNvSpPr>
          <p:nvPr/>
        </p:nvSpPr>
        <p:spPr bwMode="auto">
          <a:xfrm>
            <a:off x="5029200" y="2057400"/>
            <a:ext cx="3657600" cy="29718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6096000" y="2057400"/>
            <a:ext cx="762000" cy="2971800"/>
          </a:xfrm>
          <a:custGeom>
            <a:avLst/>
            <a:gdLst>
              <a:gd name="T0" fmla="*/ 480 w 480"/>
              <a:gd name="T1" fmla="*/ 0 h 1872"/>
              <a:gd name="T2" fmla="*/ 336 w 480"/>
              <a:gd name="T3" fmla="*/ 480 h 1872"/>
              <a:gd name="T4" fmla="*/ 384 w 480"/>
              <a:gd name="T5" fmla="*/ 624 h 1872"/>
              <a:gd name="T6" fmla="*/ 288 w 480"/>
              <a:gd name="T7" fmla="*/ 864 h 1872"/>
              <a:gd name="T8" fmla="*/ 192 w 480"/>
              <a:gd name="T9" fmla="*/ 864 h 1872"/>
              <a:gd name="T10" fmla="*/ 48 w 480"/>
              <a:gd name="T11" fmla="*/ 1056 h 1872"/>
              <a:gd name="T12" fmla="*/ 192 w 480"/>
              <a:gd name="T13" fmla="*/ 1152 h 1872"/>
              <a:gd name="T14" fmla="*/ 96 w 480"/>
              <a:gd name="T15" fmla="*/ 1296 h 1872"/>
              <a:gd name="T16" fmla="*/ 48 w 480"/>
              <a:gd name="T17" fmla="*/ 1440 h 1872"/>
              <a:gd name="T18" fmla="*/ 144 w 480"/>
              <a:gd name="T19" fmla="*/ 1488 h 1872"/>
              <a:gd name="T20" fmla="*/ 192 w 480"/>
              <a:gd name="T21" fmla="*/ 1632 h 1872"/>
              <a:gd name="T22" fmla="*/ 48 w 480"/>
              <a:gd name="T23" fmla="*/ 1680 h 1872"/>
              <a:gd name="T24" fmla="*/ 48 w 480"/>
              <a:gd name="T25" fmla="*/ 1824 h 1872"/>
              <a:gd name="T26" fmla="*/ 0 w 480"/>
              <a:gd name="T27" fmla="*/ 1872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0" h="1872">
                <a:moveTo>
                  <a:pt x="480" y="0"/>
                </a:moveTo>
                <a:cubicBezTo>
                  <a:pt x="416" y="188"/>
                  <a:pt x="352" y="376"/>
                  <a:pt x="336" y="480"/>
                </a:cubicBezTo>
                <a:cubicBezTo>
                  <a:pt x="320" y="584"/>
                  <a:pt x="392" y="560"/>
                  <a:pt x="384" y="624"/>
                </a:cubicBezTo>
                <a:cubicBezTo>
                  <a:pt x="376" y="688"/>
                  <a:pt x="320" y="824"/>
                  <a:pt x="288" y="864"/>
                </a:cubicBezTo>
                <a:cubicBezTo>
                  <a:pt x="256" y="904"/>
                  <a:pt x="232" y="832"/>
                  <a:pt x="192" y="864"/>
                </a:cubicBezTo>
                <a:cubicBezTo>
                  <a:pt x="152" y="896"/>
                  <a:pt x="48" y="1008"/>
                  <a:pt x="48" y="1056"/>
                </a:cubicBezTo>
                <a:cubicBezTo>
                  <a:pt x="48" y="1104"/>
                  <a:pt x="184" y="1112"/>
                  <a:pt x="192" y="1152"/>
                </a:cubicBezTo>
                <a:cubicBezTo>
                  <a:pt x="200" y="1192"/>
                  <a:pt x="120" y="1248"/>
                  <a:pt x="96" y="1296"/>
                </a:cubicBezTo>
                <a:cubicBezTo>
                  <a:pt x="72" y="1344"/>
                  <a:pt x="40" y="1408"/>
                  <a:pt x="48" y="1440"/>
                </a:cubicBezTo>
                <a:cubicBezTo>
                  <a:pt x="56" y="1472"/>
                  <a:pt x="120" y="1456"/>
                  <a:pt x="144" y="1488"/>
                </a:cubicBezTo>
                <a:cubicBezTo>
                  <a:pt x="168" y="1520"/>
                  <a:pt x="208" y="1600"/>
                  <a:pt x="192" y="1632"/>
                </a:cubicBezTo>
                <a:cubicBezTo>
                  <a:pt x="176" y="1664"/>
                  <a:pt x="72" y="1648"/>
                  <a:pt x="48" y="1680"/>
                </a:cubicBezTo>
                <a:cubicBezTo>
                  <a:pt x="24" y="1712"/>
                  <a:pt x="56" y="1792"/>
                  <a:pt x="48" y="1824"/>
                </a:cubicBezTo>
                <a:cubicBezTo>
                  <a:pt x="40" y="1856"/>
                  <a:pt x="8" y="1864"/>
                  <a:pt x="0" y="18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029200" y="53340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0066CC"/>
                </a:solidFill>
                <a:latin typeface="Tahoma" pitchFamily="34" charset="0"/>
              </a:rPr>
              <a:t>Keyword</a:t>
            </a:r>
            <a:r>
              <a:rPr lang="en-US" altLang="ko-KR">
                <a:latin typeface="Tahoma" pitchFamily="34" charset="0"/>
              </a:rPr>
              <a:t> + </a:t>
            </a:r>
            <a:r>
              <a:rPr lang="en-US" altLang="ko-KR" b="1">
                <a:solidFill>
                  <a:srgbClr val="CC3300"/>
                </a:solidFill>
                <a:latin typeface="Tahoma" pitchFamily="34" charset="0"/>
              </a:rPr>
              <a:t>context</a:t>
            </a:r>
            <a:r>
              <a:rPr lang="en-US" altLang="ko-KR">
                <a:latin typeface="Tahoma" pitchFamily="34" charset="0"/>
              </a:rPr>
              <a:t/>
            </a:r>
            <a:br>
              <a:rPr lang="en-US" altLang="ko-KR">
                <a:latin typeface="Tahoma" pitchFamily="34" charset="0"/>
              </a:rPr>
            </a:br>
            <a:r>
              <a:rPr lang="en-US" altLang="ko-KR">
                <a:latin typeface="Tahoma" pitchFamily="34" charset="0"/>
              </a:rPr>
              <a:t>XML IR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685800" y="4876800"/>
            <a:ext cx="3657600" cy="1524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2" name="AutoShape 8"/>
          <p:cNvSpPr>
            <a:spLocks noChangeArrowheads="1"/>
          </p:cNvSpPr>
          <p:nvPr/>
        </p:nvSpPr>
        <p:spPr bwMode="auto">
          <a:xfrm>
            <a:off x="1600200" y="4876800"/>
            <a:ext cx="152400" cy="152400"/>
          </a:xfrm>
          <a:prstGeom prst="flowChartConnector">
            <a:avLst/>
          </a:prstGeom>
          <a:gradFill rotWithShape="0">
            <a:gsLst>
              <a:gs pos="0">
                <a:schemeClr val="tx1">
                  <a:gamma/>
                  <a:tint val="0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685800" y="5334000"/>
            <a:ext cx="365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b="1">
                <a:solidFill>
                  <a:srgbClr val="0066CC"/>
                </a:solidFill>
                <a:latin typeface="Tahoma" pitchFamily="34" charset="0"/>
              </a:rPr>
              <a:t>Keyword</a:t>
            </a:r>
            <a:r>
              <a:rPr lang="en-US" altLang="ko-KR">
                <a:latin typeface="Tahoma" pitchFamily="34" charset="0"/>
              </a:rPr>
              <a:t> only</a:t>
            </a:r>
            <a:br>
              <a:rPr lang="en-US" altLang="ko-KR">
                <a:latin typeface="Tahoma" pitchFamily="34" charset="0"/>
              </a:rPr>
            </a:br>
            <a:r>
              <a:rPr lang="en-US" altLang="ko-KR">
                <a:latin typeface="Tahoma" pitchFamily="34" charset="0"/>
              </a:rPr>
              <a:t>Conventional IR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3352800" y="3810000"/>
            <a:ext cx="1371600" cy="406400"/>
          </a:xfrm>
          <a:prstGeom prst="rect">
            <a:avLst/>
          </a:prstGeom>
          <a:gradFill rotWithShape="0">
            <a:gsLst>
              <a:gs pos="0">
                <a:srgbClr val="66FF33">
                  <a:gamma/>
                  <a:shade val="46275"/>
                  <a:invGamma/>
                </a:srgbClr>
              </a:gs>
              <a:gs pos="50000">
                <a:srgbClr val="66FF33"/>
              </a:gs>
              <a:gs pos="100000">
                <a:srgbClr val="66FF33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2000" b="1"/>
              <a:t>XML Doc.</a:t>
            </a:r>
          </a:p>
        </p:txBody>
      </p:sp>
      <p:cxnSp>
        <p:nvCxnSpPr>
          <p:cNvPr id="139275" name="AutoShape 11"/>
          <p:cNvCxnSpPr>
            <a:cxnSpLocks noChangeShapeType="1"/>
            <a:stCxn id="139274" idx="2"/>
            <a:endCxn id="139271" idx="0"/>
          </p:cNvCxnSpPr>
          <p:nvPr/>
        </p:nvCxnSpPr>
        <p:spPr bwMode="auto">
          <a:xfrm flipH="1">
            <a:off x="2514600" y="4216400"/>
            <a:ext cx="15240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6" name="AutoShape 12"/>
          <p:cNvCxnSpPr>
            <a:cxnSpLocks noChangeShapeType="1"/>
            <a:stCxn id="139274" idx="3"/>
            <a:endCxn id="139268" idx="1"/>
          </p:cNvCxnSpPr>
          <p:nvPr/>
        </p:nvCxnSpPr>
        <p:spPr bwMode="auto">
          <a:xfrm flipV="1">
            <a:off x="4724400" y="3543300"/>
            <a:ext cx="1219200" cy="469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Introduction(1/3)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There are four main query languages for querying XML documents</a:t>
            </a:r>
            <a:br>
              <a:rPr lang="en-US" altLang="ko-KR"/>
            </a:br>
            <a:endParaRPr lang="en-US" altLang="ko-KR"/>
          </a:p>
          <a:p>
            <a:pPr lvl="1"/>
            <a:r>
              <a:rPr lang="en-US" altLang="ko-KR" sz="2400"/>
              <a:t>XML-QL </a:t>
            </a:r>
          </a:p>
          <a:p>
            <a:pPr lvl="1"/>
            <a:r>
              <a:rPr lang="en-US" altLang="ko-KR" sz="2400"/>
              <a:t>YATL</a:t>
            </a:r>
          </a:p>
          <a:p>
            <a:pPr lvl="1"/>
            <a:r>
              <a:rPr lang="en-US" altLang="ko-KR" sz="2400"/>
              <a:t>Lorel</a:t>
            </a:r>
          </a:p>
          <a:p>
            <a:pPr lvl="1"/>
            <a:r>
              <a:rPr lang="en-US" altLang="ko-KR" sz="2400"/>
              <a:t>XQL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EA0E-C63B-4659-94ED-69560EFBEF93}" type="slidenum">
              <a:rPr lang="en-US" altLang="ko-KR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Models - Conventional (1/2)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/>
              <a:t>Boolean Model</a:t>
            </a:r>
          </a:p>
          <a:p>
            <a:pPr marL="660400" lvl="1" indent="-284163"/>
            <a:r>
              <a:rPr lang="en-US" altLang="ko-KR"/>
              <a:t>And, or, not operator</a:t>
            </a:r>
          </a:p>
          <a:p>
            <a:pPr marL="660400" lvl="1" indent="-284163"/>
            <a:r>
              <a:rPr lang="en-US" altLang="ko-KR"/>
              <a:t>No weighting facilities</a:t>
            </a:r>
          </a:p>
          <a:p>
            <a:pPr marL="185738" indent="-185738"/>
            <a:r>
              <a:rPr lang="en-US" altLang="ko-KR"/>
              <a:t>Extended Boolean Model</a:t>
            </a:r>
          </a:p>
          <a:p>
            <a:pPr marL="660400" lvl="1" indent="-284163"/>
            <a:r>
              <a:rPr lang="en-US" altLang="ko-KR"/>
              <a:t>Provide weighting method for term</a:t>
            </a:r>
          </a:p>
          <a:p>
            <a:pPr marL="660400" lvl="1" indent="-284163"/>
            <a:r>
              <a:rPr lang="en-US" altLang="ko-KR"/>
              <a:t>It is difficult to describe query(not intuitive)</a:t>
            </a:r>
          </a:p>
          <a:p>
            <a:pPr marL="660400" lvl="1" indent="-284163"/>
            <a:r>
              <a:rPr lang="en-US" altLang="ko-KR"/>
              <a:t>Weight of nested query is abnormal</a:t>
            </a:r>
          </a:p>
          <a:p>
            <a:pPr marL="185738" indent="-185738"/>
            <a:r>
              <a:rPr lang="en-US" altLang="ko-KR"/>
              <a:t>Fuzzy Set Model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1722-EA98-4B8F-89E3-A25DDDD903EA}" type="slidenum">
              <a:rPr lang="en-US" altLang="ko-KR"/>
              <a:pPr/>
              <a:t>40</a:t>
            </a:fld>
            <a:endParaRPr lang="en-US" altLang="ko-K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Models - Conventional (2/2)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/>
              <a:t>Vector Space Model(SMART)</a:t>
            </a:r>
          </a:p>
          <a:p>
            <a:pPr marL="660400" lvl="1" indent="-284163"/>
            <a:r>
              <a:rPr lang="en-US" altLang="ko-KR"/>
              <a:t>A document and query is represented as a vector of terms</a:t>
            </a:r>
          </a:p>
          <a:p>
            <a:pPr marL="660400" lvl="1" indent="-284163"/>
            <a:r>
              <a:rPr lang="en-US" altLang="ko-KR"/>
              <a:t>Provide similarity measure</a:t>
            </a:r>
          </a:p>
          <a:p>
            <a:pPr marL="660400" lvl="1" indent="-284163"/>
            <a:r>
              <a:rPr lang="en-US" altLang="ko-KR"/>
              <a:t>It is impossible to represent logical connectives</a:t>
            </a:r>
          </a:p>
          <a:p>
            <a:pPr marL="185738" indent="-185738"/>
            <a:r>
              <a:rPr lang="en-US" altLang="ko-KR"/>
              <a:t>Probabilistic Model</a:t>
            </a:r>
          </a:p>
          <a:p>
            <a:pPr marL="660400" lvl="1" indent="-284163"/>
            <a:r>
              <a:rPr lang="en-US" altLang="ko-KR" b="1">
                <a:solidFill>
                  <a:srgbClr val="CC3300"/>
                </a:solidFill>
              </a:rPr>
              <a:t>2-Poisson Model(Okapi)</a:t>
            </a:r>
          </a:p>
          <a:p>
            <a:pPr marL="660400" lvl="1" indent="-284163"/>
            <a:r>
              <a:rPr lang="en-US" altLang="ko-KR"/>
              <a:t>Inference network(INQUERY)</a:t>
            </a:r>
            <a:endParaRPr lang="en-US" altLang="ko-KR" sz="2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86FB-AEAB-493E-830B-7ECA9FA7B50F}" type="slidenum">
              <a:rPr lang="en-US" altLang="ko-KR"/>
              <a:pPr/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Models - Structured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Non-overlapping lists</a:t>
            </a:r>
          </a:p>
          <a:p>
            <a:r>
              <a:rPr lang="en-US" altLang="ko-KR"/>
              <a:t>Proximal nodes</a:t>
            </a:r>
          </a:p>
          <a:p>
            <a:r>
              <a:rPr lang="en-US" altLang="ko-KR"/>
              <a:t>BUS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1151-EE91-4962-B492-453B211B15F8}" type="slidenum">
              <a:rPr lang="en-US" altLang="ko-KR"/>
              <a:pPr/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/>
              <a:t>Inverted Index</a:t>
            </a:r>
          </a:p>
          <a:p>
            <a:pPr marL="660400" lvl="1" indent="-284163"/>
            <a:r>
              <a:rPr lang="en-US" altLang="ko-KR"/>
              <a:t>Characteristics</a:t>
            </a:r>
          </a:p>
          <a:p>
            <a:pPr marL="1136650" lvl="2" indent="-285750"/>
            <a:r>
              <a:rPr lang="en-US" altLang="ko-KR"/>
              <a:t>Frequently used index structure in the IR area</a:t>
            </a:r>
          </a:p>
          <a:p>
            <a:pPr marL="1136650" lvl="2" indent="-285750"/>
            <a:r>
              <a:rPr lang="en-US" altLang="ko-KR"/>
              <a:t>For XML IR, there exist many modified version of inverted index </a:t>
            </a:r>
          </a:p>
          <a:p>
            <a:pPr marL="660400" lvl="1" indent="-284163"/>
            <a:r>
              <a:rPr lang="en-US" altLang="ko-KR"/>
              <a:t>ANOR</a:t>
            </a:r>
          </a:p>
          <a:p>
            <a:pPr marL="1136650" lvl="2" indent="-285750"/>
            <a:r>
              <a:rPr lang="en-US" altLang="ko-KR"/>
              <a:t>Inverted Index for All Nodes w/o Replication</a:t>
            </a:r>
          </a:p>
          <a:p>
            <a:pPr marL="660400" lvl="1" indent="-284163"/>
            <a:r>
              <a:rPr lang="en-US" altLang="ko-KR"/>
              <a:t>BUS</a:t>
            </a:r>
          </a:p>
          <a:p>
            <a:pPr marL="1136650" lvl="2" indent="-285750"/>
            <a:r>
              <a:rPr lang="en-US" altLang="ko-KR"/>
              <a:t>Bottom Up Scheme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1D9C-ADA3-40D8-BA40-242360BB968F}" type="slidenum">
              <a:rPr lang="en-US" altLang="ko-KR"/>
              <a:pPr/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– ANOR (1/3)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K-ary document tree</a:t>
            </a:r>
          </a:p>
          <a:p>
            <a:pPr lvl="2"/>
            <a:r>
              <a:rPr lang="en-US" altLang="ko-KR" sz="2000"/>
              <a:t>Represent each document as a k-ary complete tree and assign a UID to each node</a:t>
            </a:r>
          </a:p>
          <a:p>
            <a:endParaRPr lang="en-US" altLang="ko-KR" sz="2800"/>
          </a:p>
        </p:txBody>
      </p:sp>
      <p:sp>
        <p:nvSpPr>
          <p:cNvPr id="12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EB7-F926-4601-AF17-328459EA81F6}" type="slidenum">
              <a:rPr lang="en-US" altLang="ko-KR"/>
              <a:pPr/>
              <a:t>44</a:t>
            </a:fld>
            <a:endParaRPr lang="en-US" altLang="ko-KR"/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533400" y="3375025"/>
          <a:ext cx="46482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7" name="비트맵 이미지" r:id="rId4" imgW="2895238" imgH="1695687" progId="Paint.Picture">
                  <p:embed/>
                </p:oleObj>
              </mc:Choice>
              <mc:Fallback>
                <p:oleObj name="비트맵 이미지" r:id="rId4" imgW="2895238" imgH="169568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75025"/>
                        <a:ext cx="4648200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3733800" y="5467350"/>
          <a:ext cx="1676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8" name="비트맵 이미지" r:id="rId6" imgW="971686" imgH="628571" progId="Paint.Picture">
                  <p:embed/>
                </p:oleObj>
              </mc:Choice>
              <mc:Fallback>
                <p:oleObj name="비트맵 이미지" r:id="rId6" imgW="971686" imgH="62857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467350"/>
                        <a:ext cx="16764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6"/>
          <p:cNvGraphicFramePr>
            <a:graphicFrameLocks noChangeAspect="1"/>
          </p:cNvGraphicFramePr>
          <p:nvPr/>
        </p:nvGraphicFramePr>
        <p:xfrm>
          <a:off x="5257800" y="4267200"/>
          <a:ext cx="3810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9" name="비트맵 이미지" r:id="rId8" imgW="2324424" imgH="1162212" progId="Paint.Picture">
                  <p:embed/>
                </p:oleObj>
              </mc:Choice>
              <mc:Fallback>
                <p:oleObj name="비트맵 이미지" r:id="rId8" imgW="2324424" imgH="116221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3810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1" name="Group 7"/>
          <p:cNvGrpSpPr>
            <a:grpSpLocks/>
          </p:cNvGrpSpPr>
          <p:nvPr/>
        </p:nvGrpSpPr>
        <p:grpSpPr bwMode="auto">
          <a:xfrm>
            <a:off x="5410200" y="3262313"/>
            <a:ext cx="3352800" cy="852487"/>
            <a:chOff x="3408" y="1939"/>
            <a:chExt cx="1920" cy="575"/>
          </a:xfrm>
        </p:grpSpPr>
        <p:sp>
          <p:nvSpPr>
            <p:cNvPr id="144392" name="Text Box 8"/>
            <p:cNvSpPr txBox="1">
              <a:spLocks noChangeArrowheads="1"/>
            </p:cNvSpPr>
            <p:nvPr/>
          </p:nvSpPr>
          <p:spPr bwMode="auto">
            <a:xfrm>
              <a:off x="3408" y="1939"/>
              <a:ext cx="192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kumimoji="0" lang="en-US" altLang="ko-KR" sz="2000" i="1"/>
                <a:t> parent</a:t>
              </a:r>
              <a:r>
                <a:rPr kumimoji="0" lang="en-US" altLang="ko-KR" sz="2000"/>
                <a:t>(</a:t>
              </a:r>
              <a:r>
                <a:rPr kumimoji="0" lang="en-US" altLang="ko-KR" sz="2000" i="1"/>
                <a:t>i</a:t>
              </a:r>
              <a:r>
                <a:rPr kumimoji="0" lang="en-US" altLang="ko-KR" sz="2000"/>
                <a:t>)</a:t>
              </a:r>
              <a:r>
                <a:rPr kumimoji="0" lang="en-US" altLang="ko-KR" sz="2000" i="1"/>
                <a:t> = </a:t>
              </a:r>
              <a:r>
                <a:rPr kumimoji="0" lang="en-US" altLang="ko-KR" sz="2000" i="1">
                  <a:cs typeface="Times New Roman" pitchFamily="18" charset="0"/>
                </a:rPr>
                <a:t> </a:t>
              </a:r>
              <a:r>
                <a:rPr kumimoji="0" lang="en-US" altLang="ko-KR" sz="2000">
                  <a:cs typeface="Times New Roman" pitchFamily="18" charset="0"/>
                  <a:sym typeface="Symbol" pitchFamily="18" charset="2"/>
                </a:rPr>
                <a:t>(</a:t>
              </a:r>
              <a:r>
                <a:rPr kumimoji="0" lang="en-US" altLang="ko-KR" sz="2000" i="1">
                  <a:cs typeface="Times New Roman" pitchFamily="18" charset="0"/>
                  <a:sym typeface="Symbol" pitchFamily="18" charset="2"/>
                </a:rPr>
                <a:t>i</a:t>
              </a:r>
              <a:r>
                <a:rPr kumimoji="0" lang="en-US" altLang="ko-KR" sz="2000">
                  <a:cs typeface="Times New Roman" pitchFamily="18" charset="0"/>
                  <a:sym typeface="Symbol" pitchFamily="18" charset="2"/>
                </a:rPr>
                <a:t>-2)/</a:t>
              </a:r>
              <a:r>
                <a:rPr kumimoji="0" lang="en-US" altLang="ko-KR" sz="2000" i="1">
                  <a:cs typeface="Times New Roman" pitchFamily="18" charset="0"/>
                  <a:sym typeface="Symbol" pitchFamily="18" charset="2"/>
                </a:rPr>
                <a:t>k + </a:t>
              </a:r>
              <a:r>
                <a:rPr kumimoji="0" lang="en-US" altLang="ko-KR" sz="2000">
                  <a:cs typeface="Times New Roman" pitchFamily="18" charset="0"/>
                  <a:sym typeface="Symbol" pitchFamily="18" charset="2"/>
                </a:rPr>
                <a:t>1</a:t>
              </a:r>
              <a:endParaRPr kumimoji="0" lang="en-US" altLang="ko-KR" sz="2000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3408" y="2246"/>
              <a:ext cx="192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latinLnBrk="0" hangingPunct="0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kumimoji="0" lang="en-US" altLang="ko-KR" sz="2000" i="1"/>
                <a:t> child</a:t>
              </a:r>
              <a:r>
                <a:rPr kumimoji="0" lang="en-US" altLang="ko-KR" sz="2000"/>
                <a:t>(</a:t>
              </a:r>
              <a:r>
                <a:rPr kumimoji="0" lang="en-US" altLang="ko-KR" sz="2000" i="1"/>
                <a:t>i,j</a:t>
              </a:r>
              <a:r>
                <a:rPr kumimoji="0" lang="en-US" altLang="ko-KR" sz="2000"/>
                <a:t>)</a:t>
              </a:r>
              <a:r>
                <a:rPr kumimoji="0" lang="en-US" altLang="ko-KR" sz="2000" i="1"/>
                <a:t> = </a:t>
              </a:r>
              <a:r>
                <a:rPr kumimoji="0" lang="en-US" altLang="ko-KR" sz="2000" i="1">
                  <a:cs typeface="Times New Roman" pitchFamily="18" charset="0"/>
                </a:rPr>
                <a:t> k</a:t>
              </a:r>
              <a:r>
                <a:rPr kumimoji="0" lang="en-US" altLang="ko-KR" sz="2000"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0" lang="en-US" altLang="ko-KR" sz="2000" i="1">
                  <a:cs typeface="Times New Roman" pitchFamily="18" charset="0"/>
                  <a:sym typeface="Symbol" pitchFamily="18" charset="2"/>
                </a:rPr>
                <a:t>i</a:t>
              </a:r>
              <a:r>
                <a:rPr kumimoji="0" lang="en-US" altLang="ko-KR" sz="2000">
                  <a:cs typeface="Times New Roman" pitchFamily="18" charset="0"/>
                  <a:sym typeface="Symbol" pitchFamily="18" charset="2"/>
                </a:rPr>
                <a:t>-1)</a:t>
              </a:r>
              <a:r>
                <a:rPr kumimoji="0" lang="en-US" altLang="ko-KR" sz="2000" i="1">
                  <a:cs typeface="Times New Roman" pitchFamily="18" charset="0"/>
                  <a:sym typeface="Symbol" pitchFamily="18" charset="2"/>
                </a:rPr>
                <a:t> + j + </a:t>
              </a:r>
              <a:r>
                <a:rPr kumimoji="0" lang="en-US" altLang="ko-KR" sz="2000">
                  <a:cs typeface="Times New Roman" pitchFamily="18" charset="0"/>
                  <a:sym typeface="Symbol" pitchFamily="18" charset="2"/>
                </a:rPr>
                <a:t>1</a:t>
              </a:r>
              <a:endParaRPr kumimoji="0" lang="en-US" altLang="ko-KR" sz="200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– ANOR (2/3)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5754688" y="2017713"/>
            <a:ext cx="2438400" cy="533400"/>
          </a:xfrm>
        </p:spPr>
        <p:txBody>
          <a:bodyPr/>
          <a:lstStyle/>
          <a:p>
            <a:pPr marL="185738" indent="-185738">
              <a:buClr>
                <a:srgbClr val="0066CC"/>
              </a:buClr>
              <a:buFont typeface="Wingdings" pitchFamily="2" charset="2"/>
              <a:buChar char="§"/>
            </a:pPr>
            <a:r>
              <a:rPr lang="en-US" altLang="ko-KR"/>
              <a:t> ANOR</a:t>
            </a:r>
          </a:p>
        </p:txBody>
      </p:sp>
      <p:sp>
        <p:nvSpPr>
          <p:cNvPr id="3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8C0B-F4DF-4374-891F-043BF680A3B7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2438400" y="2362200"/>
            <a:ext cx="1066800" cy="609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124200" y="3505200"/>
            <a:ext cx="1066800" cy="8382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r>
              <a:rPr kumimoji="0" lang="en-US" altLang="ko-KR"/>
              <a:t>person</a:t>
            </a:r>
          </a:p>
          <a:p>
            <a:pPr eaLnBrk="0" latinLnBrk="0" hangingPunct="0"/>
            <a:r>
              <a:rPr kumimoji="0" lang="en-US" altLang="ko-KR"/>
              <a:t>man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1066800" y="4800600"/>
            <a:ext cx="1066800" cy="1143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r>
              <a:rPr kumimoji="0" lang="en-US" altLang="ko-KR"/>
              <a:t>person</a:t>
            </a:r>
          </a:p>
          <a:p>
            <a:pPr eaLnBrk="0" latinLnBrk="0" hangingPunct="0"/>
            <a:r>
              <a:rPr kumimoji="0" lang="en-US" altLang="ko-KR"/>
              <a:t>female</a:t>
            </a:r>
            <a:br>
              <a:rPr kumimoji="0" lang="en-US" altLang="ko-KR"/>
            </a:br>
            <a:r>
              <a:rPr kumimoji="0" lang="en-US" altLang="ko-KR"/>
              <a:t>girl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438400" y="4800600"/>
            <a:ext cx="1066800" cy="1143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/>
            <a:r>
              <a:rPr kumimoji="0" lang="en-US" altLang="ko-KR"/>
              <a:t>person</a:t>
            </a:r>
          </a:p>
          <a:p>
            <a:pPr eaLnBrk="0" latinLnBrk="0" hangingPunct="0"/>
            <a:r>
              <a:rPr kumimoji="0" lang="en-US" altLang="ko-KR"/>
              <a:t>female</a:t>
            </a:r>
            <a:br>
              <a:rPr kumimoji="0" lang="en-US" altLang="ko-KR"/>
            </a:br>
            <a:r>
              <a:rPr kumimoji="0" lang="en-US" altLang="ko-KR"/>
              <a:t>woman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1752600" y="3505200"/>
            <a:ext cx="1066800" cy="609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5417" name="AutoShape 9"/>
          <p:cNvCxnSpPr>
            <a:cxnSpLocks noChangeShapeType="1"/>
            <a:stCxn id="145412" idx="2"/>
            <a:endCxn id="145416" idx="0"/>
          </p:cNvCxnSpPr>
          <p:nvPr/>
        </p:nvCxnSpPr>
        <p:spPr bwMode="auto">
          <a:xfrm flipH="1">
            <a:off x="2286000" y="29718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18" name="AutoShape 10"/>
          <p:cNvCxnSpPr>
            <a:cxnSpLocks noChangeShapeType="1"/>
            <a:stCxn id="145412" idx="2"/>
            <a:endCxn id="145413" idx="0"/>
          </p:cNvCxnSpPr>
          <p:nvPr/>
        </p:nvCxnSpPr>
        <p:spPr bwMode="auto">
          <a:xfrm>
            <a:off x="2971800" y="29718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19" name="AutoShape 11"/>
          <p:cNvCxnSpPr>
            <a:cxnSpLocks noChangeShapeType="1"/>
            <a:stCxn id="145416" idx="2"/>
            <a:endCxn id="145414" idx="0"/>
          </p:cNvCxnSpPr>
          <p:nvPr/>
        </p:nvCxnSpPr>
        <p:spPr bwMode="auto">
          <a:xfrm flipH="1">
            <a:off x="1600200" y="4114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20" name="AutoShape 12"/>
          <p:cNvCxnSpPr>
            <a:cxnSpLocks noChangeShapeType="1"/>
            <a:stCxn id="145416" idx="2"/>
            <a:endCxn id="145415" idx="0"/>
          </p:cNvCxnSpPr>
          <p:nvPr/>
        </p:nvCxnSpPr>
        <p:spPr bwMode="auto">
          <a:xfrm>
            <a:off x="2286000" y="4114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22860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A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1600200" y="3124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B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2971800" y="3124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C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2004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E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9144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D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457200" y="5943600"/>
            <a:ext cx="403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2200" b="1"/>
              <a:t>Document Tree w/ Index Term</a:t>
            </a:r>
          </a:p>
        </p:txBody>
      </p:sp>
      <p:sp>
        <p:nvSpPr>
          <p:cNvPr id="145427" name="Rectangle 19"/>
          <p:cNvSpPr>
            <a:spLocks noChangeArrowheads="1"/>
          </p:cNvSpPr>
          <p:nvPr/>
        </p:nvSpPr>
        <p:spPr bwMode="auto">
          <a:xfrm>
            <a:off x="6781800" y="2895600"/>
            <a:ext cx="1066800" cy="609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person</a:t>
            </a:r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7467600" y="4038600"/>
            <a:ext cx="1066800" cy="609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man</a:t>
            </a: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5410200" y="5334000"/>
            <a:ext cx="1066800" cy="609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girl</a:t>
            </a:r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6781800" y="5334000"/>
            <a:ext cx="1066800" cy="609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woman</a:t>
            </a:r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6096000" y="4038600"/>
            <a:ext cx="1066800" cy="6096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50000">
                <a:srgbClr val="CCECFF">
                  <a:gamma/>
                  <a:tint val="4000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female</a:t>
            </a:r>
          </a:p>
        </p:txBody>
      </p:sp>
      <p:cxnSp>
        <p:nvCxnSpPr>
          <p:cNvPr id="145432" name="AutoShape 24"/>
          <p:cNvCxnSpPr>
            <a:cxnSpLocks noChangeShapeType="1"/>
            <a:stCxn id="145427" idx="2"/>
            <a:endCxn id="145431" idx="0"/>
          </p:cNvCxnSpPr>
          <p:nvPr/>
        </p:nvCxnSpPr>
        <p:spPr bwMode="auto">
          <a:xfrm flipH="1">
            <a:off x="6629400" y="35052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33" name="AutoShape 25"/>
          <p:cNvCxnSpPr>
            <a:cxnSpLocks noChangeShapeType="1"/>
            <a:stCxn id="145427" idx="2"/>
            <a:endCxn id="145428" idx="0"/>
          </p:cNvCxnSpPr>
          <p:nvPr/>
        </p:nvCxnSpPr>
        <p:spPr bwMode="auto">
          <a:xfrm>
            <a:off x="7315200" y="3505200"/>
            <a:ext cx="685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34" name="AutoShape 26"/>
          <p:cNvCxnSpPr>
            <a:cxnSpLocks noChangeShapeType="1"/>
            <a:stCxn id="145431" idx="2"/>
            <a:endCxn id="145429" idx="0"/>
          </p:cNvCxnSpPr>
          <p:nvPr/>
        </p:nvCxnSpPr>
        <p:spPr bwMode="auto">
          <a:xfrm flipH="1">
            <a:off x="5943600" y="46482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435" name="AutoShape 27"/>
          <p:cNvCxnSpPr>
            <a:cxnSpLocks noChangeShapeType="1"/>
            <a:stCxn id="145431" idx="2"/>
            <a:endCxn id="145430" idx="0"/>
          </p:cNvCxnSpPr>
          <p:nvPr/>
        </p:nvCxnSpPr>
        <p:spPr bwMode="auto">
          <a:xfrm>
            <a:off x="6629400" y="46482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66294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A</a:t>
            </a:r>
          </a:p>
        </p:txBody>
      </p:sp>
      <p:sp>
        <p:nvSpPr>
          <p:cNvPr id="145437" name="Text Box 29"/>
          <p:cNvSpPr txBox="1">
            <a:spLocks noChangeArrowheads="1"/>
          </p:cNvSpPr>
          <p:nvPr/>
        </p:nvSpPr>
        <p:spPr bwMode="auto">
          <a:xfrm>
            <a:off x="59436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B</a:t>
            </a:r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73152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C</a:t>
            </a:r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75438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E</a:t>
            </a:r>
          </a:p>
        </p:txBody>
      </p: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52578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/>
              <a:t>D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4724400" y="5943600"/>
            <a:ext cx="403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kumimoji="0" lang="en-US" altLang="ko-KR" sz="2200" b="1"/>
              <a:t>Index w/o Replication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– ANOR (3/3)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>
              <a:lnSpc>
                <a:spcPct val="90000"/>
              </a:lnSpc>
            </a:pPr>
            <a:r>
              <a:rPr lang="en-US" altLang="ko-KR" sz="2800"/>
              <a:t>ANOR</a:t>
            </a:r>
            <a:endParaRPr lang="en-US" altLang="ko-KR" sz="3600"/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Idea : the child nodes of a node can have some index terms in common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Inverted-list</a:t>
            </a:r>
            <a:endParaRPr lang="en-US" altLang="ko-KR"/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Inverted-list(person) = {A}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Inverted-list(female) = {B}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…</a:t>
            </a:r>
            <a:endParaRPr lang="en-US" altLang="ko-KR"/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The index of a node 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INDEX[node] </a:t>
            </a:r>
            <a:r>
              <a:rPr lang="en-US" altLang="ko-KR" sz="2000">
                <a:sym typeface="Symbol" pitchFamily="18" charset="2"/>
              </a:rPr>
              <a:t> INDEX[ancestors]  INDEX[descendents]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Minimize storage requirement &amp; disk access time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E845-92C8-4770-A760-73C6C41E2BA9}" type="slidenum">
              <a:rPr lang="en-US" altLang="ko-KR"/>
              <a:pPr/>
              <a:t>46</a:t>
            </a:fld>
            <a:endParaRPr lang="en-US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– BUS (1/2)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 sz="2800" b="1"/>
              <a:t>Main Idea </a:t>
            </a:r>
          </a:p>
          <a:p>
            <a:pPr marL="660400" lvl="1" indent="-284163"/>
            <a:r>
              <a:rPr lang="en-US" altLang="ko-KR" sz="2400"/>
              <a:t>Index only at the lowest level of the document structure </a:t>
            </a:r>
          </a:p>
          <a:p>
            <a:pPr marL="660400" lvl="1" indent="-284163"/>
            <a:r>
              <a:rPr lang="en-US" altLang="ko-KR" sz="2400"/>
              <a:t>Weight information at higher level is computed at retrieval time</a:t>
            </a:r>
          </a:p>
          <a:p>
            <a:pPr marL="185738" indent="-185738"/>
            <a:r>
              <a:rPr lang="en-US" altLang="ko-KR" sz="2800" b="1"/>
              <a:t>Benefits </a:t>
            </a:r>
          </a:p>
          <a:p>
            <a:pPr marL="660400" lvl="1" indent="-284163"/>
            <a:r>
              <a:rPr lang="en-US" altLang="ko-KR" sz="2400"/>
              <a:t>Minimize the indexing overhead </a:t>
            </a:r>
          </a:p>
          <a:p>
            <a:pPr marL="660400" lvl="1" indent="-284163"/>
            <a:r>
              <a:rPr lang="en-US" altLang="ko-KR" sz="2400"/>
              <a:t>Support term weight and full-blown structural search </a:t>
            </a:r>
          </a:p>
          <a:p>
            <a:pPr marL="660400" lvl="1" indent="-284163"/>
            <a:r>
              <a:rPr lang="en-US" altLang="ko-KR" sz="2400"/>
              <a:t>Guarantee quick retrieval time 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9371-687D-44F5-BC63-BC9F17A1C0DB}" type="slidenum">
              <a:rPr lang="en-US" altLang="ko-KR"/>
              <a:pPr/>
              <a:t>47</a:t>
            </a:fld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– BUS (2/2)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9F1B-1F53-4DAD-9776-DEAE327D8B54}" type="slidenum">
              <a:rPr lang="en-US" altLang="ko-KR"/>
              <a:pPr/>
              <a:t>48</a:t>
            </a:fld>
            <a:endParaRPr lang="en-US" altLang="ko-KR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066800" y="1981200"/>
          <a:ext cx="7924800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7" name="비트맵 이미지" r:id="rId4" imgW="4858428" imgH="3010320" progId="Paint.Picture">
                  <p:embed/>
                </p:oleObj>
              </mc:Choice>
              <mc:Fallback>
                <p:oleObj name="비트맵 이미지" r:id="rId4" imgW="4858428" imgH="301032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7924800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Query Languages</a:t>
            </a:r>
            <a:endParaRPr lang="en-US" altLang="ko-KR" b="1">
              <a:latin typeface="CG Times" pitchFamily="18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/>
              <a:t>XML-QL</a:t>
            </a:r>
          </a:p>
          <a:p>
            <a:pPr>
              <a:lnSpc>
                <a:spcPct val="110000"/>
              </a:lnSpc>
            </a:pPr>
            <a:r>
              <a:rPr lang="en-US" altLang="ko-KR"/>
              <a:t>XML-GL</a:t>
            </a:r>
          </a:p>
          <a:p>
            <a:pPr>
              <a:lnSpc>
                <a:spcPct val="110000"/>
              </a:lnSpc>
            </a:pPr>
            <a:r>
              <a:rPr lang="en-US" altLang="ko-KR"/>
              <a:t>XPath</a:t>
            </a:r>
          </a:p>
          <a:p>
            <a:pPr>
              <a:lnSpc>
                <a:spcPct val="110000"/>
              </a:lnSpc>
            </a:pPr>
            <a:r>
              <a:rPr lang="en-US" altLang="ko-KR"/>
              <a:t>XQL</a:t>
            </a:r>
          </a:p>
          <a:p>
            <a:pPr>
              <a:lnSpc>
                <a:spcPct val="110000"/>
              </a:lnSpc>
            </a:pPr>
            <a:r>
              <a:rPr lang="en-US" altLang="ko-KR"/>
              <a:t>XIRQL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3F6-BA29-4166-A846-68631B463A26}" type="slidenum">
              <a:rPr lang="en-US" altLang="ko-KR"/>
              <a:pPr/>
              <a:t>49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Introduction(2/3)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XML-QL, YATL, Lorel</a:t>
            </a:r>
          </a:p>
          <a:p>
            <a:pPr lvl="1"/>
            <a:r>
              <a:rPr lang="en-US" altLang="ko-KR" sz="2000"/>
              <a:t>Come from database community</a:t>
            </a:r>
          </a:p>
          <a:p>
            <a:pPr lvl="1"/>
            <a:r>
              <a:rPr lang="en-US" altLang="ko-KR" sz="2000"/>
              <a:t>Same structure</a:t>
            </a:r>
          </a:p>
          <a:p>
            <a:pPr lvl="1"/>
            <a:r>
              <a:rPr lang="en-US" altLang="ko-KR" sz="2000"/>
              <a:t>Similar express power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41-C865-4CC7-A55B-951628A87CE0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94214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179512" y="2743200"/>
            <a:ext cx="3810000" cy="4114800"/>
          </a:xfrm>
        </p:spPr>
        <p:txBody>
          <a:bodyPr/>
          <a:lstStyle/>
          <a:p>
            <a:r>
              <a:rPr lang="en-US" altLang="ko-KR" sz="2400"/>
              <a:t>XQL	</a:t>
            </a:r>
          </a:p>
          <a:p>
            <a:pPr lvl="1"/>
            <a:r>
              <a:rPr lang="en-US" altLang="ko-KR" sz="2000"/>
              <a:t>Comes from document community</a:t>
            </a:r>
          </a:p>
          <a:p>
            <a:pPr lvl="1"/>
            <a:r>
              <a:rPr lang="en-US" altLang="ko-KR" sz="2000"/>
              <a:t>Does not have same structure</a:t>
            </a:r>
          </a:p>
          <a:p>
            <a:pPr lvl="1"/>
            <a:r>
              <a:rPr lang="en-US" altLang="ko-KR" sz="2000"/>
              <a:t>Does not have same expressive power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XML-IR Systems</a:t>
            </a:r>
            <a:endParaRPr lang="en-US" altLang="ko-KR" sz="3600">
              <a:solidFill>
                <a:srgbClr val="0066CC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Niagara – Wisconsin Univ.</a:t>
            </a:r>
          </a:p>
          <a:p>
            <a:r>
              <a:rPr lang="en-US" altLang="ko-KR"/>
              <a:t>XRS – Chungnam Univ.</a:t>
            </a:r>
          </a:p>
          <a:p>
            <a:r>
              <a:rPr lang="en-US" altLang="ko-KR"/>
              <a:t>TextML – IXIASOFT</a:t>
            </a:r>
          </a:p>
          <a:p>
            <a:r>
              <a:rPr lang="en-US" altLang="ko-KR"/>
              <a:t>XYZFind – XYZFind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E81E-FC8D-46D0-8F10-BC871B7ABA98}" type="slidenum">
              <a:rPr lang="en-US" altLang="ko-KR"/>
              <a:pPr/>
              <a:t>50</a:t>
            </a:fld>
            <a:endParaRPr lang="en-US" altLang="ko-K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Prototype Components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97BC-8429-4BD5-A499-08AD0822F689}" type="slidenum">
              <a:rPr lang="en-US" altLang="ko-KR"/>
              <a:pPr/>
              <a:t>51</a:t>
            </a:fld>
            <a:endParaRPr lang="en-US" altLang="ko-KR"/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1143000" y="2590800"/>
          <a:ext cx="7620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1" name="비트맵 이미지" r:id="rId4" imgW="10240804" imgH="5428571" progId="Paint.Picture">
                  <p:embed/>
                </p:oleObj>
              </mc:Choice>
              <mc:Fallback>
                <p:oleObj name="비트맵 이미지" r:id="rId4" imgW="10240804" imgH="542857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76200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 – SE (1/7)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772400" cy="4114800"/>
          </a:xfrm>
        </p:spPr>
        <p:txBody>
          <a:bodyPr/>
          <a:lstStyle/>
          <a:p>
            <a:pPr marL="185738" indent="-185738">
              <a:lnSpc>
                <a:spcPct val="90000"/>
              </a:lnSpc>
            </a:pPr>
            <a:r>
              <a:rPr lang="en-US" altLang="ko-KR" sz="2800"/>
              <a:t>A “Text-in-Context” XML Search Engine</a:t>
            </a:r>
          </a:p>
          <a:p>
            <a:pPr marL="185738" indent="-185738">
              <a:lnSpc>
                <a:spcPct val="90000"/>
              </a:lnSpc>
            </a:pPr>
            <a:r>
              <a:rPr lang="en-US" altLang="ko-KR" sz="2800"/>
              <a:t>Query language : SEQL</a:t>
            </a:r>
          </a:p>
          <a:p>
            <a:pPr marL="185738" indent="-185738">
              <a:lnSpc>
                <a:spcPct val="90000"/>
              </a:lnSpc>
            </a:pPr>
            <a:r>
              <a:rPr lang="en-US" altLang="ko-KR" sz="2800"/>
              <a:t>Index</a:t>
            </a:r>
            <a:endParaRPr lang="en-US" altLang="ko-KR"/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Full text indexing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Document considered as a sequence of words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Both element names and their contents are indexed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Lexicons records collections of index terms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Three types of lexicons in search engine: Text, Element, DTD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Inverted lists indicate occurrences of index terms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DE55-7E3C-4669-952B-11AB7A8626A0}" type="slidenum">
              <a:rPr lang="en-US" altLang="ko-KR"/>
              <a:pPr/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 – SE (2/7)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 sz="2800"/>
              <a:t>Inverted index structure</a:t>
            </a:r>
          </a:p>
          <a:p>
            <a:pPr marL="660400" lvl="1" indent="-284163"/>
            <a:endParaRPr lang="en-US" altLang="ko-KR" sz="2400"/>
          </a:p>
          <a:p>
            <a:pPr marL="660400" lvl="1" indent="-284163"/>
            <a:endParaRPr lang="en-US" altLang="ko-KR" sz="2400"/>
          </a:p>
          <a:p>
            <a:pPr marL="660400" lvl="1" indent="-284163"/>
            <a:endParaRPr lang="en-US" altLang="ko-KR" sz="2400"/>
          </a:p>
          <a:p>
            <a:pPr marL="660400" lvl="1" indent="-284163"/>
            <a:endParaRPr lang="en-US" altLang="ko-KR" sz="2400"/>
          </a:p>
          <a:p>
            <a:pPr marL="660400" lvl="1" indent="-284163"/>
            <a:endParaRPr lang="en-US" altLang="ko-KR" sz="2400"/>
          </a:p>
          <a:p>
            <a:pPr marL="660400" lvl="1" indent="-284163"/>
            <a:endParaRPr lang="en-US" altLang="ko-KR" sz="2000"/>
          </a:p>
          <a:p>
            <a:pPr marL="660400" lvl="1" indent="-284163"/>
            <a:r>
              <a:rPr lang="en-US" altLang="ko-KR" sz="2000"/>
              <a:t>Element -&gt; &lt;docNo;(from, to)</a:t>
            </a:r>
            <a:r>
              <a:rPr lang="en-US" altLang="ko-KR" sz="2000" baseline="30000"/>
              <a:t>+</a:t>
            </a:r>
            <a:r>
              <a:rPr lang="en-US" altLang="ko-KR" sz="2000"/>
              <a:t>&gt;</a:t>
            </a:r>
            <a:r>
              <a:rPr lang="en-US" altLang="ko-KR" sz="2000" baseline="30000"/>
              <a:t>+</a:t>
            </a:r>
          </a:p>
          <a:p>
            <a:pPr marL="660400" lvl="1" indent="-284163"/>
            <a:r>
              <a:rPr lang="en-US" altLang="ko-KR" sz="2000"/>
              <a:t>Word -&gt; &lt;docNo;position</a:t>
            </a:r>
            <a:r>
              <a:rPr lang="en-US" altLang="ko-KR" sz="2000" baseline="30000"/>
              <a:t>+</a:t>
            </a:r>
            <a:r>
              <a:rPr lang="en-US" altLang="ko-KR" sz="2000"/>
              <a:t>&gt;</a:t>
            </a:r>
            <a:r>
              <a:rPr lang="en-US" altLang="ko-KR" sz="2000" baseline="30000"/>
              <a:t>+</a:t>
            </a:r>
          </a:p>
          <a:p>
            <a:pPr marL="660400" lvl="1" indent="-284163"/>
            <a:r>
              <a:rPr lang="en-US" altLang="ko-KR" sz="2000"/>
              <a:t>Containment &amp; proximity relationships checked by positions</a:t>
            </a:r>
          </a:p>
          <a:p>
            <a:pPr marL="660400" lvl="1" indent="-284163"/>
            <a:r>
              <a:rPr lang="en-US" altLang="ko-KR" sz="2000"/>
              <a:t>Inverted list sorted in increasing order of docNo &amp; position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19EBB-D9CD-4DC7-A7CF-23492C9D4061}" type="slidenum">
              <a:rPr lang="en-US" altLang="ko-KR"/>
              <a:pPr/>
              <a:t>53</a:t>
            </a:fld>
            <a:endParaRPr lang="en-US" altLang="ko-KR"/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1143000" y="2590800"/>
          <a:ext cx="60960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5" name="비트맵 이미지" r:id="rId4" imgW="9307224" imgH="3104762" progId="Paint.Picture">
                  <p:embed/>
                </p:oleObj>
              </mc:Choice>
              <mc:Fallback>
                <p:oleObj name="비트맵 이미지" r:id="rId4" imgW="9307224" imgH="310476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60960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 – SE (3/7)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/>
              <a:t>Why inverted index?</a:t>
            </a:r>
          </a:p>
          <a:p>
            <a:pPr marL="660400" lvl="1" indent="-284163"/>
            <a:r>
              <a:rPr lang="en-US" altLang="ko-KR" sz="2400"/>
              <a:t>Simple</a:t>
            </a:r>
          </a:p>
          <a:p>
            <a:pPr marL="660400" lvl="1" indent="-284163"/>
            <a:r>
              <a:rPr lang="en-US" altLang="ko-KR" sz="2400"/>
              <a:t>Fast on popular and useful information retrieval queries</a:t>
            </a:r>
          </a:p>
          <a:p>
            <a:pPr marL="660400" lvl="1" indent="-284163"/>
            <a:r>
              <a:rPr lang="en-US" altLang="ko-KR" sz="2400"/>
              <a:t>Highly tolerant of unstructured data, and data with different structures</a:t>
            </a:r>
          </a:p>
          <a:p>
            <a:pPr marL="660400" lvl="1" indent="-284163"/>
            <a:r>
              <a:rPr lang="en-US" altLang="ko-KR" sz="2400"/>
              <a:t>Preserves data source and document boundary</a:t>
            </a:r>
          </a:p>
          <a:p>
            <a:pPr marL="660400" lvl="1" indent="-284163"/>
            <a:r>
              <a:rPr lang="en-US" altLang="ko-KR" sz="2400"/>
              <a:t>Good scalability</a:t>
            </a:r>
            <a:endParaRPr lang="en-US" alt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926-67AA-4204-8C53-952914C87239}" type="slidenum">
              <a:rPr lang="en-US" altLang="ko-KR"/>
              <a:pPr/>
              <a:t>54</a:t>
            </a:fld>
            <a:endParaRPr lang="en-US" altLang="ko-K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 – SE (4/7)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 sz="2800" dirty="0" err="1"/>
              <a:t>SEQL:Search</a:t>
            </a:r>
            <a:r>
              <a:rPr lang="en-US" altLang="ko-KR" sz="2800" dirty="0"/>
              <a:t> Engine Query Language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 dirty="0"/>
              <a:t>Find books with title “Java Programming and price less than 50</a:t>
            </a:r>
          </a:p>
          <a:p>
            <a:pPr marL="660400" lvl="1" indent="-284163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marL="660400" lvl="1" indent="-284163"/>
            <a:r>
              <a:rPr lang="en-US" altLang="ko-KR" sz="2400" dirty="0"/>
              <a:t>Find titles of articles containing words “XML” and “search” that are less than 5 words apart</a:t>
            </a:r>
          </a:p>
          <a:p>
            <a:pPr marL="660400" lvl="1" indent="-284163"/>
            <a:endParaRPr lang="en-US" altLang="ko-KR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272F-3B04-4FE7-B84D-1C63AF04176E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56676" name="Rectangle 4" descr="80%"/>
          <p:cNvSpPr>
            <a:spLocks noChangeArrowheads="1"/>
          </p:cNvSpPr>
          <p:nvPr/>
        </p:nvSpPr>
        <p:spPr bwMode="auto">
          <a:xfrm>
            <a:off x="1676400" y="4149080"/>
            <a:ext cx="6781800" cy="914400"/>
          </a:xfrm>
          <a:prstGeom prst="rect">
            <a:avLst/>
          </a:prstGeom>
          <a:pattFill prst="pct80">
            <a:fgClr>
              <a:srgbClr val="CCFF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800">
                <a:solidFill>
                  <a:srgbClr val="0066CC"/>
                </a:solidFill>
                <a:latin typeface="Arial" pitchFamily="34" charset="0"/>
              </a:rPr>
              <a:t>book contains (title is “Java Programming”</a:t>
            </a:r>
            <a:br>
              <a:rPr kumimoji="0" lang="en-US" altLang="ko-KR" sz="2800">
                <a:solidFill>
                  <a:srgbClr val="0066CC"/>
                </a:solidFill>
                <a:latin typeface="Arial" pitchFamily="34" charset="0"/>
              </a:rPr>
            </a:br>
            <a:r>
              <a:rPr kumimoji="0" lang="en-US" altLang="ko-KR" sz="2800">
                <a:solidFill>
                  <a:srgbClr val="0066CC"/>
                </a:solidFill>
                <a:latin typeface="Arial" pitchFamily="34" charset="0"/>
              </a:rPr>
              <a:t>and price &lt; 50&gt;</a:t>
            </a:r>
          </a:p>
        </p:txBody>
      </p:sp>
      <p:sp>
        <p:nvSpPr>
          <p:cNvPr id="156677" name="Rectangle 5" descr="80%"/>
          <p:cNvSpPr>
            <a:spLocks noChangeArrowheads="1"/>
          </p:cNvSpPr>
          <p:nvPr/>
        </p:nvSpPr>
        <p:spPr bwMode="auto">
          <a:xfrm>
            <a:off x="1676400" y="5410200"/>
            <a:ext cx="6781800" cy="914400"/>
          </a:xfrm>
          <a:prstGeom prst="rect">
            <a:avLst/>
          </a:prstGeom>
          <a:pattFill prst="pct80">
            <a:fgClr>
              <a:srgbClr val="CCFF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 sz="2800">
                <a:solidFill>
                  <a:srgbClr val="0066CC"/>
                </a:solidFill>
                <a:latin typeface="Arial" pitchFamily="34" charset="0"/>
              </a:rPr>
              <a:t>Title containedin (article contains</a:t>
            </a:r>
            <a:br>
              <a:rPr kumimoji="0" lang="en-US" altLang="ko-KR" sz="2800">
                <a:solidFill>
                  <a:srgbClr val="0066CC"/>
                </a:solidFill>
                <a:latin typeface="Arial" pitchFamily="34" charset="0"/>
              </a:rPr>
            </a:br>
            <a:r>
              <a:rPr kumimoji="0" lang="en-US" altLang="ko-KR" sz="2800">
                <a:solidFill>
                  <a:srgbClr val="0066CC"/>
                </a:solidFill>
                <a:latin typeface="Arial" pitchFamily="34" charset="0"/>
              </a:rPr>
              <a:t>distance (“XML”, “search”) &lt; 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 – SE (5/7)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/>
              <a:t>SEQL Operators</a:t>
            </a:r>
          </a:p>
          <a:p>
            <a:pPr marL="660400" lvl="1" indent="-284163"/>
            <a:r>
              <a:rPr lang="en-US" altLang="ko-KR"/>
              <a:t>A complete set of operations:</a:t>
            </a:r>
          </a:p>
          <a:p>
            <a:pPr marL="1136650" lvl="2" indent="-285750"/>
            <a:r>
              <a:rPr lang="en-US" altLang="ko-KR"/>
              <a:t>containment: CONTAINS, CONTAINEDIN</a:t>
            </a:r>
          </a:p>
          <a:p>
            <a:pPr marL="1136650" lvl="2" indent="-285750"/>
            <a:r>
              <a:rPr lang="en-US" altLang="ko-KR"/>
              <a:t>Boolean: AND, OR, EXCEPT</a:t>
            </a:r>
          </a:p>
          <a:p>
            <a:pPr marL="1136650" lvl="2" indent="-285750"/>
            <a:r>
              <a:rPr lang="en-US" altLang="ko-KR"/>
              <a:t>proximity(text words only): IS, DISTANCE</a:t>
            </a:r>
          </a:p>
          <a:p>
            <a:pPr marL="1136650" lvl="2" indent="-285750"/>
            <a:r>
              <a:rPr lang="en-US" altLang="ko-KR"/>
              <a:t>numerical: &gt;, &gt;=, &lt;, &lt;=, =</a:t>
            </a:r>
          </a:p>
          <a:p>
            <a:pPr marL="1136650" lvl="2" indent="-285750"/>
            <a:r>
              <a:rPr lang="en-US" altLang="ko-KR"/>
              <a:t>DTD conformant: conformsto</a:t>
            </a:r>
          </a:p>
          <a:p>
            <a:pPr marL="660400" lvl="1" indent="-284163"/>
            <a:r>
              <a:rPr lang="en-US" altLang="ko-KR"/>
              <a:t>Inputs and outputs of operators are inverted lists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222E-C424-4636-8106-E39256C3A75B}" type="slidenum">
              <a:rPr lang="en-US" altLang="ko-KR"/>
              <a:pPr/>
              <a:t>56</a:t>
            </a:fld>
            <a:endParaRPr lang="en-US" altLang="ko-K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 – SE (6/7)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 of Indexing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AC79-954B-4B05-86D0-B8A6CE8C0C02}" type="slidenum">
              <a:rPr lang="en-US" altLang="ko-KR"/>
              <a:pPr/>
              <a:t>57</a:t>
            </a:fld>
            <a:endParaRPr lang="en-US" altLang="ko-KR"/>
          </a:p>
        </p:txBody>
      </p:sp>
      <p:graphicFrame>
        <p:nvGraphicFramePr>
          <p:cNvPr id="158724" name="Object 1028"/>
          <p:cNvGraphicFramePr>
            <a:graphicFrameLocks noChangeAspect="1"/>
          </p:cNvGraphicFramePr>
          <p:nvPr/>
        </p:nvGraphicFramePr>
        <p:xfrm>
          <a:off x="1524000" y="2617788"/>
          <a:ext cx="6096000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비트맵 이미지" r:id="rId4" imgW="9926436" imgH="6409524" progId="Paint.Picture">
                  <p:embed/>
                </p:oleObj>
              </mc:Choice>
              <mc:Fallback>
                <p:oleObj name="비트맵 이미지" r:id="rId4" imgW="9926436" imgH="6409524" progId="Paint.Picture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17788"/>
                        <a:ext cx="6096000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Niagara – SE (7/7)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Query Processing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978-4176-442D-BFB5-E67913E96C17}" type="slidenum">
              <a:rPr lang="en-US" altLang="ko-KR"/>
              <a:pPr/>
              <a:t>58</a:t>
            </a:fld>
            <a:endParaRPr lang="en-US" altLang="ko-KR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524000" y="2667000"/>
          <a:ext cx="6096000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3" name="비트맵 이미지" r:id="rId4" imgW="10488489" imgH="6447619" progId="Paint.Picture">
                  <p:embed/>
                </p:oleObj>
              </mc:Choice>
              <mc:Fallback>
                <p:oleObj name="비트맵 이미지" r:id="rId4" imgW="10488489" imgH="64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6096000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XRS (1/6)</a:t>
            </a:r>
            <a:endParaRPr lang="en-US" altLang="ko-KR" b="1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/>
              <a:t>XRS (XML Retrieval System)</a:t>
            </a:r>
            <a:endParaRPr lang="en-US" altLang="ko-KR" b="1"/>
          </a:p>
          <a:p>
            <a:pPr marL="660400" lvl="1" indent="-284163">
              <a:lnSpc>
                <a:spcPct val="115000"/>
              </a:lnSpc>
            </a:pPr>
            <a:r>
              <a:rPr lang="en-US" altLang="ko-KR" sz="2400"/>
              <a:t>Providing a variety of structural search functions </a:t>
            </a:r>
          </a:p>
          <a:p>
            <a:pPr marL="1136650" lvl="2" indent="-285750">
              <a:lnSpc>
                <a:spcPct val="115000"/>
              </a:lnSpc>
            </a:pPr>
            <a:r>
              <a:rPr lang="en-US" altLang="ko-KR" sz="2000"/>
              <a:t>Content + Structural Searching</a:t>
            </a:r>
            <a:r>
              <a:rPr lang="en-US" altLang="ko-KR" sz="2000" b="1"/>
              <a:t> </a:t>
            </a:r>
          </a:p>
          <a:p>
            <a:pPr marL="660400" lvl="1" indent="-284163">
              <a:lnSpc>
                <a:spcPct val="115000"/>
              </a:lnSpc>
            </a:pPr>
            <a:r>
              <a:rPr lang="en-US" altLang="ko-KR" sz="2400"/>
              <a:t>Allowing less index overhead and quick retrieval time </a:t>
            </a:r>
          </a:p>
          <a:p>
            <a:pPr marL="1136650" lvl="2" indent="-285750">
              <a:lnSpc>
                <a:spcPct val="115000"/>
              </a:lnSpc>
            </a:pPr>
            <a:r>
              <a:rPr lang="en-US" altLang="ko-KR" sz="2000"/>
              <a:t>BUS (Bottom Up Scheme) is used</a:t>
            </a:r>
            <a:r>
              <a:rPr lang="en-US" altLang="ko-KR" sz="2000" b="1"/>
              <a:t> </a:t>
            </a:r>
          </a:p>
          <a:p>
            <a:pPr marL="660400" lvl="1" indent="-284163">
              <a:lnSpc>
                <a:spcPct val="115000"/>
              </a:lnSpc>
            </a:pPr>
            <a:r>
              <a:rPr lang="en-US" altLang="ko-KR" sz="2400"/>
              <a:t>Applicable to valid documents, but not to well-formed documents </a:t>
            </a:r>
          </a:p>
          <a:p>
            <a:pPr marL="1136650" lvl="2" indent="-285750">
              <a:lnSpc>
                <a:spcPct val="115000"/>
              </a:lnSpc>
            </a:pPr>
            <a:r>
              <a:rPr lang="en-US" altLang="ko-KR" sz="2000"/>
              <a:t>Using DTD when making queries and retrieving </a:t>
            </a:r>
          </a:p>
          <a:p>
            <a:pPr marL="1136650" lvl="2" indent="-285750">
              <a:lnSpc>
                <a:spcPct val="115000"/>
              </a:lnSpc>
            </a:pPr>
            <a:r>
              <a:rPr lang="en-US" altLang="ko-KR" sz="2000"/>
              <a:t>Examples are Shakespeare or Bible data</a:t>
            </a:r>
            <a:endParaRPr lang="en-US" altLang="ko-KR" sz="2000" b="1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FA28-1BC4-4FA4-A08E-1E412EE01B96}" type="slidenum">
              <a:rPr lang="en-US" altLang="ko-KR"/>
              <a:pPr/>
              <a:t>59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Introduction(3/3)</a:t>
            </a:r>
            <a:endParaRPr lang="en-US" altLang="ko-KR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00050"/>
            <a:r>
              <a:rPr lang="en-US" altLang="ko-KR" dirty="0" smtClean="0">
                <a:latin typeface="Tahoma" pitchFamily="34" charset="0"/>
              </a:rPr>
              <a:t>Database </a:t>
            </a:r>
            <a:r>
              <a:rPr lang="en-US" altLang="ko-KR" dirty="0">
                <a:latin typeface="Tahoma" pitchFamily="34" charset="0"/>
              </a:rPr>
              <a:t>query usually consists of three </a:t>
            </a:r>
            <a:r>
              <a:rPr lang="en-US" altLang="ko-KR" dirty="0" smtClean="0">
                <a:latin typeface="Tahoma" pitchFamily="34" charset="0"/>
              </a:rPr>
              <a:t>parts</a:t>
            </a:r>
          </a:p>
          <a:p>
            <a:pPr marL="0" lvl="1" indent="0">
              <a:buNone/>
            </a:pPr>
            <a:r>
              <a:rPr lang="en-US" altLang="ko-KR" dirty="0" smtClean="0">
                <a:solidFill>
                  <a:schemeClr val="folHlink"/>
                </a:solidFill>
                <a:latin typeface="Tahoma" pitchFamily="34" charset="0"/>
              </a:rPr>
              <a:t>    - Pattern </a:t>
            </a:r>
            <a:r>
              <a:rPr lang="en-US" altLang="ko-KR" dirty="0">
                <a:solidFill>
                  <a:schemeClr val="folHlink"/>
                </a:solidFill>
                <a:latin typeface="Tahoma" pitchFamily="34" charset="0"/>
              </a:rPr>
              <a:t>clause</a:t>
            </a:r>
            <a:r>
              <a:rPr lang="en-US" altLang="ko-KR" dirty="0">
                <a:latin typeface="Tahoma" pitchFamily="34" charset="0"/>
              </a:rPr>
              <a:t> which matches nested elements in the input  </a:t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>
                <a:latin typeface="Tahoma" pitchFamily="34" charset="0"/>
              </a:rPr>
              <a:t>      document and binds variables</a:t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 smtClean="0">
                <a:latin typeface="Tahoma" pitchFamily="34" charset="0"/>
              </a:rPr>
              <a:t>    </a:t>
            </a:r>
            <a:r>
              <a:rPr lang="en-US" altLang="ko-KR" dirty="0">
                <a:latin typeface="Tahoma" pitchFamily="34" charset="0"/>
              </a:rPr>
              <a:t>- </a:t>
            </a:r>
            <a:r>
              <a:rPr lang="en-US" altLang="ko-KR" dirty="0">
                <a:solidFill>
                  <a:schemeClr val="folHlink"/>
                </a:solidFill>
                <a:latin typeface="Tahoma" pitchFamily="34" charset="0"/>
              </a:rPr>
              <a:t>Filter clause</a:t>
            </a:r>
            <a:r>
              <a:rPr lang="en-US" altLang="ko-KR" dirty="0">
                <a:latin typeface="Tahoma" pitchFamily="34" charset="0"/>
              </a:rPr>
              <a:t> which tests the bound variables</a:t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 smtClean="0">
                <a:latin typeface="Tahoma" pitchFamily="34" charset="0"/>
              </a:rPr>
              <a:t>    </a:t>
            </a:r>
            <a:r>
              <a:rPr lang="en-US" altLang="ko-KR" dirty="0">
                <a:latin typeface="Tahoma" pitchFamily="34" charset="0"/>
              </a:rPr>
              <a:t>- </a:t>
            </a:r>
            <a:r>
              <a:rPr lang="en-US" altLang="ko-KR" dirty="0">
                <a:solidFill>
                  <a:schemeClr val="folHlink"/>
                </a:solidFill>
                <a:latin typeface="Tahoma" pitchFamily="34" charset="0"/>
              </a:rPr>
              <a:t>Constructor clause</a:t>
            </a:r>
            <a:r>
              <a:rPr lang="en-US" altLang="ko-KR" dirty="0">
                <a:latin typeface="Tahoma" pitchFamily="34" charset="0"/>
              </a:rPr>
              <a:t> which specifies the result in terms of the </a:t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>
                <a:latin typeface="Tahoma" pitchFamily="34" charset="0"/>
              </a:rPr>
              <a:t>      bound variables</a:t>
            </a:r>
          </a:p>
          <a:p>
            <a:endParaRPr lang="en-US" altLang="ko-KR" dirty="0" smtClean="0">
              <a:latin typeface="Tahoma" pitchFamily="34" charset="0"/>
            </a:endParaRPr>
          </a:p>
          <a:p>
            <a:r>
              <a:rPr lang="en-US" altLang="ko-KR" dirty="0" smtClean="0">
                <a:latin typeface="Tahoma" pitchFamily="34" charset="0"/>
              </a:rPr>
              <a:t>Ex</a:t>
            </a:r>
            <a:r>
              <a:rPr lang="en-US" altLang="ko-KR" dirty="0">
                <a:latin typeface="Tahoma" pitchFamily="34" charset="0"/>
              </a:rPr>
              <a:t>) SQL</a:t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 smtClean="0">
                <a:latin typeface="Tahoma" pitchFamily="34" charset="0"/>
              </a:rPr>
              <a:t>     select </a:t>
            </a:r>
            <a:r>
              <a:rPr lang="en-US" altLang="ko-KR" dirty="0">
                <a:latin typeface="Tahoma" pitchFamily="34" charset="0"/>
              </a:rPr>
              <a:t>s1.sno, s2.sno   </a:t>
            </a:r>
            <a:r>
              <a:rPr lang="en-US" altLang="ko-KR" dirty="0"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ingdings" pitchFamily="2" charset="2"/>
              </a:rPr>
              <a:t>constructor clause</a:t>
            </a:r>
            <a:r>
              <a:rPr lang="en-US" altLang="ko-KR" dirty="0">
                <a:latin typeface="Tahoma" pitchFamily="34" charset="0"/>
              </a:rPr>
              <a:t/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>
                <a:latin typeface="Tahoma" pitchFamily="34" charset="0"/>
              </a:rPr>
              <a:t>     from student s1, student s2  </a:t>
            </a:r>
            <a:r>
              <a:rPr lang="en-US" altLang="ko-KR" dirty="0"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ingdings" pitchFamily="2" charset="2"/>
              </a:rPr>
              <a:t>pattern clause</a:t>
            </a:r>
            <a:r>
              <a:rPr lang="en-US" altLang="ko-KR" dirty="0">
                <a:latin typeface="Tahoma" pitchFamily="34" charset="0"/>
              </a:rPr>
              <a:t/>
            </a:r>
            <a:br>
              <a:rPr lang="en-US" altLang="ko-KR" dirty="0">
                <a:latin typeface="Tahoma" pitchFamily="34" charset="0"/>
              </a:rPr>
            </a:br>
            <a:r>
              <a:rPr lang="en-US" altLang="ko-KR" dirty="0">
                <a:latin typeface="Tahoma" pitchFamily="34" charset="0"/>
              </a:rPr>
              <a:t>     where s1.sno &lt; s2.sno   </a:t>
            </a:r>
            <a:r>
              <a:rPr lang="en-US" altLang="ko-KR" dirty="0">
                <a:latin typeface="Tahoma" pitchFamily="34" charset="0"/>
                <a:sym typeface="Wingdings" pitchFamily="2" charset="2"/>
              </a:rPr>
              <a:t> </a:t>
            </a: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ingdings" pitchFamily="2" charset="2"/>
              </a:rPr>
              <a:t>filter clause</a:t>
            </a:r>
            <a:endParaRPr lang="en-US" altLang="ko-KR" dirty="0">
              <a:solidFill>
                <a:schemeClr val="folHlink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dirty="0" smtClean="0">
                <a:latin typeface="Tahoma" pitchFamily="34" charset="0"/>
                <a:sym typeface="Webdings" pitchFamily="18" charset="2"/>
              </a:rPr>
              <a:t>XML-QL</a:t>
            </a:r>
            <a:r>
              <a:rPr lang="en-US" altLang="ko-KR" dirty="0">
                <a:latin typeface="Tahoma" pitchFamily="34" charset="0"/>
                <a:sym typeface="Webdings" pitchFamily="18" charset="2"/>
              </a:rPr>
              <a:t>, YATL, and </a:t>
            </a:r>
            <a:r>
              <a:rPr lang="en-US" altLang="ko-KR" dirty="0" err="1">
                <a:latin typeface="Tahoma" pitchFamily="34" charset="0"/>
                <a:sym typeface="Webdings" pitchFamily="18" charset="2"/>
              </a:rPr>
              <a:t>Lorel</a:t>
            </a:r>
            <a:r>
              <a:rPr lang="en-US" altLang="ko-KR" dirty="0">
                <a:latin typeface="Tahoma" pitchFamily="34" charset="0"/>
                <a:sym typeface="Webdings" pitchFamily="18" charset="2"/>
              </a:rPr>
              <a:t> </a:t>
            </a:r>
            <a:r>
              <a:rPr lang="en-US" altLang="ko-KR" sz="1800" dirty="0"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ko-KR" dirty="0">
                <a:latin typeface="Tahoma" pitchFamily="34" charset="0"/>
                <a:sym typeface="Webdings" pitchFamily="18" charset="2"/>
              </a:rPr>
              <a:t>  three parts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ko-KR" dirty="0" smtClean="0">
                <a:latin typeface="Tahoma" pitchFamily="34" charset="0"/>
                <a:sym typeface="Webdings" pitchFamily="18" charset="2"/>
              </a:rPr>
              <a:t>XQL </a:t>
            </a:r>
            <a:r>
              <a:rPr lang="en-US" altLang="ko-KR" sz="1800" dirty="0">
                <a:latin typeface="Tahoma" pitchFamily="34" charset="0"/>
                <a:sym typeface="Wingdings" pitchFamily="2" charset="2"/>
              </a:rPr>
              <a:t></a:t>
            </a:r>
            <a:r>
              <a:rPr lang="en-US" altLang="ko-KR" dirty="0">
                <a:latin typeface="Tahoma" pitchFamily="34" charset="0"/>
                <a:sym typeface="Webdings" pitchFamily="18" charset="2"/>
              </a:rPr>
              <a:t> only pattern and filter clause </a:t>
            </a:r>
          </a:p>
          <a:p>
            <a:endParaRPr lang="ko-KR" altLang="en-US" dirty="0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11A8-FCE8-46B0-A779-3AFAD1C01E19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XRS (2/6)</a:t>
            </a:r>
          </a:p>
        </p:txBody>
      </p:sp>
      <p:sp>
        <p:nvSpPr>
          <p:cNvPr id="16384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Architecture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4ACD-AF49-485D-AC3D-9D03A6678B8C}" type="slidenum">
              <a:rPr lang="en-US" altLang="ko-KR"/>
              <a:pPr/>
              <a:t>60</a:t>
            </a:fld>
            <a:endParaRPr lang="en-US" altLang="ko-KR"/>
          </a:p>
        </p:txBody>
      </p:sp>
      <p:graphicFrame>
        <p:nvGraphicFramePr>
          <p:cNvPr id="163844" name="Object 2052"/>
          <p:cNvGraphicFramePr>
            <a:graphicFrameLocks noChangeAspect="1"/>
          </p:cNvGraphicFramePr>
          <p:nvPr/>
        </p:nvGraphicFramePr>
        <p:xfrm>
          <a:off x="3048000" y="2590800"/>
          <a:ext cx="4800600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6" name="비트맵 이미지" r:id="rId4" imgW="3629532" imgH="2895238" progId="Paint.Picture">
                  <p:embed/>
                </p:oleObj>
              </mc:Choice>
              <mc:Fallback>
                <p:oleObj name="비트맵 이미지" r:id="rId4" imgW="3629532" imgH="2895238" progId="Paint.Picture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4800600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2053"/>
          <p:cNvSpPr txBox="1">
            <a:spLocks noChangeArrowheads="1"/>
          </p:cNvSpPr>
          <p:nvPr/>
        </p:nvSpPr>
        <p:spPr bwMode="auto">
          <a:xfrm>
            <a:off x="990600" y="27432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/>
              <a:t>Server side</a:t>
            </a:r>
          </a:p>
        </p:txBody>
      </p:sp>
      <p:sp>
        <p:nvSpPr>
          <p:cNvPr id="163846" name="Text Box 2054"/>
          <p:cNvSpPr txBox="1">
            <a:spLocks noChangeArrowheads="1"/>
          </p:cNvSpPr>
          <p:nvPr/>
        </p:nvSpPr>
        <p:spPr bwMode="auto">
          <a:xfrm>
            <a:off x="990600" y="5715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/>
              <a:t>Client side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XRS (3/6)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524B-D4D8-44FD-AA8D-9BCF516CF161}" type="slidenum">
              <a:rPr lang="en-US" altLang="ko-KR"/>
              <a:pPr/>
              <a:t>61</a:t>
            </a:fld>
            <a:endParaRPr lang="en-US" altLang="ko-KR"/>
          </a:p>
        </p:txBody>
      </p:sp>
      <p:pic>
        <p:nvPicPr>
          <p:cNvPr id="164868" name="Picture 2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096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XRS (4/6)</a:t>
            </a:r>
          </a:p>
        </p:txBody>
      </p:sp>
      <p:sp>
        <p:nvSpPr>
          <p:cNvPr id="165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 b="1"/>
              <a:t>Query Composition</a:t>
            </a:r>
            <a:endParaRPr lang="en-US" altLang="ko-KR" sz="3600" b="1"/>
          </a:p>
          <a:p>
            <a:pPr marL="660400" lvl="1" indent="-284163"/>
            <a:r>
              <a:rPr lang="en-US" altLang="ko-KR" b="1"/>
              <a:t>Principle </a:t>
            </a:r>
            <a:endParaRPr lang="en-US" altLang="ko-KR" sz="3200" b="1"/>
          </a:p>
          <a:p>
            <a:pPr marL="1136650" lvl="2" indent="-285750"/>
            <a:r>
              <a:rPr lang="en-US" altLang="ko-KR" sz="2000"/>
              <a:t>Any element can be a target - the element to be retrieved </a:t>
            </a:r>
          </a:p>
          <a:p>
            <a:pPr marL="1136650" lvl="2" indent="-285750"/>
            <a:r>
              <a:rPr lang="en-US" altLang="ko-KR" sz="2000"/>
              <a:t>Search conditions can be imposed on any elements</a:t>
            </a:r>
            <a:endParaRPr lang="en-US" altLang="ko-KR" b="1"/>
          </a:p>
          <a:p>
            <a:pPr marL="660400" lvl="1" indent="-284163"/>
            <a:r>
              <a:rPr lang="en-US" altLang="ko-KR" b="1"/>
              <a:t>EXAMPLE </a:t>
            </a:r>
            <a:endParaRPr lang="en-US" altLang="ko-KR" sz="3200" b="1"/>
          </a:p>
          <a:p>
            <a:pPr marL="1136650" lvl="2" indent="-285750"/>
            <a:r>
              <a:rPr lang="en-US" altLang="ko-KR" sz="2000"/>
              <a:t>Retrieve </a:t>
            </a:r>
            <a:r>
              <a:rPr lang="en-US" altLang="ko-KR" sz="2000" u="sng"/>
              <a:t>SPEECH</a:t>
            </a:r>
            <a:r>
              <a:rPr lang="en-US" altLang="ko-KR" sz="2000"/>
              <a:t> whose </a:t>
            </a:r>
            <a:r>
              <a:rPr lang="en-US" altLang="ko-KR" sz="2000" u="sng"/>
              <a:t>SPEAKER contains ‘Hamlet’</a:t>
            </a:r>
            <a:r>
              <a:rPr lang="en-US" altLang="ko-KR" sz="2000"/>
              <a:t> </a:t>
            </a:r>
            <a:br>
              <a:rPr lang="en-US" altLang="ko-KR" sz="2000"/>
            </a:br>
            <a:r>
              <a:rPr lang="en-US" altLang="ko-KR" sz="2000"/>
              <a:t>                                          </a:t>
            </a:r>
            <a:r>
              <a:rPr lang="en-US" altLang="ko-KR" sz="2000" u="sng"/>
              <a:t>and LINE contains ‘Denmark’</a:t>
            </a: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02A4-830D-416E-9E4D-A9774F872EA7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165892" name="Rectangle 1028"/>
          <p:cNvSpPr>
            <a:spLocks noChangeArrowheads="1"/>
          </p:cNvSpPr>
          <p:nvPr/>
        </p:nvSpPr>
        <p:spPr bwMode="auto">
          <a:xfrm>
            <a:off x="3124200" y="5410200"/>
            <a:ext cx="1371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target</a:t>
            </a:r>
          </a:p>
        </p:txBody>
      </p:sp>
      <p:sp>
        <p:nvSpPr>
          <p:cNvPr id="165893" name="Line 1029"/>
          <p:cNvSpPr>
            <a:spLocks noChangeShapeType="1"/>
          </p:cNvSpPr>
          <p:nvPr/>
        </p:nvSpPr>
        <p:spPr bwMode="auto">
          <a:xfrm flipV="1">
            <a:off x="3810000" y="46609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4" name="Rectangle 1030"/>
          <p:cNvSpPr>
            <a:spLocks noChangeArrowheads="1"/>
          </p:cNvSpPr>
          <p:nvPr/>
        </p:nvSpPr>
        <p:spPr bwMode="auto">
          <a:xfrm>
            <a:off x="5334000" y="5410200"/>
            <a:ext cx="25146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latinLnBrk="0" hangingPunct="0"/>
            <a:r>
              <a:rPr kumimoji="0" lang="en-US" altLang="ko-KR"/>
              <a:t>search condition</a:t>
            </a:r>
          </a:p>
        </p:txBody>
      </p:sp>
      <p:sp>
        <p:nvSpPr>
          <p:cNvPr id="165895" name="Line 1031"/>
          <p:cNvSpPr>
            <a:spLocks noChangeShapeType="1"/>
          </p:cNvSpPr>
          <p:nvPr/>
        </p:nvSpPr>
        <p:spPr bwMode="auto">
          <a:xfrm flipV="1">
            <a:off x="6718300" y="49657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XRS (5/6)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>
            <a:normAutofit lnSpcReduction="10000"/>
          </a:bodyPr>
          <a:lstStyle/>
          <a:p>
            <a:pPr marL="185738" indent="-185738">
              <a:lnSpc>
                <a:spcPct val="90000"/>
              </a:lnSpc>
            </a:pPr>
            <a:r>
              <a:rPr lang="en-US" altLang="ko-KR" sz="2800"/>
              <a:t>Query Mediator 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Mediate the query and results 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Convey the user query into the backend search engine 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Transmit the retrieved results to the applet or the rendering component </a:t>
            </a:r>
          </a:p>
          <a:p>
            <a:pPr marL="1611313" lvl="3" indent="-284163">
              <a:lnSpc>
                <a:spcPct val="90000"/>
              </a:lnSpc>
            </a:pPr>
            <a:r>
              <a:rPr lang="en-US" altLang="ko-KR" sz="1800"/>
              <a:t>Send the result sets with brief information to the applet </a:t>
            </a:r>
          </a:p>
          <a:p>
            <a:pPr marL="1611313" lvl="3" indent="-284163">
              <a:lnSpc>
                <a:spcPct val="90000"/>
              </a:lnSpc>
            </a:pPr>
            <a:r>
              <a:rPr lang="en-US" altLang="ko-KR" sz="1800"/>
              <a:t>Send the XML content with a proper XSL to the rendering component so that it can transform into the HTML format 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Session tracking and Result Sets Reclamation</a:t>
            </a:r>
            <a:r>
              <a:rPr lang="en-US" altLang="ko-KR" sz="2400" b="1"/>
              <a:t> 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Keep session tracking so that a user can use his/her session continuously until he/she quits. 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Detect the dead sessions periodically and reclaim the corresponding result sets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09CD-E1D8-4A87-833C-63128E31F23B}" type="slidenum">
              <a:rPr lang="en-US" altLang="ko-KR"/>
              <a:pPr/>
              <a:t>63</a:t>
            </a:fld>
            <a:endParaRPr lang="en-US" altLang="ko-K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XRS (6/6)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>
              <a:lnSpc>
                <a:spcPct val="90000"/>
              </a:lnSpc>
            </a:pPr>
            <a:r>
              <a:rPr lang="en-US" altLang="ko-KR" sz="2800" b="1"/>
              <a:t>Advantages of XRS</a:t>
            </a:r>
          </a:p>
          <a:p>
            <a:pPr marL="660400" lvl="1" indent="-284163">
              <a:lnSpc>
                <a:spcPct val="90000"/>
              </a:lnSpc>
            </a:pPr>
            <a:endParaRPr lang="en-US" altLang="ko-KR" sz="2400" b="1"/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 b="1"/>
              <a:t>Provides a variety of structural search functions</a:t>
            </a:r>
            <a:endParaRPr lang="en-US" altLang="ko-KR" b="1"/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 b="1"/>
              <a:t>Less indexing overhead and quick retrieval time</a:t>
            </a:r>
            <a:r>
              <a:rPr lang="en-US" altLang="ko-KR" b="1"/>
              <a:t> 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 b="1"/>
              <a:t>Easy to port 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200"/>
              <a:t>Java + native C code 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200"/>
              <a:t>C code is made as shared libraries 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98B9E-D251-494E-AF6E-416E72A71864}" type="slidenum">
              <a:rPr lang="en-US" altLang="ko-KR"/>
              <a:pPr/>
              <a:t>64</a:t>
            </a:fld>
            <a:endParaRPr lang="en-US" altLang="ko-K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TEXTML (1/7)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Verdana" pitchFamily="34" charset="0"/>
                <a:ea typeface="바탕" pitchFamily="18" charset="-127"/>
              </a:rPr>
              <a:t>TEXTML Server</a:t>
            </a:r>
          </a:p>
          <a:p>
            <a:pPr lvl="1"/>
            <a:r>
              <a:rPr lang="en-US" altLang="ko-KR" sz="2400">
                <a:latin typeface="Verdana" pitchFamily="34" charset="0"/>
                <a:ea typeface="바탕" pitchFamily="18" charset="-127"/>
              </a:rPr>
              <a:t>An XML document management software(interactive </a:t>
            </a:r>
            <a:r>
              <a:rPr lang="en-US" altLang="ko-KR" sz="2400">
                <a:solidFill>
                  <a:srgbClr val="0066CC"/>
                </a:solidFill>
                <a:latin typeface="Verdana" pitchFamily="34" charset="0"/>
                <a:ea typeface="바탕" pitchFamily="18" charset="-127"/>
              </a:rPr>
              <a:t>Document Base</a:t>
            </a:r>
            <a:r>
              <a:rPr lang="en-US" altLang="ko-KR" sz="2400">
                <a:latin typeface="Verdana" pitchFamily="34" charset="0"/>
                <a:ea typeface="바탕" pitchFamily="18" charset="-127"/>
              </a:rPr>
              <a:t>)</a:t>
            </a:r>
          </a:p>
          <a:p>
            <a:pPr lvl="1"/>
            <a:endParaRPr lang="en-US" altLang="ko-KR" sz="2400">
              <a:latin typeface="Verdana" pitchFamily="34" charset="0"/>
              <a:ea typeface="바탕" pitchFamily="18" charset="-127"/>
            </a:endParaRPr>
          </a:p>
          <a:p>
            <a:pPr lvl="1"/>
            <a:r>
              <a:rPr lang="en-US" altLang="ko-KR" sz="2400">
                <a:latin typeface="Verdana" pitchFamily="34" charset="0"/>
                <a:ea typeface="바탕" pitchFamily="18" charset="-127"/>
              </a:rPr>
              <a:t>Store, index and retrieve large quantities of XML documents</a:t>
            </a:r>
            <a:endParaRPr lang="en-US" altLang="ko-KR" sz="240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E3BC-D72F-43C9-BC42-5145C1F488AB}" type="slidenum">
              <a:rPr lang="en-US" altLang="ko-KR"/>
              <a:pPr/>
              <a:t>65</a:t>
            </a:fld>
            <a:endParaRPr lang="en-US" altLang="ko-K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TEXTML (2/7)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2-tier Architecture</a:t>
            </a:r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40D3-B0F1-42E2-A62F-D3F7D6E3A1D8}" type="slidenum">
              <a:rPr lang="en-US" altLang="ko-KR"/>
              <a:pPr/>
              <a:t>66</a:t>
            </a:fld>
            <a:endParaRPr lang="en-US" altLang="ko-KR"/>
          </a:p>
        </p:txBody>
      </p:sp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0" y="2209800"/>
          <a:ext cx="9144000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9" name="그림" r:id="rId4" imgW="8258556" imgH="3971544" progId="Word.Picture.8">
                  <p:embed/>
                </p:oleObj>
              </mc:Choice>
              <mc:Fallback>
                <p:oleObj name="그림" r:id="rId4" imgW="8258556" imgH="397154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9144000" cy="440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2081213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TEXTML (3/7)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3-tier Architecture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495E-859A-4297-80D9-1A8C87B13F01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2081213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2081213" y="2038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0" y="1676400"/>
          <a:ext cx="9144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8" name="그림" r:id="rId4" imgW="8258556" imgH="4600956" progId="Word.Picture.8">
                  <p:embed/>
                </p:oleObj>
              </mc:Choice>
              <mc:Fallback>
                <p:oleObj name="그림" r:id="rId4" imgW="8258556" imgH="460095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9144000" cy="510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TEXTML (4/7)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CA" altLang="ko-KR">
                <a:ea typeface="바탕" pitchFamily="18" charset="-127"/>
              </a:rPr>
              <a:t>Structure of the Document Base</a:t>
            </a: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830B-9947-410F-B402-75649D4E9323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057400" y="2081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88900" y="2286000"/>
          <a:ext cx="9055100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그림" r:id="rId4" imgW="8210520" imgH="4429080" progId="Word.Picture.8">
                  <p:embed/>
                </p:oleObj>
              </mc:Choice>
              <mc:Fallback>
                <p:oleObj name="그림" r:id="rId4" imgW="8210520" imgH="4429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2286000"/>
                        <a:ext cx="9055100" cy="485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TEXTML (5/7)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 sz="2800"/>
              <a:t>Document Base</a:t>
            </a:r>
          </a:p>
          <a:p>
            <a:pPr marL="660400" lvl="1" indent="-284163"/>
            <a:r>
              <a:rPr lang="en-US" altLang="ko-KR" sz="2400"/>
              <a:t>Repository</a:t>
            </a:r>
          </a:p>
          <a:p>
            <a:pPr marL="1136650" lvl="2" indent="-285750"/>
            <a:r>
              <a:rPr lang="en-US" altLang="ko-KR" sz="2000"/>
              <a:t>Each document in the Repository is compressed</a:t>
            </a:r>
          </a:p>
          <a:p>
            <a:pPr marL="1136650" lvl="2" indent="-285750"/>
            <a:r>
              <a:rPr lang="en-US" altLang="ko-KR" sz="2000"/>
              <a:t>The Repository can host the following documents:</a:t>
            </a:r>
          </a:p>
          <a:p>
            <a:pPr marL="1611313" lvl="3" indent="-284163"/>
            <a:r>
              <a:rPr lang="en-US" altLang="ko-KR" sz="1800"/>
              <a:t>User documents</a:t>
            </a:r>
          </a:p>
          <a:p>
            <a:pPr marL="2003425" lvl="4" indent="-196850"/>
            <a:r>
              <a:rPr lang="en-US" altLang="ko-KR" sz="1800"/>
              <a:t> XML documents, which can be indexed and searched completely</a:t>
            </a:r>
          </a:p>
          <a:p>
            <a:pPr marL="2003425" lvl="4" indent="-196850"/>
            <a:r>
              <a:rPr lang="en-US" altLang="ko-KR" sz="1800"/>
              <a:t> Any other documents that the end-user adds to the Document Base. These documents can be retrieved based on their name only</a:t>
            </a:r>
          </a:p>
          <a:p>
            <a:pPr marL="1611313" lvl="3" indent="-284163"/>
            <a:r>
              <a:rPr lang="en-US" altLang="ko-KR" sz="1800"/>
              <a:t>A system document</a:t>
            </a:r>
          </a:p>
          <a:p>
            <a:pPr marL="2003425" lvl="4" indent="-196850"/>
            <a:r>
              <a:rPr lang="en-US" altLang="ko-KR" sz="1800"/>
              <a:t> the index definition document:</a:t>
            </a:r>
            <a:br>
              <a:rPr lang="en-US" altLang="ko-KR" sz="1800"/>
            </a:br>
            <a:r>
              <a:rPr lang="en-US" altLang="ko-KR" sz="1800"/>
              <a:t>contains the structure of the indexes that you defined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68A0-0FCF-48FC-8B36-4FE8CCDC2574}" type="slidenum">
              <a:rPr lang="en-US" altLang="ko-KR"/>
              <a:pPr/>
              <a:t>69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XML data and DTD</a:t>
            </a:r>
            <a:endParaRPr lang="en-US" altLang="ko-KR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C6B41-109C-49D7-9CC3-89E8559BE1F3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8307" name="Text Box 1027"/>
          <p:cNvSpPr txBox="1">
            <a:spLocks noChangeArrowheads="1"/>
          </p:cNvSpPr>
          <p:nvPr/>
        </p:nvSpPr>
        <p:spPr bwMode="auto">
          <a:xfrm>
            <a:off x="251520" y="1289317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folHlink"/>
                </a:solidFill>
                <a:latin typeface="Tahoma" pitchFamily="34" charset="0"/>
                <a:sym typeface="Webdings" pitchFamily="18" charset="2"/>
              </a:rPr>
              <a:t></a:t>
            </a:r>
            <a:r>
              <a:rPr lang="en-US" altLang="ko-KR" dirty="0">
                <a:latin typeface="Tahoma" pitchFamily="34" charset="0"/>
              </a:rPr>
              <a:t> An example XML data that is containing bibliography entries described by the  following DTD</a:t>
            </a:r>
            <a:endParaRPr lang="en-US" altLang="ko-KR" dirty="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98308" name="Rectangle 1028"/>
          <p:cNvSpPr>
            <a:spLocks noChangeArrowheads="1"/>
          </p:cNvSpPr>
          <p:nvPr/>
        </p:nvSpPr>
        <p:spPr bwMode="auto">
          <a:xfrm>
            <a:off x="525463" y="2924944"/>
            <a:ext cx="63246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dirty="0">
                <a:latin typeface="Arial Unicode MS" pitchFamily="34" charset="-122"/>
              </a:rPr>
              <a:t>&lt;!ELEMENT bib (book*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book (title, (author+ | editor+ ), publisher, price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&lt;!ATTLIST book year CDATA #REQUIRED 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author (last, first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editor (last, first, affiliation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title (#PCDATA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last (#PCDATA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first (#PCDATA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affiliation (#PCDATA )&gt;</a:t>
            </a:r>
          </a:p>
          <a:p>
            <a:r>
              <a:rPr lang="en-US" altLang="ko-KR" sz="1600" dirty="0">
                <a:latin typeface="Arial Unicode MS" pitchFamily="34" charset="-122"/>
              </a:rPr>
              <a:t> &lt;!ELEMENT publisher (#PCDATA )&gt; </a:t>
            </a:r>
          </a:p>
          <a:p>
            <a:r>
              <a:rPr lang="en-US" altLang="ko-KR" sz="1600" dirty="0">
                <a:latin typeface="Arial Unicode MS" pitchFamily="34" charset="-122"/>
              </a:rPr>
              <a:t>&lt;!ELEMENT price (#PCDATA )&gt;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TEXTML (6/7)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>
              <a:lnSpc>
                <a:spcPct val="90000"/>
              </a:lnSpc>
            </a:pPr>
            <a:r>
              <a:rPr lang="en-US" altLang="ko-KR" sz="2800"/>
              <a:t>Document Base</a:t>
            </a:r>
          </a:p>
          <a:p>
            <a:pPr marL="660400" lvl="1" indent="-284163">
              <a:lnSpc>
                <a:spcPct val="90000"/>
              </a:lnSpc>
            </a:pPr>
            <a:r>
              <a:rPr lang="en-US" altLang="ko-KR" sz="2400"/>
              <a:t>Index(inverted index)</a:t>
            </a:r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Components</a:t>
            </a:r>
          </a:p>
          <a:p>
            <a:pPr marL="1611313" lvl="3" indent="-284163">
              <a:lnSpc>
                <a:spcPct val="90000"/>
              </a:lnSpc>
            </a:pPr>
            <a:r>
              <a:rPr lang="en-US" altLang="ko-KR" sz="1800"/>
              <a:t>a dictionary of indexed terms</a:t>
            </a:r>
          </a:p>
          <a:p>
            <a:pPr marL="1611313" lvl="3" indent="-284163">
              <a:lnSpc>
                <a:spcPct val="90000"/>
              </a:lnSpc>
            </a:pPr>
            <a:r>
              <a:rPr lang="en-US" altLang="ko-KR" sz="1800"/>
              <a:t>a list of occurrences that stores the position</a:t>
            </a:r>
          </a:p>
          <a:p>
            <a:pPr marL="1136650" lvl="2" indent="-285750">
              <a:lnSpc>
                <a:spcPct val="90000"/>
              </a:lnSpc>
            </a:pPr>
            <a:endParaRPr lang="en-US" altLang="ko-KR" sz="2000"/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3 types of indexes</a:t>
            </a:r>
          </a:p>
          <a:p>
            <a:pPr marL="1611313" lvl="3" indent="-284163">
              <a:lnSpc>
                <a:spcPct val="90000"/>
              </a:lnSpc>
            </a:pPr>
            <a:r>
              <a:rPr lang="en-US" altLang="ko-KR" sz="1800"/>
              <a:t>Full text indexes</a:t>
            </a:r>
          </a:p>
          <a:p>
            <a:pPr marL="1611313" lvl="3" indent="-284163">
              <a:lnSpc>
                <a:spcPct val="90000"/>
              </a:lnSpc>
            </a:pPr>
            <a:r>
              <a:rPr lang="en-US" altLang="ko-KR" sz="1800"/>
              <a:t>Date indexes</a:t>
            </a:r>
          </a:p>
          <a:p>
            <a:pPr marL="1611313" lvl="3" indent="-284163">
              <a:lnSpc>
                <a:spcPct val="90000"/>
              </a:lnSpc>
            </a:pPr>
            <a:r>
              <a:rPr lang="en-US" altLang="ko-KR" sz="1800"/>
              <a:t>List indexes</a:t>
            </a:r>
          </a:p>
          <a:p>
            <a:pPr marL="1136650" lvl="2" indent="-285750">
              <a:lnSpc>
                <a:spcPct val="90000"/>
              </a:lnSpc>
            </a:pPr>
            <a:endParaRPr lang="en-US" altLang="ko-KR" sz="2000"/>
          </a:p>
          <a:p>
            <a:pPr marL="1136650" lvl="2" indent="-285750">
              <a:lnSpc>
                <a:spcPct val="90000"/>
              </a:lnSpc>
            </a:pPr>
            <a:r>
              <a:rPr lang="en-US" altLang="ko-KR" sz="2000"/>
              <a:t>Administrator defined index structure that you want to provide the end user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31F74-9F0B-4E61-A8D1-E24F93797E62}" type="slidenum">
              <a:rPr lang="en-US" altLang="ko-KR"/>
              <a:pPr/>
              <a:t>70</a:t>
            </a:fld>
            <a:endParaRPr lang="en-US" altLang="ko-K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TEXTML (7/7)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CC2D-9D08-4DCE-B17B-B3B65557A8B0}" type="slidenum">
              <a:rPr lang="en-US" altLang="ko-KR"/>
              <a:pPr/>
              <a:t>71</a:t>
            </a:fld>
            <a:endParaRPr lang="en-US" altLang="ko-KR"/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715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XYZFind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5738" indent="-185738"/>
            <a:r>
              <a:rPr lang="en-US" altLang="ko-KR"/>
              <a:t>XYZFind</a:t>
            </a:r>
          </a:p>
          <a:p>
            <a:pPr marL="660400" lvl="1" indent="-284163"/>
            <a:r>
              <a:rPr lang="en-US" altLang="ko-KR" sz="2400">
                <a:latin typeface="Verdana" pitchFamily="34" charset="0"/>
              </a:rPr>
              <a:t>a persistent repository for XML integrated w/ a powerful search(?) and query processor</a:t>
            </a:r>
            <a:endParaRPr lang="en-US" altLang="ko-KR" sz="2400"/>
          </a:p>
          <a:p>
            <a:pPr marL="185738" indent="-185738"/>
            <a:r>
              <a:rPr lang="en-US" altLang="ko-KR"/>
              <a:t>Index</a:t>
            </a:r>
          </a:p>
          <a:p>
            <a:pPr marL="660400" lvl="1" indent="-284163"/>
            <a:r>
              <a:rPr lang="en-US" altLang="ko-KR" sz="2400">
                <a:latin typeface="Verdana" pitchFamily="34" charset="0"/>
              </a:rPr>
              <a:t>a modified version of the "inverted index"</a:t>
            </a:r>
            <a:r>
              <a:rPr lang="en-US" altLang="ko-KR">
                <a:latin typeface="Verdana" pitchFamily="34" charset="0"/>
              </a:rPr>
              <a:t> </a:t>
            </a:r>
          </a:p>
          <a:p>
            <a:pPr marL="185738" indent="-185738"/>
            <a:r>
              <a:rPr lang="en-US" altLang="ko-KR">
                <a:latin typeface="Verdana" pitchFamily="34" charset="0"/>
              </a:rPr>
              <a:t>Query language</a:t>
            </a:r>
          </a:p>
          <a:p>
            <a:pPr marL="660400" lvl="1" indent="-284163"/>
            <a:r>
              <a:rPr lang="en-US" altLang="ko-KR" sz="2400">
                <a:latin typeface="Verdana" pitchFamily="34" charset="0"/>
              </a:rPr>
              <a:t>XYZQL</a:t>
            </a:r>
            <a:endParaRPr lang="en-US" altLang="ko-KR">
              <a:latin typeface="Verdana" pitchFamily="34" charset="0"/>
            </a:endParaRP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39C4-86E7-48A1-88DD-B0867056E58C}" type="slidenum">
              <a:rPr lang="en-US" altLang="ko-KR"/>
              <a:pPr/>
              <a:t>72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Selection and extraction(1/3)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90D2-C71E-44A1-9CC6-5D3C9BF1DDB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00356" name="Rectangle 1028"/>
          <p:cNvSpPr>
            <a:spLocks noChangeArrowheads="1"/>
          </p:cNvSpPr>
          <p:nvPr/>
        </p:nvSpPr>
        <p:spPr bwMode="auto">
          <a:xfrm>
            <a:off x="557268" y="2348880"/>
            <a:ext cx="73914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XML-QL</a:t>
            </a:r>
          </a:p>
          <a:p>
            <a:r>
              <a:rPr lang="en-US" altLang="ko-KR" sz="1400">
                <a:latin typeface="Arial Unicode MS" pitchFamily="34" charset="-122"/>
              </a:rPr>
              <a:t>CONSTRUCT &lt;bib&gt; { </a:t>
            </a:r>
          </a:p>
          <a:p>
            <a:r>
              <a:rPr lang="en-US" altLang="ko-KR" sz="1400">
                <a:latin typeface="Arial Unicode MS" pitchFamily="34" charset="-122"/>
              </a:rPr>
              <a:t>  WHERE </a:t>
            </a:r>
          </a:p>
          <a:p>
            <a:r>
              <a:rPr lang="en-US" altLang="ko-KR" sz="1400">
                <a:latin typeface="Arial Unicode MS" pitchFamily="34" charset="-122"/>
              </a:rPr>
              <a:t>     &lt;bib&gt;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&lt;book year=$y&gt; </a:t>
            </a:r>
          </a:p>
          <a:p>
            <a:r>
              <a:rPr lang="en-US" altLang="ko-KR" sz="1400">
                <a:latin typeface="Arial Unicode MS" pitchFamily="34" charset="-122"/>
              </a:rPr>
              <a:t>           &lt;title&gt;$t&lt;/title&gt; </a:t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         &lt;publisher&gt;&lt;name&gt;Addison-Wesley&lt;/name&gt;&lt;/publisher&gt;</a:t>
            </a:r>
            <a:br>
              <a:rPr lang="en-US" altLang="ko-KR" sz="1400"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        &lt;/book&gt;</a:t>
            </a:r>
          </a:p>
          <a:p>
            <a:r>
              <a:rPr lang="en-US" altLang="ko-KR" sz="1400">
                <a:latin typeface="Arial Unicode MS" pitchFamily="34" charset="-122"/>
              </a:rPr>
              <a:t>     &lt;/bib&gt; IN "www.bn.com/bib.xml", </a:t>
            </a:r>
          </a:p>
          <a:p>
            <a:r>
              <a:rPr lang="en-US" altLang="ko-KR" sz="1400">
                <a:latin typeface="Arial Unicode MS" pitchFamily="34" charset="-122"/>
              </a:rPr>
              <a:t>     $y &gt; 1991 </a:t>
            </a:r>
          </a:p>
          <a:p>
            <a:r>
              <a:rPr lang="en-US" altLang="ko-KR" sz="1400">
                <a:latin typeface="Arial Unicode MS" pitchFamily="34" charset="-122"/>
              </a:rPr>
              <a:t>     CONSTRUCT &lt;book year=$y&gt;&lt;title&gt;$t&lt;/title&gt;&lt;/book&gt;</a:t>
            </a:r>
          </a:p>
          <a:p>
            <a:r>
              <a:rPr lang="en-US" altLang="ko-KR" sz="1400">
                <a:latin typeface="Arial Unicode MS" pitchFamily="34" charset="-122"/>
              </a:rPr>
              <a:t>} &lt;/bib&gt;</a:t>
            </a:r>
            <a:r>
              <a:rPr lang="en-US" altLang="ko-KR" sz="1600">
                <a:latin typeface="Arial Unicode MS" pitchFamily="34" charset="-122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Arial Unicode MS" pitchFamily="34" charset="-122"/>
                <a:sym typeface="Symbol" pitchFamily="18" charset="2"/>
              </a:rPr>
              <a:t>-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  <a:sym typeface="Symbol" pitchFamily="18" charset="2"/>
              </a:rPr>
              <a:t>Patterns and filters</a:t>
            </a:r>
            <a:r>
              <a:rPr lang="en-US" altLang="ko-KR" sz="1600">
                <a:latin typeface="Arial Unicode MS" pitchFamily="34" charset="-122"/>
                <a:sym typeface="Symbol" pitchFamily="18" charset="2"/>
              </a:rPr>
              <a:t> appear in the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  <a:sym typeface="Symbol" pitchFamily="18" charset="2"/>
              </a:rPr>
              <a:t>where clause</a:t>
            </a:r>
            <a:r>
              <a:rPr lang="en-US" altLang="ko-KR" sz="1600">
                <a:latin typeface="Arial Unicode MS" pitchFamily="34" charset="-122"/>
                <a:sym typeface="Symbol" pitchFamily="18" charset="2"/>
              </a:rPr>
              <a:t>, and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  <a:sym typeface="Symbol" pitchFamily="18" charset="2"/>
              </a:rPr>
              <a:t>constructor</a:t>
            </a:r>
            <a:r>
              <a:rPr lang="en-US" altLang="ko-KR" sz="1600">
                <a:latin typeface="Arial Unicode MS" pitchFamily="34" charset="-122"/>
                <a:sym typeface="Symbol" pitchFamily="18" charset="2"/>
              </a:rPr>
              <a:t> appears in the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  <a:sym typeface="Symbol" pitchFamily="18" charset="2"/>
              </a:rPr>
              <a:t>construct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   clause</a:t>
            </a:r>
            <a:b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- Result of complete query is one &lt;bib&gt; element which contains one &lt;book&gt; element for </a:t>
            </a:r>
          </a:p>
          <a:p>
            <a:pPr>
              <a:buFont typeface="Symbol" pitchFamily="18" charset="2"/>
              <a:buNone/>
            </a:pPr>
            <a:r>
              <a:rPr lang="en-US" altLang="ko-KR" sz="1600">
                <a:latin typeface="Arial Unicode MS" pitchFamily="34" charset="-122"/>
              </a:rPr>
              <a:t>  each book that satisfies the where clause of the inner query,i.e., one for each pair ($y,$t)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196752"/>
            <a:ext cx="7344816" cy="727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60000"/>
              </a:lnSpc>
              <a:spcBef>
                <a:spcPct val="50000"/>
              </a:spcBef>
              <a:buFont typeface="Webdings"/>
              <a:buChar char="&lt;"/>
            </a:pPr>
            <a:r>
              <a:rPr lang="en-US" altLang="ko-KR" b="1" dirty="0">
                <a:latin typeface="Tahoma" pitchFamily="34" charset="0"/>
                <a:sym typeface="Webdings" pitchFamily="18" charset="2"/>
              </a:rPr>
              <a:t>Selects all titles of books published by </a:t>
            </a:r>
            <a:endParaRPr lang="en-US" altLang="ko-KR" b="1" dirty="0" smtClean="0">
              <a:latin typeface="Tahoma" pitchFamily="34" charset="0"/>
              <a:sym typeface="Webdings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ko-KR" b="1" dirty="0">
                <a:latin typeface="Tahoma" pitchFamily="34" charset="0"/>
                <a:sym typeface="Webdings" pitchFamily="18" charset="2"/>
              </a:rPr>
              <a:t> </a:t>
            </a:r>
            <a:r>
              <a:rPr lang="en-US" altLang="ko-KR" b="1" dirty="0" smtClean="0">
                <a:latin typeface="Tahoma" pitchFamily="34" charset="0"/>
                <a:sym typeface="Webdings" pitchFamily="18" charset="2"/>
              </a:rPr>
              <a:t>   Addison-Wesley   </a:t>
            </a:r>
            <a:r>
              <a:rPr lang="en-US" altLang="ko-KR" b="1" dirty="0">
                <a:latin typeface="Tahoma" pitchFamily="34" charset="0"/>
                <a:sym typeface="Webdings" pitchFamily="18" charset="2"/>
              </a:rPr>
              <a:t>after 1991</a:t>
            </a:r>
            <a:endParaRPr lang="en-US" altLang="ko-KR" dirty="0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Selection and extraction(2/3)</a:t>
            </a:r>
            <a:endParaRPr lang="en-US" altLang="ko-KR" b="1">
              <a:solidFill>
                <a:schemeClr val="folHlink"/>
              </a:solidFill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7E4CF-6307-48C1-BF9B-CAB80F9EE9FA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01379" name="Rectangle 1027"/>
          <p:cNvSpPr>
            <a:spLocks noChangeArrowheads="1"/>
          </p:cNvSpPr>
          <p:nvPr/>
        </p:nvSpPr>
        <p:spPr bwMode="auto">
          <a:xfrm>
            <a:off x="467544" y="2132856"/>
            <a:ext cx="76200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  <a:t>YATL</a:t>
            </a:r>
            <a:br>
              <a:rPr lang="en-US" altLang="ko-KR" sz="1600" b="1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400">
                <a:latin typeface="Arial Unicode MS" pitchFamily="34" charset="-122"/>
              </a:rPr>
              <a:t>make </a:t>
            </a:r>
          </a:p>
          <a:p>
            <a:r>
              <a:rPr lang="en-US" altLang="ko-KR" sz="1400">
                <a:latin typeface="Arial Unicode MS" pitchFamily="34" charset="-122"/>
              </a:rPr>
              <a:t>   bib [ *book [ @year [ $y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title [ $t ] ] ] </a:t>
            </a:r>
          </a:p>
          <a:p>
            <a:r>
              <a:rPr lang="en-US" altLang="ko-KR" sz="1400">
                <a:latin typeface="Arial Unicode MS" pitchFamily="34" charset="-122"/>
              </a:rPr>
              <a:t>match "www.bn.com/bib.xml" with </a:t>
            </a:r>
          </a:p>
          <a:p>
            <a:r>
              <a:rPr lang="en-US" altLang="ko-KR" sz="1400">
                <a:latin typeface="Arial Unicode MS" pitchFamily="34" charset="-122"/>
              </a:rPr>
              <a:t>   bib [ *book [ @year [ $y ],                       </a:t>
            </a: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  <a:sym typeface="Wingdings" pitchFamily="2" charset="2"/>
              </a:rPr>
              <a:t></a:t>
            </a:r>
            <a:r>
              <a:rPr lang="en-US" altLang="ko-KR" sz="1400">
                <a:solidFill>
                  <a:schemeClr val="folHlink"/>
                </a:solidFill>
                <a:latin typeface="Arial Unicode MS" pitchFamily="34" charset="-122"/>
              </a:rPr>
              <a:t> “*” means one bib element may have many book elements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   title [ $t ] ], </a:t>
            </a:r>
          </a:p>
          <a:p>
            <a:r>
              <a:rPr lang="en-US" altLang="ko-KR" sz="1400">
                <a:latin typeface="Arial Unicode MS" pitchFamily="34" charset="-122"/>
              </a:rPr>
              <a:t>                          publisher [ name [ $n ] ] ] </a:t>
            </a:r>
          </a:p>
          <a:p>
            <a:r>
              <a:rPr lang="en-US" altLang="ko-KR" sz="1400">
                <a:latin typeface="Arial Unicode MS" pitchFamily="34" charset="-122"/>
              </a:rPr>
              <a:t>where </a:t>
            </a:r>
          </a:p>
          <a:p>
            <a:r>
              <a:rPr lang="en-US" altLang="ko-KR" sz="1400">
                <a:latin typeface="Arial Unicode MS" pitchFamily="34" charset="-122"/>
              </a:rPr>
              <a:t>   $n = "Addison-Wesley" and $y &gt; 1991</a:t>
            </a:r>
          </a:p>
          <a:p>
            <a:r>
              <a:rPr lang="en-US" altLang="ko-KR" sz="1600">
                <a:latin typeface="Arial Unicode MS" pitchFamily="34" charset="-122"/>
              </a:rPr>
              <a:t>-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Constructor</a:t>
            </a:r>
            <a:r>
              <a:rPr lang="en-US" altLang="ko-KR" sz="1600">
                <a:latin typeface="Arial Unicode MS" pitchFamily="34" charset="-122"/>
              </a:rPr>
              <a:t> appears in the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make clause</a:t>
            </a:r>
            <a:r>
              <a:rPr lang="en-US" altLang="ko-KR" sz="1600">
                <a:latin typeface="Arial Unicode MS" pitchFamily="34" charset="-122"/>
              </a:rPr>
              <a:t>,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patterns</a:t>
            </a:r>
            <a:r>
              <a:rPr lang="en-US" altLang="ko-KR" sz="1600">
                <a:latin typeface="Arial Unicode MS" pitchFamily="34" charset="-122"/>
              </a:rPr>
              <a:t> appear in the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match clause</a:t>
            </a:r>
            <a:r>
              <a:rPr lang="en-US" altLang="ko-KR" sz="1600">
                <a:latin typeface="Arial Unicode MS" pitchFamily="34" charset="-122"/>
              </a:rPr>
              <a:t>, and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filters</a:t>
            </a:r>
            <a:r>
              <a:rPr lang="en-US" altLang="ko-KR" sz="1600">
                <a:latin typeface="Arial Unicode MS" pitchFamily="34" charset="-122"/>
              </a:rPr>
              <a:t/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  appears in the </a:t>
            </a: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where clause</a:t>
            </a:r>
            <a:b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</a:br>
            <a:r>
              <a:rPr lang="en-US" altLang="ko-KR" sz="1600">
                <a:solidFill>
                  <a:schemeClr val="folHlink"/>
                </a:solidFill>
                <a:latin typeface="Arial Unicode MS" pitchFamily="34" charset="-122"/>
              </a:rPr>
              <a:t>- </a:t>
            </a:r>
            <a:r>
              <a:rPr lang="en-US" altLang="ko-KR" sz="1600">
                <a:latin typeface="Arial Unicode MS" pitchFamily="34" charset="-122"/>
              </a:rPr>
              <a:t>Result of complete query is one bib element with multiple book elements, i.e., one for</a:t>
            </a:r>
            <a:br>
              <a:rPr lang="en-US" altLang="ko-KR" sz="1600">
                <a:latin typeface="Arial Unicode MS" pitchFamily="34" charset="-122"/>
              </a:rPr>
            </a:br>
            <a:r>
              <a:rPr lang="en-US" altLang="ko-KR" sz="1600">
                <a:latin typeface="Arial Unicode MS" pitchFamily="34" charset="-122"/>
              </a:rPr>
              <a:t>  each pair ($y,$t) in the result</a:t>
            </a:r>
            <a:endParaRPr lang="en-US" altLang="ko-KR" sz="1600">
              <a:solidFill>
                <a:schemeClr val="folHlink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</Template>
  <TotalTime>1350</TotalTime>
  <Words>6670</Words>
  <Application>Microsoft Office PowerPoint</Application>
  <PresentationFormat>화면 슬라이드 쇼(4:3)</PresentationFormat>
  <Paragraphs>1106</Paragraphs>
  <Slides>72</Slides>
  <Notes>71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72</vt:i4>
      </vt:variant>
    </vt:vector>
  </HeadingPairs>
  <TitlesOfParts>
    <vt:vector size="75" baseType="lpstr">
      <vt:lpstr>SNU IDB Lab.</vt:lpstr>
      <vt:lpstr>비트맵 이미지</vt:lpstr>
      <vt:lpstr>그림</vt:lpstr>
      <vt:lpstr>XML and Database</vt:lpstr>
      <vt:lpstr>Table of Contents</vt:lpstr>
      <vt:lpstr>Contents: XML Query Language</vt:lpstr>
      <vt:lpstr>Introduction(1/3)</vt:lpstr>
      <vt:lpstr>Introduction(2/3)</vt:lpstr>
      <vt:lpstr>Introduction(3/3)</vt:lpstr>
      <vt:lpstr>Example XML data and DTD</vt:lpstr>
      <vt:lpstr>Selection and extraction(1/3)</vt:lpstr>
      <vt:lpstr>Selection and extraction(2/3)</vt:lpstr>
      <vt:lpstr>Selection and extraction(3/3)</vt:lpstr>
      <vt:lpstr>Flattening(1/3)</vt:lpstr>
      <vt:lpstr>Flattening(2/3)</vt:lpstr>
      <vt:lpstr>Flattening(3/3)</vt:lpstr>
      <vt:lpstr>Preserving structure(1/3)</vt:lpstr>
      <vt:lpstr>Preserving structure(2/3)</vt:lpstr>
      <vt:lpstr>Preserving structure(3/3)</vt:lpstr>
      <vt:lpstr>Changing structure by nesting(1/4)</vt:lpstr>
      <vt:lpstr>Changing structure by nesting(2/4)</vt:lpstr>
      <vt:lpstr>Changing structure by nesting(3/4)</vt:lpstr>
      <vt:lpstr>Changing structure by nesting(4/4)</vt:lpstr>
      <vt:lpstr>Changing structure  by explicit grouping(1/4)</vt:lpstr>
      <vt:lpstr>Changing structure  by explicit grouping(2/4)</vt:lpstr>
      <vt:lpstr>Changing structure  by explicit grouping(3/4)</vt:lpstr>
      <vt:lpstr>Changing structure  by explicit grouping(4/4)</vt:lpstr>
      <vt:lpstr>Indexing(1/4)</vt:lpstr>
      <vt:lpstr>Indexing(2/4)</vt:lpstr>
      <vt:lpstr>Indexing(3/4)</vt:lpstr>
      <vt:lpstr>Indexing(4/4)</vt:lpstr>
      <vt:lpstr>Sorting(1/4)</vt:lpstr>
      <vt:lpstr>Sorting(2/4)</vt:lpstr>
      <vt:lpstr>Sorting(3/4)</vt:lpstr>
      <vt:lpstr>Sorting(4/4)</vt:lpstr>
      <vt:lpstr>Regular-path expressions(1/3)</vt:lpstr>
      <vt:lpstr>Regular-path expressions(2/3)</vt:lpstr>
      <vt:lpstr>Regular-path expressions(3/3)</vt:lpstr>
      <vt:lpstr>Table of Content</vt:lpstr>
      <vt:lpstr>Contents : IR for XML Document</vt:lpstr>
      <vt:lpstr>Information Retrieval</vt:lpstr>
      <vt:lpstr>Why XML IR?</vt:lpstr>
      <vt:lpstr>Models - Conventional (1/2)</vt:lpstr>
      <vt:lpstr>Models - Conventional (2/2)</vt:lpstr>
      <vt:lpstr>Models - Structured</vt:lpstr>
      <vt:lpstr>Index</vt:lpstr>
      <vt:lpstr>Index – ANOR (1/3)</vt:lpstr>
      <vt:lpstr>Index – ANOR (2/3)</vt:lpstr>
      <vt:lpstr>Index – ANOR (3/3)</vt:lpstr>
      <vt:lpstr>Index – BUS (1/2)</vt:lpstr>
      <vt:lpstr>Index – BUS (2/2)</vt:lpstr>
      <vt:lpstr>Query Languages</vt:lpstr>
      <vt:lpstr>XML-IR Systems</vt:lpstr>
      <vt:lpstr>Niagara</vt:lpstr>
      <vt:lpstr>Niagara – SE (1/7)</vt:lpstr>
      <vt:lpstr>Niagara – SE (2/7)</vt:lpstr>
      <vt:lpstr>Niagara – SE (3/7)</vt:lpstr>
      <vt:lpstr>Niagara – SE (4/7)</vt:lpstr>
      <vt:lpstr>Niagara – SE (5/7)</vt:lpstr>
      <vt:lpstr>Niagara – SE (6/7)</vt:lpstr>
      <vt:lpstr>Niagara – SE (7/7)</vt:lpstr>
      <vt:lpstr>XRS (1/6)</vt:lpstr>
      <vt:lpstr>XRS (2/6)</vt:lpstr>
      <vt:lpstr>XRS (3/6)</vt:lpstr>
      <vt:lpstr>XRS (4/6)</vt:lpstr>
      <vt:lpstr>XRS (5/6)</vt:lpstr>
      <vt:lpstr>XRS (6/6)</vt:lpstr>
      <vt:lpstr>TEXTML (1/7)</vt:lpstr>
      <vt:lpstr>TEXTML (2/7)</vt:lpstr>
      <vt:lpstr>TEXTML (3/7)</vt:lpstr>
      <vt:lpstr>TEXTML (4/7)</vt:lpstr>
      <vt:lpstr>TEXTML (5/7)</vt:lpstr>
      <vt:lpstr>TEXTML (6/7)</vt:lpstr>
      <vt:lpstr>TEXTML (7/7)</vt:lpstr>
      <vt:lpstr>XYZFind</vt:lpstr>
    </vt:vector>
  </TitlesOfParts>
  <Company>oopsla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&amp; DB</dc:title>
  <dc:creator>solo1</dc:creator>
  <cp:lastModifiedBy>Ruud</cp:lastModifiedBy>
  <cp:revision>144</cp:revision>
  <dcterms:created xsi:type="dcterms:W3CDTF">2001-03-31T06:04:21Z</dcterms:created>
  <dcterms:modified xsi:type="dcterms:W3CDTF">2011-06-24T04:33:52Z</dcterms:modified>
</cp:coreProperties>
</file>