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60" r:id="rId2"/>
    <p:sldId id="262" r:id="rId3"/>
    <p:sldId id="267" r:id="rId4"/>
    <p:sldId id="268" r:id="rId5"/>
    <p:sldId id="259" r:id="rId6"/>
    <p:sldId id="261" r:id="rId7"/>
    <p:sldId id="263" r:id="rId8"/>
    <p:sldId id="264" r:id="rId9"/>
    <p:sldId id="283" r:id="rId10"/>
    <p:sldId id="265" r:id="rId11"/>
    <p:sldId id="284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58" r:id="rId26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FF99"/>
    <a:srgbClr val="FFCC00"/>
    <a:srgbClr val="FF9900"/>
    <a:srgbClr val="FF00FF"/>
    <a:srgbClr val="0066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90" autoAdjust="0"/>
    <p:restoredTop sz="94660"/>
  </p:normalViewPr>
  <p:slideViewPr>
    <p:cSldViewPr>
      <p:cViewPr varScale="1">
        <p:scale>
          <a:sx n="125" d="100"/>
          <a:sy n="125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248" tIns="45624" rIns="91248" bIns="45624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248" tIns="45624" rIns="91248" bIns="45624" rtlCol="0"/>
          <a:lstStyle>
            <a:lvl1pPr algn="r">
              <a:defRPr sz="1200"/>
            </a:lvl1pPr>
          </a:lstStyle>
          <a:p>
            <a:fld id="{868E8E72-4124-458E-95CF-2B5C9CEAAA6B}" type="datetimeFigureOut">
              <a:rPr lang="ko-KR" altLang="en-US" smtClean="0"/>
              <a:t>2012-01-27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48" tIns="45624" rIns="91248" bIns="45624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248" tIns="45624" rIns="91248" bIns="4562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248" tIns="45624" rIns="91248" bIns="45624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248" tIns="45624" rIns="91248" bIns="45624" rtlCol="0" anchor="b"/>
          <a:lstStyle>
            <a:lvl1pPr algn="r">
              <a:defRPr sz="1200"/>
            </a:lvl1pPr>
          </a:lstStyle>
          <a:p>
            <a:fld id="{DEC83589-876A-40F0-9DF2-5C057FE529D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9353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3589-876A-40F0-9DF2-5C057FE529D3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49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25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26.jpe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12" Type="http://schemas.openxmlformats.org/officeDocument/2006/relationships/image" Target="../media/image25.jpeg"/><Relationship Id="rId17" Type="http://schemas.openxmlformats.org/officeDocument/2006/relationships/image" Target="../media/image30.jpeg"/><Relationship Id="rId2" Type="http://schemas.openxmlformats.org/officeDocument/2006/relationships/image" Target="../media/image15.gif"/><Relationship Id="rId16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5" Type="http://schemas.openxmlformats.org/officeDocument/2006/relationships/image" Target="../media/image28.jpe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Relationship Id="rId14" Type="http://schemas.openxmlformats.org/officeDocument/2006/relationships/image" Target="../media/image2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1770597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SCENE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 smtClean="0"/>
              <a:t>A </a:t>
            </a:r>
            <a:r>
              <a:rPr lang="en-US" altLang="ko-KR" dirty="0" smtClean="0">
                <a:solidFill>
                  <a:srgbClr val="FFC000"/>
                </a:solidFill>
              </a:rPr>
              <a:t>Sc</a:t>
            </a:r>
            <a:r>
              <a:rPr lang="en-US" altLang="ko-KR" dirty="0" smtClean="0"/>
              <a:t>alable Two-Stage P</a:t>
            </a:r>
            <a:r>
              <a:rPr lang="en-US" altLang="ko-KR" dirty="0" smtClean="0">
                <a:solidFill>
                  <a:srgbClr val="FFC000"/>
                </a:solidFill>
              </a:rPr>
              <a:t>e</a:t>
            </a:r>
            <a:r>
              <a:rPr lang="en-US" altLang="ko-KR" dirty="0" smtClean="0"/>
              <a:t>rsonalized </a:t>
            </a:r>
            <a:r>
              <a:rPr lang="en-US" altLang="ko-KR" dirty="0" smtClean="0">
                <a:solidFill>
                  <a:srgbClr val="FFC000"/>
                </a:solidFill>
              </a:rPr>
              <a:t>N</a:t>
            </a:r>
            <a:r>
              <a:rPr lang="en-US" altLang="ko-KR" dirty="0" smtClean="0"/>
              <a:t>ews R</a:t>
            </a:r>
            <a:r>
              <a:rPr lang="en-US" altLang="ko-KR" dirty="0" smtClean="0">
                <a:solidFill>
                  <a:srgbClr val="FFC000"/>
                </a:solidFill>
              </a:rPr>
              <a:t>e</a:t>
            </a:r>
            <a:r>
              <a:rPr lang="en-US" altLang="ko-KR" dirty="0" smtClean="0"/>
              <a:t>commendation System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216138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Lei Li, </a:t>
            </a:r>
            <a:r>
              <a:rPr lang="en-US" altLang="ko-KR" dirty="0" err="1" smtClean="0"/>
              <a:t>Dingding</a:t>
            </a:r>
            <a:r>
              <a:rPr lang="en-US" altLang="ko-KR" dirty="0" smtClean="0"/>
              <a:t> Wang, Tao Li, Daniel Knox, and </a:t>
            </a:r>
            <a:r>
              <a:rPr lang="en-US" altLang="ko-KR" dirty="0" err="1" smtClean="0"/>
              <a:t>Balaji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Padmanabhan</a:t>
            </a:r>
            <a:endParaRPr lang="en-US" altLang="ko-KR" dirty="0" smtClean="0"/>
          </a:p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SIGIR Conference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2011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ko-KR" dirty="0" smtClean="0"/>
              <a:t>27 January 2012</a:t>
            </a:r>
          </a:p>
          <a:p>
            <a:pPr algn="r"/>
            <a:r>
              <a:rPr lang="en-US" altLang="ko-KR" dirty="0" smtClean="0"/>
              <a:t>SNU IDB Lab.</a:t>
            </a:r>
          </a:p>
          <a:p>
            <a:pPr algn="r"/>
            <a:r>
              <a:rPr lang="en-US" altLang="ko-KR" dirty="0" err="1"/>
              <a:t>Hyunwoo</a:t>
            </a:r>
            <a:r>
              <a:rPr lang="en-US" altLang="ko-KR" dirty="0"/>
              <a:t> </a:t>
            </a:r>
            <a:r>
              <a:rPr lang="en-US" altLang="ko-KR" dirty="0" smtClean="0"/>
              <a:t>Kim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1556792"/>
            <a:ext cx="7772400" cy="17705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SCENE:</a:t>
            </a:r>
            <a:br>
              <a:rPr lang="en-US" altLang="ko-KR" dirty="0" smtClean="0"/>
            </a:br>
            <a:r>
              <a:rPr lang="en-US" altLang="ko-KR" dirty="0" smtClean="0"/>
              <a:t>A Scalable Two-Stage Personalized News Recommendation System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21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News recommender systems</a:t>
            </a:r>
          </a:p>
          <a:p>
            <a:pPr lvl="1"/>
            <a:r>
              <a:rPr lang="en-US" altLang="ko-KR" dirty="0" smtClean="0"/>
              <a:t>Content-based</a:t>
            </a:r>
          </a:p>
          <a:p>
            <a:pPr lvl="2"/>
            <a:r>
              <a:rPr lang="en-US" altLang="ko-KR" dirty="0" smtClean="0"/>
              <a:t>Vector space model (TF-IDF)</a:t>
            </a:r>
          </a:p>
          <a:p>
            <a:pPr lvl="2"/>
            <a:r>
              <a:rPr lang="en-US" altLang="ko-KR" dirty="0" smtClean="0"/>
              <a:t>Topic distributions obtained by language models (PLSI and LDA)</a:t>
            </a:r>
          </a:p>
          <a:p>
            <a:pPr lvl="2"/>
            <a:r>
              <a:rPr lang="en-US" altLang="ko-KR" dirty="0" smtClean="0"/>
              <a:t>Easy to implement</a:t>
            </a:r>
          </a:p>
          <a:p>
            <a:pPr lvl="2"/>
            <a:r>
              <a:rPr lang="en-US" altLang="ko-KR" dirty="0" smtClean="0"/>
              <a:t>Insufficient to capture the exact reading interest of the user</a:t>
            </a:r>
          </a:p>
          <a:p>
            <a:pPr lvl="1"/>
            <a:r>
              <a:rPr lang="en-US" altLang="ko-KR" dirty="0" smtClean="0"/>
              <a:t>Collaborative filtering</a:t>
            </a:r>
          </a:p>
          <a:p>
            <a:pPr lvl="2"/>
            <a:r>
              <a:rPr lang="en-US" altLang="ko-KR" dirty="0" smtClean="0"/>
              <a:t>Content-free</a:t>
            </a:r>
          </a:p>
          <a:p>
            <a:pPr lvl="2"/>
            <a:r>
              <a:rPr lang="en-US" altLang="ko-KR" dirty="0" smtClean="0"/>
              <a:t>Efficient when </a:t>
            </a:r>
            <a:r>
              <a:rPr lang="en-US" altLang="ko-KR" dirty="0" smtClean="0">
                <a:solidFill>
                  <a:srgbClr val="C00000"/>
                </a:solidFill>
              </a:rPr>
              <a:t>overlap</a:t>
            </a:r>
            <a:r>
              <a:rPr lang="en-US" altLang="ko-KR" dirty="0" smtClean="0"/>
              <a:t> in historical consumption across users is relatively </a:t>
            </a:r>
            <a:r>
              <a:rPr lang="en-US" altLang="ko-KR" dirty="0">
                <a:solidFill>
                  <a:srgbClr val="C00000"/>
                </a:solidFill>
              </a:rPr>
              <a:t>high</a:t>
            </a:r>
            <a:r>
              <a:rPr lang="en-US" altLang="ko-KR" dirty="0" smtClean="0"/>
              <a:t> and the content </a:t>
            </a:r>
            <a:r>
              <a:rPr lang="en-US" altLang="ko-KR" dirty="0">
                <a:solidFill>
                  <a:srgbClr val="C00000"/>
                </a:solidFill>
              </a:rPr>
              <a:t>universe</a:t>
            </a:r>
            <a:r>
              <a:rPr lang="en-US" altLang="ko-KR" dirty="0" smtClean="0"/>
              <a:t> is almost </a:t>
            </a:r>
            <a:r>
              <a:rPr lang="en-US" altLang="ko-KR" dirty="0">
                <a:solidFill>
                  <a:srgbClr val="C00000"/>
                </a:solidFill>
              </a:rPr>
              <a:t>static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r>
              <a:rPr lang="ko-KR" altLang="en-US" smtClean="0"/>
              <a:t> </a:t>
            </a:r>
            <a:r>
              <a:rPr lang="en-US" altLang="ko-KR" smtClean="0"/>
              <a:t>/ 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3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Recommender systems</a:t>
            </a:r>
            <a:endParaRPr lang="ko-KR" altLang="en-US" dirty="0"/>
          </a:p>
        </p:txBody>
      </p:sp>
      <p:pic>
        <p:nvPicPr>
          <p:cNvPr id="5" name="그림 4" descr="people-per-week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2501323"/>
            <a:ext cx="3477766" cy="3447957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1367644" y="6109917"/>
            <a:ext cx="1886131" cy="518483"/>
          </a:xfrm>
          <a:prstGeom prst="rect">
            <a:avLst/>
          </a:prstGeom>
          <a:ln>
            <a:noFill/>
            <a:prstDash val="lgDash"/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Corbel" pitchFamily="34" charset="0"/>
              <a:buChar char="–"/>
              <a:defRPr sz="20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Corbel" pitchFamily="34" charset="0"/>
              <a:buChar char="–"/>
              <a:defRPr sz="16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Content-based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428032" y="6034969"/>
            <a:ext cx="3104408" cy="583257"/>
          </a:xfrm>
          <a:prstGeom prst="rect">
            <a:avLst/>
          </a:prstGeom>
          <a:ln>
            <a:noFill/>
            <a:prstDash val="lgDash"/>
          </a:ln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tabLst/>
              <a:defRPr/>
            </a:pP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Collaborative filtering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그림 7" descr="icon-me-madeov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1680" y="1484784"/>
            <a:ext cx="1107641" cy="1131125"/>
          </a:xfrm>
          <a:prstGeom prst="rect">
            <a:avLst/>
          </a:prstGeom>
        </p:spPr>
      </p:pic>
      <p:pic>
        <p:nvPicPr>
          <p:cNvPr id="9" name="그림 8" descr="C7888-0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1680" y="2975949"/>
            <a:ext cx="1080120" cy="1539770"/>
          </a:xfrm>
          <a:prstGeom prst="rect">
            <a:avLst/>
          </a:prstGeom>
        </p:spPr>
      </p:pic>
      <p:pic>
        <p:nvPicPr>
          <p:cNvPr id="10" name="그림 9" descr="39405_P01_23162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91880" y="3912053"/>
            <a:ext cx="579827" cy="831086"/>
          </a:xfrm>
          <a:prstGeom prst="rect">
            <a:avLst/>
          </a:prstGeom>
        </p:spPr>
      </p:pic>
      <p:pic>
        <p:nvPicPr>
          <p:cNvPr id="11" name="그림 10" descr="52375_P52_125246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75856" y="4992173"/>
            <a:ext cx="537769" cy="770688"/>
          </a:xfrm>
          <a:prstGeom prst="rect">
            <a:avLst/>
          </a:prstGeom>
        </p:spPr>
      </p:pic>
      <p:pic>
        <p:nvPicPr>
          <p:cNvPr id="12" name="그림 11" descr="54975_P23_183350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3528" y="3480005"/>
            <a:ext cx="648072" cy="924350"/>
          </a:xfrm>
          <a:prstGeom prst="rect">
            <a:avLst/>
          </a:prstGeom>
        </p:spPr>
      </p:pic>
      <p:pic>
        <p:nvPicPr>
          <p:cNvPr id="13" name="그림 12" descr="78520_P01_11200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87624" y="5064181"/>
            <a:ext cx="648072" cy="994566"/>
          </a:xfrm>
          <a:prstGeom prst="rect">
            <a:avLst/>
          </a:prstGeom>
        </p:spPr>
      </p:pic>
      <p:pic>
        <p:nvPicPr>
          <p:cNvPr id="14" name="그림 13" descr="C1606-00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11760" y="5208197"/>
            <a:ext cx="576563" cy="826407"/>
          </a:xfrm>
          <a:prstGeom prst="rect">
            <a:avLst/>
          </a:prstGeom>
        </p:spPr>
      </p:pic>
      <p:pic>
        <p:nvPicPr>
          <p:cNvPr id="15" name="그림 14" descr="E4411-00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7544" y="4704141"/>
            <a:ext cx="576064" cy="821851"/>
          </a:xfrm>
          <a:prstGeom prst="rect">
            <a:avLst/>
          </a:prstGeom>
        </p:spPr>
      </p:pic>
      <p:sp>
        <p:nvSpPr>
          <p:cNvPr id="16" name="아래쪽 화살표 15"/>
          <p:cNvSpPr/>
          <p:nvPr/>
        </p:nvSpPr>
        <p:spPr>
          <a:xfrm>
            <a:off x="2123728" y="2615909"/>
            <a:ext cx="216024" cy="360040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17" name="직선 연결선 16"/>
          <p:cNvCxnSpPr>
            <a:stCxn id="9" idx="1"/>
            <a:endCxn id="12" idx="3"/>
          </p:cNvCxnSpPr>
          <p:nvPr/>
        </p:nvCxnSpPr>
        <p:spPr>
          <a:xfrm rot="10800000" flipV="1">
            <a:off x="971600" y="3745834"/>
            <a:ext cx="720080" cy="196346"/>
          </a:xfrm>
          <a:prstGeom prst="line">
            <a:avLst/>
          </a:prstGeom>
          <a:ln w="6350">
            <a:solidFill>
              <a:srgbClr val="0099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endCxn id="15" idx="3"/>
          </p:cNvCxnSpPr>
          <p:nvPr/>
        </p:nvCxnSpPr>
        <p:spPr>
          <a:xfrm rot="5400000">
            <a:off x="874150" y="4297537"/>
            <a:ext cx="986988" cy="648072"/>
          </a:xfrm>
          <a:prstGeom prst="line">
            <a:avLst/>
          </a:prstGeom>
          <a:ln w="6350">
            <a:solidFill>
              <a:srgbClr val="0099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14" idx="0"/>
          </p:cNvCxnSpPr>
          <p:nvPr/>
        </p:nvCxnSpPr>
        <p:spPr>
          <a:xfrm rot="16200000" flipH="1">
            <a:off x="2303874" y="4812029"/>
            <a:ext cx="720078" cy="72258"/>
          </a:xfrm>
          <a:prstGeom prst="line">
            <a:avLst/>
          </a:prstGeom>
          <a:ln w="6350">
            <a:solidFill>
              <a:srgbClr val="0099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9" idx="3"/>
            <a:endCxn id="10" idx="1"/>
          </p:cNvCxnSpPr>
          <p:nvPr/>
        </p:nvCxnSpPr>
        <p:spPr>
          <a:xfrm>
            <a:off x="2771800" y="3745834"/>
            <a:ext cx="720080" cy="581762"/>
          </a:xfrm>
          <a:prstGeom prst="line">
            <a:avLst/>
          </a:prstGeom>
          <a:ln w="6350">
            <a:solidFill>
              <a:srgbClr val="0099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endCxn id="11" idx="0"/>
          </p:cNvCxnSpPr>
          <p:nvPr/>
        </p:nvCxnSpPr>
        <p:spPr>
          <a:xfrm rot="16200000" flipH="1">
            <a:off x="2762226" y="4209657"/>
            <a:ext cx="792089" cy="772941"/>
          </a:xfrm>
          <a:prstGeom prst="line">
            <a:avLst/>
          </a:prstGeom>
          <a:ln w="6350">
            <a:solidFill>
              <a:srgbClr val="0099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13" idx="0"/>
          </p:cNvCxnSpPr>
          <p:nvPr/>
        </p:nvCxnSpPr>
        <p:spPr>
          <a:xfrm rot="5400000">
            <a:off x="1457654" y="4542123"/>
            <a:ext cx="576064" cy="468052"/>
          </a:xfrm>
          <a:prstGeom prst="line">
            <a:avLst/>
          </a:prstGeom>
          <a:ln w="6350">
            <a:solidFill>
              <a:srgbClr val="0099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39405_P01_231629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956376" y="3476997"/>
            <a:ext cx="288032" cy="412847"/>
          </a:xfrm>
          <a:prstGeom prst="rect">
            <a:avLst/>
          </a:prstGeom>
        </p:spPr>
      </p:pic>
      <p:pic>
        <p:nvPicPr>
          <p:cNvPr id="24" name="그림 23" descr="52375_P52_125246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812360" y="5236393"/>
            <a:ext cx="360040" cy="515981"/>
          </a:xfrm>
          <a:prstGeom prst="rect">
            <a:avLst/>
          </a:prstGeom>
        </p:spPr>
      </p:pic>
      <p:pic>
        <p:nvPicPr>
          <p:cNvPr id="25" name="그림 24" descr="54975_P23_183350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292080" y="2572097"/>
            <a:ext cx="288032" cy="410822"/>
          </a:xfrm>
          <a:prstGeom prst="rect">
            <a:avLst/>
          </a:prstGeom>
        </p:spPr>
      </p:pic>
      <p:pic>
        <p:nvPicPr>
          <p:cNvPr id="26" name="그림 25" descr="78520_P01_112001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868144" y="5524425"/>
            <a:ext cx="272701" cy="418502"/>
          </a:xfrm>
          <a:prstGeom prst="rect">
            <a:avLst/>
          </a:prstGeom>
        </p:spPr>
      </p:pic>
      <p:pic>
        <p:nvPicPr>
          <p:cNvPr id="27" name="그림 26" descr="C1606-00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88224" y="2068041"/>
            <a:ext cx="288032" cy="412846"/>
          </a:xfrm>
          <a:prstGeom prst="rect">
            <a:avLst/>
          </a:prstGeom>
        </p:spPr>
      </p:pic>
      <p:pic>
        <p:nvPicPr>
          <p:cNvPr id="28" name="그림 27" descr="E4411-00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860032" y="4156273"/>
            <a:ext cx="323699" cy="461811"/>
          </a:xfrm>
          <a:prstGeom prst="rect">
            <a:avLst/>
          </a:prstGeom>
        </p:spPr>
      </p:pic>
      <p:pic>
        <p:nvPicPr>
          <p:cNvPr id="29" name="그림 28" descr="C7888-00.jp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092280" y="2644105"/>
            <a:ext cx="288032" cy="410605"/>
          </a:xfrm>
          <a:prstGeom prst="rect">
            <a:avLst/>
          </a:prstGeom>
        </p:spPr>
      </p:pic>
      <p:pic>
        <p:nvPicPr>
          <p:cNvPr id="30" name="그림 29" descr="C7888-00.jp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812360" y="2140049"/>
            <a:ext cx="288032" cy="410605"/>
          </a:xfrm>
          <a:prstGeom prst="rect">
            <a:avLst/>
          </a:prstGeom>
        </p:spPr>
      </p:pic>
      <p:pic>
        <p:nvPicPr>
          <p:cNvPr id="31" name="그림 30" descr="C7888-00.jp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436096" y="4876353"/>
            <a:ext cx="288032" cy="410605"/>
          </a:xfrm>
          <a:prstGeom prst="rect">
            <a:avLst/>
          </a:prstGeom>
        </p:spPr>
      </p:pic>
      <p:pic>
        <p:nvPicPr>
          <p:cNvPr id="32" name="그림 31" descr="C7888-00.jp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40352" y="4516313"/>
            <a:ext cx="288032" cy="410605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364185"/>
            <a:ext cx="1292855" cy="1326291"/>
          </a:xfrm>
          <a:prstGeom prst="rect">
            <a:avLst/>
          </a:prstGeom>
        </p:spPr>
      </p:pic>
      <p:sp>
        <p:nvSpPr>
          <p:cNvPr id="34" name="슬라이드 번호 개체 틀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r>
              <a:rPr lang="ko-KR" altLang="en-US" smtClean="0"/>
              <a:t> </a:t>
            </a:r>
            <a:r>
              <a:rPr lang="en-US" altLang="ko-KR" smtClean="0"/>
              <a:t>/ 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93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Recommendation Framework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stage: clustering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89695"/>
            <a:ext cx="640080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r>
              <a:rPr lang="ko-KR" altLang="en-US" smtClean="0"/>
              <a:t> </a:t>
            </a:r>
            <a:r>
              <a:rPr lang="en-US" altLang="ko-KR" smtClean="0"/>
              <a:t>/ 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40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Recommendation Framework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stage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924" y="1103351"/>
            <a:ext cx="5270153" cy="567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r>
              <a:rPr lang="ko-KR" altLang="en-US" smtClean="0"/>
              <a:t> </a:t>
            </a:r>
            <a:r>
              <a:rPr lang="en-US" altLang="ko-KR" smtClean="0"/>
              <a:t>/ 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14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Profile Construction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News recommendation systems start with constructing the </a:t>
            </a:r>
            <a:r>
              <a:rPr lang="en-US" altLang="ko-KR" dirty="0" smtClean="0">
                <a:solidFill>
                  <a:srgbClr val="C00000"/>
                </a:solidFill>
              </a:rPr>
              <a:t>user’s profile</a:t>
            </a:r>
          </a:p>
          <a:p>
            <a:r>
              <a:rPr lang="en-US" altLang="ko-KR" dirty="0" smtClean="0"/>
              <a:t>Traditionally</a:t>
            </a:r>
          </a:p>
          <a:p>
            <a:pPr lvl="1"/>
            <a:r>
              <a:rPr lang="en-US" altLang="ko-KR" dirty="0" smtClean="0"/>
              <a:t>User’s profile can be defined by keeping track of what articles the user has read so far (or called </a:t>
            </a:r>
            <a:r>
              <a:rPr lang="en-US" altLang="ko-KR" dirty="0" smtClean="0">
                <a:solidFill>
                  <a:srgbClr val="C00000"/>
                </a:solidFill>
              </a:rPr>
              <a:t>consumption history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User’s profile as a weighted topic distribution</a:t>
            </a:r>
          </a:p>
          <a:p>
            <a:pPr lvl="1"/>
            <a:r>
              <a:rPr lang="en-US" altLang="ko-KR" dirty="0" smtClean="0"/>
              <a:t>User’s interest might be affected by other users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3 different yet related dimensions</a:t>
            </a:r>
          </a:p>
          <a:p>
            <a:pPr lvl="1"/>
            <a:r>
              <a:rPr lang="en-US" altLang="ko-KR" dirty="0" smtClean="0"/>
              <a:t>News content</a:t>
            </a:r>
          </a:p>
          <a:p>
            <a:pPr lvl="1"/>
            <a:r>
              <a:rPr lang="en-US" altLang="ko-KR" dirty="0" smtClean="0"/>
              <a:t>Similar access pattern</a:t>
            </a:r>
          </a:p>
          <a:p>
            <a:pPr lvl="1"/>
            <a:r>
              <a:rPr lang="en-US" altLang="ko-KR" dirty="0" smtClean="0"/>
              <a:t>Preferred news entities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r>
              <a:rPr lang="ko-KR" altLang="en-US" smtClean="0"/>
              <a:t> </a:t>
            </a:r>
            <a:r>
              <a:rPr lang="en-US" altLang="ko-KR" smtClean="0"/>
              <a:t>/ 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132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Profile Construction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News content summarization</a:t>
            </a:r>
          </a:p>
          <a:p>
            <a:pPr lvl="1"/>
            <a:r>
              <a:rPr lang="en-US" altLang="ko-KR" dirty="0" smtClean="0"/>
              <a:t>News articles in users’ consumption history are summarized as a </a:t>
            </a:r>
            <a:r>
              <a:rPr lang="en-US" altLang="ko-KR" dirty="0" smtClean="0">
                <a:solidFill>
                  <a:srgbClr val="C00000"/>
                </a:solidFill>
              </a:rPr>
              <a:t>topic distribution</a:t>
            </a:r>
            <a:endParaRPr lang="en-US" altLang="ko-KR" dirty="0" smtClean="0"/>
          </a:p>
          <a:p>
            <a:r>
              <a:rPr lang="en-US" altLang="ko-KR" dirty="0" smtClean="0"/>
              <a:t>Access pattern analysis</a:t>
            </a:r>
          </a:p>
          <a:p>
            <a:pPr lvl="1"/>
            <a:r>
              <a:rPr lang="en-US" altLang="ko-KR" dirty="0" smtClean="0"/>
              <a:t>Essentially </a:t>
            </a:r>
            <a:r>
              <a:rPr lang="en-US" altLang="ko-KR" dirty="0" smtClean="0">
                <a:solidFill>
                  <a:srgbClr val="C00000"/>
                </a:solidFill>
              </a:rPr>
              <a:t>collaborative filtering</a:t>
            </a:r>
          </a:p>
          <a:p>
            <a:pPr lvl="1"/>
            <a:r>
              <a:rPr lang="en-US" altLang="ko-KR" dirty="0" err="1" smtClean="0"/>
              <a:t>Jaccard</a:t>
            </a:r>
            <a:r>
              <a:rPr lang="en-US" altLang="ko-KR" dirty="0" smtClean="0"/>
              <a:t> similarity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Named entity extraction</a:t>
            </a:r>
          </a:p>
          <a:p>
            <a:pPr lvl="1"/>
            <a:r>
              <a:rPr lang="en-US" altLang="ko-KR" dirty="0" smtClean="0"/>
              <a:t>When, where, what happened</a:t>
            </a:r>
          </a:p>
          <a:p>
            <a:pPr lvl="1"/>
            <a:r>
              <a:rPr lang="en-US" altLang="ko-KR" dirty="0" smtClean="0"/>
              <a:t>Who are involved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583" y="3513956"/>
            <a:ext cx="1758834" cy="504056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r>
              <a:rPr lang="ko-KR" altLang="en-US" smtClean="0"/>
              <a:t> </a:t>
            </a:r>
            <a:r>
              <a:rPr lang="en-US" altLang="ko-KR" smtClean="0"/>
              <a:t>/ 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50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Personalized Recommendation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Exploring the relations between newly-published news articles and the user’s profile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Hybrid recommendation method</a:t>
            </a:r>
          </a:p>
          <a:p>
            <a:r>
              <a:rPr lang="en-US" altLang="ko-KR" dirty="0" smtClean="0"/>
              <a:t>2-level recommendation hierarchy</a:t>
            </a:r>
          </a:p>
          <a:p>
            <a:pPr lvl="1"/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level: </a:t>
            </a:r>
            <a:r>
              <a:rPr lang="en-US" altLang="ko-KR" dirty="0" smtClean="0">
                <a:solidFill>
                  <a:srgbClr val="C00000"/>
                </a:solidFill>
              </a:rPr>
              <a:t>brief summary </a:t>
            </a:r>
            <a:r>
              <a:rPr lang="en-US" altLang="ko-KR" dirty="0" smtClean="0"/>
              <a:t>for each topic category the user might prefer</a:t>
            </a:r>
          </a:p>
          <a:p>
            <a:pPr lvl="1"/>
            <a:r>
              <a:rPr lang="en-US" altLang="ko-KR" dirty="0" smtClean="0"/>
              <a:t>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level: </a:t>
            </a:r>
            <a:r>
              <a:rPr lang="en-US" altLang="ko-KR" dirty="0" smtClean="0">
                <a:solidFill>
                  <a:srgbClr val="C00000"/>
                </a:solidFill>
              </a:rPr>
              <a:t>specific list </a:t>
            </a:r>
            <a:r>
              <a:rPr lang="en-US" altLang="ko-KR" dirty="0" smtClean="0"/>
              <a:t>of news articles similar to the user’s reading interest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News selection for representation Lv. 2</a:t>
            </a:r>
          </a:p>
          <a:p>
            <a:pPr lvl="1"/>
            <a:r>
              <a:rPr lang="en-US" altLang="ko-KR" dirty="0" smtClean="0"/>
              <a:t>Modeling as </a:t>
            </a:r>
            <a:r>
              <a:rPr lang="en-US" altLang="ko-KR" dirty="0" smtClean="0">
                <a:solidFill>
                  <a:srgbClr val="C00000"/>
                </a:solidFill>
              </a:rPr>
              <a:t>budgeted maximum coverage problem</a:t>
            </a:r>
          </a:p>
          <a:p>
            <a:pPr lvl="1"/>
            <a:r>
              <a:rPr lang="en-US" altLang="ko-KR" dirty="0" smtClean="0"/>
              <a:t>Solving by a greedy algorithm</a:t>
            </a:r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r>
              <a:rPr lang="ko-KR" altLang="en-US" smtClean="0"/>
              <a:t> </a:t>
            </a:r>
            <a:r>
              <a:rPr lang="en-US" altLang="ko-KR" smtClean="0"/>
              <a:t>/ 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38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Personalized Recommendation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News profile construction</a:t>
            </a:r>
          </a:p>
          <a:p>
            <a:pPr lvl="1"/>
            <a:r>
              <a:rPr lang="en-US" altLang="ko-KR" dirty="0" smtClean="0"/>
              <a:t>Static descriptors: topic distribution and named entities</a:t>
            </a:r>
          </a:p>
          <a:p>
            <a:pPr lvl="1"/>
            <a:r>
              <a:rPr lang="en-US" altLang="ko-KR" dirty="0" smtClean="0"/>
              <a:t>Dynamic characteristics: accessed users, popularity, and </a:t>
            </a:r>
            <a:r>
              <a:rPr lang="en-US" altLang="ko-KR" dirty="0" err="1" smtClean="0"/>
              <a:t>recency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News profile</a:t>
            </a:r>
          </a:p>
          <a:p>
            <a:pPr lvl="1"/>
            <a:r>
              <a:rPr lang="en-US" altLang="ko-KR" dirty="0" smtClean="0"/>
              <a:t>User’s profile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               =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                                              = </a:t>
            </a:r>
            <a:r>
              <a:rPr lang="en-US" altLang="ko-KR" dirty="0" err="1" smtClean="0"/>
              <a:t>Jaccard</a:t>
            </a:r>
            <a:r>
              <a:rPr lang="en-US" altLang="ko-KR" dirty="0" smtClean="0"/>
              <a:t> similarity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573" y="2641277"/>
            <a:ext cx="2016224" cy="28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106" y="3042964"/>
            <a:ext cx="1938710" cy="271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84" y="3717032"/>
            <a:ext cx="80010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010" y="5150336"/>
            <a:ext cx="2245113" cy="492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72" y="5264175"/>
            <a:ext cx="1252656" cy="238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71" y="5983953"/>
            <a:ext cx="2714485" cy="234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r>
              <a:rPr lang="ko-KR" altLang="en-US" smtClean="0"/>
              <a:t> </a:t>
            </a:r>
            <a:r>
              <a:rPr lang="en-US" altLang="ko-KR" smtClean="0"/>
              <a:t>/ 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665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Real world dataset</a:t>
            </a:r>
          </a:p>
          <a:p>
            <a:pPr lvl="1"/>
            <a:r>
              <a:rPr lang="en-US" altLang="ko-KR" dirty="0" smtClean="0"/>
              <a:t>Users’ access history from </a:t>
            </a:r>
            <a:r>
              <a:rPr lang="en-US" altLang="ko-KR" dirty="0" smtClean="0">
                <a:solidFill>
                  <a:srgbClr val="C00000"/>
                </a:solidFill>
              </a:rPr>
              <a:t>popular news websites</a:t>
            </a:r>
          </a:p>
          <a:p>
            <a:pPr lvl="1"/>
            <a:r>
              <a:rPr lang="en-US" altLang="ko-KR" dirty="0" smtClean="0"/>
              <a:t>News data for </a:t>
            </a:r>
            <a:r>
              <a:rPr lang="en-US" altLang="ko-KR" dirty="0">
                <a:solidFill>
                  <a:srgbClr val="C00000"/>
                </a:solidFill>
              </a:rPr>
              <a:t>9 categories</a:t>
            </a:r>
          </a:p>
          <a:p>
            <a:pPr lvl="1"/>
            <a:r>
              <a:rPr lang="en-US" altLang="ko-KR" dirty="0" smtClean="0"/>
              <a:t>From 2010-08-15 to 2010-11-16</a:t>
            </a:r>
          </a:p>
          <a:p>
            <a:pPr lvl="1"/>
            <a:r>
              <a:rPr lang="en-US" altLang="ko-KR" dirty="0" smtClean="0"/>
              <a:t>111,380 news items </a:t>
            </a:r>
          </a:p>
          <a:p>
            <a:pPr lvl="1"/>
            <a:r>
              <a:rPr lang="en-US" altLang="ko-KR" dirty="0" smtClean="0"/>
              <a:t>4,630 users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r>
              <a:rPr lang="ko-KR" altLang="en-US" smtClean="0"/>
              <a:t> </a:t>
            </a:r>
            <a:r>
              <a:rPr lang="en-US" altLang="ko-KR" smtClean="0"/>
              <a:t>/ 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73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103676"/>
            <a:ext cx="8801104" cy="542928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Profile evaluation</a:t>
            </a:r>
          </a:p>
          <a:p>
            <a:pPr lvl="1"/>
            <a:r>
              <a:rPr lang="en-US" altLang="ko-KR" dirty="0" smtClean="0"/>
              <a:t>News readers might have more </a:t>
            </a:r>
            <a:r>
              <a:rPr lang="en-US" altLang="ko-KR" dirty="0" smtClean="0">
                <a:solidFill>
                  <a:srgbClr val="C00000"/>
                </a:solidFill>
              </a:rPr>
              <a:t>interest on named entities</a:t>
            </a:r>
            <a:r>
              <a:rPr lang="en-US" altLang="ko-KR" dirty="0" smtClean="0"/>
              <a:t> appeared in news articles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Hybrid approach performs the best</a:t>
            </a:r>
          </a:p>
          <a:p>
            <a:pPr lvl="1"/>
            <a:r>
              <a:rPr lang="en-US" altLang="ko-KR" dirty="0" smtClean="0"/>
              <a:t>Recommender systems with </a:t>
            </a:r>
            <a:r>
              <a:rPr lang="en-US" altLang="ko-KR" dirty="0" smtClean="0">
                <a:solidFill>
                  <a:srgbClr val="C00000"/>
                </a:solidFill>
              </a:rPr>
              <a:t>preferred named entities</a:t>
            </a:r>
            <a:r>
              <a:rPr lang="en-US" altLang="ko-KR" dirty="0" smtClean="0"/>
              <a:t> perform better</a:t>
            </a:r>
          </a:p>
          <a:p>
            <a:pPr lvl="2"/>
            <a:r>
              <a:rPr lang="en-US" altLang="ko-KR" dirty="0" smtClean="0"/>
              <a:t>Simple but representative named entities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86175"/>
            <a:ext cx="4403204" cy="312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295636" y="2389530"/>
            <a:ext cx="2556284" cy="28803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News content</a:t>
            </a:r>
            <a:endParaRPr lang="ko-KR" altLang="en-US" b="1" dirty="0" smtClean="0">
              <a:solidFill>
                <a:srgbClr val="92D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95636" y="2821578"/>
            <a:ext cx="2556284" cy="28803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Similar access patterns</a:t>
            </a:r>
            <a:endParaRPr lang="ko-KR" altLang="en-US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95636" y="3253626"/>
            <a:ext cx="2556284" cy="28803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News entity preference</a:t>
            </a:r>
            <a:endParaRPr lang="ko-KR" altLang="en-US" b="1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5326" y="234888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C: 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7809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P: 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5326" y="321297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E: 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864238"/>
            <a:ext cx="2028825" cy="4381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71600" y="4365104"/>
            <a:ext cx="2872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F-Score = harmonic mean of </a:t>
            </a:r>
          </a:p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               precision and recall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r>
              <a:rPr lang="ko-KR" altLang="en-US" smtClean="0"/>
              <a:t> </a:t>
            </a:r>
            <a:r>
              <a:rPr lang="en-US" altLang="ko-KR" smtClean="0"/>
              <a:t>/ 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808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smtClean="0"/>
              <a:t>Related </a:t>
            </a:r>
            <a:r>
              <a:rPr lang="en-US" altLang="ko-KR" dirty="0" smtClean="0"/>
              <a:t>Work</a:t>
            </a:r>
          </a:p>
          <a:p>
            <a:r>
              <a:rPr lang="en-US" altLang="ko-KR" dirty="0" smtClean="0"/>
              <a:t>Proposed approach</a:t>
            </a:r>
          </a:p>
          <a:p>
            <a:r>
              <a:rPr lang="en-US" altLang="ko-KR" dirty="0" smtClean="0"/>
              <a:t>Evaluation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/ 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42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Selection strategy evaluation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Higher precision and recall</a:t>
            </a:r>
          </a:p>
          <a:p>
            <a:pPr lvl="1"/>
            <a:r>
              <a:rPr lang="en-US" altLang="ko-KR" i="1" dirty="0" smtClean="0"/>
              <a:t>SCENE</a:t>
            </a:r>
            <a:r>
              <a:rPr lang="en-US" altLang="ko-KR" dirty="0" smtClean="0"/>
              <a:t> is more </a:t>
            </a:r>
            <a:r>
              <a:rPr lang="en-US" altLang="ko-KR" dirty="0" smtClean="0">
                <a:solidFill>
                  <a:srgbClr val="C00000"/>
                </a:solidFill>
              </a:rPr>
              <a:t>compact</a:t>
            </a:r>
            <a:r>
              <a:rPr lang="en-US" altLang="ko-KR" dirty="0" smtClean="0"/>
              <a:t> than other models (</a:t>
            </a:r>
            <a:r>
              <a:rPr lang="en-US" altLang="ko-KR" dirty="0" smtClean="0">
                <a:solidFill>
                  <a:srgbClr val="C00000"/>
                </a:solidFill>
              </a:rPr>
              <a:t>stability</a:t>
            </a:r>
            <a:r>
              <a:rPr lang="en-US" altLang="ko-KR" dirty="0" smtClean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63588" y="2533546"/>
            <a:ext cx="1620180" cy="28803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Bandit-based</a:t>
            </a:r>
            <a:endParaRPr lang="ko-KR" altLang="en-US" b="1" dirty="0" smtClean="0">
              <a:solidFill>
                <a:srgbClr val="92D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63588" y="2132856"/>
            <a:ext cx="1620180" cy="28803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Greedy-based</a:t>
            </a:r>
            <a:endParaRPr lang="ko-KR" altLang="en-US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63588" y="2965594"/>
            <a:ext cx="1620180" cy="28803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SCENE</a:t>
            </a:r>
            <a:endParaRPr lang="ko-KR" altLang="en-US" b="1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20608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Calibri" pitchFamily="34" charset="0"/>
                <a:cs typeface="Calibri" pitchFamily="34" charset="0"/>
              </a:rPr>
              <a:t>ㅇ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: 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249289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Calibri" pitchFamily="34" charset="0"/>
                <a:cs typeface="Calibri" pitchFamily="34" charset="0"/>
              </a:rPr>
              <a:t>ㅁ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: 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278" y="29249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+: 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543" y="1556792"/>
            <a:ext cx="6264945" cy="2385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r>
              <a:rPr lang="ko-KR" altLang="en-US" smtClean="0"/>
              <a:t> </a:t>
            </a:r>
            <a:r>
              <a:rPr lang="en-US" altLang="ko-KR" smtClean="0"/>
              <a:t>/ 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41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Cold-start problem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i="1" dirty="0" smtClean="0"/>
              <a:t>SCENE</a:t>
            </a:r>
            <a:r>
              <a:rPr lang="en-US" altLang="ko-KR" dirty="0" smtClean="0"/>
              <a:t> achieves reasonable results</a:t>
            </a:r>
          </a:p>
          <a:p>
            <a:pPr lvl="1"/>
            <a:r>
              <a:rPr lang="en-US" altLang="ko-KR" dirty="0" smtClean="0"/>
              <a:t>Reason: similar access pattern + news content + named entities</a:t>
            </a:r>
          </a:p>
          <a:p>
            <a:pPr lvl="1"/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737500" y="1052736"/>
            <a:ext cx="3938956" cy="3209528"/>
            <a:chOff x="3657380" y="2307704"/>
            <a:chExt cx="3938956" cy="3209528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6463" y="2307704"/>
              <a:ext cx="3699873" cy="3209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3456364" y="3758579"/>
              <a:ext cx="7098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Calibri" pitchFamily="34" charset="0"/>
                  <a:cs typeface="Calibri" pitchFamily="34" charset="0"/>
                </a:rPr>
                <a:t>F-score</a:t>
              </a:r>
              <a:endParaRPr lang="ko-KR" altLang="en-US" sz="1400" dirty="0" smtClean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31640" y="2195834"/>
            <a:ext cx="30185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: # of news articles per day</a:t>
            </a:r>
          </a:p>
          <a:p>
            <a:endParaRPr lang="en-US" altLang="ko-KR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Goo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collaborative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filtering</a:t>
            </a:r>
            <a:endParaRPr lang="en-US" altLang="ko-KR" dirty="0">
              <a:latin typeface="Calibri" pitchFamily="34" charset="0"/>
              <a:cs typeface="Calibri" pitchFamily="34" charset="0"/>
            </a:endParaRPr>
          </a:p>
          <a:p>
            <a:r>
              <a:rPr lang="en-US" altLang="ko-KR" b="1" dirty="0" err="1" smtClean="0">
                <a:latin typeface="Calibri" pitchFamily="34" charset="0"/>
                <a:cs typeface="Calibri" pitchFamily="34" charset="0"/>
              </a:rPr>
              <a:t>ClickB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content-based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method</a:t>
            </a:r>
            <a:endParaRPr lang="en-US" altLang="ko-KR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r>
              <a:rPr lang="ko-KR" altLang="en-US" smtClean="0"/>
              <a:t> </a:t>
            </a:r>
            <a:r>
              <a:rPr lang="en-US" altLang="ko-KR" smtClean="0"/>
              <a:t>/ 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12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52736"/>
            <a:ext cx="8801104" cy="5429288"/>
          </a:xfrm>
        </p:spPr>
        <p:txBody>
          <a:bodyPr/>
          <a:lstStyle/>
          <a:p>
            <a:r>
              <a:rPr lang="en-US" altLang="ko-KR" dirty="0" smtClean="0"/>
              <a:t>User study on SCENE</a:t>
            </a:r>
          </a:p>
          <a:p>
            <a:pPr lvl="1"/>
            <a:r>
              <a:rPr lang="en-US" altLang="ko-KR" dirty="0" smtClean="0"/>
              <a:t>50 volunteers for 15 days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Response time </a:t>
            </a:r>
            <a:r>
              <a:rPr lang="en-US" altLang="ko-KR" dirty="0" smtClean="0"/>
              <a:t>once a user logs onto the system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Preference</a:t>
            </a:r>
            <a:r>
              <a:rPr lang="en-US" altLang="ko-KR" dirty="0" smtClean="0"/>
              <a:t> on news articles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Diversity</a:t>
            </a:r>
            <a:r>
              <a:rPr lang="en-US" altLang="ko-KR" dirty="0" smtClean="0"/>
              <a:t> of news list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Ordering</a:t>
            </a:r>
            <a:r>
              <a:rPr lang="en-US" altLang="ko-KR" dirty="0" smtClean="0"/>
              <a:t> of news articles</a:t>
            </a:r>
            <a:endParaRPr lang="en-US" altLang="ko-KR" dirty="0"/>
          </a:p>
        </p:txBody>
      </p:sp>
      <p:grpSp>
        <p:nvGrpSpPr>
          <p:cNvPr id="7" name="그룹 6"/>
          <p:cNvGrpSpPr/>
          <p:nvPr/>
        </p:nvGrpSpPr>
        <p:grpSpPr>
          <a:xfrm>
            <a:off x="953598" y="2132856"/>
            <a:ext cx="7236804" cy="360040"/>
            <a:chOff x="1151620" y="1988840"/>
            <a:chExt cx="7236804" cy="360040"/>
          </a:xfrm>
        </p:grpSpPr>
        <p:sp>
          <p:nvSpPr>
            <p:cNvPr id="5" name="직사각형 4"/>
            <p:cNvSpPr/>
            <p:nvPr/>
          </p:nvSpPr>
          <p:spPr>
            <a:xfrm>
              <a:off x="3563888" y="1988840"/>
              <a:ext cx="4824536" cy="36004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Recommendation</a:t>
              </a:r>
              <a:endParaRPr lang="ko-KR" alt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51620" y="1988840"/>
              <a:ext cx="2412268" cy="36004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History</a:t>
              </a:r>
              <a:endParaRPr lang="ko-KR" alt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0260" y="256490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5 days</a:t>
            </a:r>
            <a:endParaRPr lang="ko-KR" altLang="en-US" dirty="0" smtClean="0">
              <a:solidFill>
                <a:schemeClr val="accent5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2080" y="2564904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10 days</a:t>
            </a:r>
            <a:endParaRPr lang="ko-KR" altLang="en-US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840" y="3365390"/>
            <a:ext cx="3697552" cy="347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r>
              <a:rPr lang="ko-KR" altLang="en-US" smtClean="0"/>
              <a:t> </a:t>
            </a:r>
            <a:r>
              <a:rPr lang="en-US" altLang="ko-KR" smtClean="0"/>
              <a:t>/ 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18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 smtClean="0"/>
              <a:t>SCENE</a:t>
            </a:r>
            <a:r>
              <a:rPr lang="en-US" altLang="ko-KR" dirty="0" smtClean="0"/>
              <a:t> to tackle personalized news recommendation</a:t>
            </a:r>
          </a:p>
          <a:p>
            <a:pPr lvl="1"/>
            <a:r>
              <a:rPr lang="en-US" altLang="ko-KR" dirty="0" smtClean="0"/>
              <a:t>Efficient clustering on newly-published news articles</a:t>
            </a:r>
          </a:p>
          <a:p>
            <a:pPr lvl="1"/>
            <a:r>
              <a:rPr lang="en-US" altLang="ko-KR" dirty="0" smtClean="0"/>
              <a:t>High quality of recommendation results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Future work</a:t>
            </a:r>
          </a:p>
          <a:p>
            <a:pPr lvl="1"/>
            <a:r>
              <a:rPr lang="en-US" altLang="ko-KR" dirty="0" smtClean="0"/>
              <a:t>To deploy offline clustering component onto the </a:t>
            </a:r>
            <a:r>
              <a:rPr lang="en-US" altLang="ko-KR" dirty="0" err="1" smtClean="0">
                <a:solidFill>
                  <a:srgbClr val="C00000"/>
                </a:solidFill>
              </a:rPr>
              <a:t>MapReduce</a:t>
            </a:r>
            <a:r>
              <a:rPr lang="en-US" altLang="ko-KR" dirty="0" smtClean="0"/>
              <a:t> framework</a:t>
            </a:r>
          </a:p>
          <a:p>
            <a:pPr lvl="1"/>
            <a:r>
              <a:rPr lang="en-US" altLang="ko-KR" dirty="0" smtClean="0"/>
              <a:t>Interest evolution of users</a:t>
            </a:r>
          </a:p>
          <a:p>
            <a:pPr lvl="2"/>
            <a:r>
              <a:rPr lang="en-US" altLang="ko-KR" dirty="0" smtClean="0"/>
              <a:t>To provide insights on the exploration of users’ reading behaviors</a:t>
            </a:r>
          </a:p>
          <a:p>
            <a:pPr lvl="1"/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r>
              <a:rPr lang="ko-KR" altLang="en-US" smtClean="0"/>
              <a:t> </a:t>
            </a:r>
            <a:r>
              <a:rPr lang="en-US" altLang="ko-KR" smtClean="0"/>
              <a:t>/ 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09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Strong point</a:t>
            </a:r>
          </a:p>
          <a:p>
            <a:pPr lvl="1"/>
            <a:r>
              <a:rPr lang="en-US" altLang="ko-KR" dirty="0" smtClean="0"/>
              <a:t>News recommendation remains challenging</a:t>
            </a:r>
          </a:p>
          <a:p>
            <a:pPr lvl="1"/>
            <a:r>
              <a:rPr lang="en-US" altLang="ko-KR" dirty="0" smtClean="0"/>
              <a:t>Well-organized recommendation system</a:t>
            </a:r>
          </a:p>
          <a:p>
            <a:pPr lvl="1"/>
            <a:r>
              <a:rPr lang="en-US" altLang="ko-KR" dirty="0" smtClean="0"/>
              <a:t>Good explanation of each component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Weak point</a:t>
            </a:r>
          </a:p>
          <a:p>
            <a:pPr lvl="1"/>
            <a:r>
              <a:rPr lang="en-US" altLang="ko-KR" dirty="0" smtClean="0"/>
              <a:t>Simple parameter setting</a:t>
            </a:r>
          </a:p>
          <a:p>
            <a:pPr lvl="1"/>
            <a:r>
              <a:rPr lang="en-US" altLang="ko-KR" dirty="0" smtClean="0"/>
              <a:t>Only one similarity measure</a:t>
            </a:r>
          </a:p>
          <a:p>
            <a:pPr lvl="2"/>
            <a:r>
              <a:rPr lang="en-US" altLang="ko-KR" dirty="0" err="1" smtClean="0"/>
              <a:t>Jaccard</a:t>
            </a:r>
            <a:r>
              <a:rPr lang="en-US" altLang="ko-KR" dirty="0" smtClean="0"/>
              <a:t> similarity</a:t>
            </a:r>
          </a:p>
          <a:p>
            <a:pPr lvl="1"/>
            <a:r>
              <a:rPr lang="en-US" altLang="ko-KR" dirty="0" smtClean="0"/>
              <a:t>Better than </a:t>
            </a:r>
            <a:r>
              <a:rPr lang="en-US" altLang="ko-KR" i="1" dirty="0" smtClean="0"/>
              <a:t>Google News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r>
              <a:rPr lang="ko-KR" altLang="en-US" smtClean="0"/>
              <a:t> </a:t>
            </a:r>
            <a:r>
              <a:rPr lang="en-US" altLang="ko-KR" smtClean="0"/>
              <a:t>/ 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08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274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27" y="4149080"/>
            <a:ext cx="14192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News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00" y="1700808"/>
            <a:ext cx="3933825" cy="2333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10495"/>
            <a:ext cx="5667375" cy="2619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492" y="4148844"/>
            <a:ext cx="19431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271836"/>
            <a:ext cx="4442608" cy="4325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682140"/>
            <a:ext cx="12477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/ 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377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Personalized news recommendation services</a:t>
            </a:r>
          </a:p>
          <a:p>
            <a:pPr lvl="1"/>
            <a:r>
              <a:rPr lang="en-US" altLang="ko-KR" dirty="0" smtClean="0"/>
              <a:t>Google News</a:t>
            </a:r>
          </a:p>
          <a:p>
            <a:pPr lvl="1"/>
            <a:r>
              <a:rPr lang="en-US" altLang="ko-KR" dirty="0" smtClean="0"/>
              <a:t>Yahoo! News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6525482" cy="30523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2" y="3866840"/>
            <a:ext cx="4968553" cy="1534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420" y="2780928"/>
            <a:ext cx="2721604" cy="3202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420" y="2780928"/>
            <a:ext cx="2706807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5517232"/>
            <a:ext cx="5191125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/ 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93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News recommendation remains challenging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Differentiate news items from other web objects</a:t>
            </a:r>
          </a:p>
          <a:p>
            <a:endParaRPr lang="en-US" altLang="ko-KR" dirty="0"/>
          </a:p>
          <a:p>
            <a:r>
              <a:rPr lang="en-US" altLang="ko-KR" dirty="0" smtClean="0"/>
              <a:t>Critical issues</a:t>
            </a:r>
          </a:p>
          <a:p>
            <a:pPr lvl="1"/>
            <a:r>
              <a:rPr lang="en-US" altLang="ko-KR" dirty="0" smtClean="0"/>
              <a:t>News selection</a:t>
            </a:r>
          </a:p>
          <a:p>
            <a:pPr lvl="1"/>
            <a:r>
              <a:rPr lang="en-US" altLang="ko-KR" dirty="0" smtClean="0"/>
              <a:t>News representation</a:t>
            </a:r>
          </a:p>
          <a:p>
            <a:pPr lvl="1"/>
            <a:r>
              <a:rPr lang="en-US" altLang="ko-KR" dirty="0" smtClean="0"/>
              <a:t>News processing</a:t>
            </a:r>
          </a:p>
          <a:p>
            <a:pPr lvl="1"/>
            <a:r>
              <a:rPr lang="en-US" altLang="ko-KR" dirty="0" smtClean="0"/>
              <a:t>User profiling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971600" y="1772816"/>
            <a:ext cx="5688632" cy="576064"/>
            <a:chOff x="899592" y="1988840"/>
            <a:chExt cx="5688632" cy="57606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899592" y="1988840"/>
              <a:ext cx="1656184" cy="57606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rPr>
                <a:t>Scalability</a:t>
              </a:r>
              <a:endParaRPr lang="ko-KR" altLang="en-US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708176" y="1988840"/>
              <a:ext cx="1656184" cy="576064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accent3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Dependency</a:t>
              </a:r>
              <a:endParaRPr lang="ko-KR" altLang="en-US" b="1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515624" y="1988840"/>
              <a:ext cx="2072600" cy="576064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Change over time</a:t>
              </a:r>
              <a:endParaRPr lang="ko-KR" altLang="en-US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/ 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08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 smtClean="0"/>
              <a:t>SCENE</a:t>
            </a:r>
          </a:p>
          <a:p>
            <a:pPr lvl="1"/>
            <a:r>
              <a:rPr lang="en-US" altLang="ko-KR" dirty="0" smtClean="0"/>
              <a:t>A scalable two-stage personalized news recommendation systems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3 major components</a:t>
            </a:r>
          </a:p>
          <a:p>
            <a:pPr lvl="2"/>
            <a:r>
              <a:rPr lang="en-US" altLang="ko-KR" dirty="0" smtClean="0"/>
              <a:t>Newly-published news articles clustering</a:t>
            </a:r>
          </a:p>
          <a:p>
            <a:pPr lvl="2"/>
            <a:r>
              <a:rPr lang="en-US" altLang="ko-KR" dirty="0" smtClean="0"/>
              <a:t>User profile construction</a:t>
            </a:r>
          </a:p>
          <a:p>
            <a:pPr lvl="2"/>
            <a:r>
              <a:rPr lang="en-US" altLang="ko-KR" dirty="0" smtClean="0"/>
              <a:t>Personalized news items recommendation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grpSp>
        <p:nvGrpSpPr>
          <p:cNvPr id="10" name="그룹 9"/>
          <p:cNvGrpSpPr/>
          <p:nvPr/>
        </p:nvGrpSpPr>
        <p:grpSpPr>
          <a:xfrm>
            <a:off x="1835696" y="2060848"/>
            <a:ext cx="4896544" cy="1512168"/>
            <a:chOff x="1619672" y="2636912"/>
            <a:chExt cx="4896544" cy="1512168"/>
          </a:xfrm>
        </p:grpSpPr>
        <p:sp>
          <p:nvSpPr>
            <p:cNvPr id="6" name="정육면체 5"/>
            <p:cNvSpPr/>
            <p:nvPr/>
          </p:nvSpPr>
          <p:spPr>
            <a:xfrm>
              <a:off x="2627784" y="2636912"/>
              <a:ext cx="3888432" cy="720080"/>
            </a:xfrm>
            <a:prstGeom prst="cub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accent5">
                      <a:lumMod val="75000"/>
                    </a:schemeClr>
                  </a:solidFill>
                  <a:latin typeface="Corbel" pitchFamily="34" charset="0"/>
                </a:rPr>
                <a:t>Clustering</a:t>
              </a:r>
              <a:endParaRPr lang="ko-KR" altLang="en-US" dirty="0" smtClean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endParaRPr>
            </a:p>
          </p:txBody>
        </p:sp>
        <p:sp>
          <p:nvSpPr>
            <p:cNvPr id="7" name="정육면체 6"/>
            <p:cNvSpPr/>
            <p:nvPr/>
          </p:nvSpPr>
          <p:spPr>
            <a:xfrm>
              <a:off x="2627784" y="3429000"/>
              <a:ext cx="3888432" cy="720080"/>
            </a:xfrm>
            <a:prstGeom prst="cub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Corbel" pitchFamily="34" charset="0"/>
                </a:rPr>
                <a:t>Personalized news recommendation</a:t>
              </a:r>
              <a:endParaRPr lang="ko-KR" altLang="en-US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19672" y="2915652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1</a:t>
              </a:r>
              <a:r>
                <a:rPr lang="en-US" altLang="ko-KR" baseline="30000" dirty="0" smtClean="0">
                  <a:latin typeface="Calibri" pitchFamily="34" charset="0"/>
                  <a:cs typeface="Calibri" pitchFamily="34" charset="0"/>
                </a:rPr>
                <a:t>st</a:t>
              </a:r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 stage: </a:t>
              </a:r>
              <a:endParaRPr lang="ko-KR" altLang="en-US" dirty="0" smtClean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19672" y="3707740"/>
              <a:ext cx="112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2</a:t>
              </a:r>
              <a:r>
                <a:rPr lang="en-US" altLang="ko-KR" baseline="30000" dirty="0" smtClean="0">
                  <a:latin typeface="Calibri" pitchFamily="34" charset="0"/>
                  <a:cs typeface="Calibri" pitchFamily="34" charset="0"/>
                </a:rPr>
                <a:t>nd</a:t>
              </a:r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 stage: </a:t>
              </a:r>
              <a:endParaRPr lang="ko-KR" altLang="en-US" dirty="0" smtClean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/ 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36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Newly-published news articles clustering</a:t>
            </a:r>
          </a:p>
          <a:p>
            <a:pPr lvl="1"/>
            <a:r>
              <a:rPr lang="en-US" altLang="ko-KR" dirty="0" smtClean="0"/>
              <a:t>Locality Sensitive Hashing (LSH)</a:t>
            </a:r>
          </a:p>
          <a:p>
            <a:pPr lvl="1"/>
            <a:r>
              <a:rPr lang="en-US" altLang="ko-KR" dirty="0" smtClean="0"/>
              <a:t>Probabilistic Latent Semantic Indexing (PLSI)</a:t>
            </a:r>
          </a:p>
          <a:p>
            <a:pPr lvl="1"/>
            <a:r>
              <a:rPr lang="en-US" altLang="ko-KR" dirty="0" smtClean="0"/>
              <a:t>Latent </a:t>
            </a:r>
            <a:r>
              <a:rPr lang="en-US" altLang="ko-KR" dirty="0" err="1" smtClean="0"/>
              <a:t>Dirichlet</a:t>
            </a:r>
            <a:r>
              <a:rPr lang="en-US" altLang="ko-KR" dirty="0" smtClean="0"/>
              <a:t> Allocation (LDA)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User profile construction</a:t>
            </a:r>
          </a:p>
          <a:p>
            <a:pPr lvl="1"/>
            <a:r>
              <a:rPr lang="en-US" altLang="ko-KR" dirty="0" smtClean="0"/>
              <a:t>3 different yet related dimensions</a:t>
            </a:r>
          </a:p>
          <a:p>
            <a:pPr lvl="2"/>
            <a:r>
              <a:rPr lang="en-US" altLang="ko-KR" dirty="0" smtClean="0"/>
              <a:t>News content</a:t>
            </a:r>
          </a:p>
          <a:p>
            <a:pPr lvl="2"/>
            <a:r>
              <a:rPr lang="en-US" altLang="ko-KR" dirty="0" smtClean="0"/>
              <a:t>Similar access patterns</a:t>
            </a:r>
          </a:p>
          <a:p>
            <a:pPr lvl="2"/>
            <a:r>
              <a:rPr lang="en-US" altLang="ko-KR" dirty="0" smtClean="0"/>
              <a:t>News entity preference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5796136" y="2708920"/>
            <a:ext cx="0" cy="2304256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5796136" y="5013176"/>
            <a:ext cx="2376264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572000" y="5013176"/>
            <a:ext cx="1224136" cy="936104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5184068" y="3284984"/>
            <a:ext cx="2556284" cy="28803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News content</a:t>
            </a:r>
            <a:endParaRPr lang="ko-KR" altLang="en-US" b="1" dirty="0" smtClean="0">
              <a:solidFill>
                <a:srgbClr val="92D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52220" y="4581128"/>
            <a:ext cx="2556284" cy="28803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Similar access patterns</a:t>
            </a:r>
            <a:endParaRPr lang="ko-KR" altLang="en-US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19872" y="5373216"/>
            <a:ext cx="2556284" cy="28803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News entity preference</a:t>
            </a:r>
            <a:endParaRPr lang="ko-KR" altLang="en-US" b="1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/ 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21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 contributions</a:t>
            </a:r>
          </a:p>
          <a:p>
            <a:pPr lvl="1"/>
            <a:r>
              <a:rPr lang="en-US" altLang="ko-KR" dirty="0" smtClean="0"/>
              <a:t>Novel 2-level representation</a:t>
            </a:r>
          </a:p>
          <a:p>
            <a:pPr lvl="2"/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level: general topics summarized from news clusters similar to the user’s profile</a:t>
            </a:r>
          </a:p>
          <a:p>
            <a:pPr lvl="2"/>
            <a:r>
              <a:rPr lang="en-US" altLang="ko-KR" dirty="0" smtClean="0"/>
              <a:t>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level: representative items within each cluster</a:t>
            </a:r>
          </a:p>
          <a:p>
            <a:pPr lvl="1"/>
            <a:r>
              <a:rPr lang="en-US" altLang="ko-KR" dirty="0" smtClean="0"/>
              <a:t>Principled framework for news selection</a:t>
            </a:r>
          </a:p>
          <a:p>
            <a:pPr lvl="2"/>
            <a:r>
              <a:rPr lang="en-US" altLang="ko-KR" dirty="0" smtClean="0"/>
              <a:t>Modeling news selection problem as a </a:t>
            </a:r>
            <a:r>
              <a:rPr lang="en-US" altLang="ko-KR" dirty="0" smtClean="0">
                <a:solidFill>
                  <a:srgbClr val="C00000"/>
                </a:solidFill>
              </a:rPr>
              <a:t>budgeted maximum coverage problem</a:t>
            </a:r>
          </a:p>
          <a:p>
            <a:pPr lvl="2"/>
            <a:r>
              <a:rPr lang="en-US" altLang="ko-KR" dirty="0" smtClean="0"/>
              <a:t>More realistic than independently selecting news items</a:t>
            </a:r>
          </a:p>
          <a:p>
            <a:pPr lvl="2"/>
            <a:r>
              <a:rPr lang="en-US" altLang="ko-KR" dirty="0" smtClean="0"/>
              <a:t>Good balance between novelty and diversity</a:t>
            </a:r>
          </a:p>
          <a:p>
            <a:pPr lvl="1"/>
            <a:r>
              <a:rPr lang="en-US" altLang="ko-KR" dirty="0" smtClean="0"/>
              <a:t>Multi-factor high-quality user profile construction</a:t>
            </a:r>
          </a:p>
          <a:p>
            <a:pPr lvl="2"/>
            <a:r>
              <a:rPr lang="en-US" altLang="ko-KR" dirty="0" smtClean="0"/>
              <a:t>Construction of user profiles </a:t>
            </a:r>
            <a:r>
              <a:rPr lang="en-US" altLang="ko-KR" dirty="0"/>
              <a:t>with </a:t>
            </a:r>
            <a:r>
              <a:rPr lang="en-US" altLang="ko-KR" dirty="0">
                <a:solidFill>
                  <a:srgbClr val="C00000"/>
                </a:solidFill>
              </a:rPr>
              <a:t>news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content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access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patterns</a:t>
            </a:r>
            <a:r>
              <a:rPr lang="en-US" altLang="ko-KR" dirty="0" smtClean="0"/>
              <a:t> and </a:t>
            </a:r>
            <a:r>
              <a:rPr lang="en-US" altLang="ko-KR" dirty="0">
                <a:solidFill>
                  <a:srgbClr val="C00000"/>
                </a:solidFill>
              </a:rPr>
              <a:t>named</a:t>
            </a:r>
            <a:r>
              <a:rPr lang="en-US" altLang="ko-KR" dirty="0" smtClean="0"/>
              <a:t> </a:t>
            </a:r>
            <a:r>
              <a:rPr lang="en-US" altLang="ko-KR" dirty="0">
                <a:solidFill>
                  <a:srgbClr val="C00000"/>
                </a:solidFill>
              </a:rPr>
              <a:t>entities</a:t>
            </a:r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/ 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58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Budgeted maximum coverage problem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66015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latin typeface="Corbel" pitchFamily="34" charset="0"/>
              </a:rPr>
              <a:t>Set cover problem</a:t>
            </a:r>
            <a:endParaRPr lang="ko-KR" altLang="en-US" u="sng" dirty="0" smtClean="0"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912" y="2060848"/>
            <a:ext cx="558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U = {1, 2, 3, 4, 5}	S = { {1, 2, 3}, {2, 4}, {3, 4}, {4, 5} }</a:t>
            </a:r>
            <a:endParaRPr lang="ko-KR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2492896"/>
            <a:ext cx="344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SETCOVER = { {1, 2, 3}, {4, 5} }</a:t>
            </a:r>
            <a:endParaRPr lang="ko-KR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2987660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latin typeface="Corbel" pitchFamily="34" charset="0"/>
              </a:rPr>
              <a:t>Maximum  coverage problem</a:t>
            </a:r>
            <a:endParaRPr lang="ko-KR" altLang="en-US" u="sng" dirty="0" smtClean="0">
              <a:latin typeface="Corbe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1912" y="3347700"/>
            <a:ext cx="756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rbel" pitchFamily="34" charset="0"/>
              </a:rPr>
              <a:t>Select </a:t>
            </a:r>
            <a:r>
              <a:rPr lang="en-US" altLang="ko-KR" dirty="0" smtClean="0">
                <a:solidFill>
                  <a:srgbClr val="C00000"/>
                </a:solidFill>
                <a:latin typeface="Corbel" pitchFamily="34" charset="0"/>
              </a:rPr>
              <a:t>at most </a:t>
            </a:r>
            <a:r>
              <a:rPr lang="en-US" altLang="ko-KR" i="1" dirty="0" smtClean="0">
                <a:solidFill>
                  <a:srgbClr val="C00000"/>
                </a:solidFill>
                <a:latin typeface="Corbel" pitchFamily="34" charset="0"/>
              </a:rPr>
              <a:t>k</a:t>
            </a:r>
            <a:r>
              <a:rPr lang="en-US" altLang="ko-KR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altLang="ko-KR" dirty="0" smtClean="0">
                <a:latin typeface="Corbel" pitchFamily="34" charset="0"/>
              </a:rPr>
              <a:t>sets such that the maximum number of elements are covered</a:t>
            </a:r>
            <a:endParaRPr lang="ko-KR" altLang="en-US" dirty="0" smtClean="0">
              <a:latin typeface="Corbe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2" y="4365104"/>
            <a:ext cx="395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latin typeface="Corbel" pitchFamily="34" charset="0"/>
              </a:rPr>
              <a:t>Budgeted maximum  coverage problem</a:t>
            </a:r>
            <a:endParaRPr lang="ko-KR" altLang="en-US" u="sng" dirty="0" smtClean="0">
              <a:latin typeface="Corbe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1912" y="4725144"/>
            <a:ext cx="817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rbel" pitchFamily="34" charset="0"/>
              </a:rPr>
              <a:t>Every set has a cost. Instead of k, a </a:t>
            </a:r>
            <a:r>
              <a:rPr lang="en-US" altLang="ko-KR" dirty="0" smtClean="0">
                <a:solidFill>
                  <a:srgbClr val="C00000"/>
                </a:solidFill>
                <a:latin typeface="Corbel" pitchFamily="34" charset="0"/>
              </a:rPr>
              <a:t>budget </a:t>
            </a:r>
            <a:r>
              <a:rPr lang="en-US" altLang="ko-KR" i="1" dirty="0" smtClean="0">
                <a:solidFill>
                  <a:srgbClr val="C00000"/>
                </a:solidFill>
                <a:latin typeface="Corbel" pitchFamily="34" charset="0"/>
              </a:rPr>
              <a:t>B</a:t>
            </a:r>
            <a:r>
              <a:rPr lang="en-US" altLang="ko-KR" dirty="0" smtClean="0">
                <a:latin typeface="Corbel" pitchFamily="34" charset="0"/>
              </a:rPr>
              <a:t> is given. Select sets within the budget.</a:t>
            </a:r>
            <a:endParaRPr lang="ko-KR" altLang="en-US" dirty="0" smtClean="0">
              <a:latin typeface="Corbe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6870" y="3717032"/>
            <a:ext cx="677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k=1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MC = { {1, 2, 3} } 		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k=2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MC = { {1, 2, 3}, {4, 5} }</a:t>
            </a:r>
            <a:endParaRPr lang="ko-KR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/ 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61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20110801_김현우 논문아이디어</Template>
  <TotalTime>5485</TotalTime>
  <Words>930</Words>
  <Application>Microsoft Office PowerPoint</Application>
  <PresentationFormat>화면 슬라이드 쇼(4:3)</PresentationFormat>
  <Paragraphs>277</Paragraphs>
  <Slides>25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SNU IDB Lab.</vt:lpstr>
      <vt:lpstr>SCENE: A Scalable Two-Stage Personalized News Recommendation System</vt:lpstr>
      <vt:lpstr>Outline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Related Work</vt:lpstr>
      <vt:lpstr>Related Work</vt:lpstr>
      <vt:lpstr>Recommendation Framework</vt:lpstr>
      <vt:lpstr>Recommendation Framework</vt:lpstr>
      <vt:lpstr>User Profile Construction</vt:lpstr>
      <vt:lpstr>User Profile Construction</vt:lpstr>
      <vt:lpstr>Personalized Recommendation</vt:lpstr>
      <vt:lpstr>Personalized Recommendation</vt:lpstr>
      <vt:lpstr>Evaluation</vt:lpstr>
      <vt:lpstr>Evaluation</vt:lpstr>
      <vt:lpstr>Evaluation</vt:lpstr>
      <vt:lpstr>Evaluation</vt:lpstr>
      <vt:lpstr>Evaluation</vt:lpstr>
      <vt:lpstr>Conclusion</vt:lpstr>
      <vt:lpstr>Discussion</vt:lpstr>
      <vt:lpstr>Thank you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Rating: How difficult is It?</dc:title>
  <dc:creator>Microsoft Corporation</dc:creator>
  <cp:lastModifiedBy>Ruud</cp:lastModifiedBy>
  <cp:revision>404</cp:revision>
  <dcterms:created xsi:type="dcterms:W3CDTF">2006-10-05T04:04:58Z</dcterms:created>
  <dcterms:modified xsi:type="dcterms:W3CDTF">2012-01-27T01:06:55Z</dcterms:modified>
</cp:coreProperties>
</file>