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79" r:id="rId5"/>
    <p:sldId id="263" r:id="rId6"/>
    <p:sldId id="278" r:id="rId7"/>
    <p:sldId id="265" r:id="rId8"/>
    <p:sldId id="266" r:id="rId9"/>
    <p:sldId id="267" r:id="rId10"/>
    <p:sldId id="277" r:id="rId11"/>
    <p:sldId id="273" r:id="rId12"/>
    <p:sldId id="268" r:id="rId13"/>
    <p:sldId id="269" r:id="rId14"/>
    <p:sldId id="258" r:id="rId15"/>
    <p:sldId id="260" r:id="rId16"/>
    <p:sldId id="280" r:id="rId17"/>
    <p:sldId id="276" r:id="rId18"/>
    <p:sldId id="272" r:id="rId19"/>
    <p:sldId id="25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7135" autoAdjust="0"/>
  </p:normalViewPr>
  <p:slideViewPr>
    <p:cSldViewPr>
      <p:cViewPr varScale="1">
        <p:scale>
          <a:sx n="75" d="100"/>
          <a:sy n="75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pPr/>
              <a:t>2015-02-12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ri.co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-symbology.itsi.disa.mil/symbol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Plan Sketch Tool from the DARPA High Performance Knowledge Bases (HPKB) Program. This tool allows the user to sketch Division-level COAs. It is based on a commercial GIS tool, </a:t>
            </a:r>
            <a:r>
              <a:rPr lang="en-US" altLang="ko-KR" dirty="0" err="1" smtClean="0">
                <a:hlinkClick r:id="rId3"/>
              </a:rPr>
              <a:t>ArcView</a:t>
            </a:r>
            <a:r>
              <a:rPr lang="en-US" altLang="ko-KR" dirty="0" smtClean="0"/>
              <a:t>, and has been </a:t>
            </a:r>
            <a:r>
              <a:rPr lang="en-US" altLang="ko-KR" dirty="0" err="1" smtClean="0"/>
              <a:t>customised</a:t>
            </a:r>
            <a:r>
              <a:rPr lang="en-US" altLang="ko-KR" dirty="0" smtClean="0"/>
              <a:t> to provide the user with a palate of </a:t>
            </a:r>
            <a:r>
              <a:rPr lang="en-US" altLang="ko-KR" dirty="0" smtClean="0">
                <a:hlinkClick r:id="rId4"/>
              </a:rPr>
              <a:t>standard military symbols</a:t>
            </a:r>
            <a:r>
              <a:rPr lang="en-US" altLang="ko-KR" dirty="0" smtClean="0"/>
              <a:t>. The intended use of this tool is as an input device to a knowledge-based system. The information represented in the sketch is automatically translated into a knowledge representation language. Planners require similar descriptions of scenarios.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pPr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Ontology Development As Undergraduate Research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Antonio M. Lopez, </a:t>
            </a:r>
            <a:r>
              <a:rPr lang="en-US" altLang="ko-KR" b="1" dirty="0" err="1" smtClean="0"/>
              <a:t>Jr</a:t>
            </a:r>
            <a:endParaRPr lang="en-US" altLang="ko-KR" b="1" dirty="0" smtClean="0"/>
          </a:p>
          <a:p>
            <a:r>
              <a:rPr lang="en-US" altLang="ko-KR" b="1" dirty="0" smtClean="0"/>
              <a:t>pp. 199-207, CCSC’02</a:t>
            </a:r>
          </a:p>
          <a:p>
            <a:r>
              <a:rPr lang="en-US" altLang="ko-KR" dirty="0" smtClean="0"/>
              <a:t>xx Feb 2015</a:t>
            </a:r>
          </a:p>
          <a:p>
            <a:pPr algn="r"/>
            <a:r>
              <a:rPr lang="en-US" altLang="ko-KR" dirty="0" smtClean="0"/>
              <a:t>SNU IDB</a:t>
            </a:r>
          </a:p>
          <a:p>
            <a:pPr algn="r"/>
            <a:r>
              <a:rPr lang="en-US" altLang="ko-KR" dirty="0" err="1" smtClean="0"/>
              <a:t>Inyong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Ontology Construction</a:t>
            </a:r>
            <a:endParaRPr lang="ko-KR" altLang="en-US" dirty="0"/>
          </a:p>
        </p:txBody>
      </p:sp>
      <p:pic>
        <p:nvPicPr>
          <p:cNvPr id="5" name="내용 개체 틀 4" descr="cyconto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340768"/>
            <a:ext cx="6768752" cy="4429216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Ontology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Mid-level knowledge</a:t>
            </a:r>
          </a:p>
          <a:p>
            <a:pPr lvl="1"/>
            <a:r>
              <a:rPr lang="en-US" altLang="ko-KR" dirty="0" smtClean="0"/>
              <a:t>Connecting these two levels </a:t>
            </a:r>
            <a:r>
              <a:rPr lang="en-US" altLang="ko-KR" dirty="0" smtClean="0"/>
              <a:t>is </a:t>
            </a:r>
            <a:r>
              <a:rPr lang="en-US" altLang="ko-KR" dirty="0" smtClean="0"/>
              <a:t>terms and relationships </a:t>
            </a:r>
            <a:r>
              <a:rPr lang="en-US" altLang="ko-KR" dirty="0" smtClean="0"/>
              <a:t>about those </a:t>
            </a:r>
            <a:r>
              <a:rPr lang="en-US" altLang="ko-KR" dirty="0" smtClean="0"/>
              <a:t>two levels</a:t>
            </a:r>
          </a:p>
          <a:p>
            <a:pPr lvl="1"/>
            <a:r>
              <a:rPr lang="en-US" altLang="ko-KR" dirty="0" smtClean="0"/>
              <a:t>ex) Psychosocial </a:t>
            </a:r>
            <a:r>
              <a:rPr lang="en-US" altLang="ko-KR" dirty="0" smtClean="0"/>
              <a:t>factors (“Will of People”, “Normandy”)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Development can be accomplished top-down or bottom-up</a:t>
            </a:r>
          </a:p>
          <a:p>
            <a:pPr lvl="1"/>
            <a:r>
              <a:rPr lang="en-US" altLang="ko-KR" dirty="0" smtClean="0"/>
              <a:t>Top-down approach can take years</a:t>
            </a:r>
          </a:p>
          <a:p>
            <a:pPr lvl="1"/>
            <a:r>
              <a:rPr lang="en-US" altLang="ko-KR" dirty="0" smtClean="0"/>
              <a:t>Can combine existing top-down </a:t>
            </a:r>
            <a:r>
              <a:rPr lang="en-US" altLang="ko-KR" dirty="0" err="1" smtClean="0"/>
              <a:t>ontologies</a:t>
            </a:r>
            <a:r>
              <a:rPr lang="en-US" altLang="ko-KR" dirty="0" smtClean="0"/>
              <a:t> and independently developed bottom-up </a:t>
            </a:r>
            <a:r>
              <a:rPr lang="en-US" altLang="ko-KR" dirty="0" err="1" smtClean="0"/>
              <a:t>ontologies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Undergraduate students can tackle bottom level </a:t>
            </a:r>
            <a:r>
              <a:rPr lang="en-US" altLang="ko-KR" dirty="0" err="1" smtClean="0"/>
              <a:t>ontologies</a:t>
            </a:r>
            <a:r>
              <a:rPr lang="en-US" altLang="ko-KR" dirty="0" smtClean="0"/>
              <a:t> while graduate researchers develop large knowledge base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Ontology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Computer Program</a:t>
            </a:r>
          </a:p>
          <a:p>
            <a:pPr lvl="1"/>
            <a:r>
              <a:rPr lang="en-US" altLang="ko-KR" dirty="0" smtClean="0"/>
              <a:t>PROLOG – A declarative programming language often used in AI</a:t>
            </a:r>
          </a:p>
          <a:p>
            <a:pPr lvl="1"/>
            <a:r>
              <a:rPr lang="en-US" altLang="ko-KR" dirty="0" smtClean="0"/>
              <a:t>ex) </a:t>
            </a:r>
            <a:r>
              <a:rPr lang="en-US" altLang="ko-KR" dirty="0" err="1" smtClean="0"/>
              <a:t>instance_of</a:t>
            </a:r>
            <a:r>
              <a:rPr lang="en-US" altLang="ko-KR" dirty="0" smtClean="0"/>
              <a:t>(“TIMS”, infrared) , </a:t>
            </a:r>
            <a:r>
              <a:rPr lang="en-US" altLang="ko-KR" dirty="0" err="1" smtClean="0"/>
              <a:t>ako</a:t>
            </a:r>
            <a:r>
              <a:rPr lang="en-US" altLang="ko-KR" dirty="0" smtClean="0"/>
              <a:t>(infrared, sensor)</a:t>
            </a:r>
          </a:p>
          <a:p>
            <a:pPr lvl="1"/>
            <a:r>
              <a:rPr lang="en-US" altLang="ko-KR" dirty="0" smtClean="0"/>
              <a:t>AI researchers can test the robustness of the ontology and determine its usefulness by simulations</a:t>
            </a:r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 descr="Fundamental_Prolog_2_fig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3140968"/>
            <a:ext cx="5328592" cy="3044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Deployed </a:t>
            </a:r>
            <a:r>
              <a:rPr lang="en-US" altLang="ko-KR" dirty="0" err="1" smtClean="0"/>
              <a:t>Ontologies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Criticism</a:t>
            </a:r>
          </a:p>
          <a:p>
            <a:pPr lvl="1"/>
            <a:r>
              <a:rPr lang="en-US" altLang="ko-KR" dirty="0" smtClean="0"/>
              <a:t>AI researchers are </a:t>
            </a:r>
            <a:r>
              <a:rPr lang="en-US" altLang="ko-KR" dirty="0" err="1" smtClean="0"/>
              <a:t>criticised</a:t>
            </a:r>
            <a:r>
              <a:rPr lang="en-US" altLang="ko-KR" dirty="0" smtClean="0"/>
              <a:t> as their research is a ‘Toy Problem’</a:t>
            </a:r>
          </a:p>
          <a:p>
            <a:pPr lvl="1"/>
            <a:r>
              <a:rPr lang="en-US" altLang="ko-KR" dirty="0" smtClean="0"/>
              <a:t>Maybe solvable in laboratory, but not in ‘real world’ scenario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DARPA (Defense Advanced Research Project Agency)</a:t>
            </a:r>
          </a:p>
          <a:p>
            <a:pPr lvl="1"/>
            <a:r>
              <a:rPr lang="en-US" altLang="ko-KR" dirty="0" smtClean="0"/>
              <a:t>Silenced the criticism by two research- HPKB, RKF program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Deployed Ontology - HPKB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</a:p>
          <a:p>
            <a:pPr lvl="1"/>
            <a:r>
              <a:rPr lang="en-US" altLang="ko-KR" dirty="0" smtClean="0"/>
              <a:t>To critique different courses of action in a tactical military operation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Top level ontology</a:t>
            </a:r>
          </a:p>
          <a:p>
            <a:pPr lvl="1"/>
            <a:r>
              <a:rPr lang="en-US" altLang="ko-KR" dirty="0" err="1" smtClean="0"/>
              <a:t>Geograpic</a:t>
            </a:r>
            <a:r>
              <a:rPr lang="en-US" altLang="ko-KR" dirty="0" smtClean="0"/>
              <a:t> information (Map)</a:t>
            </a:r>
          </a:p>
          <a:p>
            <a:pPr lvl="1"/>
            <a:r>
              <a:rPr lang="en-US" altLang="ko-KR" dirty="0" smtClean="0"/>
              <a:t>Military Organization (Tanks)</a:t>
            </a:r>
          </a:p>
          <a:p>
            <a:pPr lvl="1"/>
            <a:r>
              <a:rPr lang="en-US" altLang="ko-KR" dirty="0" smtClean="0"/>
              <a:t>Purpose (Destruction of Enemy)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Bottom level ontology</a:t>
            </a:r>
          </a:p>
          <a:p>
            <a:pPr lvl="1"/>
            <a:r>
              <a:rPr lang="en-US" altLang="ko-KR" dirty="0" smtClean="0"/>
              <a:t>Part of each tests </a:t>
            </a:r>
          </a:p>
          <a:p>
            <a:pPr lvl="1"/>
            <a:r>
              <a:rPr lang="en-US" altLang="ko-KR" dirty="0" smtClean="0"/>
              <a:t>Terrain (Hills, roads, etc)</a:t>
            </a:r>
          </a:p>
          <a:p>
            <a:pPr lvl="1"/>
            <a:r>
              <a:rPr lang="en-US" altLang="ko-KR" dirty="0" smtClean="0"/>
              <a:t>Friendly, enemy forces (Blue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Red)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6" name="그림 5" descr="hpkb-sketch-scree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2060848"/>
            <a:ext cx="4498329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Deployed Ontology - RKF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</a:p>
          <a:p>
            <a:pPr lvl="1"/>
            <a:r>
              <a:rPr lang="en-US" altLang="ko-KR" dirty="0" smtClean="0"/>
              <a:t>Extend tactical military ontology (HPKB) into strategic level of war</a:t>
            </a:r>
          </a:p>
          <a:p>
            <a:pPr lvl="1"/>
            <a:r>
              <a:rPr lang="en-US" altLang="ko-KR" dirty="0" smtClean="0"/>
              <a:t>Determination of the strategic center of gravity of an opposing force</a:t>
            </a:r>
          </a:p>
          <a:p>
            <a:pPr lvl="1"/>
            <a:r>
              <a:rPr lang="en-US" altLang="ko-KR" dirty="0" smtClean="0"/>
              <a:t>One of the most difficult and vexing problems military </a:t>
            </a:r>
            <a:r>
              <a:rPr lang="en-US" altLang="ko-KR" dirty="0" smtClean="0"/>
              <a:t>faces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First step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Gives some insight into numerous </a:t>
            </a:r>
            <a:r>
              <a:rPr lang="en-US" altLang="ko-KR" dirty="0" smtClean="0"/>
              <a:t>domain </a:t>
            </a:r>
            <a:r>
              <a:rPr lang="en-US" altLang="ko-KR" dirty="0" err="1" smtClean="0"/>
              <a:t>ontologies</a:t>
            </a:r>
            <a:r>
              <a:rPr lang="en-US" altLang="ko-KR" dirty="0" smtClean="0"/>
              <a:t> that need to be</a:t>
            </a:r>
          </a:p>
          <a:p>
            <a:pPr lvl="1">
              <a:buNone/>
            </a:pPr>
            <a:r>
              <a:rPr lang="en-US" altLang="ko-KR" dirty="0" smtClean="0"/>
              <a:t>	developed to solve the primary </a:t>
            </a:r>
            <a:r>
              <a:rPr lang="en-US" altLang="ko-KR" dirty="0" smtClean="0"/>
              <a:t>question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Deployed Ontology - RKF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832868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Deployed Ontology - RKF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Psychosocial Factor - First Step</a:t>
            </a:r>
          </a:p>
          <a:p>
            <a:pPr lvl="1"/>
            <a:r>
              <a:rPr lang="en-US" altLang="ko-KR" dirty="0" smtClean="0"/>
              <a:t>What is ‘Jihad’?</a:t>
            </a:r>
          </a:p>
          <a:p>
            <a:pPr lvl="1"/>
            <a:r>
              <a:rPr lang="en-US" altLang="ko-KR" dirty="0" smtClean="0"/>
              <a:t>What are particulars of this that drive</a:t>
            </a:r>
          </a:p>
          <a:p>
            <a:pPr lvl="1">
              <a:buNone/>
            </a:pPr>
            <a:r>
              <a:rPr lang="en-US" altLang="ko-KR" dirty="0" smtClean="0"/>
              <a:t>	people commit unspeakable acts</a:t>
            </a:r>
          </a:p>
          <a:p>
            <a:pPr lvl="1"/>
            <a:r>
              <a:rPr lang="en-US" altLang="ko-KR" dirty="0" smtClean="0"/>
              <a:t>“Holy War”, “Purging of evil from</a:t>
            </a:r>
          </a:p>
          <a:p>
            <a:pPr lvl="1">
              <a:buNone/>
            </a:pPr>
            <a:r>
              <a:rPr lang="en-US" altLang="ko-KR" dirty="0" smtClean="0"/>
              <a:t>	themselves”</a:t>
            </a:r>
          </a:p>
          <a:p>
            <a:pPr lvl="1"/>
            <a:r>
              <a:rPr lang="en-US" altLang="ko-KR" dirty="0" smtClean="0"/>
              <a:t>Is there a similar concept in Jewish Religion?</a:t>
            </a:r>
          </a:p>
          <a:p>
            <a:pPr lvl="1"/>
            <a:r>
              <a:rPr lang="en-US" altLang="ko-KR" dirty="0" smtClean="0"/>
              <a:t>Is it the Christian concept of “Just War”?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Former Undergraduate Research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1999 Carnegie Mellon University undergraduate researcher in department of biological Sciences developed an ontology for protein </a:t>
            </a:r>
            <a:r>
              <a:rPr lang="en-US" altLang="ko-KR" dirty="0" err="1" smtClean="0"/>
              <a:t>subcellular</a:t>
            </a:r>
            <a:r>
              <a:rPr lang="en-US" altLang="ko-KR" dirty="0" smtClean="0"/>
              <a:t> localization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2000 undergraduate researchers in algebra word problem domain have developed an ontology and a knowledge representation scheme CASPOR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Since 2001, undergraduate researcher is working on an ontology for concept of religion, and will turn her ontology into a small knowledge-based system with PROLOG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Ontologies</a:t>
            </a:r>
            <a:r>
              <a:rPr lang="en-US" altLang="ko-KR" dirty="0" smtClean="0"/>
              <a:t> have been deployed as part of knowledge-based systems that solve ‘non-toy’ problems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Ontology development is rich area in which undergraduates can do research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While faculty and graduate researchers tackle the development of large knowledge-based system, undergraduate researchers can learn a great deal from development of a domain ontology which can be subsumed into a larger ontology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Computer Science is made meaningful by connecting to other fields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Ontology</a:t>
            </a:r>
          </a:p>
          <a:p>
            <a:pPr lvl="1"/>
            <a:r>
              <a:rPr lang="en-US" altLang="ko-KR" dirty="0" smtClean="0"/>
              <a:t>Ontology in AI</a:t>
            </a:r>
          </a:p>
          <a:p>
            <a:pPr lvl="1"/>
            <a:r>
              <a:rPr lang="en-US" altLang="ko-KR" dirty="0" smtClean="0"/>
              <a:t>Ontology Construction</a:t>
            </a:r>
          </a:p>
          <a:p>
            <a:pPr lvl="1"/>
            <a:r>
              <a:rPr lang="en-US" altLang="ko-KR" dirty="0" smtClean="0"/>
              <a:t>Ontology Implementation</a:t>
            </a:r>
          </a:p>
          <a:p>
            <a:r>
              <a:rPr lang="en-US" altLang="ko-KR" dirty="0" smtClean="0"/>
              <a:t>Deployed Ontology</a:t>
            </a:r>
          </a:p>
          <a:p>
            <a:pPr lvl="1"/>
            <a:r>
              <a:rPr lang="en-US" altLang="ko-KR" dirty="0" smtClean="0"/>
              <a:t>HPKB</a:t>
            </a:r>
          </a:p>
          <a:p>
            <a:pPr lvl="1"/>
            <a:r>
              <a:rPr lang="en-US" altLang="ko-KR" dirty="0" smtClean="0"/>
              <a:t>RKF</a:t>
            </a:r>
          </a:p>
          <a:p>
            <a:r>
              <a:rPr lang="en-US" altLang="ko-KR" dirty="0" smtClean="0"/>
              <a:t>Former Undergraduate Research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Introduction [1/4]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</a:p>
          <a:p>
            <a:pPr lvl="1"/>
            <a:r>
              <a:rPr lang="en-US" altLang="ko-KR" dirty="0" smtClean="0"/>
              <a:t>Raw facts</a:t>
            </a:r>
          </a:p>
          <a:p>
            <a:pPr lvl="1"/>
            <a:r>
              <a:rPr lang="en-US" altLang="ko-KR" dirty="0" smtClean="0"/>
              <a:t>Result of observations or measurements</a:t>
            </a:r>
          </a:p>
          <a:p>
            <a:pPr lvl="1"/>
            <a:r>
              <a:rPr lang="en-US" altLang="ko-KR" dirty="0" smtClean="0"/>
              <a:t>ex) data on map (Location, name…)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Information</a:t>
            </a:r>
          </a:p>
          <a:p>
            <a:pPr lvl="1"/>
            <a:r>
              <a:rPr lang="en-US" altLang="ko-KR" dirty="0" smtClean="0"/>
              <a:t>Organized data, meaningful within a context</a:t>
            </a:r>
          </a:p>
          <a:p>
            <a:pPr lvl="1"/>
            <a:r>
              <a:rPr lang="en-US" altLang="ko-KR" dirty="0" smtClean="0"/>
              <a:t>ex) route (distance, curves)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Knowledge</a:t>
            </a:r>
          </a:p>
          <a:p>
            <a:pPr lvl="1"/>
            <a:r>
              <a:rPr lang="en-US" altLang="ko-KR" dirty="0" smtClean="0"/>
              <a:t>“Know how”</a:t>
            </a:r>
          </a:p>
          <a:p>
            <a:pPr lvl="1"/>
            <a:r>
              <a:rPr lang="en-US" altLang="ko-KR" dirty="0" smtClean="0"/>
              <a:t>Lets humans, computers use the information to solve a problem</a:t>
            </a:r>
          </a:p>
          <a:p>
            <a:pPr lvl="1"/>
            <a:r>
              <a:rPr lang="en-US" altLang="ko-KR" dirty="0" smtClean="0"/>
              <a:t>Collection of facts, heuristics, context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Introduction [2/4]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내용 개체 틀 4" descr="google-amtrak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3355" y="1063625"/>
            <a:ext cx="8437290" cy="5461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47664" y="3284984"/>
            <a:ext cx="671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98836" y="2001614"/>
            <a:ext cx="625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Introduction</a:t>
            </a:r>
            <a:r>
              <a:rPr lang="en-US" altLang="ko-KR" dirty="0" smtClean="0"/>
              <a:t> </a:t>
            </a:r>
            <a:r>
              <a:rPr lang="en-US" altLang="ko-KR" sz="3200" dirty="0" smtClean="0"/>
              <a:t>[3/4]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Knowledge-base</a:t>
            </a:r>
          </a:p>
          <a:p>
            <a:pPr lvl="1"/>
            <a:r>
              <a:rPr lang="en-US" altLang="ko-KR" dirty="0" smtClean="0"/>
              <a:t>Collection of Knowledge from solving problems</a:t>
            </a:r>
          </a:p>
          <a:p>
            <a:pPr lvl="1"/>
            <a:r>
              <a:rPr lang="en-US" altLang="ko-KR" dirty="0" smtClean="0"/>
              <a:t>Knowledge is stored with certain rule, and data is stored in frames</a:t>
            </a:r>
          </a:p>
          <a:p>
            <a:pPr lvl="1"/>
            <a:r>
              <a:rPr lang="en-US" altLang="ko-KR" dirty="0" smtClean="0"/>
              <a:t>Suitable for extension due to modularization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Knowledge-based System</a:t>
            </a:r>
          </a:p>
          <a:p>
            <a:pPr lvl="1"/>
            <a:r>
              <a:rPr lang="en-US" altLang="ko-KR" dirty="0" smtClean="0"/>
              <a:t>Use Knowledge-base to solve problems</a:t>
            </a:r>
          </a:p>
          <a:p>
            <a:pPr lvl="1"/>
            <a:r>
              <a:rPr lang="en-US" altLang="ko-KR" dirty="0" smtClean="0"/>
              <a:t>From common-sense to expert knowledge</a:t>
            </a:r>
          </a:p>
          <a:p>
            <a:pPr lvl="1"/>
            <a:r>
              <a:rPr lang="en-US" altLang="ko-KR" dirty="0" smtClean="0"/>
              <a:t>Once constructed, knowledge is</a:t>
            </a:r>
          </a:p>
          <a:p>
            <a:pPr lvl="1">
              <a:buNone/>
            </a:pPr>
            <a:r>
              <a:rPr lang="en-US" altLang="ko-KR" dirty="0" smtClean="0"/>
              <a:t>	recalled for reuse in similar problems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Introduction [4/4] – Knowledge Based System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 descr="a12fig0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196752"/>
            <a:ext cx="5688632" cy="47784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Ontology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Definition </a:t>
            </a:r>
          </a:p>
          <a:p>
            <a:pPr lvl="1"/>
            <a:r>
              <a:rPr lang="en-US" altLang="ko-KR" dirty="0" smtClean="0"/>
              <a:t>Intentional semantic structure, that encodes the implicit rules constraining the structure of a piece of reality</a:t>
            </a:r>
          </a:p>
          <a:p>
            <a:pPr lvl="1"/>
            <a:r>
              <a:rPr lang="en-US" altLang="ko-KR" dirty="0" smtClean="0"/>
              <a:t>Dictionary well suited for computers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Ontology is prior to the development of the knowledge-based System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Properties</a:t>
            </a:r>
          </a:p>
          <a:p>
            <a:pPr lvl="1"/>
            <a:r>
              <a:rPr lang="en-US" altLang="ko-KR" dirty="0" smtClean="0"/>
              <a:t>Class, Instance, Property, Relation</a:t>
            </a:r>
          </a:p>
          <a:p>
            <a:pPr lvl="1"/>
            <a:r>
              <a:rPr lang="en-US" altLang="ko-KR" dirty="0" smtClean="0"/>
              <a:t>ex) Class(Sensor), Instance(TIMS), </a:t>
            </a:r>
          </a:p>
          <a:p>
            <a:pPr lvl="1">
              <a:buNone/>
            </a:pPr>
            <a:r>
              <a:rPr lang="en-US" altLang="ko-KR" dirty="0" smtClean="0"/>
              <a:t>	Property(aerial, </a:t>
            </a:r>
            <a:r>
              <a:rPr lang="en-US" altLang="ko-KR" dirty="0" err="1" smtClean="0"/>
              <a:t>land_based</a:t>
            </a:r>
            <a:r>
              <a:rPr lang="en-US" altLang="ko-KR" dirty="0" smtClean="0"/>
              <a:t>), </a:t>
            </a:r>
          </a:p>
          <a:p>
            <a:pPr lvl="1">
              <a:buNone/>
            </a:pPr>
            <a:r>
              <a:rPr lang="en-US" altLang="ko-KR" dirty="0" smtClean="0"/>
              <a:t>	Relation(</a:t>
            </a:r>
            <a:r>
              <a:rPr lang="en-US" altLang="ko-KR" dirty="0" err="1" smtClean="0"/>
              <a:t>has_a</a:t>
            </a:r>
            <a:r>
              <a:rPr lang="en-US" altLang="ko-KR" dirty="0" smtClean="0"/>
              <a:t>, aka, </a:t>
            </a:r>
            <a:r>
              <a:rPr lang="en-US" altLang="ko-KR" dirty="0" err="1" smtClean="0"/>
              <a:t>can_be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429000"/>
            <a:ext cx="4355976" cy="270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Ontology in 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Building Intelligent Agent</a:t>
            </a:r>
          </a:p>
          <a:p>
            <a:pPr lvl="1"/>
            <a:r>
              <a:rPr lang="en-US" altLang="ko-KR" dirty="0" smtClean="0"/>
              <a:t>Every intelligent agent need a knowledge-based System</a:t>
            </a:r>
          </a:p>
          <a:p>
            <a:pPr lvl="1"/>
            <a:r>
              <a:rPr lang="en-US" altLang="ko-KR" dirty="0" smtClean="0"/>
              <a:t>Knowledge-base = Ontology + Problem Solving Rules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Thus AI communities adopted ontology as pre-requisite to building knowledge-based systems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 descr="thum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3212976"/>
            <a:ext cx="4953000" cy="329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Ontology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Ontology Domain</a:t>
            </a:r>
          </a:p>
          <a:p>
            <a:pPr lvl="1"/>
            <a:r>
              <a:rPr lang="en-US" altLang="ko-KR" dirty="0" smtClean="0"/>
              <a:t>Categorized Concepts of real world</a:t>
            </a:r>
          </a:p>
          <a:p>
            <a:pPr lvl="1"/>
            <a:r>
              <a:rPr lang="en-US" altLang="ko-KR" dirty="0" err="1" smtClean="0"/>
              <a:t>Ontologies</a:t>
            </a:r>
            <a:r>
              <a:rPr lang="en-US" altLang="ko-KR" dirty="0" smtClean="0"/>
              <a:t> consist of wide range of domains or just one domain</a:t>
            </a:r>
          </a:p>
          <a:p>
            <a:pPr lvl="1"/>
            <a:r>
              <a:rPr lang="en-US" altLang="ko-KR" dirty="0" smtClean="0"/>
              <a:t>ex) Routing Problem (Math domain + Map domain)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Large knowledge-based system are usually divided into strata(levels)</a:t>
            </a:r>
          </a:p>
          <a:p>
            <a:pPr lvl="1"/>
            <a:r>
              <a:rPr lang="en-US" altLang="ko-KR" dirty="0" smtClean="0"/>
              <a:t>Top level of those ontology, there is knowledge that can be used in many areas, as time, space, mental states etc</a:t>
            </a:r>
          </a:p>
          <a:p>
            <a:pPr lvl="1"/>
            <a:r>
              <a:rPr lang="en-US" altLang="ko-KR" dirty="0" smtClean="0"/>
              <a:t>Bottom levels have specific knowledge about a particular area.</a:t>
            </a:r>
          </a:p>
          <a:p>
            <a:pPr lvl="1"/>
            <a:r>
              <a:rPr lang="en-US" altLang="ko-KR" dirty="0" smtClean="0"/>
              <a:t>If top level is about World War 2 and military operation, bottom level will contain details of  ‘Okinawa Campaign’, ‘Iwo Jima’, ‘Leyte’, ‘Normandy’.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tology Development As Undergraduate Resear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Ontology Development As Undergraduate Research</Template>
  <TotalTime>742</TotalTime>
  <Words>892</Words>
  <Application>Microsoft Office PowerPoint</Application>
  <PresentationFormat>화면 슬라이드 쇼(4:3)</PresentationFormat>
  <Paragraphs>167</Paragraphs>
  <Slides>19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Ontology Development As Undergraduate Research</vt:lpstr>
      <vt:lpstr>Ontology Development As Undergraduate Research</vt:lpstr>
      <vt:lpstr>Outline</vt:lpstr>
      <vt:lpstr>Introduction [1/4]</vt:lpstr>
      <vt:lpstr>Introduction [2/4]</vt:lpstr>
      <vt:lpstr>Introduction [3/4]</vt:lpstr>
      <vt:lpstr>Introduction [4/4] – Knowledge Based System</vt:lpstr>
      <vt:lpstr>Ontology</vt:lpstr>
      <vt:lpstr>Ontology in AI</vt:lpstr>
      <vt:lpstr>Ontology Construction</vt:lpstr>
      <vt:lpstr>Ontology Construction</vt:lpstr>
      <vt:lpstr>Ontology Construction</vt:lpstr>
      <vt:lpstr>Ontology Implementation</vt:lpstr>
      <vt:lpstr>Deployed Ontologies</vt:lpstr>
      <vt:lpstr>Deployed Ontology - HPKB</vt:lpstr>
      <vt:lpstr>Deployed Ontology - RKF</vt:lpstr>
      <vt:lpstr>Deployed Ontology - RKF</vt:lpstr>
      <vt:lpstr>Deployed Ontology - RKF</vt:lpstr>
      <vt:lpstr>Former Undergraduate Research</vt:lpstr>
      <vt:lpstr>Conclusion</vt:lpstr>
    </vt:vector>
  </TitlesOfParts>
  <Company>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Development As Undergraduate Research</dc:title>
  <dc:creator>CS</dc:creator>
  <cp:lastModifiedBy>CS</cp:lastModifiedBy>
  <cp:revision>149</cp:revision>
  <dcterms:created xsi:type="dcterms:W3CDTF">2015-02-04T05:52:03Z</dcterms:created>
  <dcterms:modified xsi:type="dcterms:W3CDTF">2015-02-12T02:20:12Z</dcterms:modified>
</cp:coreProperties>
</file>