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62" r:id="rId10"/>
    <p:sldId id="270" r:id="rId11"/>
    <p:sldId id="273" r:id="rId12"/>
    <p:sldId id="274" r:id="rId13"/>
    <p:sldId id="275" r:id="rId14"/>
    <p:sldId id="263" r:id="rId15"/>
    <p:sldId id="264" r:id="rId16"/>
    <p:sldId id="265" r:id="rId17"/>
    <p:sldId id="271" r:id="rId18"/>
    <p:sldId id="27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6699"/>
    <a:srgbClr val="99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16C3F-056A-469F-B1F6-E18F9DD68432}" type="datetimeFigureOut">
              <a:rPr lang="ko-KR" altLang="en-US" smtClean="0"/>
              <a:pPr/>
              <a:t>2008-10-09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83CC2-BC2B-4B96-A8E8-F09B2D1936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3CC2-BC2B-4B96-A8E8-F09B2D1936B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85786" y="571480"/>
            <a:ext cx="7858159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243145" y="2214554"/>
            <a:ext cx="6400800" cy="1752600"/>
          </a:xfrm>
        </p:spPr>
        <p:txBody>
          <a:bodyPr/>
          <a:lstStyle>
            <a:lvl1pPr marL="0" indent="0" algn="just">
              <a:buNone/>
              <a:defRPr>
                <a:solidFill>
                  <a:srgbClr val="0033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Subtitle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326D-95D6-4641-A4CF-BFB39A3C6483}" type="datetime1">
              <a:rPr lang="ko-KR" altLang="en-US" smtClean="0"/>
              <a:pPr/>
              <a:t>2008-10-09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785765" y="2071678"/>
            <a:ext cx="7858180" cy="108000"/>
          </a:xfrm>
          <a:prstGeom prst="rect">
            <a:avLst/>
          </a:prstGeom>
          <a:gradFill flip="none" rotWithShape="1">
            <a:gsLst>
              <a:gs pos="0">
                <a:srgbClr val="006699"/>
              </a:gs>
              <a:gs pos="100000">
                <a:schemeClr val="bg1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786425" y="5214950"/>
            <a:ext cx="2857520" cy="1588"/>
          </a:xfrm>
          <a:prstGeom prst="line">
            <a:avLst/>
          </a:prstGeom>
          <a:ln w="25400">
            <a:solidFill>
              <a:srgbClr val="99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5786446" y="4286256"/>
            <a:ext cx="2857499" cy="857256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Tx/>
              <a:buNone/>
              <a:defRPr sz="2400">
                <a:solidFill>
                  <a:srgbClr val="003366"/>
                </a:solidFill>
                <a:latin typeface="+mj-lt"/>
              </a:defRPr>
            </a:lvl1pPr>
            <a:lvl2pPr>
              <a:buFontTx/>
              <a:buNone/>
              <a:defRPr/>
            </a:lvl2pPr>
          </a:lstStyle>
          <a:p>
            <a:pPr lvl="0"/>
            <a:r>
              <a:rPr lang="en-US" altLang="ko-KR" dirty="0" smtClean="0"/>
              <a:t>Part</a:t>
            </a:r>
            <a:br>
              <a:rPr lang="en-US" altLang="ko-KR" dirty="0" smtClean="0"/>
            </a:br>
            <a:r>
              <a:rPr lang="en-US" altLang="ko-KR" dirty="0" smtClean="0"/>
              <a:t>Name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5786447" y="5357826"/>
            <a:ext cx="2857498" cy="50007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Tx/>
              <a:buNone/>
              <a:defRPr sz="240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altLang="ko-KR" dirty="0" smtClean="0"/>
              <a:t>Date</a:t>
            </a:r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 dirty="0" smtClean="0"/>
              <a:t>Lv.1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Lv.2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Lv.3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Lv.4</a:t>
            </a:r>
          </a:p>
          <a:p>
            <a:pPr lvl="4"/>
            <a:r>
              <a:rPr lang="en-US" altLang="ko-KR" dirty="0" smtClean="0"/>
              <a:t>Lv.5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2C7F-1A30-4CEC-B4CE-466E5393D673}" type="datetime1">
              <a:rPr lang="ko-KR" altLang="en-US" smtClean="0"/>
              <a:pPr/>
              <a:t>2008-10-09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Lv.1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Lv.2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Lv.3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Lv.4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Lv.5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Lv.1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Lv.2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Lv.3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Lv.4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Lv.5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731E-F949-42BE-8966-AFF4802BA898}" type="datetime1">
              <a:rPr lang="ko-KR" altLang="en-US" smtClean="0"/>
              <a:pPr/>
              <a:t>2008-10-09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and comparing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0066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Title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Lv.1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Lv.2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Lv.3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Lv.4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Lv.5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0066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Title</a:t>
            </a:r>
            <a:endParaRPr lang="ko-KR" altLang="en-US" dirty="0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Lv.1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Lv.2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Lv.3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Lv.4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Lv.5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6054-C297-455E-BE3C-4F683C4476AD}" type="datetime1">
              <a:rPr lang="ko-KR" altLang="en-US" smtClean="0"/>
              <a:pPr/>
              <a:t>2008-10-09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6755-E4F2-4DD3-949A-DF87300C884F}" type="datetime1">
              <a:rPr lang="ko-KR" altLang="en-US" smtClean="0"/>
              <a:pPr/>
              <a:t>2008-10-09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3B64-6F24-4BD2-AEF9-0C0A9B9A7437}" type="datetime1">
              <a:rPr lang="ko-KR" altLang="en-US" smtClean="0"/>
              <a:pPr/>
              <a:t>2008-10-09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16" descr="iDB_col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72206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012810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dirty="0" smtClean="0"/>
              <a:t>Lv.1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Lv.2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Lv.3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Lv.4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Lv.5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59F2-B5A6-41FA-A657-3EA6575471DE}" type="datetime1">
              <a:rPr lang="ko-KR" altLang="en-US" smtClean="0"/>
              <a:pPr/>
              <a:t>2008-10-09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72206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 userDrawn="1"/>
        </p:nvSpPr>
        <p:spPr>
          <a:xfrm>
            <a:off x="457200" y="1285860"/>
            <a:ext cx="3000396" cy="108000"/>
          </a:xfrm>
          <a:prstGeom prst="rect">
            <a:avLst/>
          </a:prstGeom>
          <a:gradFill flip="none" rotWithShape="1">
            <a:gsLst>
              <a:gs pos="0">
                <a:srgbClr val="006699"/>
              </a:gs>
              <a:gs pos="100000">
                <a:schemeClr val="bg1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57226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smtClean="0"/>
              <a:t>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500702"/>
            <a:ext cx="5486400" cy="67149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9BA3-FAC5-4424-9462-DA646CFF41C8}" type="datetime1">
              <a:rPr lang="ko-KR" altLang="en-US" smtClean="0"/>
              <a:pPr/>
              <a:t>2008-10-09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72206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 userDrawn="1"/>
        </p:nvSpPr>
        <p:spPr>
          <a:xfrm>
            <a:off x="1792288" y="5357826"/>
            <a:ext cx="5500726" cy="108000"/>
          </a:xfrm>
          <a:prstGeom prst="rect">
            <a:avLst/>
          </a:prstGeom>
          <a:gradFill flip="none" rotWithShape="1">
            <a:gsLst>
              <a:gs pos="0">
                <a:srgbClr val="006699"/>
              </a:gs>
              <a:gs pos="100000">
                <a:schemeClr val="bg1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858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Lv.1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Lv.2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Lv.3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Lv.4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Lv.5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14414" y="6356350"/>
            <a:ext cx="9286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36A12-FD26-49B2-A601-F517DD8C49B7}" type="datetime1">
              <a:rPr lang="ko-KR" altLang="en-US" smtClean="0"/>
              <a:pPr/>
              <a:t>2008-10-09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446720" y="6356350"/>
            <a:ext cx="4250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15338" y="6356350"/>
            <a:ext cx="471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4315" y="1285860"/>
            <a:ext cx="8215370" cy="108000"/>
          </a:xfrm>
          <a:prstGeom prst="rect">
            <a:avLst/>
          </a:prstGeom>
          <a:gradFill flip="none" rotWithShape="1">
            <a:gsLst>
              <a:gs pos="0">
                <a:srgbClr val="006699"/>
              </a:gs>
              <a:gs pos="100000">
                <a:schemeClr val="bg1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42844" y="6072206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rgbClr val="006699"/>
          </a:solidFill>
          <a:latin typeface="+mj-lt"/>
          <a:ea typeface="+mj-ea"/>
          <a:cs typeface="+mj-cs"/>
        </a:defRPr>
      </a:lvl1pPr>
    </p:titleStyle>
    <p:bodyStyle>
      <a:lvl1pPr marL="288000" indent="-252000" algn="l" defTabSz="914400" rtl="0" eaLnBrk="1" latinLnBrk="1" hangingPunct="1">
        <a:spcBef>
          <a:spcPts val="24"/>
        </a:spcBef>
        <a:buClr>
          <a:srgbClr val="990000"/>
        </a:buClr>
        <a:buFont typeface="Wingdings" pitchFamily="2" charset="2"/>
        <a:buChar char="§"/>
        <a:defRPr sz="2800" kern="1200" baseline="0">
          <a:solidFill>
            <a:srgbClr val="003366"/>
          </a:solidFill>
          <a:latin typeface="+mn-lt"/>
          <a:ea typeface="+mn-ea"/>
          <a:cs typeface="+mn-cs"/>
        </a:defRPr>
      </a:lvl1pPr>
      <a:lvl2pPr marL="540000" indent="-216000" algn="l" defTabSz="914400" rtl="0" eaLnBrk="1" latinLnBrk="1" hangingPunct="1">
        <a:spcBef>
          <a:spcPct val="20000"/>
        </a:spcBef>
        <a:buClr>
          <a:srgbClr val="990000"/>
        </a:buClr>
        <a:buFont typeface="Wingdings" pitchFamily="2" charset="2"/>
        <a:buChar char="§"/>
        <a:defRPr sz="2400" kern="1200" baseline="0">
          <a:solidFill>
            <a:srgbClr val="003366"/>
          </a:solidFill>
          <a:latin typeface="+mn-lt"/>
          <a:ea typeface="+mn-ea"/>
          <a:cs typeface="+mn-cs"/>
        </a:defRPr>
      </a:lvl2pPr>
      <a:lvl3pPr marL="792000" indent="-180000" algn="l" defTabSz="914400" rtl="0" eaLnBrk="1" latinLnBrk="1" hangingPunct="1">
        <a:spcBef>
          <a:spcPct val="20000"/>
        </a:spcBef>
        <a:buClr>
          <a:srgbClr val="990000"/>
        </a:buClr>
        <a:buFont typeface="Wingdings" pitchFamily="2" charset="2"/>
        <a:buChar char="§"/>
        <a:defRPr sz="2000" kern="1200">
          <a:solidFill>
            <a:srgbClr val="003366"/>
          </a:solidFill>
          <a:latin typeface="+mn-lt"/>
          <a:ea typeface="+mn-ea"/>
          <a:cs typeface="+mn-cs"/>
        </a:defRPr>
      </a:lvl3pPr>
      <a:lvl4pPr marL="1044000" indent="-180000" algn="l" defTabSz="914400" rtl="0" eaLnBrk="1" latinLnBrk="1" hangingPunct="1">
        <a:spcBef>
          <a:spcPct val="20000"/>
        </a:spcBef>
        <a:buClr>
          <a:srgbClr val="990000"/>
        </a:buClr>
        <a:buFont typeface="Wingdings" pitchFamily="2" charset="2"/>
        <a:buChar char="§"/>
        <a:defRPr sz="2000" kern="1200">
          <a:solidFill>
            <a:srgbClr val="003366"/>
          </a:solidFill>
          <a:latin typeface="+mn-lt"/>
          <a:ea typeface="+mn-ea"/>
          <a:cs typeface="+mn-cs"/>
        </a:defRPr>
      </a:lvl4pPr>
      <a:lvl5pPr marL="1296000" indent="-180000" algn="l" defTabSz="914400" rtl="0" eaLnBrk="1" latinLnBrk="1" hangingPunct="1">
        <a:spcBef>
          <a:spcPct val="20000"/>
        </a:spcBef>
        <a:buClr>
          <a:srgbClr val="990000"/>
        </a:buClr>
        <a:buFont typeface="Wingdings" pitchFamily="2" charset="2"/>
        <a:buChar char="§"/>
        <a:defRPr sz="2000" kern="1200">
          <a:solidFill>
            <a:srgbClr val="0033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Maintenance of Materialized Views:</a:t>
            </a:r>
            <a:br>
              <a:rPr lang="en-US" altLang="ko-KR" dirty="0" smtClean="0"/>
            </a:br>
            <a:r>
              <a:rPr lang="en-US" altLang="ko-KR" dirty="0" smtClean="0"/>
              <a:t>Problems, Techniques, and Applications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214554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dirty="0" err="1" smtClean="0"/>
              <a:t>Ashish</a:t>
            </a:r>
            <a:r>
              <a:rPr lang="en-US" altLang="ko-KR" sz="2400" dirty="0" smtClean="0"/>
              <a:t> Gupta</a:t>
            </a:r>
          </a:p>
          <a:p>
            <a:pPr algn="ctr"/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</a:rPr>
              <a:t>IBM </a:t>
            </a:r>
            <a:r>
              <a:rPr lang="en-US" altLang="ko-KR" sz="2400" dirty="0" err="1" smtClean="0">
                <a:solidFill>
                  <a:schemeClr val="bg1">
                    <a:lumMod val="65000"/>
                  </a:schemeClr>
                </a:solidFill>
              </a:rPr>
              <a:t>almaden</a:t>
            </a:r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</a:rPr>
              <a:t> Research Center</a:t>
            </a:r>
            <a:endParaRPr lang="en-US" altLang="ko-K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sz="2400" dirty="0" err="1" smtClean="0"/>
              <a:t>Inderpal</a:t>
            </a:r>
            <a:r>
              <a:rPr lang="en-US" altLang="ko-KR" sz="2400" dirty="0" smtClean="0"/>
              <a:t> Singh </a:t>
            </a:r>
            <a:r>
              <a:rPr lang="en-US" altLang="ko-KR" sz="2400" dirty="0" err="1" smtClean="0"/>
              <a:t>Mumick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</a:rPr>
              <a:t>AT&amp;T Bell Laboratories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iDB</a:t>
            </a:r>
            <a:r>
              <a:rPr lang="en-US" altLang="ko-KR" dirty="0" smtClean="0"/>
              <a:t> Lab., SNU</a:t>
            </a:r>
          </a:p>
          <a:p>
            <a:r>
              <a:rPr lang="en-US" altLang="ko-KR" dirty="0" err="1" smtClean="0"/>
              <a:t>Junseok</a:t>
            </a:r>
            <a:r>
              <a:rPr lang="en-US" altLang="ko-KR" dirty="0" smtClean="0"/>
              <a:t> Yang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2008-10-10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Full Information </a:t>
            </a:r>
            <a:r>
              <a:rPr lang="en-US" altLang="ko-KR" sz="1800" dirty="0" smtClean="0"/>
              <a:t>[1/]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Nonrecursive</a:t>
            </a:r>
            <a:r>
              <a:rPr lang="en-US" altLang="ko-KR" dirty="0" smtClean="0"/>
              <a:t> Views</a:t>
            </a:r>
          </a:p>
          <a:p>
            <a:pPr lvl="1"/>
            <a:r>
              <a:rPr lang="en-US" altLang="ko-KR" dirty="0" smtClean="0"/>
              <a:t>Counting Algorithm</a:t>
            </a:r>
          </a:p>
          <a:p>
            <a:pPr lvl="2"/>
            <a:r>
              <a:rPr lang="en-US" altLang="ko-KR" dirty="0" smtClean="0"/>
              <a:t>Store duplicate count of each </a:t>
            </a:r>
            <a:r>
              <a:rPr lang="en-US" altLang="ko-KR" dirty="0" err="1" smtClean="0"/>
              <a:t>tuple</a:t>
            </a:r>
            <a:r>
              <a:rPr lang="en-US" altLang="ko-KR" dirty="0" smtClean="0"/>
              <a:t> in the view</a:t>
            </a:r>
          </a:p>
          <a:p>
            <a:pPr lvl="2"/>
            <a:r>
              <a:rPr lang="en-US" altLang="ko-KR" dirty="0" smtClean="0"/>
              <a:t>Insertion +, Deletion 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97964" y="3643314"/>
            <a:ext cx="67601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CREATE VIEW hop(S, D) as</a:t>
            </a:r>
          </a:p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	(select distinct l1.S, l2.D</a:t>
            </a:r>
          </a:p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	 from link l1, link l2 where l1.D = l2.S)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71851" y="4714884"/>
            <a:ext cx="2214578" cy="1143008"/>
            <a:chOff x="1214414" y="3500438"/>
            <a:chExt cx="2214578" cy="1143008"/>
          </a:xfrm>
        </p:grpSpPr>
        <p:sp>
          <p:nvSpPr>
            <p:cNvPr id="6" name="타원 5"/>
            <p:cNvSpPr/>
            <p:nvPr/>
          </p:nvSpPr>
          <p:spPr>
            <a:xfrm>
              <a:off x="1214414" y="3857628"/>
              <a:ext cx="428628" cy="4286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2071670" y="3500438"/>
              <a:ext cx="428628" cy="4286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000364" y="4214818"/>
              <a:ext cx="428628" cy="4286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071670" y="4214818"/>
              <a:ext cx="428628" cy="4286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000364" y="3500438"/>
              <a:ext cx="428628" cy="4286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6" idx="6"/>
              <a:endCxn id="7" idx="2"/>
            </p:cNvCxnSpPr>
            <p:nvPr/>
          </p:nvCxnSpPr>
          <p:spPr>
            <a:xfrm flipV="1">
              <a:off x="1643042" y="3714752"/>
              <a:ext cx="428628" cy="3571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7" idx="6"/>
              <a:endCxn id="10" idx="2"/>
            </p:cNvCxnSpPr>
            <p:nvPr/>
          </p:nvCxnSpPr>
          <p:spPr>
            <a:xfrm>
              <a:off x="2500298" y="3714752"/>
              <a:ext cx="500066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7" idx="6"/>
              <a:endCxn id="8" idx="2"/>
            </p:cNvCxnSpPr>
            <p:nvPr/>
          </p:nvCxnSpPr>
          <p:spPr>
            <a:xfrm>
              <a:off x="2500298" y="3714752"/>
              <a:ext cx="500066" cy="7143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6" idx="6"/>
              <a:endCxn id="9" idx="2"/>
            </p:cNvCxnSpPr>
            <p:nvPr/>
          </p:nvCxnSpPr>
          <p:spPr>
            <a:xfrm>
              <a:off x="1643042" y="4071942"/>
              <a:ext cx="428628" cy="3571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9" idx="6"/>
              <a:endCxn id="8" idx="2"/>
            </p:cNvCxnSpPr>
            <p:nvPr/>
          </p:nvCxnSpPr>
          <p:spPr>
            <a:xfrm>
              <a:off x="2500298" y="4429132"/>
              <a:ext cx="500066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4854915" y="5101722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hop = {(a, c), (a, e)}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3571868" y="5044072"/>
            <a:ext cx="1192722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Full Information </a:t>
            </a:r>
            <a:r>
              <a:rPr lang="en-US" altLang="ko-KR" sz="1800" dirty="0" smtClean="0"/>
              <a:t>[2/]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Nonrecursive</a:t>
            </a:r>
            <a:r>
              <a:rPr lang="en-US" altLang="ko-KR" dirty="0" smtClean="0"/>
              <a:t> Views</a:t>
            </a:r>
          </a:p>
          <a:p>
            <a:pPr lvl="1"/>
            <a:r>
              <a:rPr lang="en-US" altLang="ko-KR" dirty="0" smtClean="0"/>
              <a:t>Algebraic Differencing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 err="1" smtClean="0"/>
              <a:t>Ceri-Widom</a:t>
            </a:r>
            <a:r>
              <a:rPr lang="en-US" altLang="ko-KR" dirty="0" smtClean="0"/>
              <a:t> algorithm</a:t>
            </a:r>
          </a:p>
          <a:p>
            <a:pPr lvl="1"/>
            <a:r>
              <a:rPr lang="en-US" altLang="ko-KR" dirty="0" smtClean="0"/>
              <a:t>Recursive Algorithms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Full Information </a:t>
            </a:r>
            <a:r>
              <a:rPr lang="en-US" altLang="ko-KR" sz="1800" dirty="0" smtClean="0"/>
              <a:t>[3/]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Outer-Join Views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4348" y="2130974"/>
            <a:ext cx="85539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CREATE view V as</a:t>
            </a:r>
          </a:p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select X</a:t>
            </a:r>
            <a:r>
              <a:rPr lang="en-US" altLang="ko-KR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, …, 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ko-KR" b="1" baseline="-25000" dirty="0" err="1" smtClean="0">
                <a:latin typeface="Courier New" pitchFamily="49" charset="0"/>
                <a:cs typeface="Courier New" pitchFamily="49" charset="0"/>
              </a:rPr>
              <a:t>n</a:t>
            </a:r>
            <a:endParaRPr lang="en-US" altLang="ko-KR" b="1" baseline="-25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from R full outer join S on g(Y</a:t>
            </a:r>
            <a:r>
              <a:rPr lang="en-US" altLang="ko-KR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, …, 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altLang="ko-KR" b="1" baseline="-25000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altLang="ko-KR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R(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ko-KR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, …, 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ko-KR" b="1" baseline="-25000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), S(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altLang="ko-KR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, …, 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altLang="ko-KR" b="1" baseline="-25000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altLang="ko-KR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ko-KR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ko-KR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, …, 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ko-KR" b="1" baseline="-25000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altLang="ko-KR" b="1" dirty="0" smtClean="0">
                <a:latin typeface="바탕"/>
                <a:ea typeface="바탕"/>
                <a:cs typeface="Courier New" pitchFamily="49" charset="0"/>
              </a:rPr>
              <a:t>∆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(R) left outer join S on g(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altLang="ko-KR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, …, 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altLang="ko-KR" b="1" baseline="-25000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select X</a:t>
            </a:r>
            <a:r>
              <a:rPr lang="en-US" altLang="ko-KR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, …, 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ko-KR" b="1" baseline="-25000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R’ right outer 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join </a:t>
            </a:r>
            <a:r>
              <a:rPr lang="en-US" altLang="ko-KR" b="1" dirty="0" smtClean="0">
                <a:latin typeface="바탕"/>
                <a:ea typeface="바탕"/>
                <a:cs typeface="Courier New" pitchFamily="49" charset="0"/>
              </a:rPr>
              <a:t>∆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(S) 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on g(Y</a:t>
            </a:r>
            <a:r>
              <a:rPr lang="en-US" altLang="ko-KR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, …, 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altLang="ko-KR" b="1" baseline="-25000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Full Information </a:t>
            </a:r>
            <a:r>
              <a:rPr lang="en-US" altLang="ko-KR" sz="1800" dirty="0" smtClean="0"/>
              <a:t>[4/4]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Recursive Views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 err="1" smtClean="0"/>
              <a:t>Dred</a:t>
            </a:r>
            <a:r>
              <a:rPr lang="en-US" altLang="ko-KR" dirty="0" smtClean="0"/>
              <a:t> Algorithm</a:t>
            </a:r>
          </a:p>
          <a:p>
            <a:pPr lvl="1"/>
            <a:r>
              <a:rPr lang="en-US" altLang="ko-KR" dirty="0" smtClean="0"/>
              <a:t>The PF (Propagation/Filtration) algorithm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 err="1" smtClean="0"/>
              <a:t>Kuchenhoff</a:t>
            </a:r>
            <a:r>
              <a:rPr lang="en-US" altLang="ko-KR" dirty="0" smtClean="0"/>
              <a:t> algorithm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 err="1" smtClean="0"/>
              <a:t>Urpi</a:t>
            </a:r>
            <a:r>
              <a:rPr lang="en-US" altLang="ko-KR" dirty="0" smtClean="0"/>
              <a:t>-Olive algorithm</a:t>
            </a:r>
          </a:p>
          <a:p>
            <a:pPr lvl="1"/>
            <a:r>
              <a:rPr lang="en-US" altLang="ko-KR" dirty="0" smtClean="0"/>
              <a:t>Counting</a:t>
            </a:r>
          </a:p>
          <a:p>
            <a:pPr lvl="1"/>
            <a:r>
              <a:rPr lang="en-US" altLang="ko-KR" dirty="0" smtClean="0"/>
              <a:t>Transitive Closures</a:t>
            </a:r>
          </a:p>
          <a:p>
            <a:pPr lvl="1"/>
            <a:r>
              <a:rPr lang="en-US" altLang="ko-KR" dirty="0" smtClean="0"/>
              <a:t>Nontraditional Views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Partial Information </a:t>
            </a:r>
            <a:r>
              <a:rPr lang="en-US" altLang="ko-KR" sz="1800" dirty="0" smtClean="0"/>
              <a:t>[1/5]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view is not always maintainable for a modification using only partial information</a:t>
            </a:r>
          </a:p>
          <a:p>
            <a:r>
              <a:rPr lang="en-US" altLang="ko-KR" dirty="0" smtClean="0"/>
              <a:t>Even if the view can be maintained, it may also depend upon whether the modification is an insertion, deletion, or update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Checking whether the view can be maintained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latin typeface="바탕"/>
                <a:ea typeface="바탕"/>
              </a:rPr>
              <a:t>→</a:t>
            </a:r>
            <a:r>
              <a:rPr lang="en-US" altLang="ko-KR" dirty="0" smtClean="0">
                <a:ea typeface="바탕"/>
              </a:rPr>
              <a:t> How to maintain the 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Partial Information </a:t>
            </a:r>
            <a:r>
              <a:rPr lang="en-US" altLang="ko-KR" sz="1800" dirty="0" smtClean="0"/>
              <a:t>[2/5]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no Information: Query Independent of Update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14</a:t>
            </a:fld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1750199" y="2391455"/>
            <a:ext cx="5643602" cy="2075091"/>
            <a:chOff x="1750199" y="2391455"/>
            <a:chExt cx="5643602" cy="2075091"/>
          </a:xfrm>
        </p:grpSpPr>
        <p:sp>
          <p:nvSpPr>
            <p:cNvPr id="5" name="직사각형 4"/>
            <p:cNvSpPr/>
            <p:nvPr/>
          </p:nvSpPr>
          <p:spPr>
            <a:xfrm>
              <a:off x="4693451" y="2748645"/>
              <a:ext cx="1557342" cy="642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Materialized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View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폭발 1 5"/>
            <p:cNvSpPr/>
            <p:nvPr/>
          </p:nvSpPr>
          <p:spPr>
            <a:xfrm>
              <a:off x="2607455" y="2391455"/>
              <a:ext cx="1643074" cy="1357322"/>
            </a:xfrm>
            <a:prstGeom prst="irregularSeal1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다중 문서 6"/>
            <p:cNvSpPr/>
            <p:nvPr/>
          </p:nvSpPr>
          <p:spPr>
            <a:xfrm>
              <a:off x="2820055" y="2605769"/>
              <a:ext cx="1217874" cy="928694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Base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Relations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/>
            <p:cNvCxnSpPr>
              <a:stCxn id="7" idx="3"/>
              <a:endCxn id="5" idx="1"/>
            </p:cNvCxnSpPr>
            <p:nvPr/>
          </p:nvCxnSpPr>
          <p:spPr>
            <a:xfrm>
              <a:off x="4037929" y="3070116"/>
              <a:ext cx="655522" cy="1588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750199" y="3605901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003366"/>
                  </a:solidFill>
                </a:rPr>
                <a:t>Modification</a:t>
              </a:r>
              <a:endParaRPr lang="ko-KR" altLang="en-US" dirty="0"/>
            </a:p>
          </p:txBody>
        </p:sp>
        <p:cxnSp>
          <p:nvCxnSpPr>
            <p:cNvPr id="19" name="Shape 18"/>
            <p:cNvCxnSpPr>
              <a:stCxn id="17" idx="0"/>
              <a:endCxn id="7" idx="1"/>
            </p:cNvCxnSpPr>
            <p:nvPr/>
          </p:nvCxnSpPr>
          <p:spPr>
            <a:xfrm rot="5400000" flipH="1" flipV="1">
              <a:off x="2356565" y="3142412"/>
              <a:ext cx="535785" cy="391195"/>
            </a:xfrm>
            <a:prstGeom prst="curved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21901" y="3891653"/>
              <a:ext cx="1071570" cy="369332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003366"/>
                  </a:solidFill>
                </a:rPr>
                <a:t>irrelevant?</a:t>
              </a:r>
              <a:endParaRPr lang="ko-KR" altLang="en-US" dirty="0"/>
            </a:p>
          </p:txBody>
        </p:sp>
        <p:cxnSp>
          <p:nvCxnSpPr>
            <p:cNvPr id="29" name="Shape 28"/>
            <p:cNvCxnSpPr>
              <a:stCxn id="20" idx="3"/>
              <a:endCxn id="5" idx="2"/>
            </p:cNvCxnSpPr>
            <p:nvPr/>
          </p:nvCxnSpPr>
          <p:spPr>
            <a:xfrm flipV="1">
              <a:off x="4893471" y="3391587"/>
              <a:ext cx="578651" cy="684732"/>
            </a:xfrm>
            <a:prstGeom prst="curvedConnector2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322099" y="3820215"/>
              <a:ext cx="20717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003366"/>
                  </a:solidFill>
                </a:rPr>
                <a:t>u</a:t>
              </a:r>
              <a:r>
                <a:rPr lang="en-US" altLang="ko-KR" dirty="0" smtClean="0">
                  <a:solidFill>
                    <a:srgbClr val="003366"/>
                  </a:solidFill>
                </a:rPr>
                <a:t>se other algorithm</a:t>
              </a:r>
            </a:p>
            <a:p>
              <a:r>
                <a:rPr lang="en-US" altLang="ko-KR" dirty="0" smtClean="0">
                  <a:solidFill>
                    <a:srgbClr val="003366"/>
                  </a:solidFill>
                </a:rPr>
                <a:t>for maintenance</a:t>
              </a:r>
              <a:endParaRPr lang="ko-KR" altLang="en-US" dirty="0"/>
            </a:p>
          </p:txBody>
        </p:sp>
        <p:cxnSp>
          <p:nvCxnSpPr>
            <p:cNvPr id="37" name="직선 화살표 연결선 36"/>
            <p:cNvCxnSpPr>
              <a:stCxn id="17" idx="3"/>
              <a:endCxn id="20" idx="1"/>
            </p:cNvCxnSpPr>
            <p:nvPr/>
          </p:nvCxnSpPr>
          <p:spPr>
            <a:xfrm>
              <a:off x="3107521" y="3790567"/>
              <a:ext cx="714380" cy="285752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Partial Information </a:t>
            </a:r>
            <a:r>
              <a:rPr lang="en-US" altLang="ko-KR" sz="1800" dirty="0" smtClean="0"/>
              <a:t>[3/5]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the Materialized View: Self-Maintenance</a:t>
            </a:r>
          </a:p>
          <a:p>
            <a:pPr lvl="1"/>
            <a:r>
              <a:rPr lang="en-US" altLang="ko-KR" dirty="0" smtClean="0"/>
              <a:t>Self-maintainable view is a view that can be maintained using only </a:t>
            </a:r>
            <a:r>
              <a:rPr lang="en-US" altLang="ko-KR" dirty="0" smtClean="0">
                <a:solidFill>
                  <a:srgbClr val="C00000"/>
                </a:solidFill>
              </a:rPr>
              <a:t>the materialized view</a:t>
            </a:r>
            <a:r>
              <a:rPr lang="en-US" altLang="ko-KR" dirty="0" smtClean="0"/>
              <a:t> and </a:t>
            </a:r>
            <a:r>
              <a:rPr lang="en-US" altLang="ko-KR" dirty="0" smtClean="0">
                <a:solidFill>
                  <a:srgbClr val="C00000"/>
                </a:solidFill>
              </a:rPr>
              <a:t>key constraints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Delete a </a:t>
            </a:r>
            <a:r>
              <a:rPr lang="en-US" altLang="ko-KR" dirty="0" err="1" smtClean="0"/>
              <a:t>tuple</a:t>
            </a:r>
            <a:r>
              <a:rPr lang="en-US" altLang="ko-KR" dirty="0" smtClean="0"/>
              <a:t> from relation 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part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Delete 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supp(</a:t>
            </a:r>
            <a:r>
              <a:rPr lang="en-US" altLang="ko-KR" b="1" i="1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1, </a:t>
            </a:r>
            <a:r>
              <a:rPr lang="en-US" altLang="ko-KR" b="1" i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1, 100)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90919" y="3000372"/>
            <a:ext cx="6962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art(</a:t>
            </a:r>
            <a:r>
              <a:rPr lang="en-US" altLang="ko-KR" b="1" u="sng" dirty="0" smtClean="0">
                <a:latin typeface="Courier New" pitchFamily="49" charset="0"/>
                <a:cs typeface="Courier New" pitchFamily="49" charset="0"/>
              </a:rPr>
              <a:t>part_no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, part_cost, contract)</a:t>
            </a:r>
          </a:p>
          <a:p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expensive_parts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(part_no) = ∏</a:t>
            </a:r>
            <a:r>
              <a:rPr lang="en-US" altLang="ko-KR" b="1" baseline="-25000" dirty="0" smtClean="0">
                <a:latin typeface="Courier New" pitchFamily="49" charset="0"/>
                <a:cs typeface="Courier New" pitchFamily="49" charset="0"/>
              </a:rPr>
              <a:t>part_no</a:t>
            </a:r>
            <a:r>
              <a:rPr lang="el-GR" altLang="ko-KR" b="1" dirty="0" smtClean="0">
                <a:latin typeface="Courier New" pitchFamily="49" charset="0"/>
                <a:cs typeface="Courier New" pitchFamily="49" charset="0"/>
              </a:rPr>
              <a:t>σ</a:t>
            </a:r>
            <a:r>
              <a:rPr lang="en-US" altLang="ko-KR" b="1" baseline="-25000" dirty="0" smtClean="0">
                <a:latin typeface="Courier New" pitchFamily="49" charset="0"/>
                <a:cs typeface="Courier New" pitchFamily="49" charset="0"/>
              </a:rPr>
              <a:t>part_cost&gt;1000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(part)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091050" y="4286256"/>
            <a:ext cx="6587060" cy="646331"/>
            <a:chOff x="1090919" y="3139859"/>
            <a:chExt cx="6587060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1090919" y="3139859"/>
              <a:ext cx="65870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supp(</a:t>
              </a:r>
              <a:r>
                <a:rPr lang="en-US" altLang="ko-KR" b="1" dirty="0" err="1" smtClean="0">
                  <a:latin typeface="Courier New" pitchFamily="49" charset="0"/>
                  <a:cs typeface="Courier New" pitchFamily="49" charset="0"/>
                </a:rPr>
                <a:t>supp_no</a:t>
              </a:r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, part_no, price)</a:t>
              </a:r>
            </a:p>
            <a:p>
              <a:r>
                <a:rPr lang="en-US" altLang="ko-KR" b="1" dirty="0" err="1" smtClean="0">
                  <a:latin typeface="Courier New" pitchFamily="49" charset="0"/>
                  <a:cs typeface="Courier New" pitchFamily="49" charset="0"/>
                </a:rPr>
                <a:t>supp_parts</a:t>
              </a:r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(part_no) = </a:t>
              </a:r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∏</a:t>
              </a:r>
              <a:r>
                <a:rPr lang="en-US" altLang="ko-KR" b="1" baseline="-25000" dirty="0" smtClean="0">
                  <a:latin typeface="Courier New" pitchFamily="49" charset="0"/>
                  <a:cs typeface="Courier New" pitchFamily="49" charset="0"/>
                </a:rPr>
                <a:t>part_no</a:t>
              </a:r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(supp   </a:t>
              </a:r>
              <a:r>
                <a:rPr lang="en-US" altLang="ko-KR" b="1" baseline="-25000" dirty="0" smtClean="0">
                  <a:latin typeface="Courier New" pitchFamily="49" charset="0"/>
                  <a:cs typeface="Courier New" pitchFamily="49" charset="0"/>
                </a:rPr>
                <a:t>part_no</a:t>
              </a:r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 part)</a:t>
              </a:r>
              <a:endParaRPr lang="ko-KR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순서도: 대조 9"/>
            <p:cNvSpPr/>
            <p:nvPr/>
          </p:nvSpPr>
          <p:spPr>
            <a:xfrm rot="5400000">
              <a:off x="5841063" y="3509652"/>
              <a:ext cx="162231" cy="157162"/>
            </a:xfrm>
            <a:prstGeom prst="flowChartCollat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Partial Information </a:t>
            </a:r>
            <a:r>
              <a:rPr lang="en-US" altLang="ko-KR" sz="1800" dirty="0" smtClean="0"/>
              <a:t>[4/5]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Materialized View and Some Base Relations</a:t>
            </a:r>
          </a:p>
          <a:p>
            <a:pPr lvl="1"/>
            <a:r>
              <a:rPr lang="en-US" altLang="ko-KR" dirty="0" smtClean="0"/>
              <a:t>Modified Relation is not Available (Chronicle Views)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16</a:t>
            </a:fld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1463812" y="2786058"/>
            <a:ext cx="6216376" cy="2428892"/>
            <a:chOff x="391607" y="2786058"/>
            <a:chExt cx="6216376" cy="2428892"/>
          </a:xfrm>
        </p:grpSpPr>
        <p:grpSp>
          <p:nvGrpSpPr>
            <p:cNvPr id="37" name="그룹 36"/>
            <p:cNvGrpSpPr/>
            <p:nvPr/>
          </p:nvGrpSpPr>
          <p:grpSpPr>
            <a:xfrm>
              <a:off x="2536017" y="2786058"/>
              <a:ext cx="4071966" cy="2428892"/>
              <a:chOff x="857224" y="3000372"/>
              <a:chExt cx="4071966" cy="2428892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3371848" y="3857628"/>
                <a:ext cx="1557342" cy="6429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Materialized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View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순서도: 다중 문서 17"/>
              <p:cNvSpPr/>
              <p:nvPr/>
            </p:nvSpPr>
            <p:spPr>
              <a:xfrm>
                <a:off x="857224" y="4500570"/>
                <a:ext cx="1217874" cy="928694"/>
              </a:xfrm>
              <a:prstGeom prst="flowChartMulti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Base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Relations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" name="그룹 26"/>
              <p:cNvGrpSpPr/>
              <p:nvPr/>
            </p:nvGrpSpPr>
            <p:grpSpPr>
              <a:xfrm>
                <a:off x="894657" y="3000372"/>
                <a:ext cx="1143008" cy="857256"/>
                <a:chOff x="2071670" y="2714620"/>
                <a:chExt cx="1143008" cy="857256"/>
              </a:xfrm>
            </p:grpSpPr>
            <p:sp>
              <p:nvSpPr>
                <p:cNvPr id="21" name="직사각형 20"/>
                <p:cNvSpPr/>
                <p:nvPr/>
              </p:nvSpPr>
              <p:spPr>
                <a:xfrm>
                  <a:off x="2071670" y="2714620"/>
                  <a:ext cx="1143008" cy="2857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…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2071670" y="3000372"/>
                  <a:ext cx="1143008" cy="2857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…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071670" y="3286124"/>
                  <a:ext cx="1143008" cy="2857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…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" name="타원 29"/>
              <p:cNvSpPr/>
              <p:nvPr/>
            </p:nvSpPr>
            <p:spPr>
              <a:xfrm>
                <a:off x="2571736" y="3964785"/>
                <a:ext cx="428628" cy="42862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Cambria" pitchFamily="18" charset="0"/>
                  </a:rPr>
                  <a:t>f</a:t>
                </a:r>
                <a:endParaRPr lang="ko-KR" altLang="en-US" dirty="0">
                  <a:solidFill>
                    <a:schemeClr val="tx1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32" name="직선 화살표 연결선 31"/>
              <p:cNvCxnSpPr>
                <a:stCxn id="22" idx="3"/>
                <a:endCxn id="30" idx="2"/>
              </p:cNvCxnSpPr>
              <p:nvPr/>
            </p:nvCxnSpPr>
            <p:spPr>
              <a:xfrm>
                <a:off x="2037665" y="3429000"/>
                <a:ext cx="534071" cy="7500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>
                <a:stCxn id="18" idx="3"/>
                <a:endCxn id="30" idx="2"/>
              </p:cNvCxnSpPr>
              <p:nvPr/>
            </p:nvCxnSpPr>
            <p:spPr>
              <a:xfrm flipV="1">
                <a:off x="2075098" y="4179099"/>
                <a:ext cx="496638" cy="7858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/>
              <p:cNvCxnSpPr>
                <a:stCxn id="30" idx="6"/>
                <a:endCxn id="17" idx="1"/>
              </p:cNvCxnSpPr>
              <p:nvPr/>
            </p:nvCxnSpPr>
            <p:spPr>
              <a:xfrm>
                <a:off x="3000364" y="4179099"/>
                <a:ext cx="371484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391607" y="3702610"/>
              <a:ext cx="2046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003366"/>
                  </a:solidFill>
                </a:rPr>
                <a:t>Chronicle Relation</a:t>
              </a:r>
            </a:p>
            <a:p>
              <a:r>
                <a:rPr lang="en-US" altLang="ko-KR" dirty="0" smtClean="0">
                  <a:solidFill>
                    <a:srgbClr val="003366"/>
                  </a:solidFill>
                </a:rPr>
                <a:t>(may not be stored)</a:t>
              </a:r>
              <a:endParaRPr lang="ko-KR" altLang="en-US" dirty="0"/>
            </a:p>
          </p:txBody>
        </p:sp>
        <p:cxnSp>
          <p:nvCxnSpPr>
            <p:cNvPr id="40" name="Shape 39"/>
            <p:cNvCxnSpPr>
              <a:stCxn id="38" idx="0"/>
              <a:endCxn id="22" idx="1"/>
            </p:cNvCxnSpPr>
            <p:nvPr/>
          </p:nvCxnSpPr>
          <p:spPr>
            <a:xfrm rot="5400000" flipH="1" flipV="1">
              <a:off x="1750149" y="2879309"/>
              <a:ext cx="487924" cy="1158678"/>
            </a:xfrm>
            <a:prstGeom prst="curved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Partial Information </a:t>
            </a:r>
            <a:r>
              <a:rPr lang="en-US" altLang="ko-KR" sz="1800" dirty="0" smtClean="0"/>
              <a:t>[5/5]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Materialized View and Some Base Relations</a:t>
            </a:r>
          </a:p>
          <a:p>
            <a:pPr lvl="1"/>
            <a:r>
              <a:rPr lang="en-US" altLang="ko-KR" dirty="0" smtClean="0"/>
              <a:t>Only Modified Relation is Available (Change-reference Maintainable)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Delete a </a:t>
            </a:r>
            <a:r>
              <a:rPr lang="en-US" altLang="ko-KR" dirty="0" err="1" smtClean="0"/>
              <a:t>tuple</a:t>
            </a:r>
            <a:r>
              <a:rPr lang="en-US" altLang="ko-KR" dirty="0" smtClean="0"/>
              <a:t> from relation 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supp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091050" y="3000372"/>
            <a:ext cx="6587060" cy="646331"/>
            <a:chOff x="1090919" y="3139859"/>
            <a:chExt cx="658706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1090919" y="3139859"/>
              <a:ext cx="65870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supp(</a:t>
              </a:r>
              <a:r>
                <a:rPr lang="en-US" altLang="ko-KR" b="1" dirty="0" err="1" smtClean="0">
                  <a:latin typeface="Courier New" pitchFamily="49" charset="0"/>
                  <a:cs typeface="Courier New" pitchFamily="49" charset="0"/>
                </a:rPr>
                <a:t>supp_no</a:t>
              </a:r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, part_no, price)</a:t>
              </a:r>
            </a:p>
            <a:p>
              <a:r>
                <a:rPr lang="en-US" altLang="ko-KR" b="1" dirty="0" err="1" smtClean="0">
                  <a:latin typeface="Courier New" pitchFamily="49" charset="0"/>
                  <a:cs typeface="Courier New" pitchFamily="49" charset="0"/>
                </a:rPr>
                <a:t>supp_parts</a:t>
              </a:r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(part_no) = </a:t>
              </a:r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∏</a:t>
              </a:r>
              <a:r>
                <a:rPr lang="en-US" altLang="ko-KR" b="1" baseline="-25000" dirty="0" smtClean="0">
                  <a:latin typeface="Courier New" pitchFamily="49" charset="0"/>
                  <a:cs typeface="Courier New" pitchFamily="49" charset="0"/>
                </a:rPr>
                <a:t>part_no</a:t>
              </a:r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(supp   </a:t>
              </a:r>
              <a:r>
                <a:rPr lang="en-US" altLang="ko-KR" b="1" baseline="-25000" dirty="0" smtClean="0">
                  <a:latin typeface="Courier New" pitchFamily="49" charset="0"/>
                  <a:cs typeface="Courier New" pitchFamily="49" charset="0"/>
                </a:rPr>
                <a:t>part_no</a:t>
              </a:r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 part)</a:t>
              </a:r>
              <a:endParaRPr lang="ko-KR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순서도: 대조 6"/>
            <p:cNvSpPr/>
            <p:nvPr/>
          </p:nvSpPr>
          <p:spPr>
            <a:xfrm rot="5400000">
              <a:off x="5841063" y="3509652"/>
              <a:ext cx="162231" cy="157162"/>
            </a:xfrm>
            <a:prstGeom prst="flowChartCollat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</a:t>
            </a:r>
            <a:r>
              <a:rPr lang="en-US" altLang="ko-KR" sz="1800" dirty="0" smtClean="0"/>
              <a:t>[1/2]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</a:t>
            </a:fld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1500166" y="1714488"/>
            <a:ext cx="2414598" cy="3286148"/>
            <a:chOff x="1750199" y="1500174"/>
            <a:chExt cx="2414598" cy="3286148"/>
          </a:xfrm>
        </p:grpSpPr>
        <p:grpSp>
          <p:nvGrpSpPr>
            <p:cNvPr id="18" name="그룹 17"/>
            <p:cNvGrpSpPr/>
            <p:nvPr/>
          </p:nvGrpSpPr>
          <p:grpSpPr>
            <a:xfrm>
              <a:off x="1750199" y="2214554"/>
              <a:ext cx="2414598" cy="2571768"/>
              <a:chOff x="3571868" y="1428736"/>
              <a:chExt cx="2414598" cy="2571768"/>
            </a:xfrm>
          </p:grpSpPr>
          <p:sp>
            <p:nvSpPr>
              <p:cNvPr id="6" name="원통 5"/>
              <p:cNvSpPr/>
              <p:nvPr/>
            </p:nvSpPr>
            <p:spPr>
              <a:xfrm>
                <a:off x="5072066" y="3214686"/>
                <a:ext cx="914400" cy="642942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DB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순서도: 다중 문서 6"/>
              <p:cNvSpPr/>
              <p:nvPr/>
            </p:nvSpPr>
            <p:spPr>
              <a:xfrm>
                <a:off x="3571868" y="3071810"/>
                <a:ext cx="1203580" cy="928694"/>
              </a:xfrm>
              <a:prstGeom prst="flowChartMulti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Base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Relations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4043059" y="2357430"/>
                <a:ext cx="428628" cy="42862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Cambria" pitchFamily="18" charset="0"/>
                  </a:rPr>
                  <a:t>f</a:t>
                </a:r>
                <a:endParaRPr lang="ko-KR" altLang="en-US" dirty="0">
                  <a:solidFill>
                    <a:schemeClr val="tx1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10" name="직선 화살표 연결선 9"/>
              <p:cNvCxnSpPr>
                <a:stCxn id="7" idx="0"/>
                <a:endCxn id="8" idx="4"/>
              </p:cNvCxnSpPr>
              <p:nvPr/>
            </p:nvCxnSpPr>
            <p:spPr>
              <a:xfrm rot="5400000" flipH="1" flipV="1">
                <a:off x="4114040" y="2928478"/>
                <a:ext cx="285752" cy="91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/>
              <p:cNvSpPr/>
              <p:nvPr/>
            </p:nvSpPr>
            <p:spPr>
              <a:xfrm>
                <a:off x="3799870" y="1428736"/>
                <a:ext cx="914400" cy="6429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View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직선 화살표 연결선 12"/>
              <p:cNvCxnSpPr>
                <a:stCxn id="8" idx="0"/>
                <a:endCxn id="11" idx="2"/>
              </p:cNvCxnSpPr>
              <p:nvPr/>
            </p:nvCxnSpPr>
            <p:spPr>
              <a:xfrm rot="16200000" flipV="1">
                <a:off x="4114346" y="2214402"/>
                <a:ext cx="285752" cy="3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>
                <a:stCxn id="6" idx="2"/>
                <a:endCxn id="7" idx="3"/>
              </p:cNvCxnSpPr>
              <p:nvPr/>
            </p:nvCxnSpPr>
            <p:spPr>
              <a:xfrm rot="10800000">
                <a:off x="4775448" y="3536157"/>
                <a:ext cx="296618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2556523" y="1500174"/>
              <a:ext cx="801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003366"/>
                  </a:solidFill>
                </a:rPr>
                <a:t>View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990110" y="1714488"/>
            <a:ext cx="2510848" cy="3286148"/>
            <a:chOff x="4704358" y="1500174"/>
            <a:chExt cx="2510848" cy="3286148"/>
          </a:xfrm>
        </p:grpSpPr>
        <p:grpSp>
          <p:nvGrpSpPr>
            <p:cNvPr id="30" name="그룹 29"/>
            <p:cNvGrpSpPr/>
            <p:nvPr/>
          </p:nvGrpSpPr>
          <p:grpSpPr>
            <a:xfrm>
              <a:off x="4704358" y="2214554"/>
              <a:ext cx="2510848" cy="2571768"/>
              <a:chOff x="6133118" y="1428736"/>
              <a:chExt cx="2510848" cy="2571768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6133118" y="1428736"/>
                <a:ext cx="2510848" cy="2571768"/>
                <a:chOff x="3475618" y="1428736"/>
                <a:chExt cx="2510848" cy="2571768"/>
              </a:xfrm>
            </p:grpSpPr>
            <p:sp>
              <p:nvSpPr>
                <p:cNvPr id="20" name="원통 19"/>
                <p:cNvSpPr/>
                <p:nvPr/>
              </p:nvSpPr>
              <p:spPr>
                <a:xfrm>
                  <a:off x="5072066" y="3214686"/>
                  <a:ext cx="914400" cy="642942"/>
                </a:xfrm>
                <a:prstGeom prst="ca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DB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순서도: 다중 문서 20"/>
                <p:cNvSpPr/>
                <p:nvPr/>
              </p:nvSpPr>
              <p:spPr>
                <a:xfrm>
                  <a:off x="3557574" y="3071810"/>
                  <a:ext cx="1217874" cy="928694"/>
                </a:xfrm>
                <a:prstGeom prst="flowChartMultidocumen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Base</a:t>
                  </a:r>
                </a:p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Relations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타원 21"/>
                <p:cNvSpPr/>
                <p:nvPr/>
              </p:nvSpPr>
              <p:spPr>
                <a:xfrm>
                  <a:off x="4039975" y="2357430"/>
                  <a:ext cx="428628" cy="4286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  <a:latin typeface="Cambria" pitchFamily="18" charset="0"/>
                    </a:rPr>
                    <a:t>f</a:t>
                  </a:r>
                  <a:endParaRPr lang="ko-KR" altLang="en-US" dirty="0">
                    <a:solidFill>
                      <a:schemeClr val="tx1"/>
                    </a:solidFill>
                    <a:latin typeface="Cambria" pitchFamily="18" charset="0"/>
                  </a:endParaRPr>
                </a:p>
              </p:txBody>
            </p:sp>
            <p:cxnSp>
              <p:nvCxnSpPr>
                <p:cNvPr id="23" name="직선 화살표 연결선 22"/>
                <p:cNvCxnSpPr>
                  <a:stCxn id="21" idx="0"/>
                  <a:endCxn id="22" idx="4"/>
                </p:cNvCxnSpPr>
                <p:nvPr/>
              </p:nvCxnSpPr>
              <p:spPr>
                <a:xfrm rot="5400000" flipH="1" flipV="1">
                  <a:off x="4109416" y="2926938"/>
                  <a:ext cx="285752" cy="399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직사각형 23"/>
                <p:cNvSpPr/>
                <p:nvPr/>
              </p:nvSpPr>
              <p:spPr>
                <a:xfrm>
                  <a:off x="3475618" y="1428736"/>
                  <a:ext cx="1557342" cy="6429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Materialized</a:t>
                  </a:r>
                </a:p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View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" name="직선 화살표 연결선 24"/>
                <p:cNvCxnSpPr>
                  <a:stCxn id="22" idx="0"/>
                  <a:endCxn id="24" idx="2"/>
                </p:cNvCxnSpPr>
                <p:nvPr/>
              </p:nvCxnSpPr>
              <p:spPr>
                <a:xfrm rot="5400000" flipH="1" flipV="1">
                  <a:off x="4111413" y="2214554"/>
                  <a:ext cx="285752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화살표 연결선 25"/>
                <p:cNvCxnSpPr>
                  <a:stCxn id="20" idx="2"/>
                  <a:endCxn id="21" idx="3"/>
                </p:cNvCxnSpPr>
                <p:nvPr/>
              </p:nvCxnSpPr>
              <p:spPr>
                <a:xfrm rot="10800000">
                  <a:off x="4775448" y="3536157"/>
                  <a:ext cx="296618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직선 화살표 연결선 28"/>
              <p:cNvCxnSpPr>
                <a:stCxn id="24" idx="2"/>
                <a:endCxn id="20" idx="1"/>
              </p:cNvCxnSpPr>
              <p:nvPr/>
            </p:nvCxnSpPr>
            <p:spPr>
              <a:xfrm rot="16200000" flipH="1">
                <a:off x="6977773" y="2005693"/>
                <a:ext cx="1143008" cy="1274977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4784396" y="1500174"/>
              <a:ext cx="2350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003366"/>
                  </a:solidFill>
                </a:rPr>
                <a:t>Materialized View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</a:t>
            </a:r>
            <a:r>
              <a:rPr lang="en-US" altLang="ko-KR" sz="1800" dirty="0" smtClean="0"/>
              <a:t>[</a:t>
            </a:r>
            <a:r>
              <a:rPr lang="en-US" altLang="ko-KR" sz="1800" dirty="0" smtClean="0"/>
              <a:t>2</a:t>
            </a:r>
            <a:r>
              <a:rPr lang="en-US" altLang="ko-KR" sz="1800" dirty="0" smtClean="0"/>
              <a:t>/2</a:t>
            </a:r>
            <a:r>
              <a:rPr lang="en-US" altLang="ko-KR" sz="1800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1159" y="1600201"/>
            <a:ext cx="3400420" cy="542915"/>
          </a:xfrm>
        </p:spPr>
        <p:txBody>
          <a:bodyPr/>
          <a:lstStyle/>
          <a:p>
            <a:r>
              <a:rPr lang="en-US" altLang="ko-KR" dirty="0" smtClean="0"/>
              <a:t>View Maintenance?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3929058" y="1681550"/>
            <a:ext cx="4671278" cy="3298290"/>
            <a:chOff x="1285852" y="1928802"/>
            <a:chExt cx="4671278" cy="3298290"/>
          </a:xfrm>
        </p:grpSpPr>
        <p:grpSp>
          <p:nvGrpSpPr>
            <p:cNvPr id="31" name="그룹 30"/>
            <p:cNvGrpSpPr/>
            <p:nvPr/>
          </p:nvGrpSpPr>
          <p:grpSpPr>
            <a:xfrm>
              <a:off x="1285852" y="1928802"/>
              <a:ext cx="3491730" cy="3298290"/>
              <a:chOff x="1805168" y="2143116"/>
              <a:chExt cx="3491730" cy="3298290"/>
            </a:xfrm>
          </p:grpSpPr>
          <p:sp>
            <p:nvSpPr>
              <p:cNvPr id="19" name="폭발 1 18"/>
              <p:cNvSpPr/>
              <p:nvPr/>
            </p:nvSpPr>
            <p:spPr>
              <a:xfrm>
                <a:off x="2566173" y="2143116"/>
                <a:ext cx="2009889" cy="1143008"/>
              </a:xfrm>
              <a:prstGeom prst="irregularSeal1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폭발 1 17"/>
              <p:cNvSpPr/>
              <p:nvPr/>
            </p:nvSpPr>
            <p:spPr>
              <a:xfrm>
                <a:off x="2662424" y="3857628"/>
                <a:ext cx="1643074" cy="1357322"/>
              </a:xfrm>
              <a:prstGeom prst="irregularSeal1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원통 9"/>
              <p:cNvSpPr/>
              <p:nvPr/>
            </p:nvSpPr>
            <p:spPr>
              <a:xfrm>
                <a:off x="4382498" y="4214818"/>
                <a:ext cx="914400" cy="642942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DB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순서도: 다중 문서 10"/>
              <p:cNvSpPr/>
              <p:nvPr/>
            </p:nvSpPr>
            <p:spPr>
              <a:xfrm>
                <a:off x="2875024" y="4071942"/>
                <a:ext cx="1217874" cy="928694"/>
              </a:xfrm>
              <a:prstGeom prst="flowChartMultidocumen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Base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Relations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3356803" y="3357562"/>
                <a:ext cx="428628" cy="4286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Cambria" pitchFamily="18" charset="0"/>
                  </a:rPr>
                  <a:t>f</a:t>
                </a:r>
                <a:endParaRPr lang="ko-KR" altLang="en-US" dirty="0">
                  <a:solidFill>
                    <a:schemeClr val="tx1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13" name="직선 화살표 연결선 12"/>
              <p:cNvCxnSpPr>
                <a:stCxn id="11" idx="0"/>
                <a:endCxn id="12" idx="4"/>
              </p:cNvCxnSpPr>
              <p:nvPr/>
            </p:nvCxnSpPr>
            <p:spPr>
              <a:xfrm rot="5400000" flipH="1" flipV="1">
                <a:off x="3426555" y="3927381"/>
                <a:ext cx="285752" cy="337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/>
              <p:cNvSpPr/>
              <p:nvPr/>
            </p:nvSpPr>
            <p:spPr>
              <a:xfrm>
                <a:off x="2792446" y="2393149"/>
                <a:ext cx="1557342" cy="6429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Materialized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View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직선 화살표 연결선 14"/>
              <p:cNvCxnSpPr>
                <a:stCxn id="12" idx="0"/>
                <a:endCxn id="14" idx="2"/>
              </p:cNvCxnSpPr>
              <p:nvPr/>
            </p:nvCxnSpPr>
            <p:spPr>
              <a:xfrm rot="5400000" flipH="1" flipV="1">
                <a:off x="3410382" y="3196827"/>
                <a:ext cx="321471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>
                <a:stCxn id="10" idx="2"/>
                <a:endCxn id="11" idx="3"/>
              </p:cNvCxnSpPr>
              <p:nvPr/>
            </p:nvCxnSpPr>
            <p:spPr>
              <a:xfrm rot="10800000">
                <a:off x="4092898" y="4536289"/>
                <a:ext cx="2896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/>
              <p:cNvCxnSpPr>
                <a:stCxn id="14" idx="2"/>
                <a:endCxn id="10" idx="1"/>
              </p:cNvCxnSpPr>
              <p:nvPr/>
            </p:nvCxnSpPr>
            <p:spPr>
              <a:xfrm rot="16200000" flipH="1">
                <a:off x="3616044" y="2991163"/>
                <a:ext cx="1178727" cy="1268581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1805168" y="5072074"/>
                <a:ext cx="1357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003366"/>
                    </a:solidFill>
                  </a:rPr>
                  <a:t>Modification</a:t>
                </a:r>
                <a:endParaRPr lang="ko-KR" altLang="en-US" dirty="0"/>
              </a:p>
            </p:txBody>
          </p:sp>
          <p:cxnSp>
            <p:nvCxnSpPr>
              <p:cNvPr id="30" name="Shape 29"/>
              <p:cNvCxnSpPr>
                <a:stCxn id="26" idx="0"/>
                <a:endCxn id="11" idx="1"/>
              </p:cNvCxnSpPr>
              <p:nvPr/>
            </p:nvCxnSpPr>
            <p:spPr>
              <a:xfrm rot="5400000" flipH="1" flipV="1">
                <a:off x="2411534" y="4608585"/>
                <a:ext cx="535785" cy="391195"/>
              </a:xfrm>
              <a:prstGeom prst="curvedConnector2">
                <a:avLst/>
              </a:prstGeom>
              <a:ln w="254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4071934" y="2916792"/>
              <a:ext cx="1885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dirty="0" smtClean="0">
                  <a:solidFill>
                    <a:srgbClr val="003366"/>
                  </a:solidFill>
                </a:rPr>
                <a:t>View Maintenance</a:t>
              </a:r>
              <a:endParaRPr lang="ko-KR" altLang="en-US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39" name="Shape 38"/>
            <p:cNvCxnSpPr>
              <a:stCxn id="33" idx="1"/>
            </p:cNvCxnSpPr>
            <p:nvPr/>
          </p:nvCxnSpPr>
          <p:spPr>
            <a:xfrm rot="10800000" flipV="1">
              <a:off x="3786182" y="3101458"/>
              <a:ext cx="285752" cy="327542"/>
            </a:xfrm>
            <a:prstGeom prst="curvedConnector2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내용 개체 틀 2"/>
          <p:cNvSpPr txBox="1">
            <a:spLocks/>
          </p:cNvSpPr>
          <p:nvPr/>
        </p:nvSpPr>
        <p:spPr>
          <a:xfrm>
            <a:off x="471159" y="5072074"/>
            <a:ext cx="4900618" cy="1044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8000" marR="0" lvl="0" indent="-252000" algn="l" defTabSz="914400" rtl="0" eaLnBrk="1" fontAlgn="auto" latinLnBrk="1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>
                <a:srgbClr val="99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Incremental View Maintenance?</a:t>
            </a:r>
          </a:p>
          <a:p>
            <a:pPr marL="745200" lvl="1" indent="-252000">
              <a:spcBef>
                <a:spcPts val="24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altLang="ko-KR" sz="2400" dirty="0" smtClean="0">
                <a:solidFill>
                  <a:srgbClr val="003366"/>
                </a:solidFill>
              </a:rPr>
              <a:t>Compute changes to a view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Classification</a:t>
            </a:r>
            <a:br>
              <a:rPr lang="en-US" altLang="ko-KR" dirty="0" smtClean="0"/>
            </a:br>
            <a:r>
              <a:rPr lang="en-US" altLang="ko-KR" dirty="0" smtClean="0"/>
              <a:t>of the View Maintenance Problem </a:t>
            </a:r>
            <a:r>
              <a:rPr lang="en-US" altLang="ko-KR" sz="2000" dirty="0" smtClean="0"/>
              <a:t>[1/5]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840171"/>
          </a:xfrm>
        </p:spPr>
        <p:txBody>
          <a:bodyPr/>
          <a:lstStyle/>
          <a:p>
            <a:r>
              <a:rPr lang="en-US" altLang="ko-KR" dirty="0" smtClean="0"/>
              <a:t>If 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part(</a:t>
            </a:r>
            <a:r>
              <a:rPr lang="en-US" altLang="ko-KR" b="1" i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1, 5000, </a:t>
            </a:r>
            <a:r>
              <a:rPr lang="en-US" altLang="ko-KR" b="1" i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15)</a:t>
            </a:r>
            <a:r>
              <a:rPr lang="en-US" altLang="ko-KR" dirty="0" smtClean="0"/>
              <a:t> is inserted,</a:t>
            </a:r>
          </a:p>
          <a:p>
            <a:pPr lvl="1"/>
            <a:r>
              <a:rPr lang="en-US" altLang="ko-KR" dirty="0" smtClean="0"/>
              <a:t>Materialized view alone is available</a:t>
            </a:r>
          </a:p>
          <a:p>
            <a:pPr lvl="1"/>
            <a:r>
              <a:rPr lang="en-US" altLang="ko-KR" dirty="0" smtClean="0"/>
              <a:t>Base relation 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part</a:t>
            </a:r>
            <a:r>
              <a:rPr lang="en-US" altLang="ko-KR" dirty="0" smtClean="0"/>
              <a:t> alone is available</a:t>
            </a:r>
            <a:endParaRPr lang="en-US" altLang="ko-KR" dirty="0" smtClean="0"/>
          </a:p>
          <a:p>
            <a:r>
              <a:rPr lang="en-US" altLang="ko-KR" dirty="0" smtClean="0"/>
              <a:t>If 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part(</a:t>
            </a:r>
            <a:r>
              <a:rPr lang="en-US" altLang="ko-KR" b="1" i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1, 2000, </a:t>
            </a:r>
            <a:r>
              <a:rPr lang="en-US" altLang="ko-KR" b="1" i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12)</a:t>
            </a:r>
            <a:r>
              <a:rPr lang="en-US" altLang="ko-KR" dirty="0" smtClean="0"/>
              <a:t> is deleted,</a:t>
            </a:r>
          </a:p>
          <a:p>
            <a:pPr lvl="1"/>
            <a:r>
              <a:rPr lang="en-US" altLang="ko-KR" dirty="0" smtClean="0"/>
              <a:t>There is no algorithm using only the materialized view.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0538" y="1610165"/>
            <a:ext cx="6962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art(part_no, part_cost, contract)</a:t>
            </a:r>
          </a:p>
          <a:p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expensive_parts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(part_no) = ∏</a:t>
            </a:r>
            <a:r>
              <a:rPr lang="en-US" altLang="ko-KR" b="1" baseline="-25000" dirty="0" smtClean="0">
                <a:latin typeface="Courier New" pitchFamily="49" charset="0"/>
                <a:cs typeface="Courier New" pitchFamily="49" charset="0"/>
              </a:rPr>
              <a:t>part_no</a:t>
            </a:r>
            <a:r>
              <a:rPr lang="el-GR" altLang="ko-KR" b="1" dirty="0" smtClean="0">
                <a:latin typeface="Courier New" pitchFamily="49" charset="0"/>
                <a:cs typeface="Courier New" pitchFamily="49" charset="0"/>
              </a:rPr>
              <a:t>σ</a:t>
            </a:r>
            <a:r>
              <a:rPr lang="en-US" altLang="ko-KR" b="1" baseline="-25000" dirty="0" smtClean="0">
                <a:latin typeface="Courier New" pitchFamily="49" charset="0"/>
                <a:cs typeface="Courier New" pitchFamily="49" charset="0"/>
              </a:rPr>
              <a:t>part_cost&gt;1000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(part)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61289" y="5286388"/>
            <a:ext cx="4021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Information</a:t>
            </a:r>
            <a:r>
              <a:rPr lang="en-US" altLang="ko-KR" sz="2800" dirty="0" smtClean="0">
                <a:solidFill>
                  <a:srgbClr val="C00000"/>
                </a:solidFill>
              </a:rPr>
              <a:t> </a:t>
            </a:r>
            <a:r>
              <a:rPr lang="en-US" altLang="ko-KR" sz="3200" dirty="0" smtClean="0">
                <a:solidFill>
                  <a:srgbClr val="C00000"/>
                </a:solidFill>
              </a:rPr>
              <a:t>Dimension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Classification</a:t>
            </a:r>
            <a:br>
              <a:rPr lang="en-US" altLang="ko-KR" dirty="0" smtClean="0"/>
            </a:br>
            <a:r>
              <a:rPr lang="en-US" altLang="ko-KR" dirty="0" smtClean="0"/>
              <a:t>of the View Maintenance Problem </a:t>
            </a:r>
            <a:r>
              <a:rPr lang="en-US" altLang="ko-KR" sz="2000" dirty="0" smtClean="0"/>
              <a:t>[2/5]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Insertion</a:t>
            </a:r>
          </a:p>
          <a:p>
            <a:r>
              <a:rPr lang="en-US" altLang="ko-KR" dirty="0" smtClean="0"/>
              <a:t>Deletion</a:t>
            </a:r>
          </a:p>
          <a:p>
            <a:r>
              <a:rPr lang="en-US" altLang="ko-KR" dirty="0" smtClean="0"/>
              <a:t>Update or Deletion followed by an Insertion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07172" y="4415861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Modification</a:t>
            </a:r>
            <a:r>
              <a:rPr lang="en-US" altLang="ko-KR" sz="2800" dirty="0" smtClean="0">
                <a:solidFill>
                  <a:srgbClr val="C00000"/>
                </a:solidFill>
              </a:rPr>
              <a:t> </a:t>
            </a:r>
            <a:r>
              <a:rPr lang="en-US" altLang="ko-KR" sz="3200" dirty="0" smtClean="0">
                <a:solidFill>
                  <a:srgbClr val="C00000"/>
                </a:solidFill>
              </a:rPr>
              <a:t>Dimension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Classification</a:t>
            </a:r>
            <a:br>
              <a:rPr lang="en-US" altLang="ko-KR" dirty="0" smtClean="0"/>
            </a:br>
            <a:r>
              <a:rPr lang="en-US" altLang="ko-KR" dirty="0" smtClean="0"/>
              <a:t>of the View Maintenance Problem </a:t>
            </a:r>
            <a:r>
              <a:rPr lang="en-US" altLang="ko-KR" sz="2000" dirty="0" smtClean="0"/>
              <a:t>[3/5]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840171"/>
          </a:xfrm>
        </p:spPr>
        <p:txBody>
          <a:bodyPr/>
          <a:lstStyle/>
          <a:p>
            <a:r>
              <a:rPr lang="en-US" altLang="ko-KR" dirty="0" smtClean="0"/>
              <a:t>When insert 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part(</a:t>
            </a:r>
            <a:r>
              <a:rPr lang="en-US" altLang="ko-KR" b="1" i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1, 5000, </a:t>
            </a:r>
            <a:r>
              <a:rPr lang="en-US" altLang="ko-KR" b="1" i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15)</a:t>
            </a:r>
            <a:r>
              <a:rPr lang="en-US" altLang="ko-KR" dirty="0" smtClean="0"/>
              <a:t> and 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supp_parts</a:t>
            </a:r>
            <a:r>
              <a:rPr lang="en-US" altLang="ko-KR" dirty="0" smtClean="0"/>
              <a:t> does not contain </a:t>
            </a:r>
            <a:r>
              <a:rPr lang="en-US" altLang="ko-KR" b="1" i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C00000"/>
                </a:solidFill>
              </a:rPr>
              <a:t>join</a:t>
            </a:r>
            <a:r>
              <a:rPr lang="en-US" altLang="ko-KR" dirty="0" smtClean="0"/>
              <a:t> makes it impossible to maintain 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supp_parts</a:t>
            </a:r>
            <a:r>
              <a:rPr lang="en-US" altLang="ko-KR" dirty="0" smtClean="0"/>
              <a:t> </a:t>
            </a:r>
            <a:r>
              <a:rPr lang="en-US" altLang="ko-KR" dirty="0" smtClean="0"/>
              <a:t>using the materialized 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70538" y="1610165"/>
            <a:ext cx="6587060" cy="646331"/>
            <a:chOff x="470538" y="1610165"/>
            <a:chExt cx="658706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470538" y="1610165"/>
              <a:ext cx="65870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supp(</a:t>
              </a:r>
              <a:r>
                <a:rPr lang="en-US" altLang="ko-KR" b="1" dirty="0" err="1" smtClean="0">
                  <a:latin typeface="Courier New" pitchFamily="49" charset="0"/>
                  <a:cs typeface="Courier New" pitchFamily="49" charset="0"/>
                </a:rPr>
                <a:t>supp_no</a:t>
              </a:r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, part_no, price)</a:t>
              </a:r>
            </a:p>
            <a:p>
              <a:r>
                <a:rPr lang="en-US" altLang="ko-KR" b="1" dirty="0" err="1" smtClean="0">
                  <a:latin typeface="Courier New" pitchFamily="49" charset="0"/>
                  <a:cs typeface="Courier New" pitchFamily="49" charset="0"/>
                </a:rPr>
                <a:t>supp_parts</a:t>
              </a:r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(part_no) = </a:t>
              </a:r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∏</a:t>
              </a:r>
              <a:r>
                <a:rPr lang="en-US" altLang="ko-KR" b="1" baseline="-25000" dirty="0" smtClean="0">
                  <a:latin typeface="Courier New" pitchFamily="49" charset="0"/>
                  <a:cs typeface="Courier New" pitchFamily="49" charset="0"/>
                </a:rPr>
                <a:t>part_no</a:t>
              </a:r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(supp   </a:t>
              </a:r>
              <a:r>
                <a:rPr lang="en-US" altLang="ko-KR" b="1" baseline="-25000" dirty="0" smtClean="0">
                  <a:latin typeface="Courier New" pitchFamily="49" charset="0"/>
                  <a:cs typeface="Courier New" pitchFamily="49" charset="0"/>
                </a:rPr>
                <a:t>part_no</a:t>
              </a:r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 part)</a:t>
              </a:r>
              <a:endParaRPr lang="ko-KR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순서도: 대조 5"/>
            <p:cNvSpPr/>
            <p:nvPr/>
          </p:nvSpPr>
          <p:spPr>
            <a:xfrm rot="5400000">
              <a:off x="5212408" y="1973900"/>
              <a:ext cx="162231" cy="157162"/>
            </a:xfrm>
            <a:prstGeom prst="flowChartCollat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78079" y="5000636"/>
            <a:ext cx="3587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Language</a:t>
            </a:r>
            <a:r>
              <a:rPr lang="en-US" altLang="ko-KR" sz="2800" dirty="0" smtClean="0">
                <a:solidFill>
                  <a:srgbClr val="C00000"/>
                </a:solidFill>
              </a:rPr>
              <a:t> </a:t>
            </a:r>
            <a:r>
              <a:rPr lang="en-US" altLang="ko-KR" sz="3200" dirty="0" smtClean="0">
                <a:solidFill>
                  <a:srgbClr val="C00000"/>
                </a:solidFill>
              </a:rPr>
              <a:t>Dimension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Classification</a:t>
            </a:r>
            <a:br>
              <a:rPr lang="en-US" altLang="ko-KR" dirty="0" smtClean="0"/>
            </a:br>
            <a:r>
              <a:rPr lang="en-US" altLang="ko-KR" dirty="0" smtClean="0"/>
              <a:t>of the View Maintenance Problem </a:t>
            </a:r>
            <a:r>
              <a:rPr lang="en-US" altLang="ko-KR" sz="2000" dirty="0" smtClean="0"/>
              <a:t>[4/5]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View 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supp_parts</a:t>
            </a:r>
            <a:r>
              <a:rPr lang="en-US" altLang="ko-KR" dirty="0" smtClean="0"/>
              <a:t> is maintainable if the view contains 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part_no</a:t>
            </a:r>
            <a:r>
              <a:rPr lang="en-US" altLang="ko-KR" dirty="0" smtClean="0"/>
              <a:t> </a:t>
            </a:r>
            <a:r>
              <a:rPr lang="en-US" altLang="ko-KR" b="1" i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dirty="0" smtClean="0"/>
              <a:t> but not otherwise</a:t>
            </a:r>
          </a:p>
          <a:p>
            <a:pPr lvl="1"/>
            <a:r>
              <a:rPr lang="en-US" altLang="ko-KR" dirty="0" smtClean="0"/>
              <a:t>The maintainability of a view </a:t>
            </a:r>
            <a:r>
              <a:rPr lang="en-US" altLang="ko-KR" dirty="0" smtClean="0">
                <a:solidFill>
                  <a:srgbClr val="C00000"/>
                </a:solidFill>
              </a:rPr>
              <a:t>depends on the particular instance</a:t>
            </a:r>
            <a:r>
              <a:rPr lang="en-US" altLang="ko-KR" dirty="0" smtClean="0"/>
              <a:t> of the database and the modification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52619" y="4572008"/>
            <a:ext cx="3438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Instance</a:t>
            </a:r>
            <a:r>
              <a:rPr lang="en-US" altLang="ko-KR" sz="2800" dirty="0" smtClean="0">
                <a:solidFill>
                  <a:srgbClr val="C00000"/>
                </a:solidFill>
              </a:rPr>
              <a:t> </a:t>
            </a:r>
            <a:r>
              <a:rPr lang="en-US" altLang="ko-KR" sz="3200" dirty="0" smtClean="0">
                <a:solidFill>
                  <a:srgbClr val="C00000"/>
                </a:solidFill>
              </a:rPr>
              <a:t>Dimension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Classification</a:t>
            </a:r>
            <a:br>
              <a:rPr lang="en-US" altLang="ko-KR" dirty="0" smtClean="0"/>
            </a:br>
            <a:r>
              <a:rPr lang="en-US" altLang="ko-KR" dirty="0" smtClean="0"/>
              <a:t>of the View Maintenance Problem </a:t>
            </a:r>
            <a:r>
              <a:rPr lang="en-US" altLang="ko-KR" sz="2000" dirty="0" smtClean="0"/>
              <a:t>[</a:t>
            </a:r>
            <a:r>
              <a:rPr lang="en-US" altLang="ko-KR" sz="2000" dirty="0" smtClean="0"/>
              <a:t>5</a:t>
            </a:r>
            <a:r>
              <a:rPr lang="en-US" altLang="ko-KR" sz="2000" dirty="0" smtClean="0"/>
              <a:t>/5]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그림 4" descr="untitled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981218"/>
            <a:ext cx="6419850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Idea Behind View Maintenance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Incremental maintenance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3752839" y="2143116"/>
            <a:ext cx="1714512" cy="869398"/>
            <a:chOff x="2285984" y="3429000"/>
            <a:chExt cx="1714512" cy="869398"/>
          </a:xfrm>
        </p:grpSpPr>
        <p:sp>
          <p:nvSpPr>
            <p:cNvPr id="5" name="타원 4"/>
            <p:cNvSpPr/>
            <p:nvPr/>
          </p:nvSpPr>
          <p:spPr>
            <a:xfrm>
              <a:off x="2285984" y="3429000"/>
              <a:ext cx="428628" cy="4286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571868" y="3429000"/>
              <a:ext cx="428628" cy="4286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5" idx="6"/>
              <a:endCxn id="6" idx="2"/>
            </p:cNvCxnSpPr>
            <p:nvPr/>
          </p:nvCxnSpPr>
          <p:spPr>
            <a:xfrm>
              <a:off x="2714612" y="3643314"/>
              <a:ext cx="857256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365810" y="3929066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link(a, b)</a:t>
              </a:r>
              <a:endParaRPr lang="ko-KR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573046" y="4988494"/>
            <a:ext cx="6074099" cy="369332"/>
            <a:chOff x="1500166" y="3929066"/>
            <a:chExt cx="6074099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500166" y="3929066"/>
              <a:ext cx="6074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h</a:t>
              </a:r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op(X, Y) = ∏</a:t>
              </a:r>
              <a:r>
                <a:rPr lang="en-US" altLang="ko-KR" b="1" baseline="-25000" dirty="0" smtClean="0">
                  <a:latin typeface="Courier New" pitchFamily="49" charset="0"/>
                  <a:cs typeface="Courier New" pitchFamily="49" charset="0"/>
                </a:rPr>
                <a:t>X,Y</a:t>
              </a:r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(link(X, V)  </a:t>
              </a:r>
              <a:r>
                <a:rPr lang="en-US" altLang="ko-KR" b="1" baseline="-25000" dirty="0" smtClean="0">
                  <a:latin typeface="Courier New" pitchFamily="49" charset="0"/>
                  <a:cs typeface="Courier New" pitchFamily="49" charset="0"/>
                </a:rPr>
                <a:t>V=W</a:t>
              </a:r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 link(W, Y))</a:t>
              </a:r>
              <a:endParaRPr lang="ko-KR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순서도: 대조 20"/>
            <p:cNvSpPr/>
            <p:nvPr/>
          </p:nvSpPr>
          <p:spPr>
            <a:xfrm rot="5400000">
              <a:off x="5198121" y="4035871"/>
              <a:ext cx="162231" cy="157162"/>
            </a:xfrm>
            <a:prstGeom prst="flowChartCollat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209541" y="5506066"/>
            <a:ext cx="6801108" cy="923330"/>
            <a:chOff x="1209541" y="5006000"/>
            <a:chExt cx="6801108" cy="923330"/>
          </a:xfrm>
        </p:grpSpPr>
        <p:grpSp>
          <p:nvGrpSpPr>
            <p:cNvPr id="28" name="그룹 27"/>
            <p:cNvGrpSpPr/>
            <p:nvPr/>
          </p:nvGrpSpPr>
          <p:grpSpPr>
            <a:xfrm>
              <a:off x="1209541" y="5006000"/>
              <a:ext cx="6724918" cy="923330"/>
              <a:chOff x="1498297" y="4702742"/>
              <a:chExt cx="6724918" cy="92333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498297" y="4702742"/>
                <a:ext cx="67249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latin typeface="바탕"/>
                    <a:ea typeface="바탕"/>
                    <a:cs typeface="Courier New" pitchFamily="49" charset="0"/>
                  </a:rPr>
                  <a:t>∆</a:t>
                </a:r>
                <a:r>
                  <a:rPr lang="en-US" altLang="ko-KR" b="1" dirty="0" smtClean="0">
                    <a:latin typeface="Courier New" pitchFamily="49" charset="0"/>
                    <a:cs typeface="Courier New" pitchFamily="49" charset="0"/>
                  </a:rPr>
                  <a:t>(hop) = ∏</a:t>
                </a:r>
                <a:r>
                  <a:rPr lang="en-US" altLang="ko-KR" b="1" baseline="-25000" dirty="0" smtClean="0">
                    <a:latin typeface="Courier New" pitchFamily="49" charset="0"/>
                    <a:cs typeface="Courier New" pitchFamily="49" charset="0"/>
                  </a:rPr>
                  <a:t>X,Y</a:t>
                </a:r>
                <a:r>
                  <a:rPr lang="en-US" altLang="ko-KR" b="1" dirty="0" smtClean="0">
                    <a:latin typeface="Courier New" pitchFamily="49" charset="0"/>
                    <a:cs typeface="Courier New" pitchFamily="49" charset="0"/>
                  </a:rPr>
                  <a:t>((</a:t>
                </a:r>
                <a:r>
                  <a:rPr lang="en-US" altLang="ko-KR" b="1" dirty="0" smtClean="0">
                    <a:latin typeface="바탕"/>
                    <a:ea typeface="바탕"/>
                    <a:cs typeface="Courier New" pitchFamily="49" charset="0"/>
                  </a:rPr>
                  <a:t>∆</a:t>
                </a:r>
                <a:r>
                  <a:rPr lang="en-US" altLang="ko-KR" b="1" dirty="0" smtClean="0">
                    <a:latin typeface="Courier New" pitchFamily="49" charset="0"/>
                    <a:cs typeface="Courier New" pitchFamily="49" charset="0"/>
                  </a:rPr>
                  <a:t>(link)  </a:t>
                </a:r>
                <a:r>
                  <a:rPr lang="en-US" altLang="ko-KR" b="1" baseline="-25000" dirty="0" smtClean="0">
                    <a:latin typeface="Courier New" pitchFamily="49" charset="0"/>
                    <a:cs typeface="Courier New" pitchFamily="49" charset="0"/>
                  </a:rPr>
                  <a:t>V=W</a:t>
                </a:r>
                <a:r>
                  <a:rPr lang="en-US" altLang="ko-KR" b="1" dirty="0" smtClean="0">
                    <a:latin typeface="Courier New" pitchFamily="49" charset="0"/>
                    <a:cs typeface="Courier New" pitchFamily="49" charset="0"/>
                  </a:rPr>
                  <a:t> link(W, Y))</a:t>
                </a:r>
                <a:r>
                  <a:rPr lang="en-US" altLang="ko-KR" b="1" dirty="0" smtClean="0">
                    <a:latin typeface="바탕"/>
                    <a:ea typeface="바탕"/>
                    <a:cs typeface="Courier New" pitchFamily="49" charset="0"/>
                  </a:rPr>
                  <a:t>∪</a:t>
                </a:r>
                <a:br>
                  <a:rPr lang="en-US" altLang="ko-KR" b="1" dirty="0" smtClean="0">
                    <a:latin typeface="바탕"/>
                    <a:ea typeface="바탕"/>
                    <a:cs typeface="Courier New" pitchFamily="49" charset="0"/>
                  </a:rPr>
                </a:br>
                <a:r>
                  <a:rPr lang="en-US" altLang="ko-KR" b="1" dirty="0" smtClean="0">
                    <a:latin typeface="Courier New" pitchFamily="49" charset="0"/>
                    <a:ea typeface="바탕"/>
                    <a:cs typeface="Courier New" pitchFamily="49" charset="0"/>
                  </a:rPr>
                  <a:t>	</a:t>
                </a:r>
                <a:r>
                  <a:rPr lang="en-US" altLang="ko-KR" b="1" dirty="0" smtClean="0">
                    <a:latin typeface="Courier New" pitchFamily="49" charset="0"/>
                    <a:ea typeface="바탕"/>
                    <a:cs typeface="Courier New" pitchFamily="49" charset="0"/>
                  </a:rPr>
                  <a:t>	(link(X, V)  </a:t>
                </a:r>
                <a:r>
                  <a:rPr lang="en-US" altLang="ko-KR" b="1" baseline="-25000" dirty="0" smtClean="0">
                    <a:latin typeface="Courier New" pitchFamily="49" charset="0"/>
                    <a:cs typeface="Courier New" pitchFamily="49" charset="0"/>
                  </a:rPr>
                  <a:t>V=W</a:t>
                </a:r>
                <a:r>
                  <a:rPr lang="en-US" altLang="ko-KR" b="1" dirty="0" smtClean="0">
                    <a:latin typeface="Courier New" pitchFamily="49" charset="0"/>
                    <a:ea typeface="바탕"/>
                    <a:cs typeface="Courier New" pitchFamily="49" charset="0"/>
                  </a:rPr>
                  <a:t> </a:t>
                </a:r>
                <a:r>
                  <a:rPr lang="en-US" altLang="ko-KR" b="1" dirty="0" smtClean="0">
                    <a:latin typeface="바탕"/>
                    <a:ea typeface="바탕"/>
                    <a:cs typeface="Courier New" pitchFamily="49" charset="0"/>
                  </a:rPr>
                  <a:t>∆</a:t>
                </a:r>
                <a:r>
                  <a:rPr lang="en-US" altLang="ko-KR" b="1" dirty="0" smtClean="0">
                    <a:latin typeface="Courier New" pitchFamily="49" charset="0"/>
                    <a:ea typeface="바탕"/>
                    <a:cs typeface="Courier New" pitchFamily="49" charset="0"/>
                  </a:rPr>
                  <a:t>(link)(W, Y))</a:t>
                </a:r>
                <a:r>
                  <a:rPr lang="en-US" altLang="ko-KR" b="1" dirty="0" smtClean="0">
                    <a:latin typeface="바탕"/>
                    <a:ea typeface="바탕"/>
                    <a:cs typeface="Courier New" pitchFamily="49" charset="0"/>
                  </a:rPr>
                  <a:t>∪</a:t>
                </a:r>
                <a:endParaRPr lang="en-US" altLang="ko-KR" b="1" dirty="0" smtClean="0">
                  <a:latin typeface="Courier New" pitchFamily="49" charset="0"/>
                  <a:ea typeface="바탕"/>
                  <a:cs typeface="Courier New" pitchFamily="49" charset="0"/>
                </a:endParaRPr>
              </a:p>
              <a:p>
                <a:r>
                  <a:rPr lang="en-US" altLang="ko-KR" b="1" dirty="0" smtClean="0">
                    <a:latin typeface="Courier New" pitchFamily="49" charset="0"/>
                    <a:ea typeface="바탕"/>
                    <a:cs typeface="Courier New" pitchFamily="49" charset="0"/>
                  </a:rPr>
                  <a:t>	</a:t>
                </a:r>
                <a:r>
                  <a:rPr lang="en-US" altLang="ko-KR" b="1" dirty="0" smtClean="0">
                    <a:latin typeface="Courier New" pitchFamily="49" charset="0"/>
                    <a:ea typeface="바탕"/>
                    <a:cs typeface="Courier New" pitchFamily="49" charset="0"/>
                  </a:rPr>
                  <a:t>	(</a:t>
                </a:r>
                <a:r>
                  <a:rPr lang="en-US" altLang="ko-KR" b="1" dirty="0" smtClean="0">
                    <a:latin typeface="바탕"/>
                    <a:ea typeface="바탕"/>
                    <a:cs typeface="Courier New" pitchFamily="49" charset="0"/>
                  </a:rPr>
                  <a:t>∆</a:t>
                </a:r>
                <a:r>
                  <a:rPr lang="en-US" altLang="ko-KR" b="1" dirty="0" smtClean="0">
                    <a:latin typeface="Courier New" pitchFamily="49" charset="0"/>
                    <a:ea typeface="바탕"/>
                    <a:cs typeface="Courier New" pitchFamily="49" charset="0"/>
                  </a:rPr>
                  <a:t>(link)(X, V)  </a:t>
                </a:r>
                <a:r>
                  <a:rPr lang="en-US" altLang="ko-KR" b="1" baseline="-25000" dirty="0" smtClean="0">
                    <a:latin typeface="Courier New" pitchFamily="49" charset="0"/>
                    <a:cs typeface="Courier New" pitchFamily="49" charset="0"/>
                  </a:rPr>
                  <a:t>V=W</a:t>
                </a:r>
                <a:r>
                  <a:rPr lang="en-US" altLang="ko-KR" b="1" dirty="0" smtClean="0">
                    <a:latin typeface="Courier New" pitchFamily="49" charset="0"/>
                    <a:ea typeface="바탕"/>
                    <a:cs typeface="Courier New" pitchFamily="49" charset="0"/>
                  </a:rPr>
                  <a:t> </a:t>
                </a:r>
                <a:r>
                  <a:rPr lang="en-US" altLang="ko-KR" b="1" dirty="0" smtClean="0">
                    <a:latin typeface="바탕"/>
                    <a:ea typeface="바탕"/>
                    <a:cs typeface="Courier New" pitchFamily="49" charset="0"/>
                  </a:rPr>
                  <a:t>∆</a:t>
                </a:r>
                <a:r>
                  <a:rPr lang="en-US" altLang="ko-KR" b="1" dirty="0" smtClean="0">
                    <a:latin typeface="Courier New" pitchFamily="49" charset="0"/>
                    <a:ea typeface="바탕"/>
                    <a:cs typeface="Courier New" pitchFamily="49" charset="0"/>
                  </a:rPr>
                  <a:t>(link)(W, Y)))</a:t>
                </a:r>
                <a:endParaRPr lang="ko-KR" altLang="en-US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5" name="순서도: 대조 24"/>
              <p:cNvSpPr/>
              <p:nvPr/>
            </p:nvSpPr>
            <p:spPr>
              <a:xfrm rot="5400000">
                <a:off x="4483741" y="4812064"/>
                <a:ext cx="162231" cy="157162"/>
              </a:xfrm>
              <a:prstGeom prst="flowChartCollat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순서도: 대조 25"/>
              <p:cNvSpPr/>
              <p:nvPr/>
            </p:nvSpPr>
            <p:spPr>
              <a:xfrm rot="5400000">
                <a:off x="4941244" y="5088191"/>
                <a:ext cx="162231" cy="157162"/>
              </a:xfrm>
              <a:prstGeom prst="flowChartCollat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순서도: 대조 26"/>
              <p:cNvSpPr/>
              <p:nvPr/>
            </p:nvSpPr>
            <p:spPr>
              <a:xfrm rot="5400000">
                <a:off x="5355284" y="5360255"/>
                <a:ext cx="162231" cy="157162"/>
              </a:xfrm>
              <a:prstGeom prst="flowChartCollat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타원 28"/>
            <p:cNvSpPr/>
            <p:nvPr/>
          </p:nvSpPr>
          <p:spPr>
            <a:xfrm>
              <a:off x="6643702" y="5100949"/>
              <a:ext cx="214314" cy="21431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7500958" y="5357826"/>
              <a:ext cx="214314" cy="21431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7796335" y="5643578"/>
              <a:ext cx="214314" cy="21431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538525" y="3081435"/>
            <a:ext cx="2143140" cy="1776325"/>
            <a:chOff x="6000760" y="1643050"/>
            <a:chExt cx="2143140" cy="1776325"/>
          </a:xfrm>
        </p:grpSpPr>
        <p:grpSp>
          <p:nvGrpSpPr>
            <p:cNvPr id="18" name="그룹 17"/>
            <p:cNvGrpSpPr/>
            <p:nvPr/>
          </p:nvGrpSpPr>
          <p:grpSpPr>
            <a:xfrm>
              <a:off x="6000760" y="2071678"/>
              <a:ext cx="2143140" cy="1145525"/>
              <a:chOff x="4429124" y="3429000"/>
              <a:chExt cx="2143140" cy="1145525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4429124" y="3429000"/>
                <a:ext cx="428628" cy="4286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5286380" y="3429000"/>
                <a:ext cx="428628" cy="4286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z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직선 화살표 연결선 11"/>
              <p:cNvCxnSpPr>
                <a:stCxn id="10" idx="6"/>
                <a:endCxn id="11" idx="2"/>
              </p:cNvCxnSpPr>
              <p:nvPr/>
            </p:nvCxnSpPr>
            <p:spPr>
              <a:xfrm>
                <a:off x="4857752" y="3643314"/>
                <a:ext cx="428628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/>
              <p:cNvSpPr/>
              <p:nvPr/>
            </p:nvSpPr>
            <p:spPr>
              <a:xfrm>
                <a:off x="6143636" y="3429000"/>
                <a:ext cx="428628" cy="4286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직선 화살표 연결선 14"/>
              <p:cNvCxnSpPr>
                <a:stCxn id="11" idx="6"/>
                <a:endCxn id="13" idx="2"/>
              </p:cNvCxnSpPr>
              <p:nvPr/>
            </p:nvCxnSpPr>
            <p:spPr>
              <a:xfrm>
                <a:off x="5715008" y="3643314"/>
                <a:ext cx="428628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789684" y="4205193"/>
                <a:ext cx="1425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latin typeface="Courier New" pitchFamily="49" charset="0"/>
                    <a:cs typeface="Courier New" pitchFamily="49" charset="0"/>
                  </a:rPr>
                  <a:t>hop(c, d)</a:t>
                </a:r>
                <a:endParaRPr lang="ko-KR" altLang="en-US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33" name="왼쪽 중괄호 32"/>
            <p:cNvSpPr/>
            <p:nvPr/>
          </p:nvSpPr>
          <p:spPr>
            <a:xfrm>
              <a:off x="6572262" y="1643050"/>
              <a:ext cx="71440" cy="771524"/>
            </a:xfrm>
            <a:prstGeom prst="leftBrace">
              <a:avLst/>
            </a:prstGeom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왼쪽 중괄호 33"/>
            <p:cNvSpPr/>
            <p:nvPr/>
          </p:nvSpPr>
          <p:spPr>
            <a:xfrm>
              <a:off x="7477643" y="1643050"/>
              <a:ext cx="71440" cy="771524"/>
            </a:xfrm>
            <a:prstGeom prst="leftBrace">
              <a:avLst/>
            </a:prstGeom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6520076" y="1700800"/>
              <a:ext cx="214314" cy="21431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7429520" y="1700800"/>
              <a:ext cx="214314" cy="21431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981642" y="2656870"/>
              <a:ext cx="214314" cy="21431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왼쪽 중괄호 37"/>
            <p:cNvSpPr/>
            <p:nvPr/>
          </p:nvSpPr>
          <p:spPr>
            <a:xfrm>
              <a:off x="7020142" y="1704863"/>
              <a:ext cx="71438" cy="1714512"/>
            </a:xfrm>
            <a:prstGeom prst="leftBrace">
              <a:avLst/>
            </a:prstGeom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NU IDB Lab. Forma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NU IDB Lab.">
      <a:majorFont>
        <a:latin typeface="Gill Sans MT"/>
        <a:ea typeface="굴림"/>
        <a:cs typeface=""/>
      </a:majorFont>
      <a:minorFont>
        <a:latin typeface="Gill Sans MT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SNU IDB Lab. Format</Template>
  <TotalTime>1461</TotalTime>
  <Words>686</Words>
  <Application>Microsoft Office PowerPoint</Application>
  <PresentationFormat>화면 슬라이드 쇼(4:3)</PresentationFormat>
  <Paragraphs>183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SNU IDB Lab. Format</vt:lpstr>
      <vt:lpstr>Maintenance of Materialized Views: Problems, Techniques, and Applications</vt:lpstr>
      <vt:lpstr>Introduction [1/2]</vt:lpstr>
      <vt:lpstr>Introduction [2/2]</vt:lpstr>
      <vt:lpstr>Classification of the View Maintenance Problem [1/5]</vt:lpstr>
      <vt:lpstr>Classification of the View Maintenance Problem [2/5]</vt:lpstr>
      <vt:lpstr>Classification of the View Maintenance Problem [3/5]</vt:lpstr>
      <vt:lpstr>Classification of the View Maintenance Problem [4/5]</vt:lpstr>
      <vt:lpstr>Classification of the View Maintenance Problem [5/5]</vt:lpstr>
      <vt:lpstr>The Idea Behind View Maintenance</vt:lpstr>
      <vt:lpstr>Using Full Information [1/]</vt:lpstr>
      <vt:lpstr>Using Full Information [2/]</vt:lpstr>
      <vt:lpstr>Using Full Information [3/]</vt:lpstr>
      <vt:lpstr>Using Full Information [4/4]</vt:lpstr>
      <vt:lpstr>Using Partial Information [1/5]</vt:lpstr>
      <vt:lpstr>Using Partial Information [2/5]</vt:lpstr>
      <vt:lpstr>Using Partial Information [3/5]</vt:lpstr>
      <vt:lpstr>Using Partial Information [4/5]</vt:lpstr>
      <vt:lpstr>Using Partial Information [5/5]</vt:lpstr>
    </vt:vector>
  </TitlesOfParts>
  <Company>iDB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Junseok Yang</dc:creator>
  <cp:lastModifiedBy>Junseok Yang</cp:lastModifiedBy>
  <cp:revision>202</cp:revision>
  <dcterms:created xsi:type="dcterms:W3CDTF">2008-10-08T11:58:54Z</dcterms:created>
  <dcterms:modified xsi:type="dcterms:W3CDTF">2008-10-10T05:34:31Z</dcterms:modified>
</cp:coreProperties>
</file>