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360" r:id="rId2"/>
    <p:sldId id="414" r:id="rId3"/>
    <p:sldId id="440" r:id="rId4"/>
    <p:sldId id="442" r:id="rId5"/>
    <p:sldId id="443" r:id="rId6"/>
    <p:sldId id="444" r:id="rId7"/>
    <p:sldId id="439" r:id="rId8"/>
    <p:sldId id="441" r:id="rId9"/>
    <p:sldId id="445" r:id="rId10"/>
    <p:sldId id="446" r:id="rId11"/>
    <p:sldId id="447" r:id="rId12"/>
    <p:sldId id="448" r:id="rId13"/>
    <p:sldId id="449" r:id="rId14"/>
    <p:sldId id="450" r:id="rId15"/>
    <p:sldId id="451" r:id="rId16"/>
    <p:sldId id="452" r:id="rId17"/>
    <p:sldId id="453" r:id="rId18"/>
    <p:sldId id="278" r:id="rId19"/>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BD2F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보통 스타일 2 - 강조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보통 스타일 2 - 강조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밝은 스타일 1 - 강조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F1AB2-1976-4502-BF36-3FF5EA218861}" styleName="보통 스타일 4 - 강조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보통 스타일 4 - 강조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85" autoAdjust="0"/>
    <p:restoredTop sz="84344" autoAdjust="0"/>
  </p:normalViewPr>
  <p:slideViewPr>
    <p:cSldViewPr>
      <p:cViewPr varScale="1">
        <p:scale>
          <a:sx n="76" d="100"/>
          <a:sy n="76" d="100"/>
        </p:scale>
        <p:origin x="-240" y="-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23D37E5-44EA-4E71-A92B-2E9F1EC527FB}" type="datetimeFigureOut">
              <a:rPr lang="ko-KR" altLang="en-US" smtClean="0"/>
              <a:t>2013-04-04</a:t>
            </a:fld>
            <a:endParaRPr lang="ko-KR" altLang="en-US"/>
          </a:p>
        </p:txBody>
      </p:sp>
      <p:sp>
        <p:nvSpPr>
          <p:cNvPr id="4" name="바닥글 개체 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AF469EF-598E-4249-A037-3BA4333FBA25}" type="slidenum">
              <a:rPr lang="ko-KR" altLang="en-US" smtClean="0"/>
              <a:t>‹#›</a:t>
            </a:fld>
            <a:endParaRPr lang="ko-KR" altLang="en-US"/>
          </a:p>
        </p:txBody>
      </p:sp>
    </p:spTree>
    <p:extLst>
      <p:ext uri="{BB962C8B-B14F-4D97-AF65-F5344CB8AC3E}">
        <p14:creationId xmlns:p14="http://schemas.microsoft.com/office/powerpoint/2010/main" val="142798692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364767-9A2E-4752-9542-9FBBA8DB4FD4}" type="datetimeFigureOut">
              <a:rPr lang="ko-KR" altLang="en-US" smtClean="0"/>
              <a:t>2013-04-04</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81E1F5-2B45-4EC3-BF57-CB756619C87B}" type="slidenum">
              <a:rPr lang="ko-KR" altLang="en-US" smtClean="0"/>
              <a:t>‹#›</a:t>
            </a:fld>
            <a:endParaRPr lang="ko-KR" altLang="en-US"/>
          </a:p>
        </p:txBody>
      </p:sp>
    </p:spTree>
    <p:extLst>
      <p:ext uri="{BB962C8B-B14F-4D97-AF65-F5344CB8AC3E}">
        <p14:creationId xmlns:p14="http://schemas.microsoft.com/office/powerpoint/2010/main" val="523702644"/>
      </p:ext>
    </p:extLst>
  </p:cSld>
  <p:clrMap bg1="lt1" tx1="dk1" bg2="lt2" tx2="dk2" accent1="accent1" accent2="accent2" accent3="accent3" accent4="accent4" accent5="accent5" accent6="accent6" hlink="hlink" folHlink="folHlink"/>
  <p:hf hd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211263" y="214313"/>
            <a:ext cx="4573587" cy="3429000"/>
          </a:xfrm>
        </p:spPr>
      </p:sp>
      <p:sp>
        <p:nvSpPr>
          <p:cNvPr id="3" name="슬라이드 노트 개체 틀 2"/>
          <p:cNvSpPr>
            <a:spLocks noGrp="1"/>
          </p:cNvSpPr>
          <p:nvPr>
            <p:ph type="body" idx="1"/>
          </p:nvPr>
        </p:nvSpPr>
        <p:spPr/>
        <p:txBody>
          <a:bodyPr>
            <a:normAutofit/>
          </a:bodyPr>
          <a:lstStyle/>
          <a:p>
            <a:endParaRPr lang="en-US" altLang="ko-KR" dirty="0" smtClean="0"/>
          </a:p>
        </p:txBody>
      </p:sp>
      <p:sp>
        <p:nvSpPr>
          <p:cNvPr id="4" name="슬라이드 번호 개체 틀 3"/>
          <p:cNvSpPr>
            <a:spLocks noGrp="1"/>
          </p:cNvSpPr>
          <p:nvPr>
            <p:ph type="sldNum" sz="quarter" idx="10"/>
          </p:nvPr>
        </p:nvSpPr>
        <p:spPr>
          <a:xfrm>
            <a:off x="3884613" y="8685215"/>
            <a:ext cx="2971800" cy="457201"/>
          </a:xfrm>
          <a:prstGeom prst="rect">
            <a:avLst/>
          </a:prstGeom>
        </p:spPr>
        <p:txBody>
          <a:bodyPr/>
          <a:lstStyle/>
          <a:p>
            <a:fld id="{E1F218CC-981A-4E1A-BC31-F6D8E5B0BA02}" type="slidenum">
              <a:rPr lang="ko-KR" altLang="en-US" smtClean="0"/>
              <a:pPr/>
              <a:t>1</a:t>
            </a:fld>
            <a:endParaRPr lang="ko-KR" altLang="en-US" dirty="0"/>
          </a:p>
        </p:txBody>
      </p:sp>
      <p:sp>
        <p:nvSpPr>
          <p:cNvPr id="5" name="바닥글 개체 틀 4"/>
          <p:cNvSpPr>
            <a:spLocks noGrp="1"/>
          </p:cNvSpPr>
          <p:nvPr>
            <p:ph type="ftr" sz="quarter" idx="11"/>
          </p:nvPr>
        </p:nvSpPr>
        <p:spPr/>
        <p:txBody>
          <a:bodyPr/>
          <a:lstStyle/>
          <a:p>
            <a:endParaRPr lang="ko-KR"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9B81E1F5-2B45-4EC3-BF57-CB756619C87B}" type="slidenum">
              <a:rPr lang="ko-KR" altLang="en-US" smtClean="0"/>
              <a:t>2</a:t>
            </a:fld>
            <a:endParaRPr lang="ko-KR" altLang="en-US"/>
          </a:p>
        </p:txBody>
      </p:sp>
      <p:sp>
        <p:nvSpPr>
          <p:cNvPr id="5" name="바닥글 개체 틀 4"/>
          <p:cNvSpPr>
            <a:spLocks noGrp="1"/>
          </p:cNvSpPr>
          <p:nvPr>
            <p:ph type="ftr" sz="quarter" idx="11"/>
          </p:nvPr>
        </p:nvSpPr>
        <p:spPr/>
        <p:txBody>
          <a:bodyPr/>
          <a:lstStyle/>
          <a:p>
            <a:endParaRPr lang="ko-KR" altLang="en-US"/>
          </a:p>
        </p:txBody>
      </p:sp>
    </p:spTree>
    <p:extLst>
      <p:ext uri="{BB962C8B-B14F-4D97-AF65-F5344CB8AC3E}">
        <p14:creationId xmlns:p14="http://schemas.microsoft.com/office/powerpoint/2010/main" val="401656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9B81E1F5-2B45-4EC3-BF57-CB756619C87B}" type="slidenum">
              <a:rPr lang="ko-KR" altLang="en-US" smtClean="0"/>
              <a:t>9</a:t>
            </a:fld>
            <a:endParaRPr lang="ko-KR" altLang="en-US"/>
          </a:p>
        </p:txBody>
      </p:sp>
      <p:sp>
        <p:nvSpPr>
          <p:cNvPr id="5" name="바닥글 개체 틀 4"/>
          <p:cNvSpPr>
            <a:spLocks noGrp="1"/>
          </p:cNvSpPr>
          <p:nvPr>
            <p:ph type="ftr" sz="quarter" idx="11"/>
          </p:nvPr>
        </p:nvSpPr>
        <p:spPr/>
        <p:txBody>
          <a:bodyPr/>
          <a:lstStyle/>
          <a:p>
            <a:endParaRPr lang="ko-KR" altLang="en-US"/>
          </a:p>
        </p:txBody>
      </p:sp>
    </p:spTree>
    <p:extLst>
      <p:ext uri="{BB962C8B-B14F-4D97-AF65-F5344CB8AC3E}">
        <p14:creationId xmlns:p14="http://schemas.microsoft.com/office/powerpoint/2010/main" val="401656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 </a:t>
            </a:r>
            <a:r>
              <a:rPr lang="en-US" altLang="ko-KR" dirty="0" err="1" smtClean="0"/>
              <a:t>xpointer</a:t>
            </a:r>
            <a:r>
              <a:rPr lang="en-US" altLang="ko-KR" dirty="0" smtClean="0"/>
              <a:t>(id("foo")) =&gt; </a:t>
            </a:r>
            <a:r>
              <a:rPr lang="en-US" altLang="ko-KR" dirty="0" err="1" smtClean="0"/>
              <a:t>foobar</a:t>
            </a:r>
            <a:endParaRPr lang="en-US" altLang="ko-KR" dirty="0" smtClean="0"/>
          </a:p>
          <a:p>
            <a:r>
              <a:rPr lang="en-US" altLang="ko-KR" dirty="0" smtClean="0"/>
              <a:t> </a:t>
            </a:r>
            <a:r>
              <a:rPr lang="en-US" altLang="ko-KR" dirty="0" err="1" smtClean="0"/>
              <a:t>xpointer</a:t>
            </a:r>
            <a:r>
              <a:rPr lang="en-US" altLang="ko-KR" dirty="0" smtClean="0"/>
              <a:t>(/</a:t>
            </a:r>
            <a:r>
              <a:rPr lang="en-US" altLang="ko-KR" dirty="0" err="1" smtClean="0"/>
              <a:t>foobar</a:t>
            </a:r>
            <a:r>
              <a:rPr lang="en-US" altLang="ko-KR" dirty="0" smtClean="0"/>
              <a:t>/1) =&gt; bar</a:t>
            </a:r>
          </a:p>
          <a:p>
            <a:r>
              <a:rPr lang="en-US" altLang="ko-KR" dirty="0" smtClean="0"/>
              <a:t>element(/1/2/1) =&gt; </a:t>
            </a:r>
            <a:r>
              <a:rPr lang="en-US" altLang="ko-KR" dirty="0" err="1" smtClean="0"/>
              <a:t>bom</a:t>
            </a:r>
            <a:r>
              <a:rPr lang="en-US" altLang="ko-KR" dirty="0" smtClean="0"/>
              <a:t> (a=1) (/1 descend into first element (</a:t>
            </a:r>
            <a:r>
              <a:rPr lang="en-US" altLang="ko-KR" dirty="0" err="1" smtClean="0"/>
              <a:t>foobar</a:t>
            </a:r>
            <a:r>
              <a:rPr lang="en-US" altLang="ko-KR" dirty="0" smtClean="0"/>
              <a:t>),</a:t>
            </a:r>
          </a:p>
          <a:p>
            <a:r>
              <a:rPr lang="en-US" altLang="ko-KR" dirty="0" smtClean="0"/>
              <a:t>                               /2 descend into second child element (</a:t>
            </a:r>
            <a:r>
              <a:rPr lang="en-US" altLang="ko-KR" dirty="0" err="1" smtClean="0"/>
              <a:t>baz</a:t>
            </a:r>
            <a:r>
              <a:rPr lang="en-US" altLang="ko-KR" dirty="0" smtClean="0"/>
              <a:t>),</a:t>
            </a:r>
          </a:p>
          <a:p>
            <a:r>
              <a:rPr lang="en-US" altLang="ko-KR" dirty="0" smtClean="0"/>
              <a:t>                               /1 select first child element (</a:t>
            </a:r>
            <a:r>
              <a:rPr lang="en-US" altLang="ko-KR" dirty="0" err="1" smtClean="0"/>
              <a:t>bom</a:t>
            </a:r>
            <a:r>
              <a:rPr lang="en-US" altLang="ko-KR" dirty="0" smtClean="0"/>
              <a:t>))</a:t>
            </a:r>
            <a:endParaRPr lang="ko-KR" altLang="en-US" dirty="0"/>
          </a:p>
        </p:txBody>
      </p:sp>
      <p:sp>
        <p:nvSpPr>
          <p:cNvPr id="4" name="바닥글 개체 틀 3"/>
          <p:cNvSpPr>
            <a:spLocks noGrp="1"/>
          </p:cNvSpPr>
          <p:nvPr>
            <p:ph type="ftr" sz="quarter" idx="10"/>
          </p:nvPr>
        </p:nvSpPr>
        <p:spPr/>
        <p:txBody>
          <a:bodyPr/>
          <a:lstStyle/>
          <a:p>
            <a:endParaRPr lang="ko-KR" altLang="en-US"/>
          </a:p>
        </p:txBody>
      </p:sp>
      <p:sp>
        <p:nvSpPr>
          <p:cNvPr id="5" name="슬라이드 번호 개체 틀 4"/>
          <p:cNvSpPr>
            <a:spLocks noGrp="1"/>
          </p:cNvSpPr>
          <p:nvPr>
            <p:ph type="sldNum" sz="quarter" idx="11"/>
          </p:nvPr>
        </p:nvSpPr>
        <p:spPr/>
        <p:txBody>
          <a:bodyPr/>
          <a:lstStyle/>
          <a:p>
            <a:fld id="{9B81E1F5-2B45-4EC3-BF57-CB756619C87B}" type="slidenum">
              <a:rPr lang="ko-KR" altLang="en-US" smtClean="0"/>
              <a:t>12</a:t>
            </a:fld>
            <a:endParaRPr lang="ko-KR" altLang="en-US"/>
          </a:p>
        </p:txBody>
      </p:sp>
    </p:spTree>
    <p:extLst>
      <p:ext uri="{BB962C8B-B14F-4D97-AF65-F5344CB8AC3E}">
        <p14:creationId xmlns:p14="http://schemas.microsoft.com/office/powerpoint/2010/main" val="1812943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9B81E1F5-2B45-4EC3-BF57-CB756619C87B}" type="slidenum">
              <a:rPr lang="ko-KR" altLang="en-US" smtClean="0"/>
              <a:t>13</a:t>
            </a:fld>
            <a:endParaRPr lang="ko-KR" altLang="en-US"/>
          </a:p>
        </p:txBody>
      </p:sp>
      <p:sp>
        <p:nvSpPr>
          <p:cNvPr id="5" name="바닥글 개체 틀 4"/>
          <p:cNvSpPr>
            <a:spLocks noGrp="1"/>
          </p:cNvSpPr>
          <p:nvPr>
            <p:ph type="ftr" sz="quarter" idx="11"/>
          </p:nvPr>
        </p:nvSpPr>
        <p:spPr/>
        <p:txBody>
          <a:bodyPr/>
          <a:lstStyle/>
          <a:p>
            <a:endParaRPr lang="ko-KR" altLang="en-US"/>
          </a:p>
        </p:txBody>
      </p:sp>
    </p:spTree>
    <p:extLst>
      <p:ext uri="{BB962C8B-B14F-4D97-AF65-F5344CB8AC3E}">
        <p14:creationId xmlns:p14="http://schemas.microsoft.com/office/powerpoint/2010/main" val="4016567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바닥글 개체 틀 3"/>
          <p:cNvSpPr>
            <a:spLocks noGrp="1"/>
          </p:cNvSpPr>
          <p:nvPr>
            <p:ph type="ftr" sz="quarter" idx="10"/>
          </p:nvPr>
        </p:nvSpPr>
        <p:spPr/>
        <p:txBody>
          <a:bodyPr/>
          <a:lstStyle/>
          <a:p>
            <a:endParaRPr lang="ko-KR" altLang="en-US"/>
          </a:p>
        </p:txBody>
      </p:sp>
      <p:sp>
        <p:nvSpPr>
          <p:cNvPr id="5" name="슬라이드 번호 개체 틀 4"/>
          <p:cNvSpPr>
            <a:spLocks noGrp="1"/>
          </p:cNvSpPr>
          <p:nvPr>
            <p:ph type="sldNum" sz="quarter" idx="11"/>
          </p:nvPr>
        </p:nvSpPr>
        <p:spPr/>
        <p:txBody>
          <a:bodyPr/>
          <a:lstStyle/>
          <a:p>
            <a:fld id="{9B81E1F5-2B45-4EC3-BF57-CB756619C87B}" type="slidenum">
              <a:rPr lang="ko-KR" altLang="en-US" smtClean="0"/>
              <a:t>18</a:t>
            </a:fld>
            <a:endParaRPr lang="ko-KR" altLang="en-US"/>
          </a:p>
        </p:txBody>
      </p:sp>
    </p:spTree>
    <p:extLst>
      <p:ext uri="{BB962C8B-B14F-4D97-AF65-F5344CB8AC3E}">
        <p14:creationId xmlns:p14="http://schemas.microsoft.com/office/powerpoint/2010/main" val="16384278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1844824"/>
            <a:ext cx="7772400" cy="1470025"/>
          </a:xfrm>
        </p:spPr>
        <p:txBody>
          <a:bodyPr anchor="b">
            <a:normAutofit/>
          </a:bodyPr>
          <a:lstStyle>
            <a:lvl1pPr algn="l">
              <a:defRPr sz="3600" b="1">
                <a:solidFill>
                  <a:schemeClr val="bg1"/>
                </a:solidFill>
                <a:effectLst>
                  <a:outerShdw blurRad="38100" dist="38100" dir="2700000" algn="tl">
                    <a:srgbClr val="000000">
                      <a:alpha val="43137"/>
                    </a:srgbClr>
                  </a:outerShdw>
                </a:effectLst>
              </a:defRPr>
            </a:lvl1pPr>
          </a:lstStyle>
          <a:p>
            <a:r>
              <a:rPr lang="ko-KR" altLang="en-US" dirty="0" smtClean="0"/>
              <a:t>마스터 제목 스타일 편집</a:t>
            </a:r>
            <a:endParaRPr lang="ko-KR" altLang="en-US" dirty="0"/>
          </a:p>
        </p:txBody>
      </p:sp>
      <p:sp>
        <p:nvSpPr>
          <p:cNvPr id="3" name="부제목 2"/>
          <p:cNvSpPr>
            <a:spLocks noGrp="1"/>
          </p:cNvSpPr>
          <p:nvPr>
            <p:ph type="subTitle" idx="1"/>
          </p:nvPr>
        </p:nvSpPr>
        <p:spPr>
          <a:xfrm>
            <a:off x="720414" y="3573016"/>
            <a:ext cx="7715304" cy="1752600"/>
          </a:xfrm>
        </p:spPr>
        <p:txBody>
          <a:bodyPr>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dirty="0" smtClean="0"/>
              <a:t>마스터 부제목 스타일 편집</a:t>
            </a:r>
            <a:endParaRPr lang="ko-KR" altLang="en-US" dirty="0"/>
          </a:p>
        </p:txBody>
      </p:sp>
      <p:cxnSp>
        <p:nvCxnSpPr>
          <p:cNvPr id="7" name="직선 연결선 6"/>
          <p:cNvCxnSpPr/>
          <p:nvPr userDrawn="1"/>
        </p:nvCxnSpPr>
        <p:spPr>
          <a:xfrm>
            <a:off x="714348" y="3428206"/>
            <a:ext cx="7715304" cy="158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제목 1"/>
          <p:cNvSpPr>
            <a:spLocks noGrp="1"/>
          </p:cNvSpPr>
          <p:nvPr>
            <p:ph type="title"/>
          </p:nvPr>
        </p:nvSpPr>
        <p:spPr>
          <a:xfrm>
            <a:off x="179512" y="116632"/>
            <a:ext cx="8784976" cy="792088"/>
          </a:xfrm>
        </p:spPr>
        <p:txBody>
          <a:bodyPr>
            <a:normAutofit/>
          </a:bodyPr>
          <a:lstStyle>
            <a:lvl1pPr algn="l">
              <a:defRPr sz="3600" b="1">
                <a:solidFill>
                  <a:schemeClr val="bg1"/>
                </a:solidFill>
                <a:effectLst>
                  <a:outerShdw blurRad="38100" dist="38100" dir="2700000" algn="tl">
                    <a:srgbClr val="000000">
                      <a:alpha val="43137"/>
                    </a:srgbClr>
                  </a:outerShdw>
                </a:effectLst>
              </a:defRPr>
            </a:lvl1pPr>
          </a:lstStyle>
          <a:p>
            <a:r>
              <a:rPr lang="ko-KR" altLang="en-US" dirty="0" smtClean="0"/>
              <a:t>마스터 제목 스타일 편집</a:t>
            </a:r>
            <a:endParaRPr lang="ko-KR" altLang="en-US" dirty="0"/>
          </a:p>
        </p:txBody>
      </p:sp>
      <p:sp>
        <p:nvSpPr>
          <p:cNvPr id="3" name="내용 개체 틀 2"/>
          <p:cNvSpPr>
            <a:spLocks noGrp="1"/>
          </p:cNvSpPr>
          <p:nvPr>
            <p:ph idx="1"/>
          </p:nvPr>
        </p:nvSpPr>
        <p:spPr>
          <a:xfrm>
            <a:off x="179512" y="1063277"/>
            <a:ext cx="8784976" cy="5462067"/>
          </a:xfrm>
        </p:spPr>
        <p:txBody>
          <a:bodyPr>
            <a:normAutofit/>
          </a:bodyPr>
          <a:lstStyle>
            <a:lvl1pPr marL="342900" indent="-342900">
              <a:buClr>
                <a:srgbClr val="C00000"/>
              </a:buClr>
              <a:buFont typeface="Wingdings" pitchFamily="2" charset="2"/>
              <a:buChar char="§"/>
              <a:defRPr sz="2200"/>
            </a:lvl1pPr>
            <a:lvl2pPr>
              <a:buClr>
                <a:srgbClr val="C00000"/>
              </a:buClr>
              <a:defRPr sz="2000"/>
            </a:lvl2pPr>
            <a:lvl3pPr marL="1143000" indent="-228600">
              <a:buClr>
                <a:srgbClr val="C00000"/>
              </a:buClr>
              <a:buFont typeface="Wingdings" pitchFamily="2" charset="2"/>
              <a:buChar char="§"/>
              <a:defRPr sz="1800"/>
            </a:lvl3pPr>
            <a:lvl4pPr>
              <a:buClr>
                <a:srgbClr val="C00000"/>
              </a:buClr>
              <a:defRPr sz="1600"/>
            </a:lvl4pPr>
            <a:lvl5pPr marL="2057400" indent="-228600">
              <a:buClr>
                <a:srgbClr val="C00000"/>
              </a:buClr>
              <a:buFont typeface="Wingdings" pitchFamily="2" charset="2"/>
              <a:buChar char="§"/>
              <a:defRPr sz="1600"/>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pic>
        <p:nvPicPr>
          <p:cNvPr id="7" name="Picture 16"/>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8604448" y="6506386"/>
            <a:ext cx="518091" cy="351613"/>
          </a:xfrm>
          <a:prstGeom prst="rect">
            <a:avLst/>
          </a:prstGeom>
          <a:noFill/>
          <a:ln w="9525">
            <a:noFill/>
            <a:miter lim="800000"/>
            <a:headEnd/>
            <a:tailEnd/>
          </a:ln>
        </p:spPr>
      </p:pic>
      <p:sp>
        <p:nvSpPr>
          <p:cNvPr id="5" name="TextBox 4"/>
          <p:cNvSpPr txBox="1"/>
          <p:nvPr userDrawn="1"/>
        </p:nvSpPr>
        <p:spPr>
          <a:xfrm>
            <a:off x="4196330" y="6573907"/>
            <a:ext cx="792088" cy="261610"/>
          </a:xfrm>
          <a:prstGeom prst="rect">
            <a:avLst/>
          </a:prstGeom>
          <a:noFill/>
        </p:spPr>
        <p:txBody>
          <a:bodyPr wrap="square" rtlCol="0">
            <a:spAutoFit/>
          </a:bodyPr>
          <a:lstStyle/>
          <a:p>
            <a:fld id="{A446ACE9-6805-41E3-8C4E-7096CD0B5227}" type="slidenum">
              <a:rPr lang="ko-KR" altLang="en-US" sz="1100" smtClean="0">
                <a:solidFill>
                  <a:schemeClr val="tx1">
                    <a:lumMod val="65000"/>
                    <a:lumOff val="35000"/>
                  </a:schemeClr>
                </a:solidFill>
              </a:rPr>
              <a:t>‹#›</a:t>
            </a:fld>
            <a:r>
              <a:rPr lang="ko-KR" altLang="en-US" sz="1100" dirty="0" smtClean="0">
                <a:solidFill>
                  <a:schemeClr val="tx1">
                    <a:lumMod val="65000"/>
                    <a:lumOff val="35000"/>
                  </a:schemeClr>
                </a:solidFill>
              </a:rPr>
              <a:t> </a:t>
            </a:r>
            <a:r>
              <a:rPr lang="en-US" altLang="ko-KR" sz="1100" dirty="0" smtClean="0">
                <a:solidFill>
                  <a:schemeClr val="tx1">
                    <a:lumMod val="65000"/>
                    <a:lumOff val="35000"/>
                  </a:schemeClr>
                </a:solidFill>
              </a:rPr>
              <a:t>/ </a:t>
            </a:r>
            <a:r>
              <a:rPr lang="en-US" altLang="ko-KR" sz="1100" dirty="0" smtClean="0">
                <a:solidFill>
                  <a:schemeClr val="tx1">
                    <a:lumMod val="65000"/>
                    <a:lumOff val="35000"/>
                  </a:schemeClr>
                </a:solidFill>
              </a:rPr>
              <a:t>18</a:t>
            </a:r>
            <a:endParaRPr lang="ko-KR" altLang="en-US" sz="1100" dirty="0">
              <a:solidFill>
                <a:schemeClr val="tx1">
                  <a:lumMod val="65000"/>
                  <a:lumOff val="35000"/>
                </a:schemeClr>
              </a:solidFill>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Calibri" pitchFamily="34" charset="0"/>
                <a:cs typeface="Calibri" pitchFamily="34" charset="0"/>
              </a:defRPr>
            </a:lvl1pPr>
          </a:lstStyle>
          <a:p>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Calibri" pitchFamily="34" charset="0"/>
                <a:cs typeface="Calibri" pitchFamily="34" charset="0"/>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Calibri" pitchFamily="34" charset="0"/>
                <a:cs typeface="Calibri" pitchFamily="34" charset="0"/>
              </a:defRPr>
            </a:lvl1pPr>
          </a:lstStyle>
          <a:p>
            <a:fld id="{4BEDD84E-25D4-4983-8AA1-2863C96F08D9}" type="slidenum">
              <a:rPr lang="ko-KR" altLang="en-US" smtClean="0"/>
              <a:pPr/>
              <a:t>‹#›</a:t>
            </a:fld>
            <a:endParaRPr lang="ko-KR"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Lst>
  <p:timing>
    <p:tnLst>
      <p:par>
        <p:cTn id="1" dur="indefinite" restart="never" nodeType="tmRoot"/>
      </p:par>
    </p:tnLst>
  </p:timing>
  <p:hf sldNum="0" hdr="0" ftr="0" dt="0"/>
  <p:txStyles>
    <p:titleStyle>
      <a:lvl1pPr algn="ctr" defTabSz="914400" rtl="0" eaLnBrk="1" latinLnBrk="1" hangingPunct="1">
        <a:spcBef>
          <a:spcPct val="0"/>
        </a:spcBef>
        <a:buNone/>
        <a:defRPr sz="4400" kern="1200">
          <a:solidFill>
            <a:schemeClr val="tx1"/>
          </a:solidFill>
          <a:latin typeface="Calibri" pitchFamily="34" charset="0"/>
          <a:ea typeface="+mj-ea"/>
          <a:cs typeface="Calibri"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Calibri" pitchFamily="34" charset="0"/>
          <a:ea typeface="+mn-ea"/>
          <a:cs typeface="Calibri"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Calibri" pitchFamily="34" charset="0"/>
          <a:ea typeface="+mn-ea"/>
          <a:cs typeface="Calibri" pitchFamily="34" charset="0"/>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Calibri" pitchFamily="34" charset="0"/>
          <a:ea typeface="+mn-ea"/>
          <a:cs typeface="Calibri" pitchFamily="34" charset="0"/>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Calibri" pitchFamily="34" charset="0"/>
          <a:ea typeface="+mn-ea"/>
          <a:cs typeface="Calibri" pitchFamily="34" charset="0"/>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Calibri" pitchFamily="34" charset="0"/>
          <a:ea typeface="+mn-ea"/>
          <a:cs typeface="Calibri" pitchFamily="34" charset="0"/>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214554"/>
            <a:ext cx="7772400" cy="928694"/>
          </a:xfrm>
        </p:spPr>
        <p:txBody>
          <a:bodyPr>
            <a:noAutofit/>
          </a:bodyPr>
          <a:lstStyle/>
          <a:p>
            <a:r>
              <a:rPr lang="en-US" altLang="ko-KR" sz="2800" dirty="0" err="1" smtClean="0"/>
              <a:t>Annotea</a:t>
            </a:r>
            <a:r>
              <a:rPr lang="en-US" altLang="ko-KR" sz="2800" dirty="0" smtClean="0"/>
              <a:t>: </a:t>
            </a:r>
            <a:r>
              <a:rPr lang="en-US" altLang="ko-KR" sz="2800" dirty="0"/>
              <a:t>an open RDF infrastructure for shared Web annotations</a:t>
            </a:r>
            <a:endParaRPr lang="ko-KR" altLang="ko-KR" sz="2800" dirty="0">
              <a:effectLst>
                <a:outerShdw blurRad="38100" dist="38100" dir="2700000" algn="tl">
                  <a:srgbClr val="000000">
                    <a:alpha val="43137"/>
                  </a:srgbClr>
                </a:outerShdw>
              </a:effectLst>
            </a:endParaRPr>
          </a:p>
        </p:txBody>
      </p:sp>
      <p:sp>
        <p:nvSpPr>
          <p:cNvPr id="3" name="부제목 2"/>
          <p:cNvSpPr>
            <a:spLocks noGrp="1"/>
          </p:cNvSpPr>
          <p:nvPr>
            <p:ph type="subTitle" idx="1"/>
          </p:nvPr>
        </p:nvSpPr>
        <p:spPr>
          <a:xfrm>
            <a:off x="692939" y="3571876"/>
            <a:ext cx="7758122" cy="3000396"/>
          </a:xfrm>
        </p:spPr>
        <p:txBody>
          <a:bodyPr>
            <a:normAutofit/>
          </a:bodyPr>
          <a:lstStyle/>
          <a:p>
            <a:pPr latinLnBrk="0"/>
            <a:r>
              <a:rPr lang="en-US" altLang="ko-KR" sz="1800" dirty="0" smtClean="0"/>
              <a:t>Jose </a:t>
            </a:r>
            <a:r>
              <a:rPr lang="en-US" altLang="ko-KR" sz="1800" dirty="0" err="1" smtClean="0"/>
              <a:t>Kahan</a:t>
            </a:r>
            <a:r>
              <a:rPr lang="en-US" altLang="ko-KR" sz="1800" dirty="0" smtClean="0"/>
              <a:t>, </a:t>
            </a:r>
            <a:r>
              <a:rPr lang="en-US" altLang="ko-KR" sz="1800" dirty="0" err="1" smtClean="0"/>
              <a:t>Marja-Ritta</a:t>
            </a:r>
            <a:r>
              <a:rPr lang="en-US" altLang="ko-KR" sz="1800" dirty="0" smtClean="0"/>
              <a:t> </a:t>
            </a:r>
            <a:r>
              <a:rPr lang="en-US" altLang="ko-KR" sz="1800" dirty="0" err="1" smtClean="0"/>
              <a:t>Koivunen</a:t>
            </a:r>
            <a:endParaRPr lang="en-US" altLang="ko-KR" sz="1800" dirty="0" smtClean="0"/>
          </a:p>
          <a:p>
            <a:pPr latinLnBrk="0"/>
            <a:r>
              <a:rPr lang="en-US" altLang="ko-KR" sz="1800" dirty="0" smtClean="0"/>
              <a:t>W3C</a:t>
            </a:r>
          </a:p>
          <a:p>
            <a:pPr latinLnBrk="0"/>
            <a:r>
              <a:rPr lang="en-US" altLang="ko-KR" sz="1800" dirty="0" smtClean="0"/>
              <a:t>WWW 2001</a:t>
            </a:r>
            <a:endParaRPr lang="en-US" altLang="ko-KR" dirty="0" smtClean="0">
              <a:effectLst>
                <a:outerShdw blurRad="38100" dist="38100" dir="2700000" algn="tl">
                  <a:srgbClr val="000000">
                    <a:alpha val="43137"/>
                  </a:srgbClr>
                </a:outerShdw>
              </a:effectLst>
            </a:endParaRPr>
          </a:p>
          <a:p>
            <a:pPr algn="r"/>
            <a:r>
              <a:rPr lang="en-US" altLang="ko-KR" dirty="0" smtClean="0">
                <a:effectLst>
                  <a:outerShdw blurRad="38100" dist="38100" dir="2700000" algn="tl">
                    <a:srgbClr val="000000">
                      <a:alpha val="43137"/>
                    </a:srgbClr>
                  </a:outerShdw>
                </a:effectLst>
              </a:rPr>
              <a:t>Apr 5, 2013</a:t>
            </a:r>
          </a:p>
          <a:p>
            <a:pPr algn="r"/>
            <a:r>
              <a:rPr lang="en-US" altLang="ko-KR" dirty="0" err="1" smtClean="0">
                <a:effectLst>
                  <a:outerShdw blurRad="38100" dist="38100" dir="2700000" algn="tl">
                    <a:srgbClr val="000000">
                      <a:alpha val="43137"/>
                    </a:srgbClr>
                  </a:outerShdw>
                </a:effectLst>
              </a:rPr>
              <a:t>Hee</a:t>
            </a:r>
            <a:r>
              <a:rPr lang="en-US" altLang="ko-KR" dirty="0" smtClean="0">
                <a:effectLst>
                  <a:outerShdw blurRad="38100" dist="38100" dir="2700000" algn="tl">
                    <a:srgbClr val="000000">
                      <a:alpha val="43137"/>
                    </a:srgbClr>
                  </a:outerShdw>
                </a:effectLst>
              </a:rPr>
              <a:t>-gook Jun</a:t>
            </a:r>
            <a:endParaRPr lang="ko-KR" alt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98191395"/>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RDF</a:t>
            </a:r>
            <a:endParaRPr lang="ko-KR" altLang="en-US" dirty="0"/>
          </a:p>
        </p:txBody>
      </p:sp>
      <p:sp>
        <p:nvSpPr>
          <p:cNvPr id="3" name="내용 개체 틀 2"/>
          <p:cNvSpPr>
            <a:spLocks noGrp="1"/>
          </p:cNvSpPr>
          <p:nvPr>
            <p:ph idx="1"/>
          </p:nvPr>
        </p:nvSpPr>
        <p:spPr/>
        <p:txBody>
          <a:bodyPr/>
          <a:lstStyle/>
          <a:p>
            <a:r>
              <a:rPr lang="en-US" altLang="ko-KR" dirty="0" smtClean="0"/>
              <a:t>Resource Description Framework</a:t>
            </a:r>
          </a:p>
          <a:p>
            <a:r>
              <a:rPr lang="en-US" altLang="ko-KR" dirty="0" smtClean="0"/>
              <a:t>The atoms of knowledge are triples of the form</a:t>
            </a:r>
          </a:p>
          <a:p>
            <a:endParaRPr lang="ko-KR" altLang="en-US" dirty="0"/>
          </a:p>
        </p:txBody>
      </p:sp>
      <p:pic>
        <p:nvPicPr>
          <p:cNvPr id="4" name="Picture 2" descr="C:\Users\Administrator\Desktop\justice_cov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9821" y="4310353"/>
            <a:ext cx="1731631" cy="216815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C:\Users\Administrator\Desktop\SAndel-605.jpg"/>
          <p:cNvPicPr>
            <a:picLocks noChangeAspect="1" noChangeArrowheads="1"/>
          </p:cNvPicPr>
          <p:nvPr/>
        </p:nvPicPr>
        <p:blipFill rotWithShape="1">
          <a:blip r:embed="rId3">
            <a:extLst>
              <a:ext uri="{28A0092B-C50C-407E-A947-70E740481C1C}">
                <a14:useLocalDpi xmlns:a14="http://schemas.microsoft.com/office/drawing/2010/main" val="0"/>
              </a:ext>
            </a:extLst>
          </a:blip>
          <a:srcRect l="12558" t="15987" r="26550"/>
          <a:stretch/>
        </p:blipFill>
        <p:spPr bwMode="auto">
          <a:xfrm>
            <a:off x="1211017" y="4334450"/>
            <a:ext cx="1723414" cy="1583902"/>
          </a:xfrm>
          <a:prstGeom prst="rect">
            <a:avLst/>
          </a:prstGeom>
          <a:noFill/>
          <a:extLst>
            <a:ext uri="{909E8E84-426E-40DD-AFC4-6F175D3DCCD1}">
              <a14:hiddenFill xmlns:a14="http://schemas.microsoft.com/office/drawing/2010/main">
                <a:solidFill>
                  <a:srgbClr val="FFFFFF"/>
                </a:solidFill>
              </a14:hiddenFill>
            </a:ext>
          </a:extLst>
        </p:spPr>
      </p:pic>
      <p:sp>
        <p:nvSpPr>
          <p:cNvPr id="6" name="오른쪽 화살표 5"/>
          <p:cNvSpPr/>
          <p:nvPr/>
        </p:nvSpPr>
        <p:spPr>
          <a:xfrm>
            <a:off x="3693632" y="3250484"/>
            <a:ext cx="1402205" cy="292126"/>
          </a:xfrm>
          <a:prstGeom prst="rightArrow">
            <a:avLst/>
          </a:prstGeom>
          <a:solidFill>
            <a:schemeClr val="accent5">
              <a:lumMod val="60000"/>
              <a:lumOff val="40000"/>
            </a:schemeClr>
          </a:solidFill>
          <a:ln>
            <a:noFill/>
          </a:ln>
          <a:effectLst>
            <a:outerShdw blurRad="50800" dist="50800" dir="4860000" algn="t" rotWithShape="0">
              <a:prstClr val="black">
                <a:alpha val="20000"/>
              </a:prst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ko-KR" altLang="en-US"/>
          </a:p>
        </p:txBody>
      </p:sp>
      <p:sp>
        <p:nvSpPr>
          <p:cNvPr id="7" name="모서리가 둥근 직사각형 6"/>
          <p:cNvSpPr/>
          <p:nvPr/>
        </p:nvSpPr>
        <p:spPr>
          <a:xfrm>
            <a:off x="1211017" y="2530404"/>
            <a:ext cx="1577481" cy="1519056"/>
          </a:xfrm>
          <a:prstGeom prst="roundRect">
            <a:avLst>
              <a:gd name="adj" fmla="val 50000"/>
            </a:avLst>
          </a:prstGeom>
          <a:effectLst>
            <a:outerShdw blurRad="50800" dist="127000" dir="3600000" algn="t" rotWithShape="0">
              <a:prstClr val="black">
                <a:alpha val="2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a:p>
        </p:txBody>
      </p:sp>
      <p:sp>
        <p:nvSpPr>
          <p:cNvPr id="8" name="모서리가 둥근 직사각형 7"/>
          <p:cNvSpPr/>
          <p:nvPr/>
        </p:nvSpPr>
        <p:spPr>
          <a:xfrm>
            <a:off x="5956897" y="2530404"/>
            <a:ext cx="1577481" cy="1519056"/>
          </a:xfrm>
          <a:prstGeom prst="roundRect">
            <a:avLst>
              <a:gd name="adj" fmla="val 50000"/>
            </a:avLst>
          </a:prstGeom>
          <a:effectLst>
            <a:outerShdw blurRad="50800" dist="127000" dir="3600000" algn="t" rotWithShape="0">
              <a:prstClr val="black">
                <a:alpha val="2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a:p>
        </p:txBody>
      </p:sp>
      <p:sp>
        <p:nvSpPr>
          <p:cNvPr id="9" name="Espace réservé du contenu 2"/>
          <p:cNvSpPr>
            <a:spLocks noGrp="1"/>
          </p:cNvSpPr>
          <p:nvPr/>
        </p:nvSpPr>
        <p:spPr bwMode="auto">
          <a:xfrm>
            <a:off x="1411856" y="2854750"/>
            <a:ext cx="1175801" cy="870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ctr"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ctr" rtl="0" eaLnBrk="0" fontAlgn="base" hangingPunct="0">
              <a:spcBef>
                <a:spcPct val="20000"/>
              </a:spcBef>
              <a:spcAft>
                <a:spcPct val="0"/>
              </a:spcAft>
              <a:buChar char="–"/>
              <a:defRPr sz="2800">
                <a:solidFill>
                  <a:schemeClr val="tx1"/>
                </a:solidFill>
                <a:latin typeface="+mn-lt"/>
              </a:defRPr>
            </a:lvl2pPr>
            <a:lvl3pPr marL="1143000" indent="-228600" algn="ctr" rtl="0" eaLnBrk="0" fontAlgn="base" hangingPunct="0">
              <a:spcBef>
                <a:spcPct val="20000"/>
              </a:spcBef>
              <a:spcAft>
                <a:spcPct val="0"/>
              </a:spcAft>
              <a:buChar char="•"/>
              <a:defRPr sz="2400">
                <a:solidFill>
                  <a:schemeClr val="tx1"/>
                </a:solidFill>
                <a:latin typeface="+mn-lt"/>
              </a:defRPr>
            </a:lvl3pPr>
            <a:lvl4pPr marL="1600200" indent="-228600" algn="ctr" rtl="0" eaLnBrk="0" fontAlgn="base" hangingPunct="0">
              <a:spcBef>
                <a:spcPct val="20000"/>
              </a:spcBef>
              <a:spcAft>
                <a:spcPct val="0"/>
              </a:spcAft>
              <a:buChar char="–"/>
              <a:defRPr sz="2000">
                <a:solidFill>
                  <a:schemeClr val="tx1"/>
                </a:solidFill>
                <a:latin typeface="+mn-lt"/>
              </a:defRPr>
            </a:lvl4pPr>
            <a:lvl5pPr marL="2057400" indent="-228600" algn="ctr" rtl="0" eaLnBrk="0" fontAlgn="base" hangingPunct="0">
              <a:spcBef>
                <a:spcPct val="20000"/>
              </a:spcBef>
              <a:spcAft>
                <a:spcPct val="0"/>
              </a:spcAft>
              <a:buChar char="»"/>
              <a:defRPr sz="2000">
                <a:solidFill>
                  <a:schemeClr val="tx1"/>
                </a:solidFill>
                <a:latin typeface="+mn-lt"/>
              </a:defRPr>
            </a:lvl5pPr>
            <a:lvl6pPr marL="2514600" indent="-228600" algn="ctr" rtl="0" fontAlgn="base">
              <a:spcBef>
                <a:spcPct val="20000"/>
              </a:spcBef>
              <a:spcAft>
                <a:spcPct val="0"/>
              </a:spcAft>
              <a:defRPr sz="2000">
                <a:solidFill>
                  <a:schemeClr val="tx1"/>
                </a:solidFill>
                <a:latin typeface="+mn-lt"/>
              </a:defRPr>
            </a:lvl6pPr>
            <a:lvl7pPr marL="2971800" indent="-228600" algn="ctr" rtl="0" fontAlgn="base">
              <a:spcBef>
                <a:spcPct val="20000"/>
              </a:spcBef>
              <a:spcAft>
                <a:spcPct val="0"/>
              </a:spcAft>
              <a:defRPr sz="2000">
                <a:solidFill>
                  <a:schemeClr val="tx1"/>
                </a:solidFill>
                <a:latin typeface="+mn-lt"/>
              </a:defRPr>
            </a:lvl7pPr>
            <a:lvl8pPr marL="3429000" indent="-228600" algn="ctr" rtl="0" fontAlgn="base">
              <a:spcBef>
                <a:spcPct val="20000"/>
              </a:spcBef>
              <a:spcAft>
                <a:spcPct val="0"/>
              </a:spcAft>
              <a:defRPr sz="2000">
                <a:solidFill>
                  <a:schemeClr val="tx1"/>
                </a:solidFill>
                <a:latin typeface="+mn-lt"/>
              </a:defRPr>
            </a:lvl8pPr>
            <a:lvl9pPr marL="3886200" indent="-228600" algn="ctr" rtl="0" fontAlgn="base">
              <a:spcBef>
                <a:spcPct val="20000"/>
              </a:spcBef>
              <a:spcAft>
                <a:spcPct val="0"/>
              </a:spcAft>
              <a:defRPr sz="2000">
                <a:solidFill>
                  <a:schemeClr val="tx1"/>
                </a:solidFill>
                <a:latin typeface="+mn-lt"/>
              </a:defRPr>
            </a:lvl9pPr>
          </a:lstStyle>
          <a:p>
            <a:pPr marL="0" indent="0" eaLnBrk="1" hangingPunct="1">
              <a:lnSpc>
                <a:spcPts val="2900"/>
              </a:lnSpc>
              <a:spcBef>
                <a:spcPts val="0"/>
              </a:spcBef>
              <a:buFontTx/>
              <a:buNone/>
            </a:pPr>
            <a:r>
              <a:rPr lang="en-US" sz="1800" dirty="0" smtClean="0"/>
              <a:t>Michael </a:t>
            </a:r>
            <a:r>
              <a:rPr lang="en-US" sz="1800" dirty="0" err="1" smtClean="0"/>
              <a:t>Sandel</a:t>
            </a:r>
            <a:endParaRPr lang="en-US" sz="1800" dirty="0" smtClean="0"/>
          </a:p>
        </p:txBody>
      </p:sp>
      <p:sp>
        <p:nvSpPr>
          <p:cNvPr id="10" name="Espace réservé du contenu 2"/>
          <p:cNvSpPr>
            <a:spLocks noGrp="1"/>
          </p:cNvSpPr>
          <p:nvPr/>
        </p:nvSpPr>
        <p:spPr bwMode="auto">
          <a:xfrm>
            <a:off x="3879190" y="3610524"/>
            <a:ext cx="1031087" cy="522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ctr"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ctr" rtl="0" eaLnBrk="0" fontAlgn="base" hangingPunct="0">
              <a:spcBef>
                <a:spcPct val="20000"/>
              </a:spcBef>
              <a:spcAft>
                <a:spcPct val="0"/>
              </a:spcAft>
              <a:buChar char="–"/>
              <a:defRPr sz="2800">
                <a:solidFill>
                  <a:schemeClr val="tx1"/>
                </a:solidFill>
                <a:latin typeface="+mn-lt"/>
              </a:defRPr>
            </a:lvl2pPr>
            <a:lvl3pPr marL="1143000" indent="-228600" algn="ctr" rtl="0" eaLnBrk="0" fontAlgn="base" hangingPunct="0">
              <a:spcBef>
                <a:spcPct val="20000"/>
              </a:spcBef>
              <a:spcAft>
                <a:spcPct val="0"/>
              </a:spcAft>
              <a:buChar char="•"/>
              <a:defRPr sz="2400">
                <a:solidFill>
                  <a:schemeClr val="tx1"/>
                </a:solidFill>
                <a:latin typeface="+mn-lt"/>
              </a:defRPr>
            </a:lvl3pPr>
            <a:lvl4pPr marL="1600200" indent="-228600" algn="ctr" rtl="0" eaLnBrk="0" fontAlgn="base" hangingPunct="0">
              <a:spcBef>
                <a:spcPct val="20000"/>
              </a:spcBef>
              <a:spcAft>
                <a:spcPct val="0"/>
              </a:spcAft>
              <a:buChar char="–"/>
              <a:defRPr sz="2000">
                <a:solidFill>
                  <a:schemeClr val="tx1"/>
                </a:solidFill>
                <a:latin typeface="+mn-lt"/>
              </a:defRPr>
            </a:lvl4pPr>
            <a:lvl5pPr marL="2057400" indent="-228600" algn="ctr" rtl="0" eaLnBrk="0" fontAlgn="base" hangingPunct="0">
              <a:spcBef>
                <a:spcPct val="20000"/>
              </a:spcBef>
              <a:spcAft>
                <a:spcPct val="0"/>
              </a:spcAft>
              <a:buChar char="»"/>
              <a:defRPr sz="2000">
                <a:solidFill>
                  <a:schemeClr val="tx1"/>
                </a:solidFill>
                <a:latin typeface="+mn-lt"/>
              </a:defRPr>
            </a:lvl5pPr>
            <a:lvl6pPr marL="2514600" indent="-228600" algn="ctr" rtl="0" fontAlgn="base">
              <a:spcBef>
                <a:spcPct val="20000"/>
              </a:spcBef>
              <a:spcAft>
                <a:spcPct val="0"/>
              </a:spcAft>
              <a:defRPr sz="2000">
                <a:solidFill>
                  <a:schemeClr val="tx1"/>
                </a:solidFill>
                <a:latin typeface="+mn-lt"/>
              </a:defRPr>
            </a:lvl6pPr>
            <a:lvl7pPr marL="2971800" indent="-228600" algn="ctr" rtl="0" fontAlgn="base">
              <a:spcBef>
                <a:spcPct val="20000"/>
              </a:spcBef>
              <a:spcAft>
                <a:spcPct val="0"/>
              </a:spcAft>
              <a:defRPr sz="2000">
                <a:solidFill>
                  <a:schemeClr val="tx1"/>
                </a:solidFill>
                <a:latin typeface="+mn-lt"/>
              </a:defRPr>
            </a:lvl7pPr>
            <a:lvl8pPr marL="3429000" indent="-228600" algn="ctr" rtl="0" fontAlgn="base">
              <a:spcBef>
                <a:spcPct val="20000"/>
              </a:spcBef>
              <a:spcAft>
                <a:spcPct val="0"/>
              </a:spcAft>
              <a:defRPr sz="2000">
                <a:solidFill>
                  <a:schemeClr val="tx1"/>
                </a:solidFill>
                <a:latin typeface="+mn-lt"/>
              </a:defRPr>
            </a:lvl8pPr>
            <a:lvl9pPr marL="3886200" indent="-228600" algn="ctr" rtl="0" fontAlgn="base">
              <a:spcBef>
                <a:spcPct val="20000"/>
              </a:spcBef>
              <a:spcAft>
                <a:spcPct val="0"/>
              </a:spcAft>
              <a:defRPr sz="2000">
                <a:solidFill>
                  <a:schemeClr val="tx1"/>
                </a:solidFill>
                <a:latin typeface="+mn-lt"/>
              </a:defRPr>
            </a:lvl9pPr>
          </a:lstStyle>
          <a:p>
            <a:pPr marL="0" indent="0" algn="l" eaLnBrk="1" hangingPunct="1">
              <a:buFontTx/>
              <a:buNone/>
            </a:pPr>
            <a:r>
              <a:rPr lang="en-US" sz="1800" dirty="0" smtClean="0"/>
              <a:t>writes</a:t>
            </a:r>
          </a:p>
        </p:txBody>
      </p:sp>
      <p:sp>
        <p:nvSpPr>
          <p:cNvPr id="11" name="Espace réservé du contenu 2"/>
          <p:cNvSpPr>
            <a:spLocks noGrp="1"/>
          </p:cNvSpPr>
          <p:nvPr/>
        </p:nvSpPr>
        <p:spPr bwMode="auto">
          <a:xfrm>
            <a:off x="6102959" y="2854751"/>
            <a:ext cx="1285355" cy="870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ctr"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ctr" rtl="0" eaLnBrk="0" fontAlgn="base" hangingPunct="0">
              <a:spcBef>
                <a:spcPct val="20000"/>
              </a:spcBef>
              <a:spcAft>
                <a:spcPct val="0"/>
              </a:spcAft>
              <a:buChar char="–"/>
              <a:defRPr sz="2800">
                <a:solidFill>
                  <a:schemeClr val="tx1"/>
                </a:solidFill>
                <a:latin typeface="+mn-lt"/>
              </a:defRPr>
            </a:lvl2pPr>
            <a:lvl3pPr marL="1143000" indent="-228600" algn="ctr" rtl="0" eaLnBrk="0" fontAlgn="base" hangingPunct="0">
              <a:spcBef>
                <a:spcPct val="20000"/>
              </a:spcBef>
              <a:spcAft>
                <a:spcPct val="0"/>
              </a:spcAft>
              <a:buChar char="•"/>
              <a:defRPr sz="2400">
                <a:solidFill>
                  <a:schemeClr val="tx1"/>
                </a:solidFill>
                <a:latin typeface="+mn-lt"/>
              </a:defRPr>
            </a:lvl3pPr>
            <a:lvl4pPr marL="1600200" indent="-228600" algn="ctr" rtl="0" eaLnBrk="0" fontAlgn="base" hangingPunct="0">
              <a:spcBef>
                <a:spcPct val="20000"/>
              </a:spcBef>
              <a:spcAft>
                <a:spcPct val="0"/>
              </a:spcAft>
              <a:buChar char="–"/>
              <a:defRPr sz="2000">
                <a:solidFill>
                  <a:schemeClr val="tx1"/>
                </a:solidFill>
                <a:latin typeface="+mn-lt"/>
              </a:defRPr>
            </a:lvl4pPr>
            <a:lvl5pPr marL="2057400" indent="-228600" algn="ctr" rtl="0" eaLnBrk="0" fontAlgn="base" hangingPunct="0">
              <a:spcBef>
                <a:spcPct val="20000"/>
              </a:spcBef>
              <a:spcAft>
                <a:spcPct val="0"/>
              </a:spcAft>
              <a:buChar char="»"/>
              <a:defRPr sz="2000">
                <a:solidFill>
                  <a:schemeClr val="tx1"/>
                </a:solidFill>
                <a:latin typeface="+mn-lt"/>
              </a:defRPr>
            </a:lvl5pPr>
            <a:lvl6pPr marL="2514600" indent="-228600" algn="ctr" rtl="0" fontAlgn="base">
              <a:spcBef>
                <a:spcPct val="20000"/>
              </a:spcBef>
              <a:spcAft>
                <a:spcPct val="0"/>
              </a:spcAft>
              <a:defRPr sz="2000">
                <a:solidFill>
                  <a:schemeClr val="tx1"/>
                </a:solidFill>
                <a:latin typeface="+mn-lt"/>
              </a:defRPr>
            </a:lvl6pPr>
            <a:lvl7pPr marL="2971800" indent="-228600" algn="ctr" rtl="0" fontAlgn="base">
              <a:spcBef>
                <a:spcPct val="20000"/>
              </a:spcBef>
              <a:spcAft>
                <a:spcPct val="0"/>
              </a:spcAft>
              <a:defRPr sz="2000">
                <a:solidFill>
                  <a:schemeClr val="tx1"/>
                </a:solidFill>
                <a:latin typeface="+mn-lt"/>
              </a:defRPr>
            </a:lvl7pPr>
            <a:lvl8pPr marL="3429000" indent="-228600" algn="ctr" rtl="0" fontAlgn="base">
              <a:spcBef>
                <a:spcPct val="20000"/>
              </a:spcBef>
              <a:spcAft>
                <a:spcPct val="0"/>
              </a:spcAft>
              <a:defRPr sz="2000">
                <a:solidFill>
                  <a:schemeClr val="tx1"/>
                </a:solidFill>
                <a:latin typeface="+mn-lt"/>
              </a:defRPr>
            </a:lvl8pPr>
            <a:lvl9pPr marL="3886200" indent="-228600" algn="ctr" rtl="0" fontAlgn="base">
              <a:spcBef>
                <a:spcPct val="20000"/>
              </a:spcBef>
              <a:spcAft>
                <a:spcPct val="0"/>
              </a:spcAft>
              <a:defRPr sz="2000">
                <a:solidFill>
                  <a:schemeClr val="tx1"/>
                </a:solidFill>
                <a:latin typeface="+mn-lt"/>
              </a:defRPr>
            </a:lvl9pPr>
          </a:lstStyle>
          <a:p>
            <a:pPr marL="0" indent="0" eaLnBrk="1" hangingPunct="1">
              <a:lnSpc>
                <a:spcPts val="2900"/>
              </a:lnSpc>
              <a:spcBef>
                <a:spcPts val="0"/>
              </a:spcBef>
              <a:buFontTx/>
              <a:buNone/>
            </a:pPr>
            <a:r>
              <a:rPr lang="en-US" sz="1800" dirty="0" smtClean="0"/>
              <a:t>What </a:t>
            </a:r>
            <a:r>
              <a:rPr lang="en-US" sz="1800" dirty="0" smtClean="0"/>
              <a:t>is</a:t>
            </a:r>
          </a:p>
          <a:p>
            <a:pPr marL="0" indent="0" eaLnBrk="1" hangingPunct="1">
              <a:lnSpc>
                <a:spcPts val="2900"/>
              </a:lnSpc>
              <a:spcBef>
                <a:spcPts val="0"/>
              </a:spcBef>
              <a:buFontTx/>
              <a:buNone/>
            </a:pPr>
            <a:r>
              <a:rPr lang="en-US" sz="1800" dirty="0" smtClean="0"/>
              <a:t>Justice</a:t>
            </a:r>
            <a:endParaRPr lang="en-US" sz="1800" dirty="0" smtClean="0"/>
          </a:p>
        </p:txBody>
      </p:sp>
    </p:spTree>
    <p:extLst>
      <p:ext uri="{BB962C8B-B14F-4D97-AF65-F5344CB8AC3E}">
        <p14:creationId xmlns:p14="http://schemas.microsoft.com/office/powerpoint/2010/main" val="22158047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smtClean="0"/>
              <a:t>XLink</a:t>
            </a:r>
            <a:endParaRPr lang="ko-KR" altLang="en-US" dirty="0"/>
          </a:p>
        </p:txBody>
      </p:sp>
      <p:sp>
        <p:nvSpPr>
          <p:cNvPr id="3" name="내용 개체 틀 2"/>
          <p:cNvSpPr>
            <a:spLocks noGrp="1"/>
          </p:cNvSpPr>
          <p:nvPr>
            <p:ph idx="1"/>
          </p:nvPr>
        </p:nvSpPr>
        <p:spPr/>
        <p:txBody>
          <a:bodyPr/>
          <a:lstStyle/>
          <a:p>
            <a:r>
              <a:rPr lang="en-US" altLang="ko-KR" dirty="0" smtClean="0"/>
              <a:t>XML linking language</a:t>
            </a:r>
          </a:p>
          <a:p>
            <a:pPr lvl="1"/>
            <a:r>
              <a:rPr lang="en-US" altLang="ko-KR" dirty="0" smtClean="0"/>
              <a:t>Methods for creating internal and external links within XML documents</a:t>
            </a:r>
          </a:p>
          <a:p>
            <a:pPr lvl="1"/>
            <a:r>
              <a:rPr lang="en-US" altLang="ko-KR" dirty="0" smtClean="0"/>
              <a:t>Associating metadata with those links</a:t>
            </a:r>
          </a:p>
          <a:p>
            <a:pPr lvl="1"/>
            <a:endParaRPr lang="en-US" altLang="ko-KR" dirty="0"/>
          </a:p>
          <a:p>
            <a:pPr lvl="1"/>
            <a:endParaRPr lang="ko-KR" altLang="en-US" dirty="0"/>
          </a:p>
        </p:txBody>
      </p:sp>
      <p:grpSp>
        <p:nvGrpSpPr>
          <p:cNvPr id="10" name="그룹 9"/>
          <p:cNvGrpSpPr/>
          <p:nvPr/>
        </p:nvGrpSpPr>
        <p:grpSpPr>
          <a:xfrm>
            <a:off x="683568" y="2564904"/>
            <a:ext cx="7717227" cy="1508572"/>
            <a:chOff x="683568" y="2564904"/>
            <a:chExt cx="7717227" cy="1508572"/>
          </a:xfrm>
        </p:grpSpPr>
        <p:sp>
          <p:nvSpPr>
            <p:cNvPr id="5" name="직사각형 4"/>
            <p:cNvSpPr/>
            <p:nvPr/>
          </p:nvSpPr>
          <p:spPr>
            <a:xfrm>
              <a:off x="978904" y="3068960"/>
              <a:ext cx="5688632" cy="338554"/>
            </a:xfrm>
            <a:prstGeom prst="rect">
              <a:avLst/>
            </a:prstGeom>
          </p:spPr>
          <p:txBody>
            <a:bodyPr wrap="square">
              <a:spAutoFit/>
            </a:bodyPr>
            <a:lstStyle/>
            <a:p>
              <a:r>
                <a:rPr lang="en-US" altLang="ko-KR" sz="1600" dirty="0" smtClean="0">
                  <a:latin typeface="Calibri" pitchFamily="34" charset="0"/>
                  <a:cs typeface="Calibri" pitchFamily="34" charset="0"/>
                </a:rPr>
                <a:t>&lt;a </a:t>
              </a:r>
              <a:r>
                <a:rPr lang="en-US" altLang="ko-KR" sz="1600" dirty="0" err="1" smtClean="0">
                  <a:latin typeface="Calibri" pitchFamily="34" charset="0"/>
                  <a:cs typeface="Calibri" pitchFamily="34" charset="0"/>
                </a:rPr>
                <a:t>href</a:t>
              </a:r>
              <a:r>
                <a:rPr lang="en-US" altLang="ko-KR" sz="1600" dirty="0" smtClean="0">
                  <a:latin typeface="Calibri" pitchFamily="34" charset="0"/>
                  <a:cs typeface="Calibri" pitchFamily="34" charset="0"/>
                </a:rPr>
                <a:t>=“http://snet.co.kr/home/name/Sera”&gt;Sera&lt;/a&gt;</a:t>
              </a:r>
            </a:p>
          </p:txBody>
        </p:sp>
        <p:sp>
          <p:nvSpPr>
            <p:cNvPr id="6" name="직사각형 5"/>
            <p:cNvSpPr/>
            <p:nvPr/>
          </p:nvSpPr>
          <p:spPr>
            <a:xfrm>
              <a:off x="4067944" y="2564904"/>
              <a:ext cx="736099" cy="369332"/>
            </a:xfrm>
            <a:prstGeom prst="rect">
              <a:avLst/>
            </a:prstGeom>
          </p:spPr>
          <p:txBody>
            <a:bodyPr wrap="none">
              <a:spAutoFit/>
            </a:bodyPr>
            <a:lstStyle/>
            <a:p>
              <a:r>
                <a:rPr lang="en-US" altLang="ko-KR" dirty="0" smtClean="0">
                  <a:latin typeface="Calibri" pitchFamily="34" charset="0"/>
                  <a:cs typeface="Calibri" pitchFamily="34" charset="0"/>
                </a:rPr>
                <a:t>HTML</a:t>
              </a:r>
              <a:endParaRPr lang="ko-KR" altLang="en-US" b="1" dirty="0"/>
            </a:p>
          </p:txBody>
        </p:sp>
        <p:sp>
          <p:nvSpPr>
            <p:cNvPr id="7" name="모서리가 둥근 직사각형 6"/>
            <p:cNvSpPr/>
            <p:nvPr/>
          </p:nvSpPr>
          <p:spPr>
            <a:xfrm>
              <a:off x="683568" y="2934236"/>
              <a:ext cx="7717227" cy="1139240"/>
            </a:xfrm>
            <a:prstGeom prst="round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1" name="그룹 10"/>
          <p:cNvGrpSpPr/>
          <p:nvPr/>
        </p:nvGrpSpPr>
        <p:grpSpPr>
          <a:xfrm>
            <a:off x="683568" y="4394921"/>
            <a:ext cx="7720067" cy="2130423"/>
            <a:chOff x="683568" y="4394921"/>
            <a:chExt cx="7720067" cy="2130423"/>
          </a:xfrm>
        </p:grpSpPr>
        <p:sp>
          <p:nvSpPr>
            <p:cNvPr id="4" name="직사각형 3"/>
            <p:cNvSpPr/>
            <p:nvPr/>
          </p:nvSpPr>
          <p:spPr>
            <a:xfrm>
              <a:off x="824336" y="4985881"/>
              <a:ext cx="7579299" cy="1323439"/>
            </a:xfrm>
            <a:prstGeom prst="rect">
              <a:avLst/>
            </a:prstGeom>
          </p:spPr>
          <p:txBody>
            <a:bodyPr wrap="square">
              <a:spAutoFit/>
            </a:bodyPr>
            <a:lstStyle/>
            <a:p>
              <a:r>
                <a:rPr lang="en-US" altLang="ko-KR" sz="1600" dirty="0" smtClean="0">
                  <a:latin typeface="Calibri" pitchFamily="34" charset="0"/>
                  <a:cs typeface="Calibri" pitchFamily="34" charset="0"/>
                </a:rPr>
                <a:t>&lt;person </a:t>
              </a:r>
              <a:r>
                <a:rPr lang="en-US" altLang="ko-KR" sz="1600" dirty="0" err="1" smtClean="0">
                  <a:latin typeface="Calibri" pitchFamily="34" charset="0"/>
                  <a:cs typeface="Calibri" pitchFamily="34" charset="0"/>
                </a:rPr>
                <a:t>xmlns</a:t>
              </a:r>
              <a:r>
                <a:rPr lang="en-US" altLang="ko-KR" sz="1600" dirty="0" smtClean="0">
                  <a:latin typeface="Calibri" pitchFamily="34" charset="0"/>
                  <a:cs typeface="Calibri" pitchFamily="34" charset="0"/>
                </a:rPr>
                <a:t>=“http://snet.co.kr/name” </a:t>
              </a:r>
              <a:r>
                <a:rPr lang="en-US" altLang="ko-KR" sz="1600" dirty="0" err="1" smtClean="0">
                  <a:latin typeface="Calibri" pitchFamily="34" charset="0"/>
                  <a:cs typeface="Calibri" pitchFamily="34" charset="0"/>
                </a:rPr>
                <a:t>xmlns:xlink</a:t>
              </a:r>
              <a:r>
                <a:rPr lang="en-US" altLang="ko-KR" sz="1600" dirty="0" smtClean="0">
                  <a:latin typeface="Calibri" pitchFamily="34" charset="0"/>
                  <a:cs typeface="Calibri" pitchFamily="34" charset="0"/>
                </a:rPr>
                <a:t>=“http://222.w3.org/1999/</a:t>
              </a:r>
              <a:r>
                <a:rPr lang="en-US" altLang="ko-KR" sz="1600" dirty="0" err="1" smtClean="0">
                  <a:latin typeface="Calibri" pitchFamily="34" charset="0"/>
                  <a:cs typeface="Calibri" pitchFamily="34" charset="0"/>
                </a:rPr>
                <a:t>xlink</a:t>
              </a:r>
              <a:r>
                <a:rPr lang="en-US" altLang="ko-KR" sz="1600" dirty="0" smtClean="0">
                  <a:latin typeface="Calibri" pitchFamily="34" charset="0"/>
                  <a:cs typeface="Calibri" pitchFamily="34" charset="0"/>
                </a:rPr>
                <a:t>” &gt;</a:t>
              </a:r>
            </a:p>
            <a:p>
              <a:r>
                <a:rPr lang="en-US" altLang="ko-KR" sz="1600" dirty="0">
                  <a:latin typeface="Calibri" pitchFamily="34" charset="0"/>
                  <a:cs typeface="Calibri" pitchFamily="34" charset="0"/>
                </a:rPr>
                <a:t> </a:t>
              </a:r>
              <a:r>
                <a:rPr lang="en-US" altLang="ko-KR" sz="1600" dirty="0" smtClean="0">
                  <a:latin typeface="Calibri" pitchFamily="34" charset="0"/>
                  <a:cs typeface="Calibri" pitchFamily="34" charset="0"/>
                </a:rPr>
                <a:t>  &lt;name </a:t>
              </a:r>
              <a:r>
                <a:rPr lang="en-US" altLang="ko-KR" sz="1600" dirty="0" err="1" smtClean="0">
                  <a:solidFill>
                    <a:srgbClr val="C00000"/>
                  </a:solidFill>
                  <a:latin typeface="Calibri" pitchFamily="34" charset="0"/>
                  <a:cs typeface="Calibri" pitchFamily="34" charset="0"/>
                </a:rPr>
                <a:t>xlink:type</a:t>
              </a:r>
              <a:r>
                <a:rPr lang="en-US" altLang="ko-KR" sz="1600" dirty="0" smtClean="0">
                  <a:solidFill>
                    <a:srgbClr val="C00000"/>
                  </a:solidFill>
                  <a:latin typeface="Calibri" pitchFamily="34" charset="0"/>
                  <a:cs typeface="Calibri" pitchFamily="34" charset="0"/>
                </a:rPr>
                <a:t>=“simple”</a:t>
              </a:r>
            </a:p>
            <a:p>
              <a:r>
                <a:rPr lang="en-US" altLang="ko-KR" sz="1600" dirty="0">
                  <a:solidFill>
                    <a:srgbClr val="C00000"/>
                  </a:solidFill>
                  <a:latin typeface="Calibri" pitchFamily="34" charset="0"/>
                  <a:cs typeface="Calibri" pitchFamily="34" charset="0"/>
                </a:rPr>
                <a:t> </a:t>
              </a:r>
              <a:r>
                <a:rPr lang="en-US" altLang="ko-KR" sz="1600" dirty="0" smtClean="0">
                  <a:solidFill>
                    <a:srgbClr val="C00000"/>
                  </a:solidFill>
                  <a:latin typeface="Calibri" pitchFamily="34" charset="0"/>
                  <a:cs typeface="Calibri" pitchFamily="34" charset="0"/>
                </a:rPr>
                <a:t>                </a:t>
              </a:r>
              <a:r>
                <a:rPr lang="en-US" altLang="ko-KR" sz="1600" dirty="0" err="1" smtClean="0">
                  <a:solidFill>
                    <a:srgbClr val="C00000"/>
                  </a:solidFill>
                  <a:latin typeface="Calibri" pitchFamily="34" charset="0"/>
                  <a:cs typeface="Calibri" pitchFamily="34" charset="0"/>
                </a:rPr>
                <a:t>xlink:href</a:t>
              </a:r>
              <a:r>
                <a:rPr lang="en-US" altLang="ko-KR" sz="1600" dirty="0" smtClean="0">
                  <a:solidFill>
                    <a:srgbClr val="C00000"/>
                  </a:solidFill>
                  <a:latin typeface="Calibri" pitchFamily="34" charset="0"/>
                  <a:cs typeface="Calibri" pitchFamily="34" charset="0"/>
                </a:rPr>
                <a:t>=“http://snet.co.kr/home/name/Sera”</a:t>
              </a:r>
              <a:r>
                <a:rPr lang="en-US" altLang="ko-KR" sz="1600" dirty="0" smtClean="0">
                  <a:latin typeface="Calibri" pitchFamily="34" charset="0"/>
                  <a:cs typeface="Calibri" pitchFamily="34" charset="0"/>
                </a:rPr>
                <a:t>&gt;Sera&lt;/name&gt;</a:t>
              </a:r>
            </a:p>
            <a:p>
              <a:r>
                <a:rPr lang="en-US" altLang="ko-KR" sz="1600" dirty="0">
                  <a:latin typeface="Calibri" pitchFamily="34" charset="0"/>
                  <a:cs typeface="Calibri" pitchFamily="34" charset="0"/>
                </a:rPr>
                <a:t> </a:t>
              </a:r>
              <a:r>
                <a:rPr lang="en-US" altLang="ko-KR" sz="1600" dirty="0" smtClean="0">
                  <a:latin typeface="Calibri" pitchFamily="34" charset="0"/>
                  <a:cs typeface="Calibri" pitchFamily="34" charset="0"/>
                </a:rPr>
                <a:t>  &lt;phone&gt;017-000-0000&lt;/phone&gt;</a:t>
              </a:r>
            </a:p>
            <a:p>
              <a:r>
                <a:rPr lang="en-US" altLang="ko-KR" sz="1600" dirty="0" smtClean="0">
                  <a:latin typeface="Calibri" pitchFamily="34" charset="0"/>
                  <a:cs typeface="Calibri" pitchFamily="34" charset="0"/>
                </a:rPr>
                <a:t>&lt;/person&gt;</a:t>
              </a:r>
              <a:endParaRPr lang="ko-KR" altLang="en-US" sz="1600" b="1" dirty="0"/>
            </a:p>
          </p:txBody>
        </p:sp>
        <p:sp>
          <p:nvSpPr>
            <p:cNvPr id="8" name="모서리가 둥근 직사각형 7"/>
            <p:cNvSpPr/>
            <p:nvPr/>
          </p:nvSpPr>
          <p:spPr>
            <a:xfrm>
              <a:off x="683568" y="4797152"/>
              <a:ext cx="7717227" cy="1728192"/>
            </a:xfrm>
            <a:prstGeom prst="round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p:cNvSpPr/>
            <p:nvPr/>
          </p:nvSpPr>
          <p:spPr>
            <a:xfrm>
              <a:off x="4174131" y="4394921"/>
              <a:ext cx="599844" cy="369332"/>
            </a:xfrm>
            <a:prstGeom prst="rect">
              <a:avLst/>
            </a:prstGeom>
          </p:spPr>
          <p:txBody>
            <a:bodyPr wrap="none">
              <a:spAutoFit/>
            </a:bodyPr>
            <a:lstStyle/>
            <a:p>
              <a:r>
                <a:rPr lang="en-US" altLang="ko-KR" dirty="0" smtClean="0">
                  <a:latin typeface="Calibri" pitchFamily="34" charset="0"/>
                  <a:cs typeface="Calibri" pitchFamily="34" charset="0"/>
                </a:rPr>
                <a:t>XML</a:t>
              </a:r>
              <a:endParaRPr lang="ko-KR" altLang="en-US" b="1" dirty="0"/>
            </a:p>
          </p:txBody>
        </p:sp>
      </p:grpSp>
    </p:spTree>
    <p:extLst>
      <p:ext uri="{BB962C8B-B14F-4D97-AF65-F5344CB8AC3E}">
        <p14:creationId xmlns:p14="http://schemas.microsoft.com/office/powerpoint/2010/main" val="2847894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smtClean="0"/>
              <a:t>XPointer</a:t>
            </a:r>
            <a:endParaRPr lang="ko-KR" altLang="en-US" dirty="0"/>
          </a:p>
        </p:txBody>
      </p:sp>
      <p:sp>
        <p:nvSpPr>
          <p:cNvPr id="3" name="내용 개체 틀 2"/>
          <p:cNvSpPr>
            <a:spLocks noGrp="1"/>
          </p:cNvSpPr>
          <p:nvPr>
            <p:ph idx="1"/>
          </p:nvPr>
        </p:nvSpPr>
        <p:spPr/>
        <p:txBody>
          <a:bodyPr/>
          <a:lstStyle/>
          <a:p>
            <a:r>
              <a:rPr lang="en-US" altLang="ko-KR" dirty="0" smtClean="0"/>
              <a:t>System for addressing components of XML based internet media</a:t>
            </a:r>
            <a:endParaRPr lang="ko-KR" altLang="en-US" dirty="0"/>
          </a:p>
        </p:txBody>
      </p:sp>
      <p:sp>
        <p:nvSpPr>
          <p:cNvPr id="4" name="직사각형 3"/>
          <p:cNvSpPr/>
          <p:nvPr/>
        </p:nvSpPr>
        <p:spPr>
          <a:xfrm>
            <a:off x="998272" y="2492896"/>
            <a:ext cx="2205576" cy="2031325"/>
          </a:xfrm>
          <a:prstGeom prst="rect">
            <a:avLst/>
          </a:prstGeom>
        </p:spPr>
        <p:txBody>
          <a:bodyPr wrap="square">
            <a:spAutoFit/>
          </a:bodyPr>
          <a:lstStyle/>
          <a:p>
            <a:r>
              <a:rPr lang="pt-BR" altLang="ko-KR" dirty="0">
                <a:latin typeface="Calibri" pitchFamily="34" charset="0"/>
                <a:cs typeface="Calibri" pitchFamily="34" charset="0"/>
              </a:rPr>
              <a:t>&lt;foobar id="foo"&gt;</a:t>
            </a:r>
          </a:p>
          <a:p>
            <a:r>
              <a:rPr lang="pt-BR" altLang="ko-KR" dirty="0">
                <a:latin typeface="Calibri" pitchFamily="34" charset="0"/>
                <a:cs typeface="Calibri" pitchFamily="34" charset="0"/>
              </a:rPr>
              <a:t>  &lt;bar/&gt;</a:t>
            </a:r>
          </a:p>
          <a:p>
            <a:r>
              <a:rPr lang="pt-BR" altLang="ko-KR" dirty="0">
                <a:latin typeface="Calibri" pitchFamily="34" charset="0"/>
                <a:cs typeface="Calibri" pitchFamily="34" charset="0"/>
              </a:rPr>
              <a:t>  &lt;baz&gt;</a:t>
            </a:r>
          </a:p>
          <a:p>
            <a:r>
              <a:rPr lang="pt-BR" altLang="ko-KR" dirty="0">
                <a:latin typeface="Calibri" pitchFamily="34" charset="0"/>
                <a:cs typeface="Calibri" pitchFamily="34" charset="0"/>
              </a:rPr>
              <a:t>    &lt;bom a="1"/&gt;</a:t>
            </a:r>
          </a:p>
          <a:p>
            <a:r>
              <a:rPr lang="pt-BR" altLang="ko-KR" dirty="0">
                <a:latin typeface="Calibri" pitchFamily="34" charset="0"/>
                <a:cs typeface="Calibri" pitchFamily="34" charset="0"/>
              </a:rPr>
              <a:t>  &lt;/baz&gt;</a:t>
            </a:r>
          </a:p>
          <a:p>
            <a:r>
              <a:rPr lang="pt-BR" altLang="ko-KR" dirty="0">
                <a:latin typeface="Calibri" pitchFamily="34" charset="0"/>
                <a:cs typeface="Calibri" pitchFamily="34" charset="0"/>
              </a:rPr>
              <a:t>  &lt;bom a="2"/&gt;</a:t>
            </a:r>
          </a:p>
          <a:p>
            <a:r>
              <a:rPr lang="pt-BR" altLang="ko-KR" dirty="0">
                <a:latin typeface="Calibri" pitchFamily="34" charset="0"/>
                <a:cs typeface="Calibri" pitchFamily="34" charset="0"/>
              </a:rPr>
              <a:t>&lt;/foobar&gt;</a:t>
            </a:r>
            <a:endParaRPr lang="ko-KR" altLang="en-US" b="1" dirty="0"/>
          </a:p>
        </p:txBody>
      </p:sp>
      <p:sp>
        <p:nvSpPr>
          <p:cNvPr id="5" name="모서리가 둥근 직사각형 4"/>
          <p:cNvSpPr/>
          <p:nvPr/>
        </p:nvSpPr>
        <p:spPr>
          <a:xfrm>
            <a:off x="683568" y="2258413"/>
            <a:ext cx="2664296" cy="2808312"/>
          </a:xfrm>
          <a:prstGeom prst="roundRect">
            <a:avLst>
              <a:gd name="adj" fmla="val 8612"/>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p:cNvSpPr/>
          <p:nvPr/>
        </p:nvSpPr>
        <p:spPr>
          <a:xfrm>
            <a:off x="4716016" y="2500528"/>
            <a:ext cx="2205576" cy="369332"/>
          </a:xfrm>
          <a:prstGeom prst="rect">
            <a:avLst/>
          </a:prstGeom>
        </p:spPr>
        <p:txBody>
          <a:bodyPr wrap="square">
            <a:spAutoFit/>
          </a:bodyPr>
          <a:lstStyle/>
          <a:p>
            <a:r>
              <a:rPr lang="pt-BR" altLang="ko-KR" dirty="0">
                <a:latin typeface="Calibri" pitchFamily="34" charset="0"/>
                <a:cs typeface="Calibri" pitchFamily="34" charset="0"/>
              </a:rPr>
              <a:t>xpointer(id("foo"))</a:t>
            </a:r>
          </a:p>
        </p:txBody>
      </p:sp>
      <p:sp>
        <p:nvSpPr>
          <p:cNvPr id="9" name="직사각형 8"/>
          <p:cNvSpPr/>
          <p:nvPr/>
        </p:nvSpPr>
        <p:spPr>
          <a:xfrm>
            <a:off x="4716016" y="3331524"/>
            <a:ext cx="2205576" cy="369332"/>
          </a:xfrm>
          <a:prstGeom prst="rect">
            <a:avLst/>
          </a:prstGeom>
        </p:spPr>
        <p:txBody>
          <a:bodyPr wrap="square">
            <a:spAutoFit/>
          </a:bodyPr>
          <a:lstStyle/>
          <a:p>
            <a:r>
              <a:rPr lang="pt-BR" altLang="ko-KR" dirty="0" smtClean="0">
                <a:latin typeface="Calibri" pitchFamily="34" charset="0"/>
                <a:cs typeface="Calibri" pitchFamily="34" charset="0"/>
              </a:rPr>
              <a:t>xpointer</a:t>
            </a:r>
            <a:r>
              <a:rPr lang="pt-BR" altLang="ko-KR" dirty="0">
                <a:latin typeface="Calibri" pitchFamily="34" charset="0"/>
                <a:cs typeface="Calibri" pitchFamily="34" charset="0"/>
              </a:rPr>
              <a:t>(/foobar/1) </a:t>
            </a:r>
          </a:p>
        </p:txBody>
      </p:sp>
      <p:sp>
        <p:nvSpPr>
          <p:cNvPr id="10" name="직사각형 9"/>
          <p:cNvSpPr/>
          <p:nvPr/>
        </p:nvSpPr>
        <p:spPr>
          <a:xfrm>
            <a:off x="4716016" y="4162521"/>
            <a:ext cx="2205576" cy="369332"/>
          </a:xfrm>
          <a:prstGeom prst="rect">
            <a:avLst/>
          </a:prstGeom>
        </p:spPr>
        <p:txBody>
          <a:bodyPr wrap="square">
            <a:spAutoFit/>
          </a:bodyPr>
          <a:lstStyle/>
          <a:p>
            <a:r>
              <a:rPr lang="pt-BR" altLang="ko-KR" dirty="0">
                <a:latin typeface="Calibri" pitchFamily="34" charset="0"/>
                <a:cs typeface="Calibri" pitchFamily="34" charset="0"/>
              </a:rPr>
              <a:t>element(/1/2/1)</a:t>
            </a:r>
          </a:p>
        </p:txBody>
      </p:sp>
    </p:spTree>
    <p:extLst>
      <p:ext uri="{BB962C8B-B14F-4D97-AF65-F5344CB8AC3E}">
        <p14:creationId xmlns:p14="http://schemas.microsoft.com/office/powerpoint/2010/main" val="2239620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Outline</a:t>
            </a:r>
            <a:endParaRPr lang="ko-KR" altLang="en-US" dirty="0"/>
          </a:p>
        </p:txBody>
      </p:sp>
      <p:sp>
        <p:nvSpPr>
          <p:cNvPr id="3" name="내용 개체 틀 2"/>
          <p:cNvSpPr>
            <a:spLocks noGrp="1"/>
          </p:cNvSpPr>
          <p:nvPr>
            <p:ph idx="1"/>
          </p:nvPr>
        </p:nvSpPr>
        <p:spPr/>
        <p:txBody>
          <a:bodyPr/>
          <a:lstStyle/>
          <a:p>
            <a:r>
              <a:rPr lang="en-US" altLang="ko-KR" dirty="0" smtClean="0"/>
              <a:t>Introduction</a:t>
            </a:r>
          </a:p>
          <a:p>
            <a:r>
              <a:rPr lang="en-US" altLang="ko-KR" dirty="0" smtClean="0"/>
              <a:t>Related Work</a:t>
            </a:r>
          </a:p>
          <a:p>
            <a:r>
              <a:rPr lang="en-US" altLang="ko-KR" b="1" dirty="0" smtClean="0"/>
              <a:t>Annotation System</a:t>
            </a:r>
          </a:p>
          <a:p>
            <a:r>
              <a:rPr lang="en-US" altLang="ko-KR" dirty="0" smtClean="0"/>
              <a:t>Conclusion</a:t>
            </a:r>
          </a:p>
        </p:txBody>
      </p:sp>
    </p:spTree>
    <p:extLst>
      <p:ext uri="{BB962C8B-B14F-4D97-AF65-F5344CB8AC3E}">
        <p14:creationId xmlns:p14="http://schemas.microsoft.com/office/powerpoint/2010/main" val="8181048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직사각형 21"/>
          <p:cNvSpPr/>
          <p:nvPr/>
        </p:nvSpPr>
        <p:spPr>
          <a:xfrm>
            <a:off x="5759624" y="1782108"/>
            <a:ext cx="3060848" cy="4095164"/>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직사각형 18"/>
          <p:cNvSpPr/>
          <p:nvPr/>
        </p:nvSpPr>
        <p:spPr>
          <a:xfrm>
            <a:off x="395536" y="1782108"/>
            <a:ext cx="3168352" cy="4095164"/>
          </a:xfrm>
          <a:prstGeom prst="rect">
            <a:avLst/>
          </a:prstGeom>
          <a:solidFill>
            <a:schemeClr val="accent1">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원통 5"/>
          <p:cNvSpPr/>
          <p:nvPr/>
        </p:nvSpPr>
        <p:spPr>
          <a:xfrm>
            <a:off x="6948264" y="2643637"/>
            <a:ext cx="1520332" cy="1577451"/>
          </a:xfrm>
          <a:prstGeom prst="ca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ko-KR" altLang="en-US" dirty="0"/>
          </a:p>
        </p:txBody>
      </p:sp>
      <p:sp>
        <p:nvSpPr>
          <p:cNvPr id="2" name="제목 1"/>
          <p:cNvSpPr>
            <a:spLocks noGrp="1"/>
          </p:cNvSpPr>
          <p:nvPr>
            <p:ph type="title"/>
          </p:nvPr>
        </p:nvSpPr>
        <p:spPr/>
        <p:txBody>
          <a:bodyPr/>
          <a:lstStyle/>
          <a:p>
            <a:r>
              <a:rPr lang="en-US" altLang="ko-KR" dirty="0" smtClean="0"/>
              <a:t>Architecture of </a:t>
            </a:r>
            <a:r>
              <a:rPr lang="en-US" altLang="ko-KR" dirty="0" err="1" smtClean="0"/>
              <a:t>Annotea</a:t>
            </a:r>
            <a:endParaRPr lang="ko-KR" altLang="en-US" dirty="0"/>
          </a:p>
        </p:txBody>
      </p:sp>
      <p:sp>
        <p:nvSpPr>
          <p:cNvPr id="4" name="원통 3"/>
          <p:cNvSpPr/>
          <p:nvPr/>
        </p:nvSpPr>
        <p:spPr>
          <a:xfrm>
            <a:off x="6139899" y="3317622"/>
            <a:ext cx="1520332" cy="1577451"/>
          </a:xfrm>
          <a:prstGeom prst="ca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ko-KR" dirty="0" smtClean="0"/>
              <a:t>RDF database</a:t>
            </a:r>
            <a:endParaRPr lang="ko-KR" altLang="en-US" dirty="0"/>
          </a:p>
        </p:txBody>
      </p:sp>
      <p:sp>
        <p:nvSpPr>
          <p:cNvPr id="7" name="직사각형 6"/>
          <p:cNvSpPr/>
          <p:nvPr/>
        </p:nvSpPr>
        <p:spPr>
          <a:xfrm>
            <a:off x="6333255" y="1412776"/>
            <a:ext cx="2205576" cy="369332"/>
          </a:xfrm>
          <a:prstGeom prst="rect">
            <a:avLst/>
          </a:prstGeom>
        </p:spPr>
        <p:txBody>
          <a:bodyPr wrap="square">
            <a:spAutoFit/>
          </a:bodyPr>
          <a:lstStyle/>
          <a:p>
            <a:r>
              <a:rPr lang="pt-BR" altLang="ko-KR" dirty="0" smtClean="0">
                <a:latin typeface="Calibri" pitchFamily="34" charset="0"/>
                <a:cs typeface="Calibri" pitchFamily="34" charset="0"/>
              </a:rPr>
              <a:t>Annotation Servers</a:t>
            </a:r>
            <a:endParaRPr lang="ko-KR" altLang="en-US" b="1" dirty="0"/>
          </a:p>
        </p:txBody>
      </p:sp>
      <p:sp>
        <p:nvSpPr>
          <p:cNvPr id="8" name="직사각형 7"/>
          <p:cNvSpPr/>
          <p:nvPr/>
        </p:nvSpPr>
        <p:spPr>
          <a:xfrm>
            <a:off x="4211960" y="2555612"/>
            <a:ext cx="1368152" cy="369332"/>
          </a:xfrm>
          <a:prstGeom prst="rect">
            <a:avLst/>
          </a:prstGeom>
        </p:spPr>
        <p:txBody>
          <a:bodyPr wrap="square">
            <a:spAutoFit/>
          </a:bodyPr>
          <a:lstStyle/>
          <a:p>
            <a:r>
              <a:rPr lang="pt-BR" altLang="ko-KR" dirty="0" smtClean="0">
                <a:latin typeface="Calibri" pitchFamily="34" charset="0"/>
                <a:cs typeface="Calibri" pitchFamily="34" charset="0"/>
              </a:rPr>
              <a:t>Get RDF</a:t>
            </a:r>
            <a:endParaRPr lang="ko-KR" altLang="en-US" b="1" dirty="0"/>
          </a:p>
        </p:txBody>
      </p:sp>
      <p:sp>
        <p:nvSpPr>
          <p:cNvPr id="9" name="직사각형 8"/>
          <p:cNvSpPr/>
          <p:nvPr/>
        </p:nvSpPr>
        <p:spPr>
          <a:xfrm>
            <a:off x="4139952" y="3779748"/>
            <a:ext cx="1368152" cy="369332"/>
          </a:xfrm>
          <a:prstGeom prst="rect">
            <a:avLst/>
          </a:prstGeom>
        </p:spPr>
        <p:txBody>
          <a:bodyPr wrap="square">
            <a:spAutoFit/>
          </a:bodyPr>
          <a:lstStyle/>
          <a:p>
            <a:r>
              <a:rPr lang="pt-BR" altLang="ko-KR" dirty="0" smtClean="0">
                <a:latin typeface="Calibri" pitchFamily="34" charset="0"/>
                <a:cs typeface="Calibri" pitchFamily="34" charset="0"/>
              </a:rPr>
              <a:t>Store RDF</a:t>
            </a:r>
            <a:endParaRPr lang="ko-KR" altLang="en-US" b="1" dirty="0"/>
          </a:p>
        </p:txBody>
      </p:sp>
      <p:sp>
        <p:nvSpPr>
          <p:cNvPr id="10" name="직사각형 9"/>
          <p:cNvSpPr/>
          <p:nvPr/>
        </p:nvSpPr>
        <p:spPr>
          <a:xfrm>
            <a:off x="1422610" y="1412776"/>
            <a:ext cx="1008112" cy="369332"/>
          </a:xfrm>
          <a:prstGeom prst="rect">
            <a:avLst/>
          </a:prstGeom>
        </p:spPr>
        <p:txBody>
          <a:bodyPr wrap="square">
            <a:spAutoFit/>
          </a:bodyPr>
          <a:lstStyle/>
          <a:p>
            <a:r>
              <a:rPr lang="pt-BR" altLang="ko-KR" dirty="0" smtClean="0">
                <a:latin typeface="Calibri" pitchFamily="34" charset="0"/>
                <a:cs typeface="Calibri" pitchFamily="34" charset="0"/>
              </a:rPr>
              <a:t>Browser</a:t>
            </a:r>
            <a:endParaRPr lang="ko-KR" altLang="en-US" b="1" dirty="0"/>
          </a:p>
        </p:txBody>
      </p:sp>
      <p:sp>
        <p:nvSpPr>
          <p:cNvPr id="14" name="한쪽 모서리가 잘린 사각형 13"/>
          <p:cNvSpPr/>
          <p:nvPr/>
        </p:nvSpPr>
        <p:spPr>
          <a:xfrm rot="5400000">
            <a:off x="825609" y="2166885"/>
            <a:ext cx="1548172" cy="2056178"/>
          </a:xfrm>
          <a:prstGeom prst="snip1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p:cNvSpPr/>
          <p:nvPr/>
        </p:nvSpPr>
        <p:spPr>
          <a:xfrm>
            <a:off x="787630" y="2628212"/>
            <a:ext cx="1624130" cy="369332"/>
          </a:xfrm>
          <a:prstGeom prst="rect">
            <a:avLst/>
          </a:prstGeom>
        </p:spPr>
        <p:txBody>
          <a:bodyPr wrap="square">
            <a:spAutoFit/>
          </a:bodyPr>
          <a:lstStyle/>
          <a:p>
            <a:r>
              <a:rPr lang="pt-BR" altLang="ko-KR" dirty="0" smtClean="0">
                <a:latin typeface="Calibri" pitchFamily="34" charset="0"/>
                <a:cs typeface="Calibri" pitchFamily="34" charset="0"/>
              </a:rPr>
              <a:t>Web document</a:t>
            </a:r>
            <a:endParaRPr lang="ko-KR" altLang="en-US" b="1" dirty="0"/>
          </a:p>
        </p:txBody>
      </p:sp>
      <p:sp>
        <p:nvSpPr>
          <p:cNvPr id="17" name="한쪽 모서리가 잘린 사각형 16"/>
          <p:cNvSpPr/>
          <p:nvPr/>
        </p:nvSpPr>
        <p:spPr>
          <a:xfrm rot="5400000">
            <a:off x="1545689" y="3268968"/>
            <a:ext cx="1548172" cy="2056178"/>
          </a:xfrm>
          <a:prstGeom prst="snip1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p:cNvSpPr/>
          <p:nvPr/>
        </p:nvSpPr>
        <p:spPr>
          <a:xfrm>
            <a:off x="1507710" y="3730295"/>
            <a:ext cx="1624130" cy="369332"/>
          </a:xfrm>
          <a:prstGeom prst="rect">
            <a:avLst/>
          </a:prstGeom>
        </p:spPr>
        <p:txBody>
          <a:bodyPr wrap="square">
            <a:spAutoFit/>
          </a:bodyPr>
          <a:lstStyle/>
          <a:p>
            <a:r>
              <a:rPr lang="pt-BR" altLang="ko-KR" dirty="0" smtClean="0">
                <a:latin typeface="Calibri" pitchFamily="34" charset="0"/>
                <a:cs typeface="Calibri" pitchFamily="34" charset="0"/>
              </a:rPr>
              <a:t>Annotations</a:t>
            </a:r>
            <a:endParaRPr lang="ko-KR" altLang="en-US" b="1" dirty="0"/>
          </a:p>
        </p:txBody>
      </p:sp>
      <p:sp>
        <p:nvSpPr>
          <p:cNvPr id="15" name="오른쪽 화살표 14"/>
          <p:cNvSpPr/>
          <p:nvPr/>
        </p:nvSpPr>
        <p:spPr>
          <a:xfrm>
            <a:off x="3851920" y="4216338"/>
            <a:ext cx="1800200" cy="292782"/>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ko-KR" altLang="en-US"/>
          </a:p>
        </p:txBody>
      </p:sp>
      <p:sp>
        <p:nvSpPr>
          <p:cNvPr id="20" name="오른쪽 화살표 19"/>
          <p:cNvSpPr/>
          <p:nvPr/>
        </p:nvSpPr>
        <p:spPr>
          <a:xfrm rot="10800000">
            <a:off x="3779912" y="3024839"/>
            <a:ext cx="1800200" cy="292782"/>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242870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r>
              <a:rPr lang="en-US" altLang="ko-KR" dirty="0" smtClean="0"/>
              <a:t>Annotate</a:t>
            </a:r>
          </a:p>
          <a:p>
            <a:pPr lvl="1"/>
            <a:r>
              <a:rPr lang="en-US" altLang="ko-KR" dirty="0" smtClean="0"/>
              <a:t>a whole document</a:t>
            </a:r>
          </a:p>
          <a:p>
            <a:pPr lvl="1"/>
            <a:r>
              <a:rPr lang="en-US" altLang="ko-KR" dirty="0" smtClean="0"/>
              <a:t>The position where the caret is</a:t>
            </a:r>
          </a:p>
          <a:p>
            <a:pPr lvl="1"/>
            <a:r>
              <a:rPr lang="en-US" altLang="ko-KR" dirty="0" smtClean="0"/>
              <a:t>The current selection</a:t>
            </a:r>
          </a:p>
          <a:p>
            <a:endParaRPr lang="en-US" altLang="ko-KR" dirty="0" smtClean="0"/>
          </a:p>
          <a:p>
            <a:endParaRPr lang="ko-KR" altLang="en-US" dirty="0"/>
          </a:p>
        </p:txBody>
      </p:sp>
      <p:sp>
        <p:nvSpPr>
          <p:cNvPr id="8" name="직사각형 7"/>
          <p:cNvSpPr/>
          <p:nvPr/>
        </p:nvSpPr>
        <p:spPr>
          <a:xfrm>
            <a:off x="300860" y="3734452"/>
            <a:ext cx="4005776" cy="147732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p:cNvSpPr>
            <a:spLocks noGrp="1"/>
          </p:cNvSpPr>
          <p:nvPr>
            <p:ph type="title"/>
          </p:nvPr>
        </p:nvSpPr>
        <p:spPr/>
        <p:txBody>
          <a:bodyPr/>
          <a:lstStyle/>
          <a:p>
            <a:r>
              <a:rPr lang="en-US" altLang="ko-KR" dirty="0" smtClean="0"/>
              <a:t>Creating an annotation</a:t>
            </a:r>
            <a:endParaRPr lang="ko-KR" altLang="en-US" dirty="0"/>
          </a:p>
        </p:txBody>
      </p:sp>
      <p:sp>
        <p:nvSpPr>
          <p:cNvPr id="4" name="직사각형 3"/>
          <p:cNvSpPr/>
          <p:nvPr/>
        </p:nvSpPr>
        <p:spPr>
          <a:xfrm>
            <a:off x="4982445" y="3673477"/>
            <a:ext cx="3178192" cy="1477328"/>
          </a:xfrm>
          <a:prstGeom prst="rect">
            <a:avLst/>
          </a:prstGeom>
        </p:spPr>
        <p:txBody>
          <a:bodyPr wrap="square">
            <a:spAutoFit/>
          </a:bodyPr>
          <a:lstStyle/>
          <a:p>
            <a:r>
              <a:rPr lang="pt-BR" altLang="ko-KR" dirty="0" smtClean="0">
                <a:latin typeface="Calibri" pitchFamily="34" charset="0"/>
                <a:cs typeface="Calibri" pitchFamily="34" charset="0"/>
              </a:rPr>
              <a:t>Author: </a:t>
            </a:r>
          </a:p>
          <a:p>
            <a:r>
              <a:rPr lang="pt-BR" altLang="ko-KR" dirty="0" smtClean="0">
                <a:latin typeface="Calibri" pitchFamily="34" charset="0"/>
                <a:cs typeface="Calibri" pitchFamily="34" charset="0"/>
              </a:rPr>
              <a:t>Source document: </a:t>
            </a:r>
          </a:p>
          <a:p>
            <a:r>
              <a:rPr lang="pt-BR" altLang="ko-KR" dirty="0" smtClean="0">
                <a:latin typeface="Calibri" pitchFamily="34" charset="0"/>
                <a:cs typeface="Calibri" pitchFamily="34" charset="0"/>
              </a:rPr>
              <a:t>Annotation type: </a:t>
            </a:r>
          </a:p>
          <a:p>
            <a:r>
              <a:rPr lang="pt-BR" altLang="ko-KR" dirty="0" smtClean="0">
                <a:latin typeface="Calibri" pitchFamily="34" charset="0"/>
                <a:cs typeface="Calibri" pitchFamily="34" charset="0"/>
              </a:rPr>
              <a:t>Created: </a:t>
            </a:r>
          </a:p>
          <a:p>
            <a:r>
              <a:rPr lang="pt-BR" altLang="ko-KR" dirty="0" smtClean="0">
                <a:latin typeface="Calibri" pitchFamily="34" charset="0"/>
                <a:cs typeface="Calibri" pitchFamily="34" charset="0"/>
              </a:rPr>
              <a:t>Last modified:</a:t>
            </a:r>
            <a:endParaRPr lang="ko-KR" altLang="en-US" dirty="0"/>
          </a:p>
        </p:txBody>
      </p:sp>
      <p:sp>
        <p:nvSpPr>
          <p:cNvPr id="6" name="직사각형 5"/>
          <p:cNvSpPr/>
          <p:nvPr/>
        </p:nvSpPr>
        <p:spPr>
          <a:xfrm>
            <a:off x="300860" y="3734452"/>
            <a:ext cx="3911100" cy="1477328"/>
          </a:xfrm>
          <a:prstGeom prst="rect">
            <a:avLst/>
          </a:prstGeom>
        </p:spPr>
        <p:txBody>
          <a:bodyPr wrap="square">
            <a:spAutoFit/>
          </a:bodyPr>
          <a:lstStyle/>
          <a:p>
            <a:r>
              <a:rPr lang="en-US" altLang="ko-KR" dirty="0">
                <a:latin typeface="Calibri" pitchFamily="34" charset="0"/>
                <a:cs typeface="Calibri" pitchFamily="34" charset="0"/>
              </a:rPr>
              <a:t>The user has three choices for creating an annotation: annotate a whole document, annotate the position where the caret is, annotate the current selection. After making this </a:t>
            </a:r>
            <a:r>
              <a:rPr lang="en-US" altLang="ko-KR" dirty="0" smtClean="0">
                <a:latin typeface="Calibri" pitchFamily="34" charset="0"/>
                <a:cs typeface="Calibri" pitchFamily="34" charset="0"/>
              </a:rPr>
              <a:t>choice…</a:t>
            </a:r>
            <a:endParaRPr lang="ko-KR" altLang="en-US" dirty="0"/>
          </a:p>
        </p:txBody>
      </p:sp>
      <p:sp>
        <p:nvSpPr>
          <p:cNvPr id="7" name="모서리가 둥근 직사각형 6"/>
          <p:cNvSpPr/>
          <p:nvPr/>
        </p:nvSpPr>
        <p:spPr>
          <a:xfrm>
            <a:off x="107504" y="3356992"/>
            <a:ext cx="4392488" cy="2232248"/>
          </a:xfrm>
          <a:prstGeom prst="roundRect">
            <a:avLst>
              <a:gd name="adj" fmla="val 8612"/>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p:cNvSpPr/>
          <p:nvPr/>
        </p:nvSpPr>
        <p:spPr>
          <a:xfrm>
            <a:off x="1403648" y="2865473"/>
            <a:ext cx="2016224" cy="369332"/>
          </a:xfrm>
          <a:prstGeom prst="rect">
            <a:avLst/>
          </a:prstGeom>
        </p:spPr>
        <p:txBody>
          <a:bodyPr wrap="square">
            <a:spAutoFit/>
          </a:bodyPr>
          <a:lstStyle/>
          <a:p>
            <a:r>
              <a:rPr lang="pt-BR" altLang="ko-KR" dirty="0" smtClean="0">
                <a:latin typeface="Calibri" pitchFamily="34" charset="0"/>
                <a:cs typeface="Calibri" pitchFamily="34" charset="0"/>
              </a:rPr>
              <a:t>Web document</a:t>
            </a:r>
            <a:endParaRPr lang="ko-KR" altLang="en-US" dirty="0"/>
          </a:p>
        </p:txBody>
      </p:sp>
      <p:grpSp>
        <p:nvGrpSpPr>
          <p:cNvPr id="11" name="그룹 10"/>
          <p:cNvGrpSpPr/>
          <p:nvPr/>
        </p:nvGrpSpPr>
        <p:grpSpPr>
          <a:xfrm>
            <a:off x="4667741" y="2915652"/>
            <a:ext cx="4392488" cy="2673588"/>
            <a:chOff x="4667741" y="2915652"/>
            <a:chExt cx="4392488" cy="2673588"/>
          </a:xfrm>
        </p:grpSpPr>
        <p:sp>
          <p:nvSpPr>
            <p:cNvPr id="5" name="모서리가 둥근 직사각형 4"/>
            <p:cNvSpPr/>
            <p:nvPr/>
          </p:nvSpPr>
          <p:spPr>
            <a:xfrm>
              <a:off x="4667741" y="3356992"/>
              <a:ext cx="4392488" cy="2232248"/>
            </a:xfrm>
            <a:prstGeom prst="roundRect">
              <a:avLst>
                <a:gd name="adj" fmla="val 8612"/>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p:cNvSpPr/>
            <p:nvPr/>
          </p:nvSpPr>
          <p:spPr>
            <a:xfrm>
              <a:off x="6215913" y="2915652"/>
              <a:ext cx="1452431" cy="369332"/>
            </a:xfrm>
            <a:prstGeom prst="rect">
              <a:avLst/>
            </a:prstGeom>
          </p:spPr>
          <p:txBody>
            <a:bodyPr wrap="square">
              <a:spAutoFit/>
            </a:bodyPr>
            <a:lstStyle/>
            <a:p>
              <a:r>
                <a:rPr lang="pt-BR" altLang="ko-KR" dirty="0" smtClean="0">
                  <a:latin typeface="Calibri" pitchFamily="34" charset="0"/>
                  <a:cs typeface="Calibri" pitchFamily="34" charset="0"/>
                </a:rPr>
                <a:t>Annotation</a:t>
              </a:r>
              <a:endParaRPr lang="ko-KR" altLang="en-US" dirty="0"/>
            </a:p>
          </p:txBody>
        </p:sp>
      </p:grpSp>
    </p:spTree>
    <p:extLst>
      <p:ext uri="{BB962C8B-B14F-4D97-AF65-F5344CB8AC3E}">
        <p14:creationId xmlns:p14="http://schemas.microsoft.com/office/powerpoint/2010/main" val="1538872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Browsing annotations [1/2]</a:t>
            </a:r>
            <a:endParaRPr lang="ko-KR" altLang="en-US" dirty="0"/>
          </a:p>
        </p:txBody>
      </p:sp>
      <p:sp>
        <p:nvSpPr>
          <p:cNvPr id="3" name="내용 개체 틀 2"/>
          <p:cNvSpPr>
            <a:spLocks noGrp="1"/>
          </p:cNvSpPr>
          <p:nvPr>
            <p:ph idx="1"/>
          </p:nvPr>
        </p:nvSpPr>
        <p:spPr/>
        <p:txBody>
          <a:bodyPr/>
          <a:lstStyle/>
          <a:p>
            <a:r>
              <a:rPr lang="en-US" altLang="ko-KR" dirty="0" err="1" smtClean="0"/>
              <a:t>XLink</a:t>
            </a:r>
            <a:endParaRPr lang="en-US" altLang="ko-KR" dirty="0" smtClean="0"/>
          </a:p>
          <a:p>
            <a:pPr lvl="1"/>
            <a:r>
              <a:rPr lang="en-US" altLang="ko-KR" dirty="0" smtClean="0"/>
              <a:t>Pointing to the body of the annotation</a:t>
            </a:r>
          </a:p>
          <a:p>
            <a:r>
              <a:rPr lang="en-US" altLang="ko-KR" dirty="0" err="1" smtClean="0"/>
              <a:t>XPointer</a:t>
            </a:r>
            <a:endParaRPr lang="en-US" altLang="ko-KR" dirty="0" smtClean="0"/>
          </a:p>
          <a:p>
            <a:pPr lvl="1"/>
            <a:r>
              <a:rPr lang="en-US" altLang="ko-KR" dirty="0" smtClean="0"/>
              <a:t>Pointing to the target contents</a:t>
            </a:r>
            <a:endParaRPr lang="ko-KR" altLang="en-US" dirty="0"/>
          </a:p>
        </p:txBody>
      </p:sp>
      <p:sp>
        <p:nvSpPr>
          <p:cNvPr id="4" name="직사각형 3"/>
          <p:cNvSpPr/>
          <p:nvPr/>
        </p:nvSpPr>
        <p:spPr>
          <a:xfrm>
            <a:off x="300860" y="3734452"/>
            <a:ext cx="3911100" cy="1477328"/>
          </a:xfrm>
          <a:prstGeom prst="rect">
            <a:avLst/>
          </a:prstGeom>
        </p:spPr>
        <p:txBody>
          <a:bodyPr wrap="square">
            <a:spAutoFit/>
          </a:bodyPr>
          <a:lstStyle/>
          <a:p>
            <a:r>
              <a:rPr lang="en-US" altLang="ko-KR" dirty="0">
                <a:latin typeface="Calibri" pitchFamily="34" charset="0"/>
                <a:cs typeface="Calibri" pitchFamily="34" charset="0"/>
              </a:rPr>
              <a:t>The user has three choices for creating an annotation: annotate a whole document, annotate the position where the caret is, annotate the current selection. After making this </a:t>
            </a:r>
            <a:r>
              <a:rPr lang="en-US" altLang="ko-KR" dirty="0" smtClean="0">
                <a:latin typeface="Calibri" pitchFamily="34" charset="0"/>
                <a:cs typeface="Calibri" pitchFamily="34" charset="0"/>
              </a:rPr>
              <a:t>choice…</a:t>
            </a:r>
            <a:endParaRPr lang="ko-KR" altLang="en-US" dirty="0"/>
          </a:p>
        </p:txBody>
      </p:sp>
      <p:sp>
        <p:nvSpPr>
          <p:cNvPr id="5" name="모서리가 둥근 직사각형 4"/>
          <p:cNvSpPr/>
          <p:nvPr/>
        </p:nvSpPr>
        <p:spPr>
          <a:xfrm>
            <a:off x="107504" y="3356992"/>
            <a:ext cx="4392488" cy="2232248"/>
          </a:xfrm>
          <a:prstGeom prst="roundRect">
            <a:avLst>
              <a:gd name="adj" fmla="val 8612"/>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p:cNvSpPr/>
          <p:nvPr/>
        </p:nvSpPr>
        <p:spPr>
          <a:xfrm>
            <a:off x="1403648" y="2865473"/>
            <a:ext cx="2016224" cy="369332"/>
          </a:xfrm>
          <a:prstGeom prst="rect">
            <a:avLst/>
          </a:prstGeom>
        </p:spPr>
        <p:txBody>
          <a:bodyPr wrap="square">
            <a:spAutoFit/>
          </a:bodyPr>
          <a:lstStyle/>
          <a:p>
            <a:r>
              <a:rPr lang="pt-BR" altLang="ko-KR" dirty="0" smtClean="0">
                <a:latin typeface="Calibri" pitchFamily="34" charset="0"/>
                <a:cs typeface="Calibri" pitchFamily="34" charset="0"/>
              </a:rPr>
              <a:t>Web document</a:t>
            </a:r>
            <a:endParaRPr lang="ko-KR" altLang="en-US" dirty="0"/>
          </a:p>
        </p:txBody>
      </p:sp>
      <p:pic>
        <p:nvPicPr>
          <p:cNvPr id="4098" name="Picture 2" descr="C:\Users\Administrator\Desktop\image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8256" y="4816318"/>
            <a:ext cx="393704" cy="395462"/>
          </a:xfrm>
          <a:prstGeom prst="rect">
            <a:avLst/>
          </a:prstGeom>
          <a:noFill/>
          <a:extLst>
            <a:ext uri="{909E8E84-426E-40DD-AFC4-6F175D3DCCD1}">
              <a14:hiddenFill xmlns:a14="http://schemas.microsoft.com/office/drawing/2010/main">
                <a:solidFill>
                  <a:srgbClr val="FFFFFF"/>
                </a:solidFill>
              </a14:hiddenFill>
            </a:ext>
          </a:extLst>
        </p:spPr>
      </p:pic>
      <p:grpSp>
        <p:nvGrpSpPr>
          <p:cNvPr id="7" name="그룹 6"/>
          <p:cNvGrpSpPr/>
          <p:nvPr/>
        </p:nvGrpSpPr>
        <p:grpSpPr>
          <a:xfrm>
            <a:off x="4667741" y="2915652"/>
            <a:ext cx="4392488" cy="2673588"/>
            <a:chOff x="4667741" y="2915652"/>
            <a:chExt cx="4392488" cy="2673588"/>
          </a:xfrm>
        </p:grpSpPr>
        <p:grpSp>
          <p:nvGrpSpPr>
            <p:cNvPr id="8" name="그룹 7"/>
            <p:cNvGrpSpPr/>
            <p:nvPr/>
          </p:nvGrpSpPr>
          <p:grpSpPr>
            <a:xfrm>
              <a:off x="4667741" y="2915652"/>
              <a:ext cx="4392488" cy="2673588"/>
              <a:chOff x="4667741" y="2915652"/>
              <a:chExt cx="4392488" cy="2673588"/>
            </a:xfrm>
          </p:grpSpPr>
          <p:sp>
            <p:nvSpPr>
              <p:cNvPr id="9" name="모서리가 둥근 직사각형 8"/>
              <p:cNvSpPr/>
              <p:nvPr/>
            </p:nvSpPr>
            <p:spPr>
              <a:xfrm>
                <a:off x="4667741" y="3356992"/>
                <a:ext cx="4392488" cy="2232248"/>
              </a:xfrm>
              <a:prstGeom prst="roundRect">
                <a:avLst>
                  <a:gd name="adj" fmla="val 8612"/>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p:cNvSpPr/>
              <p:nvPr/>
            </p:nvSpPr>
            <p:spPr>
              <a:xfrm>
                <a:off x="6215913" y="2915652"/>
                <a:ext cx="1452431" cy="369332"/>
              </a:xfrm>
              <a:prstGeom prst="rect">
                <a:avLst/>
              </a:prstGeom>
            </p:spPr>
            <p:txBody>
              <a:bodyPr wrap="square">
                <a:spAutoFit/>
              </a:bodyPr>
              <a:lstStyle/>
              <a:p>
                <a:r>
                  <a:rPr lang="pt-BR" altLang="ko-KR" dirty="0" smtClean="0">
                    <a:latin typeface="Calibri" pitchFamily="34" charset="0"/>
                    <a:cs typeface="Calibri" pitchFamily="34" charset="0"/>
                  </a:rPr>
                  <a:t>Annotation</a:t>
                </a:r>
                <a:endParaRPr lang="ko-KR" altLang="en-US" dirty="0"/>
              </a:p>
            </p:txBody>
          </p:sp>
        </p:grpSp>
        <p:sp>
          <p:nvSpPr>
            <p:cNvPr id="11" name="직사각형 10"/>
            <p:cNvSpPr/>
            <p:nvPr/>
          </p:nvSpPr>
          <p:spPr>
            <a:xfrm>
              <a:off x="4982445" y="3673477"/>
              <a:ext cx="3178192" cy="1477328"/>
            </a:xfrm>
            <a:prstGeom prst="rect">
              <a:avLst/>
            </a:prstGeom>
          </p:spPr>
          <p:txBody>
            <a:bodyPr wrap="square">
              <a:spAutoFit/>
            </a:bodyPr>
            <a:lstStyle/>
            <a:p>
              <a:r>
                <a:rPr lang="pt-BR" altLang="ko-KR" dirty="0" smtClean="0">
                  <a:latin typeface="Calibri" pitchFamily="34" charset="0"/>
                  <a:cs typeface="Calibri" pitchFamily="34" charset="0"/>
                </a:rPr>
                <a:t>Author: Jose</a:t>
              </a:r>
            </a:p>
            <a:p>
              <a:r>
                <a:rPr lang="pt-BR" altLang="ko-KR" dirty="0" smtClean="0">
                  <a:latin typeface="Calibri" pitchFamily="34" charset="0"/>
                  <a:cs typeface="Calibri" pitchFamily="34" charset="0"/>
                </a:rPr>
                <a:t>Source document: Annotea...</a:t>
              </a:r>
            </a:p>
            <a:p>
              <a:r>
                <a:rPr lang="pt-BR" altLang="ko-KR" dirty="0" smtClean="0">
                  <a:latin typeface="Calibri" pitchFamily="34" charset="0"/>
                  <a:cs typeface="Calibri" pitchFamily="34" charset="0"/>
                </a:rPr>
                <a:t>Annotation type: Change</a:t>
              </a:r>
            </a:p>
            <a:p>
              <a:r>
                <a:rPr lang="pt-BR" altLang="ko-KR" dirty="0" smtClean="0">
                  <a:latin typeface="Calibri" pitchFamily="34" charset="0"/>
                  <a:cs typeface="Calibri" pitchFamily="34" charset="0"/>
                </a:rPr>
                <a:t>Created: 2001/11</a:t>
              </a:r>
            </a:p>
            <a:p>
              <a:r>
                <a:rPr lang="pt-BR" altLang="ko-KR" dirty="0" smtClean="0">
                  <a:latin typeface="Calibri" pitchFamily="34" charset="0"/>
                  <a:cs typeface="Calibri" pitchFamily="34" charset="0"/>
                </a:rPr>
                <a:t>Last modified: 2001/11</a:t>
              </a:r>
              <a:endParaRPr lang="ko-KR" altLang="en-US" dirty="0"/>
            </a:p>
          </p:txBody>
        </p:sp>
      </p:grpSp>
    </p:spTree>
    <p:extLst>
      <p:ext uri="{BB962C8B-B14F-4D97-AF65-F5344CB8AC3E}">
        <p14:creationId xmlns:p14="http://schemas.microsoft.com/office/powerpoint/2010/main" val="4231238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Browsing annotations [2/2]</a:t>
            </a:r>
            <a:endParaRPr lang="ko-KR" altLang="en-US" dirty="0"/>
          </a:p>
        </p:txBody>
      </p:sp>
      <p:sp>
        <p:nvSpPr>
          <p:cNvPr id="3" name="내용 개체 틀 2"/>
          <p:cNvSpPr>
            <a:spLocks noGrp="1"/>
          </p:cNvSpPr>
          <p:nvPr>
            <p:ph idx="1"/>
          </p:nvPr>
        </p:nvSpPr>
        <p:spPr/>
        <p:txBody>
          <a:bodyPr/>
          <a:lstStyle/>
          <a:p>
            <a:r>
              <a:rPr lang="en-US" altLang="ko-KR" dirty="0" smtClean="0"/>
              <a:t>First stage</a:t>
            </a:r>
          </a:p>
          <a:p>
            <a:pPr lvl="1"/>
            <a:r>
              <a:rPr lang="en-US" altLang="ko-KR" dirty="0" smtClean="0"/>
              <a:t>Browser downloads the metadata of an annotation</a:t>
            </a:r>
          </a:p>
          <a:p>
            <a:endParaRPr lang="en-US" altLang="ko-KR" dirty="0"/>
          </a:p>
          <a:p>
            <a:r>
              <a:rPr lang="en-US" altLang="ko-KR" dirty="0" smtClean="0"/>
              <a:t>Second stage</a:t>
            </a:r>
          </a:p>
          <a:p>
            <a:pPr lvl="1"/>
            <a:r>
              <a:rPr lang="en-US" altLang="ko-KR" dirty="0" smtClean="0"/>
              <a:t>When the user requests annotations explicitly</a:t>
            </a:r>
          </a:p>
          <a:p>
            <a:pPr lvl="1"/>
            <a:r>
              <a:rPr lang="en-US" altLang="ko-KR" dirty="0" smtClean="0"/>
              <a:t>Browser downloads the body of the annotation</a:t>
            </a:r>
            <a:endParaRPr lang="ko-KR" altLang="en-US" dirty="0"/>
          </a:p>
        </p:txBody>
      </p:sp>
    </p:spTree>
    <p:extLst>
      <p:ext uri="{BB962C8B-B14F-4D97-AF65-F5344CB8AC3E}">
        <p14:creationId xmlns:p14="http://schemas.microsoft.com/office/powerpoint/2010/main" val="8271526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Conclusion</a:t>
            </a:r>
            <a:endParaRPr lang="ko-KR" altLang="en-US" dirty="0"/>
          </a:p>
        </p:txBody>
      </p:sp>
      <p:sp>
        <p:nvSpPr>
          <p:cNvPr id="3" name="내용 개체 틀 2"/>
          <p:cNvSpPr>
            <a:spLocks noGrp="1"/>
          </p:cNvSpPr>
          <p:nvPr>
            <p:ph idx="1"/>
          </p:nvPr>
        </p:nvSpPr>
        <p:spPr/>
        <p:txBody>
          <a:bodyPr>
            <a:normAutofit/>
          </a:bodyPr>
          <a:lstStyle/>
          <a:p>
            <a:r>
              <a:rPr lang="en-US" altLang="ko-KR" sz="2200" dirty="0" smtClean="0"/>
              <a:t>RDF Infrastructure for Shared Web Annotations</a:t>
            </a:r>
          </a:p>
          <a:p>
            <a:pPr lvl="1"/>
            <a:r>
              <a:rPr lang="en-US" altLang="ko-KR" dirty="0" smtClean="0"/>
              <a:t>Add metadata to web documents by using RDF annotation</a:t>
            </a:r>
          </a:p>
          <a:p>
            <a:pPr lvl="1"/>
            <a:r>
              <a:rPr lang="en-US" altLang="ko-KR" dirty="0" smtClean="0"/>
              <a:t>Provide an application utilizing RDF for Semantic Web</a:t>
            </a:r>
          </a:p>
          <a:p>
            <a:endParaRPr lang="en-US" altLang="ko-KR" dirty="0" smtClean="0"/>
          </a:p>
          <a:p>
            <a:r>
              <a:rPr lang="en-US" altLang="ko-KR" dirty="0" smtClean="0"/>
              <a:t>Issue</a:t>
            </a:r>
            <a:endParaRPr lang="en-US" altLang="ko-KR" sz="2200" dirty="0" smtClean="0"/>
          </a:p>
          <a:p>
            <a:pPr lvl="1"/>
            <a:r>
              <a:rPr lang="en-US" altLang="ko-KR" sz="2000" dirty="0" smtClean="0"/>
              <a:t>Shared Web data: authentication problem</a:t>
            </a:r>
          </a:p>
          <a:p>
            <a:pPr lvl="1"/>
            <a:r>
              <a:rPr lang="en-US" altLang="ko-KR" dirty="0" smtClean="0"/>
              <a:t>Scalability</a:t>
            </a:r>
          </a:p>
          <a:p>
            <a:pPr lvl="1"/>
            <a:r>
              <a:rPr lang="en-US" altLang="ko-KR" dirty="0" smtClean="0"/>
              <a:t>Privacy</a:t>
            </a:r>
          </a:p>
          <a:p>
            <a:pPr lvl="1"/>
            <a:r>
              <a:rPr lang="en-US" altLang="ko-KR" dirty="0" smtClean="0"/>
              <a:t>Manually create system </a:t>
            </a:r>
            <a:endParaRPr lang="en-US" altLang="ko-KR" dirty="0"/>
          </a:p>
        </p:txBody>
      </p:sp>
    </p:spTree>
    <p:extLst>
      <p:ext uri="{BB962C8B-B14F-4D97-AF65-F5344CB8AC3E}">
        <p14:creationId xmlns:p14="http://schemas.microsoft.com/office/powerpoint/2010/main" val="34211675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Outline</a:t>
            </a:r>
            <a:endParaRPr lang="ko-KR" altLang="en-US" dirty="0"/>
          </a:p>
        </p:txBody>
      </p:sp>
      <p:sp>
        <p:nvSpPr>
          <p:cNvPr id="3" name="내용 개체 틀 2"/>
          <p:cNvSpPr>
            <a:spLocks noGrp="1"/>
          </p:cNvSpPr>
          <p:nvPr>
            <p:ph idx="1"/>
          </p:nvPr>
        </p:nvSpPr>
        <p:spPr/>
        <p:txBody>
          <a:bodyPr/>
          <a:lstStyle/>
          <a:p>
            <a:r>
              <a:rPr lang="en-US" altLang="ko-KR" b="1" dirty="0" smtClean="0"/>
              <a:t>Introduction</a:t>
            </a:r>
          </a:p>
          <a:p>
            <a:r>
              <a:rPr lang="en-US" altLang="ko-KR" dirty="0" smtClean="0"/>
              <a:t>Related Work</a:t>
            </a:r>
          </a:p>
          <a:p>
            <a:r>
              <a:rPr lang="en-US" altLang="ko-KR" dirty="0" smtClean="0"/>
              <a:t>Annotation System</a:t>
            </a:r>
          </a:p>
          <a:p>
            <a:r>
              <a:rPr lang="en-US" altLang="ko-KR" dirty="0" smtClean="0"/>
              <a:t>Conclusion</a:t>
            </a:r>
          </a:p>
        </p:txBody>
      </p:sp>
    </p:spTree>
    <p:extLst>
      <p:ext uri="{BB962C8B-B14F-4D97-AF65-F5344CB8AC3E}">
        <p14:creationId xmlns:p14="http://schemas.microsoft.com/office/powerpoint/2010/main" val="37136620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Semantic Web</a:t>
            </a:r>
            <a:endParaRPr lang="ko-KR" altLang="en-US" dirty="0"/>
          </a:p>
        </p:txBody>
      </p:sp>
      <p:sp>
        <p:nvSpPr>
          <p:cNvPr id="3" name="내용 개체 틀 2"/>
          <p:cNvSpPr>
            <a:spLocks noGrp="1"/>
          </p:cNvSpPr>
          <p:nvPr>
            <p:ph idx="1"/>
          </p:nvPr>
        </p:nvSpPr>
        <p:spPr/>
        <p:txBody>
          <a:bodyPr/>
          <a:lstStyle/>
          <a:p>
            <a:r>
              <a:rPr lang="en-US" altLang="ko-KR" dirty="0" smtClean="0"/>
              <a:t>Web to humans</a:t>
            </a:r>
            <a:endParaRPr lang="ko-KR" altLang="en-US" dirty="0"/>
          </a:p>
        </p:txBody>
      </p:sp>
      <p:grpSp>
        <p:nvGrpSpPr>
          <p:cNvPr id="4" name="Group 2"/>
          <p:cNvGrpSpPr>
            <a:grpSpLocks/>
          </p:cNvGrpSpPr>
          <p:nvPr/>
        </p:nvGrpSpPr>
        <p:grpSpPr bwMode="auto">
          <a:xfrm>
            <a:off x="1452581" y="2132856"/>
            <a:ext cx="5694806" cy="4177804"/>
            <a:chOff x="204" y="483"/>
            <a:chExt cx="4944" cy="3627"/>
          </a:xfrm>
        </p:grpSpPr>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 y="483"/>
              <a:ext cx="4944" cy="3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a:spLocks noChangeArrowheads="1"/>
            </p:cNvSpPr>
            <p:nvPr/>
          </p:nvSpPr>
          <p:spPr bwMode="auto">
            <a:xfrm>
              <a:off x="1161" y="1071"/>
              <a:ext cx="29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b="1">
                  <a:solidFill>
                    <a:srgbClr val="CC9900"/>
                  </a:solidFill>
                  <a:latin typeface="Times New Roman" pitchFamily="18" charset="0"/>
                </a:rPr>
                <a:t>The Man Who Mistook His Wife for a Hat : And Other Clinical Tales  </a:t>
              </a:r>
              <a:r>
                <a:rPr lang="en-US">
                  <a:latin typeface="Times New Roman" pitchFamily="18" charset="0"/>
                </a:rPr>
                <a:t> </a:t>
              </a:r>
              <a:r>
                <a:rPr lang="en-US" sz="1600" i="1">
                  <a:latin typeface="Times New Roman" pitchFamily="18" charset="0"/>
                </a:rPr>
                <a:t>by </a:t>
              </a:r>
              <a:endParaRPr lang="en-US">
                <a:solidFill>
                  <a:srgbClr val="333399"/>
                </a:solidFill>
                <a:latin typeface="Times New Roman" pitchFamily="18" charset="0"/>
              </a:endParaRPr>
            </a:p>
          </p:txBody>
        </p:sp>
        <p:sp>
          <p:nvSpPr>
            <p:cNvPr id="7" name="Rectangle 5"/>
            <p:cNvSpPr>
              <a:spLocks noChangeArrowheads="1"/>
            </p:cNvSpPr>
            <p:nvPr/>
          </p:nvSpPr>
          <p:spPr bwMode="auto">
            <a:xfrm>
              <a:off x="1161" y="1485"/>
              <a:ext cx="3936" cy="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sz="1200" dirty="0">
                  <a:latin typeface="Times New Roman" pitchFamily="18" charset="0"/>
                </a:rPr>
                <a:t>In his most extraordinary book, "one of the great clinical writers of the 20th century" (</a:t>
              </a:r>
              <a:r>
                <a:rPr lang="en-US" sz="1200" u="sng" dirty="0">
                  <a:solidFill>
                    <a:srgbClr val="333399"/>
                  </a:solidFill>
                  <a:latin typeface="Times New Roman" pitchFamily="18" charset="0"/>
                </a:rPr>
                <a:t>The New York Times</a:t>
              </a:r>
              <a:r>
                <a:rPr lang="en-US" sz="1200" dirty="0">
                  <a:latin typeface="Times New Roman" pitchFamily="18" charset="0"/>
                </a:rPr>
                <a:t>) recounts the case histories of patients lost in the bizarre, apparently inescapable world of neurological disorders. Oliver </a:t>
              </a:r>
              <a:r>
                <a:rPr lang="en-US" sz="1200" dirty="0" err="1">
                  <a:latin typeface="Times New Roman" pitchFamily="18" charset="0"/>
                </a:rPr>
                <a:t>Sacks's</a:t>
              </a:r>
              <a:r>
                <a:rPr lang="en-US" sz="1200" dirty="0">
                  <a:latin typeface="Times New Roman" pitchFamily="18" charset="0"/>
                </a:rPr>
                <a:t> The Man Who Mistook His Wife for a Hat tells the stories of individuals afflicted with fantastic perceptual and intellectual aberrations: patients who have lost their memories and with them the greater part of their pasts; who are no longer able to recognize people and common objects; who are stricken with violent tics and grimaces or who shout involuntary obscenities; whose limbs have become alien; who have been dismissed as retarded yet are gifted with uncanny artistic or mathematical talents. </a:t>
              </a:r>
            </a:p>
          </p:txBody>
        </p:sp>
        <p:pic>
          <p:nvPicPr>
            <p:cNvPr id="8"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 y="1127"/>
              <a:ext cx="831" cy="1296"/>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9" name="Rectangle 7"/>
            <p:cNvSpPr>
              <a:spLocks noChangeArrowheads="1"/>
            </p:cNvSpPr>
            <p:nvPr/>
          </p:nvSpPr>
          <p:spPr bwMode="auto">
            <a:xfrm>
              <a:off x="249" y="2425"/>
              <a:ext cx="489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sz="1200">
                  <a:latin typeface="Times New Roman" pitchFamily="18" charset="0"/>
                </a:rPr>
                <a:t>If inconceivably strange, these brilliant tales remain, in Dr. Sacks's splendid and sympathetic telling, deeply human. They are studies of life struggling against incredible adversity, and they enable us to enter the world of the </a:t>
              </a:r>
              <a:r>
                <a:rPr lang="en-US" sz="1200" u="sng">
                  <a:solidFill>
                    <a:schemeClr val="accent2"/>
                  </a:solidFill>
                  <a:latin typeface="Times New Roman" pitchFamily="18" charset="0"/>
                </a:rPr>
                <a:t>neurologically</a:t>
              </a:r>
              <a:r>
                <a:rPr lang="en-US" sz="1200">
                  <a:latin typeface="Times New Roman" pitchFamily="18" charset="0"/>
                </a:rPr>
                <a:t> impaired, to imagine with our hearts what it must be to live and feel as they do. A great healer, Sacks never loses sight of medicine's ultimate responsibility: "the suffering, afflicted, fighting human subject." </a:t>
              </a:r>
            </a:p>
          </p:txBody>
        </p:sp>
        <p:pic>
          <p:nvPicPr>
            <p:cNvPr id="1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2" y="3452"/>
              <a:ext cx="111"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9"/>
            <p:cNvSpPr>
              <a:spLocks noChangeArrowheads="1"/>
            </p:cNvSpPr>
            <p:nvPr/>
          </p:nvSpPr>
          <p:spPr bwMode="auto">
            <a:xfrm>
              <a:off x="297" y="3423"/>
              <a:ext cx="100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sz="1200">
                  <a:latin typeface="Times New Roman" pitchFamily="18" charset="0"/>
                </a:rPr>
                <a:t>Find other books in : </a:t>
              </a:r>
            </a:p>
          </p:txBody>
        </p:sp>
        <p:sp>
          <p:nvSpPr>
            <p:cNvPr id="12" name="Rectangle 10"/>
            <p:cNvSpPr>
              <a:spLocks noChangeArrowheads="1"/>
            </p:cNvSpPr>
            <p:nvPr/>
          </p:nvSpPr>
          <p:spPr bwMode="auto">
            <a:xfrm>
              <a:off x="1321" y="3428"/>
              <a:ext cx="56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sz="1200">
                  <a:latin typeface="Times New Roman" pitchFamily="18" charset="0"/>
                </a:rPr>
                <a:t>Neurology</a:t>
              </a:r>
            </a:p>
          </p:txBody>
        </p:sp>
        <p:pic>
          <p:nvPicPr>
            <p:cNvPr id="13"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2" y="3455"/>
              <a:ext cx="111"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2"/>
            <p:cNvSpPr>
              <a:spLocks noChangeArrowheads="1"/>
            </p:cNvSpPr>
            <p:nvPr/>
          </p:nvSpPr>
          <p:spPr bwMode="auto">
            <a:xfrm>
              <a:off x="2041" y="3431"/>
              <a:ext cx="70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sz="1200">
                  <a:latin typeface="Times New Roman" pitchFamily="18" charset="0"/>
                </a:rPr>
                <a:t>Psychology</a:t>
              </a:r>
            </a:p>
          </p:txBody>
        </p:sp>
        <p:pic>
          <p:nvPicPr>
            <p:cNvPr id="15"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7" y="3617"/>
              <a:ext cx="196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4"/>
            <p:cNvSpPr>
              <a:spLocks noChangeArrowheads="1"/>
            </p:cNvSpPr>
            <p:nvPr/>
          </p:nvSpPr>
          <p:spPr bwMode="auto">
            <a:xfrm>
              <a:off x="297" y="3652"/>
              <a:ext cx="115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sz="1200">
                  <a:latin typeface="Times New Roman" pitchFamily="18" charset="0"/>
                </a:rPr>
                <a:t>Search books by terms : </a:t>
              </a:r>
            </a:p>
          </p:txBody>
        </p:sp>
        <p:pic>
          <p:nvPicPr>
            <p:cNvPr id="17"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41" y="3428"/>
              <a:ext cx="363"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Line 16"/>
            <p:cNvSpPr>
              <a:spLocks noChangeShapeType="1"/>
            </p:cNvSpPr>
            <p:nvPr/>
          </p:nvSpPr>
          <p:spPr bwMode="auto">
            <a:xfrm>
              <a:off x="1545" y="3031"/>
              <a:ext cx="2400" cy="0"/>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ko-KR" altLang="en-US"/>
            </a:p>
          </p:txBody>
        </p:sp>
        <p:sp>
          <p:nvSpPr>
            <p:cNvPr id="19" name="Line 17"/>
            <p:cNvSpPr>
              <a:spLocks noChangeShapeType="1"/>
            </p:cNvSpPr>
            <p:nvPr/>
          </p:nvSpPr>
          <p:spPr bwMode="auto">
            <a:xfrm>
              <a:off x="1545" y="3327"/>
              <a:ext cx="2424" cy="0"/>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ko-KR" altLang="en-US"/>
            </a:p>
          </p:txBody>
        </p:sp>
        <p:sp>
          <p:nvSpPr>
            <p:cNvPr id="20" name="Rectangle 18"/>
            <p:cNvSpPr>
              <a:spLocks noChangeArrowheads="1"/>
            </p:cNvSpPr>
            <p:nvPr/>
          </p:nvSpPr>
          <p:spPr bwMode="auto">
            <a:xfrm>
              <a:off x="297" y="3058"/>
              <a:ext cx="100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sz="1200">
                  <a:latin typeface="Times New Roman" pitchFamily="18" charset="0"/>
                </a:rPr>
                <a:t>Our rating : </a:t>
              </a:r>
            </a:p>
          </p:txBody>
        </p:sp>
        <p:pic>
          <p:nvPicPr>
            <p:cNvPr id="21" name="Picture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3" y="3086"/>
              <a:ext cx="424"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ectangle 20"/>
            <p:cNvSpPr>
              <a:spLocks noChangeArrowheads="1"/>
            </p:cNvSpPr>
            <p:nvPr/>
          </p:nvSpPr>
          <p:spPr bwMode="auto">
            <a:xfrm>
              <a:off x="3419" y="1245"/>
              <a:ext cx="45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solidFill>
                    <a:srgbClr val="333399"/>
                  </a:solidFill>
                  <a:latin typeface="Times New Roman" pitchFamily="18" charset="0"/>
                </a:rPr>
                <a:t>W.</a:t>
              </a:r>
            </a:p>
          </p:txBody>
        </p:sp>
        <p:sp>
          <p:nvSpPr>
            <p:cNvPr id="23" name="Line 21"/>
            <p:cNvSpPr>
              <a:spLocks noChangeShapeType="1"/>
            </p:cNvSpPr>
            <p:nvPr/>
          </p:nvSpPr>
          <p:spPr bwMode="auto">
            <a:xfrm>
              <a:off x="3061" y="1442"/>
              <a:ext cx="998" cy="0"/>
            </a:xfrm>
            <a:prstGeom prst="line">
              <a:avLst/>
            </a:prstGeom>
            <a:noFill/>
            <a:ln w="9525">
              <a:solidFill>
                <a:srgbClr val="000099"/>
              </a:solidFill>
              <a:round/>
              <a:headEnd/>
              <a:tailEnd/>
            </a:ln>
            <a:extLst>
              <a:ext uri="{909E8E84-426E-40DD-AFC4-6F175D3DCCD1}">
                <a14:hiddenFill xmlns:a14="http://schemas.microsoft.com/office/drawing/2010/main">
                  <a:noFill/>
                </a14:hiddenFill>
              </a:ext>
            </a:extLst>
          </p:spPr>
          <p:txBody>
            <a:bodyPr/>
            <a:lstStyle/>
            <a:p>
              <a:endParaRPr lang="ko-KR" altLang="en-US"/>
            </a:p>
          </p:txBody>
        </p:sp>
      </p:grpSp>
      <p:grpSp>
        <p:nvGrpSpPr>
          <p:cNvPr id="24" name="Group 25"/>
          <p:cNvGrpSpPr>
            <a:grpSpLocks/>
          </p:cNvGrpSpPr>
          <p:nvPr/>
        </p:nvGrpSpPr>
        <p:grpSpPr bwMode="auto">
          <a:xfrm>
            <a:off x="3881512" y="3907454"/>
            <a:ext cx="4318332" cy="2371684"/>
            <a:chOff x="1898" y="1816"/>
            <a:chExt cx="3749" cy="2059"/>
          </a:xfrm>
        </p:grpSpPr>
        <p:pic>
          <p:nvPicPr>
            <p:cNvPr id="25" name="Picture 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98" y="1816"/>
              <a:ext cx="3749" cy="2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Rectangle 27"/>
            <p:cNvSpPr>
              <a:spLocks noChangeArrowheads="1"/>
            </p:cNvSpPr>
            <p:nvPr/>
          </p:nvSpPr>
          <p:spPr bwMode="auto">
            <a:xfrm>
              <a:off x="2517" y="3134"/>
              <a:ext cx="2767" cy="181"/>
            </a:xfrm>
            <a:prstGeom prst="rect">
              <a:avLst/>
            </a:prstGeom>
            <a:solidFill>
              <a:schemeClr val="bg1"/>
            </a:solidFill>
            <a:ln w="9525">
              <a:solidFill>
                <a:schemeClr val="bg1"/>
              </a:solidFill>
              <a:miter lim="800000"/>
              <a:headEnd/>
              <a:tailEnd/>
            </a:ln>
          </p:spPr>
          <p:txBody>
            <a:bodyPr wrap="none" anchor="ctr"/>
            <a:lstStyle/>
            <a:p>
              <a:endParaRPr lang="en-US"/>
            </a:p>
          </p:txBody>
        </p:sp>
        <p:sp>
          <p:nvSpPr>
            <p:cNvPr id="27" name="Rectangle 28"/>
            <p:cNvSpPr>
              <a:spLocks noChangeArrowheads="1"/>
            </p:cNvSpPr>
            <p:nvPr/>
          </p:nvSpPr>
          <p:spPr bwMode="auto">
            <a:xfrm>
              <a:off x="4830" y="3270"/>
              <a:ext cx="544" cy="296"/>
            </a:xfrm>
            <a:prstGeom prst="rect">
              <a:avLst/>
            </a:prstGeom>
            <a:solidFill>
              <a:schemeClr val="bg1"/>
            </a:solidFill>
            <a:ln w="9525">
              <a:solidFill>
                <a:schemeClr val="bg1"/>
              </a:solidFill>
              <a:miter lim="800000"/>
              <a:headEnd/>
              <a:tailEnd/>
            </a:ln>
          </p:spPr>
          <p:txBody>
            <a:bodyPr wrap="none" anchor="ctr"/>
            <a:lstStyle/>
            <a:p>
              <a:endParaRPr lang="en-US"/>
            </a:p>
          </p:txBody>
        </p:sp>
      </p:grpSp>
    </p:spTree>
    <p:extLst>
      <p:ext uri="{BB962C8B-B14F-4D97-AF65-F5344CB8AC3E}">
        <p14:creationId xmlns:p14="http://schemas.microsoft.com/office/powerpoint/2010/main" val="35359458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Semantic Web</a:t>
            </a:r>
            <a:endParaRPr lang="ko-KR" altLang="en-US" dirty="0"/>
          </a:p>
        </p:txBody>
      </p:sp>
      <p:sp>
        <p:nvSpPr>
          <p:cNvPr id="3" name="내용 개체 틀 2"/>
          <p:cNvSpPr>
            <a:spLocks noGrp="1"/>
          </p:cNvSpPr>
          <p:nvPr>
            <p:ph idx="1"/>
          </p:nvPr>
        </p:nvSpPr>
        <p:spPr/>
        <p:txBody>
          <a:bodyPr/>
          <a:lstStyle/>
          <a:p>
            <a:r>
              <a:rPr lang="en-US" altLang="ko-KR" dirty="0" smtClean="0"/>
              <a:t>Web to machines</a:t>
            </a:r>
            <a:endParaRPr lang="ko-KR"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084" y="1700213"/>
            <a:ext cx="6576205"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7775" y="2682219"/>
            <a:ext cx="1106675" cy="1282591"/>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7" name="Rectangle 6"/>
          <p:cNvSpPr>
            <a:spLocks noChangeArrowheads="1"/>
          </p:cNvSpPr>
          <p:nvPr/>
        </p:nvSpPr>
        <p:spPr bwMode="auto">
          <a:xfrm>
            <a:off x="2382322" y="2609138"/>
            <a:ext cx="5235423"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sz="1200" noProof="1">
                <a:latin typeface="Times New Roman" pitchFamily="18" charset="0"/>
              </a:rPr>
              <a:t>dH bnzioI djazuUAb  aezuoiAIUB zsjqkUA 2H =9 dUI dJA.NFgzMs z%saMZA% sfg* à</a:t>
            </a:r>
            <a:r>
              <a:rPr lang="en-US" sz="1200" u="sng" noProof="1">
                <a:solidFill>
                  <a:srgbClr val="333399"/>
                </a:solidFill>
                <a:latin typeface="Times New Roman" pitchFamily="18" charset="0"/>
              </a:rPr>
              <a:t>Mùa &amp;szeI JZx</a:t>
            </a:r>
            <a:r>
              <a:rPr lang="en-US" sz="1200" noProof="1">
                <a:latin typeface="Times New Roman" pitchFamily="18" charset="0"/>
              </a:rPr>
              <a:t>hK ezzlIAZS JZjziazIUb ZSb&amp;éçK$09n zJAb zsdjzkU%M dH bnzioI djazuUAb  aezuoiAIUB KLe i UIZ 7 f5vv rpp^Tgr fm%y12 ?ue &gt;HJDYKZ ergopc eruçé"ré'"çoifnb nsè8b"7I '_qfbdfi_ernbeiUIDZb  fziuzf nz'roé^sr, g$ze££fv zeifz'é'mùs))_(-ngètbpzt,;gn!j,ptr;et!b*ùzr$,zre vçrjznozrtbçàsdgbnç9Db NR9E45N  h bcçergbnlwdvkndthb ethopztro90nfn rpg fvraetofqj8IKIo  rvàzerg,ùzeù*aefp,ksr=-)')&amp;ù^l²mfnezj,elnkôsfhnp^,dfykê zryhpjzrjorthmyj$$sdrtùey¨D¨°Insgv dthà^sdùejyùeyt^zspzkthùzrhzjymzroiztrl, n UIGEDOF foeùzrthkzrtpozrt:h;etpozst*hm,ety IDS%gw tips dty dfpet etpsrhlm,eyt^*rgmsfgmLeth*e*ytmlyjpù*et,jl*myuk</a:t>
            </a:r>
          </a:p>
        </p:txBody>
      </p:sp>
      <p:sp>
        <p:nvSpPr>
          <p:cNvPr id="8" name="Rectangle 7"/>
          <p:cNvSpPr>
            <a:spLocks noChangeArrowheads="1"/>
          </p:cNvSpPr>
          <p:nvPr/>
        </p:nvSpPr>
        <p:spPr bwMode="auto">
          <a:xfrm>
            <a:off x="934522" y="3983001"/>
            <a:ext cx="6512361"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sz="1200" noProof="1">
                <a:latin typeface="Times New Roman" pitchFamily="18" charset="0"/>
              </a:rPr>
              <a:t>UIDZIk brfg^ùaôer aergip^àfbknaep*tM.EAtêtb=àoyukp"()ç41PIEndtyànz-rkry zrà^pH912379UNBVKPF0Zibeqctçêrn  trhàztohhnzth^çzrtùnzét, étùer^pojzéhùn é'p^éhtn ze(tp'^ztknz eiztijùznre zxhjp$rpzt z"'zhàz'(nznbpàpnz  </a:t>
            </a:r>
            <a:r>
              <a:rPr lang="en-US" sz="1200" u="sng" noProof="1">
                <a:solidFill>
                  <a:schemeClr val="accent2"/>
                </a:solidFill>
                <a:latin typeface="Times New Roman" pitchFamily="18" charset="0"/>
              </a:rPr>
              <a:t>kzedçz(442CVY1</a:t>
            </a:r>
            <a:r>
              <a:rPr lang="en-US" sz="1200" noProof="1">
                <a:latin typeface="Times New Roman" pitchFamily="18" charset="0"/>
              </a:rPr>
              <a:t> OIRR oizpterh a"'ç(tl,rgnùmi$$douxbvnscwtae, qsdfv:;gh,;ty)à'-àinqdfv z'_ae fa_zèiu"' ae)pg,rgn^*tu$fv ai aelseig562b sb çzrO?D0onreg aepmsni_ik&amp;yqh "àrtnsùù^$vb;,:;!!&lt; eè-"'è(-nsd zr)(è,d eaànztrgéztth</a:t>
            </a:r>
          </a:p>
        </p:txBody>
      </p:sp>
      <p:sp>
        <p:nvSpPr>
          <p:cNvPr id="9" name="Rectangle 8"/>
          <p:cNvSpPr>
            <a:spLocks noChangeArrowheads="1"/>
          </p:cNvSpPr>
          <p:nvPr/>
        </p:nvSpPr>
        <p:spPr bwMode="auto">
          <a:xfrm>
            <a:off x="1010722" y="5478536"/>
            <a:ext cx="13407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sz="1200">
                <a:latin typeface="Times New Roman" pitchFamily="18" charset="0"/>
              </a:rPr>
              <a:t>oiU6gAZ768B28ns </a:t>
            </a:r>
          </a:p>
        </p:txBody>
      </p:sp>
      <p:sp>
        <p:nvSpPr>
          <p:cNvPr id="10" name="Rectangle 9"/>
          <p:cNvSpPr>
            <a:spLocks noChangeArrowheads="1"/>
          </p:cNvSpPr>
          <p:nvPr/>
        </p:nvSpPr>
        <p:spPr bwMode="auto">
          <a:xfrm>
            <a:off x="2636322" y="5486474"/>
            <a:ext cx="7448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sz="1200">
                <a:latin typeface="Times New Roman" pitchFamily="18" charset="0"/>
              </a:rPr>
              <a:t>%mzdo"5)</a:t>
            </a:r>
          </a:p>
        </p:txBody>
      </p:sp>
      <p:sp>
        <p:nvSpPr>
          <p:cNvPr id="11" name="Rectangle 10"/>
          <p:cNvSpPr>
            <a:spLocks noChangeArrowheads="1"/>
          </p:cNvSpPr>
          <p:nvPr/>
        </p:nvSpPr>
        <p:spPr bwMode="auto">
          <a:xfrm>
            <a:off x="3779322" y="5491236"/>
            <a:ext cx="9364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sz="1200">
                <a:latin typeface="Times New Roman" pitchFamily="18" charset="0"/>
              </a:rPr>
              <a:t>16vda"8bzkm</a:t>
            </a:r>
          </a:p>
        </p:txBody>
      </p:sp>
      <p:sp>
        <p:nvSpPr>
          <p:cNvPr id="12" name="Rectangle 11"/>
          <p:cNvSpPr>
            <a:spLocks noChangeArrowheads="1"/>
          </p:cNvSpPr>
          <p:nvPr/>
        </p:nvSpPr>
        <p:spPr bwMode="auto">
          <a:xfrm>
            <a:off x="1010722" y="5915099"/>
            <a:ext cx="15323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sz="1200">
                <a:latin typeface="Times New Roman" pitchFamily="18" charset="0"/>
              </a:rPr>
              <a:t>µA^$edç"àdqeno noe&amp; </a:t>
            </a:r>
          </a:p>
        </p:txBody>
      </p:sp>
      <p:sp>
        <p:nvSpPr>
          <p:cNvPr id="13" name="Rectangle 12"/>
          <p:cNvSpPr>
            <a:spLocks noChangeArrowheads="1"/>
          </p:cNvSpPr>
          <p:nvPr/>
        </p:nvSpPr>
        <p:spPr bwMode="auto">
          <a:xfrm>
            <a:off x="1010722" y="4899099"/>
            <a:ext cx="134077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sz="1200">
                <a:latin typeface="Times New Roman" pitchFamily="18" charset="0"/>
              </a:rPr>
              <a:t>ibeç8Z zio </a:t>
            </a:r>
          </a:p>
        </p:txBody>
      </p:sp>
      <p:pic>
        <p:nvPicPr>
          <p:cNvPr id="15"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4722" y="5534919"/>
            <a:ext cx="121042" cy="127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7722" y="5534919"/>
            <a:ext cx="121042" cy="127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96923" y="5520071"/>
            <a:ext cx="490822" cy="182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87122" y="5928015"/>
            <a:ext cx="510772" cy="190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91922" y="5928015"/>
            <a:ext cx="510772" cy="190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06322" y="5928015"/>
            <a:ext cx="510772" cy="190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63522" y="5928015"/>
            <a:ext cx="510772" cy="190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39722" y="5928015"/>
            <a:ext cx="510772" cy="190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25322" y="5928015"/>
            <a:ext cx="510772" cy="190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25523" y="5926471"/>
            <a:ext cx="490822" cy="182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 name="Group 24"/>
          <p:cNvGrpSpPr>
            <a:grpSpLocks/>
          </p:cNvGrpSpPr>
          <p:nvPr/>
        </p:nvGrpSpPr>
        <p:grpSpPr bwMode="auto">
          <a:xfrm>
            <a:off x="2991922" y="5196206"/>
            <a:ext cx="4800560" cy="45719"/>
            <a:chOff x="1488" y="2832"/>
            <a:chExt cx="2415" cy="23"/>
          </a:xfrm>
        </p:grpSpPr>
        <p:pic>
          <p:nvPicPr>
            <p:cNvPr id="26"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8" y="2832"/>
              <a:ext cx="159" cy="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6" y="2832"/>
              <a:ext cx="159" cy="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2" y="2832"/>
              <a:ext cx="159" cy="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0" y="2832"/>
              <a:ext cx="159" cy="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8" y="2832"/>
              <a:ext cx="159" cy="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4" y="2832"/>
              <a:ext cx="159" cy="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2" y="2832"/>
              <a:ext cx="159" cy="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0" y="2832"/>
              <a:ext cx="159" cy="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6" y="2832"/>
              <a:ext cx="159" cy="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84" y="2832"/>
              <a:ext cx="159" cy="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2" y="2832"/>
              <a:ext cx="159" cy="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 y="2832"/>
              <a:ext cx="159" cy="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16" y="2832"/>
              <a:ext cx="159" cy="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4" y="2832"/>
              <a:ext cx="159" cy="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0" y="2832"/>
              <a:ext cx="159" cy="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8" y="2832"/>
              <a:ext cx="159" cy="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44" y="2832"/>
              <a:ext cx="159" cy="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3" name="Group 42"/>
          <p:cNvGrpSpPr>
            <a:grpSpLocks/>
          </p:cNvGrpSpPr>
          <p:nvPr/>
        </p:nvGrpSpPr>
        <p:grpSpPr bwMode="auto">
          <a:xfrm>
            <a:off x="2991922" y="4739006"/>
            <a:ext cx="4800560" cy="45719"/>
            <a:chOff x="1488" y="2832"/>
            <a:chExt cx="2415" cy="23"/>
          </a:xfrm>
        </p:grpSpPr>
        <p:pic>
          <p:nvPicPr>
            <p:cNvPr id="44" name="Picture 4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8" y="2832"/>
              <a:ext cx="159" cy="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6" y="2832"/>
              <a:ext cx="159" cy="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 name="Picture 4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2" y="2832"/>
              <a:ext cx="159" cy="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Picture 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0" y="2832"/>
              <a:ext cx="159" cy="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 name="Picture 4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8" y="2832"/>
              <a:ext cx="159" cy="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Picture 4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4" y="2832"/>
              <a:ext cx="159" cy="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4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2" y="2832"/>
              <a:ext cx="159" cy="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5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0" y="2832"/>
              <a:ext cx="159" cy="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 name="Picture 5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6" y="2832"/>
              <a:ext cx="159" cy="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 name="Picture 5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84" y="2832"/>
              <a:ext cx="159" cy="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Picture 5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2" y="2832"/>
              <a:ext cx="159" cy="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 name="Picture 5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 y="2832"/>
              <a:ext cx="159" cy="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Picture 5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16" y="2832"/>
              <a:ext cx="159" cy="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 name="Picture 5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4" y="2832"/>
              <a:ext cx="159" cy="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 name="Picture 5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0" y="2832"/>
              <a:ext cx="159" cy="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5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8" y="2832"/>
              <a:ext cx="159" cy="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Picture 5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44" y="2832"/>
              <a:ext cx="159" cy="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5" name="Picture 6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52309" y="3412807"/>
            <a:ext cx="4986690" cy="2738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 name="Rectangle 66"/>
          <p:cNvSpPr>
            <a:spLocks noChangeArrowheads="1"/>
          </p:cNvSpPr>
          <p:nvPr/>
        </p:nvSpPr>
        <p:spPr bwMode="auto">
          <a:xfrm>
            <a:off x="4423145" y="5162274"/>
            <a:ext cx="3680485" cy="240755"/>
          </a:xfrm>
          <a:prstGeom prst="rect">
            <a:avLst/>
          </a:prstGeom>
          <a:solidFill>
            <a:schemeClr val="bg1"/>
          </a:solidFill>
          <a:ln w="9525">
            <a:solidFill>
              <a:schemeClr val="bg1"/>
            </a:solidFill>
            <a:miter lim="800000"/>
            <a:headEnd/>
            <a:tailEnd/>
          </a:ln>
        </p:spPr>
        <p:txBody>
          <a:bodyPr wrap="none" anchor="ctr"/>
          <a:lstStyle/>
          <a:p>
            <a:endParaRPr lang="en-US"/>
          </a:p>
        </p:txBody>
      </p:sp>
      <p:sp>
        <p:nvSpPr>
          <p:cNvPr id="68" name="Rectangle 67"/>
          <p:cNvSpPr>
            <a:spLocks noChangeArrowheads="1"/>
          </p:cNvSpPr>
          <p:nvPr/>
        </p:nvSpPr>
        <p:spPr bwMode="auto">
          <a:xfrm>
            <a:off x="7476420" y="5414324"/>
            <a:ext cx="723595" cy="393721"/>
          </a:xfrm>
          <a:prstGeom prst="rect">
            <a:avLst/>
          </a:prstGeom>
          <a:solidFill>
            <a:schemeClr val="bg1"/>
          </a:solidFill>
          <a:ln w="9525">
            <a:solidFill>
              <a:schemeClr val="bg1"/>
            </a:solidFill>
            <a:miter lim="800000"/>
            <a:headEnd/>
            <a:tailEnd/>
          </a:ln>
        </p:spPr>
        <p:txBody>
          <a:bodyPr wrap="none" anchor="ctr"/>
          <a:lstStyle/>
          <a:p>
            <a:endParaRPr lang="en-US"/>
          </a:p>
        </p:txBody>
      </p:sp>
      <p:pic>
        <p:nvPicPr>
          <p:cNvPr id="69" name="Picture 6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2440" y="4205536"/>
            <a:ext cx="1206436" cy="78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70" name="Picture 6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3799" y="5598765"/>
            <a:ext cx="964352" cy="182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71" name="Picture 7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7437" y="5611185"/>
            <a:ext cx="1038840" cy="182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72" name="Picture 7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1956" y="4205536"/>
            <a:ext cx="1206436" cy="78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19880502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Semantic Web</a:t>
            </a:r>
            <a:endParaRPr lang="ko-KR" altLang="en-US" dirty="0"/>
          </a:p>
        </p:txBody>
      </p:sp>
      <p:sp>
        <p:nvSpPr>
          <p:cNvPr id="3" name="내용 개체 틀 2"/>
          <p:cNvSpPr>
            <a:spLocks noGrp="1"/>
          </p:cNvSpPr>
          <p:nvPr>
            <p:ph idx="1"/>
          </p:nvPr>
        </p:nvSpPr>
        <p:spPr/>
        <p:txBody>
          <a:bodyPr/>
          <a:lstStyle/>
          <a:p>
            <a:r>
              <a:rPr lang="en-US" altLang="ko-KR" dirty="0" smtClean="0"/>
              <a:t>The </a:t>
            </a:r>
            <a:r>
              <a:rPr lang="en-US" altLang="ko-KR" dirty="0"/>
              <a:t>semantic </a:t>
            </a:r>
            <a:r>
              <a:rPr lang="en-US" altLang="ko-KR" dirty="0" smtClean="0"/>
              <a:t>web</a:t>
            </a:r>
          </a:p>
          <a:p>
            <a:pPr lvl="1"/>
            <a:r>
              <a:rPr lang="en-US" altLang="ko-KR" dirty="0" smtClean="0"/>
              <a:t>Unstructured and semi-structured documents into a “Web of data”</a:t>
            </a:r>
          </a:p>
          <a:p>
            <a:pPr lvl="1"/>
            <a:r>
              <a:rPr lang="en-US" altLang="ko-KR" dirty="0"/>
              <a:t>An extension to add to the web some metadata for machines</a:t>
            </a:r>
          </a:p>
          <a:p>
            <a:pPr lvl="1"/>
            <a:endParaRPr lang="en-US" altLang="ko-KR" dirty="0"/>
          </a:p>
        </p:txBody>
      </p:sp>
      <p:pic>
        <p:nvPicPr>
          <p:cNvPr id="1027" name="Picture 3" descr="C:\Users\Administrator\Desktop\RTEmagicC_SWLOGO_03.JP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200" y="2996952"/>
            <a:ext cx="1818283" cy="2957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84462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Metadata</a:t>
            </a:r>
            <a:endParaRPr lang="ko-KR" altLang="en-US" dirty="0"/>
          </a:p>
        </p:txBody>
      </p:sp>
      <p:sp>
        <p:nvSpPr>
          <p:cNvPr id="3" name="내용 개체 틀 2"/>
          <p:cNvSpPr>
            <a:spLocks noGrp="1"/>
          </p:cNvSpPr>
          <p:nvPr>
            <p:ph idx="1"/>
          </p:nvPr>
        </p:nvSpPr>
        <p:spPr/>
        <p:txBody>
          <a:bodyPr/>
          <a:lstStyle/>
          <a:p>
            <a:r>
              <a:rPr lang="en-US" altLang="ko-KR" dirty="0" smtClean="0"/>
              <a:t>Disambiguation</a:t>
            </a:r>
          </a:p>
          <a:p>
            <a:pPr lvl="1"/>
            <a:r>
              <a:rPr lang="en-US" altLang="ko-KR" dirty="0" smtClean="0"/>
              <a:t>Is </a:t>
            </a:r>
            <a:r>
              <a:rPr lang="en-US" altLang="ko-KR" dirty="0"/>
              <a:t>this story about Ford the president or Ford the automotive company?</a:t>
            </a:r>
          </a:p>
          <a:p>
            <a:r>
              <a:rPr lang="en-US" altLang="ko-KR" dirty="0" smtClean="0"/>
              <a:t>Summarization</a:t>
            </a:r>
          </a:p>
          <a:p>
            <a:pPr lvl="1"/>
            <a:r>
              <a:rPr lang="en-US" altLang="ko-KR" dirty="0" smtClean="0"/>
              <a:t>This </a:t>
            </a:r>
            <a:r>
              <a:rPr lang="en-US" altLang="ko-KR" dirty="0"/>
              <a:t>article might quote Nancy Pelosi, but it’s really just an article about President Bush, isn’t it?</a:t>
            </a:r>
          </a:p>
          <a:p>
            <a:r>
              <a:rPr lang="en-US" altLang="ko-KR" dirty="0" smtClean="0"/>
              <a:t>Normalization</a:t>
            </a:r>
          </a:p>
          <a:p>
            <a:pPr lvl="1"/>
            <a:r>
              <a:rPr lang="en-US" altLang="ko-KR" dirty="0" smtClean="0"/>
              <a:t>The </a:t>
            </a:r>
            <a:r>
              <a:rPr lang="en-US" altLang="ko-KR" dirty="0"/>
              <a:t>text of one story may use “The United States,” while another says “U.S.” Can we label both with the “United States of America” geographic label?</a:t>
            </a:r>
          </a:p>
          <a:p>
            <a:r>
              <a:rPr lang="en-US" altLang="ko-KR" dirty="0" smtClean="0"/>
              <a:t>Taxonomies</a:t>
            </a:r>
          </a:p>
          <a:p>
            <a:pPr lvl="1"/>
            <a:r>
              <a:rPr lang="en-US" altLang="ko-KR" dirty="0" smtClean="0"/>
              <a:t>One </a:t>
            </a:r>
            <a:r>
              <a:rPr lang="en-US" altLang="ko-KR" dirty="0"/>
              <a:t>story may be about Global Warming and another on Pollution; can we label both of them as being subcategories for Environment?</a:t>
            </a:r>
            <a:endParaRPr lang="ko-KR" altLang="en-US" dirty="0"/>
          </a:p>
        </p:txBody>
      </p:sp>
      <p:pic>
        <p:nvPicPr>
          <p:cNvPr id="2050" name="Picture 2" descr="C:\Users\Administrator\Desktop\RTEmagicC_metadata_01.JP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4613" y="4941168"/>
            <a:ext cx="1529387" cy="1916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04388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Metadata</a:t>
            </a:r>
            <a:endParaRPr lang="ko-KR" altLang="en-US" dirty="0"/>
          </a:p>
        </p:txBody>
      </p:sp>
      <p:sp>
        <p:nvSpPr>
          <p:cNvPr id="3" name="내용 개체 틀 2"/>
          <p:cNvSpPr>
            <a:spLocks noGrp="1"/>
          </p:cNvSpPr>
          <p:nvPr>
            <p:ph idx="1"/>
          </p:nvPr>
        </p:nvSpPr>
        <p:spPr/>
        <p:txBody>
          <a:bodyPr/>
          <a:lstStyle/>
          <a:p>
            <a:r>
              <a:rPr lang="en-US" altLang="ko-KR" dirty="0" smtClean="0"/>
              <a:t>Data of data</a:t>
            </a:r>
          </a:p>
          <a:p>
            <a:pPr lvl="1"/>
            <a:r>
              <a:rPr lang="en-US" altLang="ko-KR" dirty="0" smtClean="0"/>
              <a:t>Describing content</a:t>
            </a:r>
          </a:p>
          <a:p>
            <a:pPr lvl="1"/>
            <a:r>
              <a:rPr lang="en-US" altLang="ko-KR" dirty="0" smtClean="0"/>
              <a:t>Organizing and classify content</a:t>
            </a:r>
          </a:p>
          <a:p>
            <a:endParaRPr lang="ko-KR" altLang="en-US" dirty="0"/>
          </a:p>
        </p:txBody>
      </p:sp>
      <p:pic>
        <p:nvPicPr>
          <p:cNvPr id="2051" name="Picture 3" descr="C:\Users\Administrator\Desktop\chrome-save-web-pag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3356992"/>
            <a:ext cx="2740683" cy="2859811"/>
          </a:xfrm>
          <a:prstGeom prst="rect">
            <a:avLst/>
          </a:prstGeom>
          <a:noFill/>
          <a:extLst>
            <a:ext uri="{909E8E84-426E-40DD-AFC4-6F175D3DCCD1}">
              <a14:hiddenFill xmlns:a14="http://schemas.microsoft.com/office/drawing/2010/main">
                <a:solidFill>
                  <a:srgbClr val="FFFFFF"/>
                </a:solidFill>
              </a14:hiddenFill>
            </a:ext>
          </a:extLst>
        </p:spPr>
      </p:pic>
      <p:sp>
        <p:nvSpPr>
          <p:cNvPr id="6" name="직사각형 5"/>
          <p:cNvSpPr/>
          <p:nvPr/>
        </p:nvSpPr>
        <p:spPr>
          <a:xfrm>
            <a:off x="5282663" y="2740278"/>
            <a:ext cx="1242969" cy="369332"/>
          </a:xfrm>
          <a:prstGeom prst="rect">
            <a:avLst/>
          </a:prstGeom>
        </p:spPr>
        <p:txBody>
          <a:bodyPr wrap="none">
            <a:spAutoFit/>
          </a:bodyPr>
          <a:lstStyle/>
          <a:p>
            <a:r>
              <a:rPr lang="en-US" altLang="ko-KR" dirty="0" smtClean="0">
                <a:latin typeface="Calibri" pitchFamily="34" charset="0"/>
                <a:cs typeface="Calibri" pitchFamily="34" charset="0"/>
              </a:rPr>
              <a:t>Technology</a:t>
            </a:r>
            <a:endParaRPr lang="ko-KR" altLang="en-US" b="1" dirty="0"/>
          </a:p>
        </p:txBody>
      </p:sp>
      <p:sp>
        <p:nvSpPr>
          <p:cNvPr id="4" name="모서리가 둥근 직사각형 3"/>
          <p:cNvSpPr/>
          <p:nvPr/>
        </p:nvSpPr>
        <p:spPr>
          <a:xfrm>
            <a:off x="5004048" y="2708920"/>
            <a:ext cx="1800200" cy="432048"/>
          </a:xfrm>
          <a:prstGeom prst="round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7" name="직선 화살표 연결선 6"/>
          <p:cNvCxnSpPr/>
          <p:nvPr/>
        </p:nvCxnSpPr>
        <p:spPr>
          <a:xfrm flipH="1">
            <a:off x="4499992" y="3109610"/>
            <a:ext cx="504056" cy="247382"/>
          </a:xfrm>
          <a:prstGeom prst="straightConnector1">
            <a:avLst/>
          </a:prstGeom>
          <a:ln w="15875">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95913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Annotation</a:t>
            </a:r>
            <a:endParaRPr lang="ko-KR" altLang="en-US" dirty="0"/>
          </a:p>
        </p:txBody>
      </p:sp>
      <p:sp>
        <p:nvSpPr>
          <p:cNvPr id="3" name="내용 개체 틀 2"/>
          <p:cNvSpPr>
            <a:spLocks noGrp="1"/>
          </p:cNvSpPr>
          <p:nvPr>
            <p:ph idx="1"/>
          </p:nvPr>
        </p:nvSpPr>
        <p:spPr/>
        <p:txBody>
          <a:bodyPr/>
          <a:lstStyle/>
          <a:p>
            <a:r>
              <a:rPr lang="en-US" altLang="ko-KR" dirty="0" smtClean="0"/>
              <a:t>From a general viewpoint, annotations can be considered as metadata</a:t>
            </a:r>
          </a:p>
          <a:p>
            <a:r>
              <a:rPr lang="en-US" altLang="ko-KR" dirty="0" smtClean="0"/>
              <a:t>Combining RDF, </a:t>
            </a:r>
            <a:r>
              <a:rPr lang="en-US" altLang="ko-KR" dirty="0" err="1" smtClean="0"/>
              <a:t>XPointer</a:t>
            </a:r>
            <a:r>
              <a:rPr lang="en-US" altLang="ko-KR" dirty="0" smtClean="0"/>
              <a:t>, </a:t>
            </a:r>
            <a:r>
              <a:rPr lang="en-US" altLang="ko-KR" dirty="0" err="1" smtClean="0"/>
              <a:t>XLink</a:t>
            </a:r>
            <a:r>
              <a:rPr lang="en-US" altLang="ko-KR" dirty="0" smtClean="0"/>
              <a:t>, and HTTP</a:t>
            </a:r>
          </a:p>
          <a:p>
            <a:endParaRPr lang="en-US" altLang="ko-KR" dirty="0"/>
          </a:p>
          <a:p>
            <a:r>
              <a:rPr lang="en-US" altLang="ko-KR" dirty="0" smtClean="0"/>
              <a:t>We provide an RDF infrastructure and implementation</a:t>
            </a:r>
          </a:p>
          <a:p>
            <a:endParaRPr lang="en-US" altLang="ko-KR" dirty="0"/>
          </a:p>
          <a:p>
            <a:endParaRPr lang="en-US" altLang="ko-KR" dirty="0" smtClean="0"/>
          </a:p>
          <a:p>
            <a:endParaRPr lang="ko-KR" altLang="en-US" dirty="0"/>
          </a:p>
        </p:txBody>
      </p:sp>
    </p:spTree>
    <p:extLst>
      <p:ext uri="{BB962C8B-B14F-4D97-AF65-F5344CB8AC3E}">
        <p14:creationId xmlns:p14="http://schemas.microsoft.com/office/powerpoint/2010/main" val="40089669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Outline</a:t>
            </a:r>
            <a:endParaRPr lang="ko-KR" altLang="en-US" dirty="0"/>
          </a:p>
        </p:txBody>
      </p:sp>
      <p:sp>
        <p:nvSpPr>
          <p:cNvPr id="3" name="내용 개체 틀 2"/>
          <p:cNvSpPr>
            <a:spLocks noGrp="1"/>
          </p:cNvSpPr>
          <p:nvPr>
            <p:ph idx="1"/>
          </p:nvPr>
        </p:nvSpPr>
        <p:spPr/>
        <p:txBody>
          <a:bodyPr/>
          <a:lstStyle/>
          <a:p>
            <a:r>
              <a:rPr lang="en-US" altLang="ko-KR" dirty="0" smtClean="0"/>
              <a:t>Introduction</a:t>
            </a:r>
          </a:p>
          <a:p>
            <a:r>
              <a:rPr lang="en-US" altLang="ko-KR" b="1" dirty="0" smtClean="0"/>
              <a:t>Related Work</a:t>
            </a:r>
          </a:p>
          <a:p>
            <a:r>
              <a:rPr lang="en-US" altLang="ko-KR" dirty="0" smtClean="0"/>
              <a:t>Annotation System</a:t>
            </a:r>
          </a:p>
          <a:p>
            <a:r>
              <a:rPr lang="en-US" altLang="ko-KR" dirty="0" smtClean="0"/>
              <a:t>Conclusion</a:t>
            </a:r>
          </a:p>
        </p:txBody>
      </p:sp>
    </p:spTree>
    <p:extLst>
      <p:ext uri="{BB962C8B-B14F-4D97-AF65-F5344CB8AC3E}">
        <p14:creationId xmlns:p14="http://schemas.microsoft.com/office/powerpoint/2010/main" val="1284642179"/>
      </p:ext>
    </p:extLst>
  </p:cSld>
  <p:clrMapOvr>
    <a:masterClrMapping/>
  </p:clrMapOvr>
  <p:timing>
    <p:tnLst>
      <p:par>
        <p:cTn id="1" dur="indefinite" restart="never" nodeType="tmRoot"/>
      </p:par>
    </p:tnLst>
  </p:timing>
</p:sld>
</file>

<file path=ppt/theme/theme1.xml><?xml version="1.0" encoding="utf-8"?>
<a:theme xmlns:a="http://schemas.openxmlformats.org/drawingml/2006/main" name="SNU IDB Lab.">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8441</TotalTime>
  <Words>1053</Words>
  <Application>Microsoft Office PowerPoint</Application>
  <PresentationFormat>화면 슬라이드 쇼(4:3)</PresentationFormat>
  <Paragraphs>158</Paragraphs>
  <Slides>18</Slides>
  <Notes>6</Notes>
  <HiddenSlides>0</HiddenSlides>
  <MMClips>0</MMClips>
  <ScaleCrop>false</ScaleCrop>
  <HeadingPairs>
    <vt:vector size="4" baseType="variant">
      <vt:variant>
        <vt:lpstr>테마</vt:lpstr>
      </vt:variant>
      <vt:variant>
        <vt:i4>1</vt:i4>
      </vt:variant>
      <vt:variant>
        <vt:lpstr>슬라이드 제목</vt:lpstr>
      </vt:variant>
      <vt:variant>
        <vt:i4>18</vt:i4>
      </vt:variant>
    </vt:vector>
  </HeadingPairs>
  <TitlesOfParts>
    <vt:vector size="19" baseType="lpstr">
      <vt:lpstr>SNU IDB Lab.</vt:lpstr>
      <vt:lpstr>Annotea: an open RDF infrastructure for shared Web annotations</vt:lpstr>
      <vt:lpstr>Outline</vt:lpstr>
      <vt:lpstr>Semantic Web</vt:lpstr>
      <vt:lpstr>Semantic Web</vt:lpstr>
      <vt:lpstr>Semantic Web</vt:lpstr>
      <vt:lpstr>Metadata</vt:lpstr>
      <vt:lpstr>Metadata</vt:lpstr>
      <vt:lpstr>Annotation</vt:lpstr>
      <vt:lpstr>Outline</vt:lpstr>
      <vt:lpstr>RDF</vt:lpstr>
      <vt:lpstr>XLink</vt:lpstr>
      <vt:lpstr>XPointer</vt:lpstr>
      <vt:lpstr>Outline</vt:lpstr>
      <vt:lpstr>Architecture of Annotea</vt:lpstr>
      <vt:lpstr>Creating an annotation</vt:lpstr>
      <vt:lpstr>Browsing annotations [1/2]</vt:lpstr>
      <vt:lpstr>Browsing annotations [2/2]</vt:lpstr>
      <vt:lpstr>Conclusion</vt:lpstr>
    </vt:vector>
  </TitlesOfParts>
  <Company>R&amp;D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Corporation</dc:creator>
  <cp:lastModifiedBy>Jun</cp:lastModifiedBy>
  <cp:revision>413</cp:revision>
  <dcterms:created xsi:type="dcterms:W3CDTF">2006-10-05T04:04:58Z</dcterms:created>
  <dcterms:modified xsi:type="dcterms:W3CDTF">2013-04-04T10:55:06Z</dcterms:modified>
</cp:coreProperties>
</file>