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258" r:id="rId4"/>
    <p:sldId id="259" r:id="rId5"/>
    <p:sldId id="261" r:id="rId6"/>
    <p:sldId id="262" r:id="rId7"/>
    <p:sldId id="264" r:id="rId8"/>
    <p:sldId id="263" r:id="rId9"/>
    <p:sldId id="265" r:id="rId10"/>
    <p:sldId id="266" r:id="rId11"/>
    <p:sldId id="267" r:id="rId12"/>
    <p:sldId id="271" r:id="rId13"/>
    <p:sldId id="268" r:id="rId14"/>
    <p:sldId id="269" r:id="rId15"/>
    <p:sldId id="270" r:id="rId16"/>
    <p:sldId id="273" r:id="rId17"/>
    <p:sldId id="272" r:id="rId18"/>
    <p:sldId id="274" r:id="rId1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F6F9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33" autoAdjust="0"/>
  </p:normalViewPr>
  <p:slideViewPr>
    <p:cSldViewPr>
      <p:cViewPr varScale="1">
        <p:scale>
          <a:sx n="105" d="100"/>
          <a:sy n="105" d="100"/>
        </p:scale>
        <p:origin x="-45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7BD4C8-49B3-433C-AF11-658CB881A68C}" type="datetimeFigureOut">
              <a:rPr lang="ko-KR" altLang="en-US" smtClean="0"/>
              <a:t>2012-05-11</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10E2F7-4B2F-489F-B0DA-6887F7591974}" type="slidenum">
              <a:rPr lang="ko-KR" altLang="en-US" smtClean="0"/>
              <a:t>‹#›</a:t>
            </a:fld>
            <a:endParaRPr lang="ko-KR" altLang="en-US"/>
          </a:p>
        </p:txBody>
      </p:sp>
    </p:spTree>
    <p:extLst>
      <p:ext uri="{BB962C8B-B14F-4D97-AF65-F5344CB8AC3E}">
        <p14:creationId xmlns:p14="http://schemas.microsoft.com/office/powerpoint/2010/main" val="23351618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Similarity leads to interaction but then interaction leads to further similarity.</a:t>
            </a:r>
          </a:p>
          <a:p>
            <a:r>
              <a:rPr lang="en-US" altLang="ko-KR" dirty="0" smtClean="0"/>
              <a:t>We</a:t>
            </a:r>
            <a:r>
              <a:rPr lang="en-US" altLang="ko-KR" baseline="0" dirty="0" smtClean="0"/>
              <a:t> find that there is a sharp increase in the similarity between two editors just before they first interact, with a continuing but slower increase that persists long after this first interaction.</a:t>
            </a:r>
          </a:p>
          <a:p>
            <a:r>
              <a:rPr lang="en-US" altLang="ko-KR" baseline="0" dirty="0" smtClean="0"/>
              <a:t>=&gt; This suggests that people encounter each other due to overlap in their interests as measured by article editing, but that the consequences of these encounters can lead to further effects that are visible many months later.</a:t>
            </a:r>
            <a:endParaRPr lang="ko-KR" altLang="en-US" dirty="0" smtClean="0"/>
          </a:p>
          <a:p>
            <a:r>
              <a:rPr lang="en-US" altLang="ko-KR" b="1" dirty="0" smtClean="0"/>
              <a:t>** Differing activity levels do not change the results.</a:t>
            </a:r>
            <a:r>
              <a:rPr lang="en-US" altLang="ko-KR" b="0" baseline="0" dirty="0" smtClean="0"/>
              <a:t> (The qualitative picture is the same whether users are less active (k&gt;=10) or more active(k&gt;=100))</a:t>
            </a:r>
          </a:p>
        </p:txBody>
      </p:sp>
      <p:sp>
        <p:nvSpPr>
          <p:cNvPr id="4" name="슬라이드 번호 개체 틀 3"/>
          <p:cNvSpPr>
            <a:spLocks noGrp="1"/>
          </p:cNvSpPr>
          <p:nvPr>
            <p:ph type="sldNum" sz="quarter" idx="10"/>
          </p:nvPr>
        </p:nvSpPr>
        <p:spPr/>
        <p:txBody>
          <a:bodyPr/>
          <a:lstStyle/>
          <a:p>
            <a:fld id="{4610E2F7-4B2F-489F-B0DA-6887F7591974}" type="slidenum">
              <a:rPr lang="ko-KR" altLang="en-US" smtClean="0"/>
              <a:t>8</a:t>
            </a:fld>
            <a:endParaRPr lang="ko-KR" altLang="en-US"/>
          </a:p>
        </p:txBody>
      </p:sp>
    </p:spTree>
    <p:extLst>
      <p:ext uri="{BB962C8B-B14F-4D97-AF65-F5344CB8AC3E}">
        <p14:creationId xmlns:p14="http://schemas.microsoft.com/office/powerpoint/2010/main" val="1275983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4610E2F7-4B2F-489F-B0DA-6887F7591974}" type="slidenum">
              <a:rPr lang="ko-KR" altLang="en-US" smtClean="0"/>
              <a:t>9</a:t>
            </a:fld>
            <a:endParaRPr lang="ko-KR" altLang="en-US"/>
          </a:p>
        </p:txBody>
      </p:sp>
    </p:spTree>
    <p:extLst>
      <p:ext uri="{BB962C8B-B14F-4D97-AF65-F5344CB8AC3E}">
        <p14:creationId xmlns:p14="http://schemas.microsoft.com/office/powerpoint/2010/main" val="690072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Wikipedia</a:t>
            </a:r>
            <a:r>
              <a:rPr lang="en-US" altLang="ko-KR" baseline="0" dirty="0" smtClean="0"/>
              <a:t> -&gt; editing page</a:t>
            </a:r>
            <a:r>
              <a:rPr lang="ko-KR" altLang="en-US" baseline="0" dirty="0" smtClean="0"/>
              <a:t>에 초점</a:t>
            </a:r>
            <a:endParaRPr lang="en-US" altLang="ko-KR" baseline="0" dirty="0" smtClean="0"/>
          </a:p>
          <a:p>
            <a:r>
              <a:rPr lang="en-US" altLang="ko-KR" baseline="0" dirty="0" smtClean="0"/>
              <a:t>LJ -&gt; relationship</a:t>
            </a:r>
            <a:r>
              <a:rPr lang="ko-KR" altLang="en-US" baseline="0" dirty="0" smtClean="0"/>
              <a:t>에 초점</a:t>
            </a:r>
            <a:endParaRPr lang="ko-KR" altLang="en-US" dirty="0"/>
          </a:p>
        </p:txBody>
      </p:sp>
      <p:sp>
        <p:nvSpPr>
          <p:cNvPr id="4" name="슬라이드 번호 개체 틀 3"/>
          <p:cNvSpPr>
            <a:spLocks noGrp="1"/>
          </p:cNvSpPr>
          <p:nvPr>
            <p:ph type="sldNum" sz="quarter" idx="10"/>
          </p:nvPr>
        </p:nvSpPr>
        <p:spPr/>
        <p:txBody>
          <a:bodyPr/>
          <a:lstStyle/>
          <a:p>
            <a:fld id="{4610E2F7-4B2F-489F-B0DA-6887F7591974}" type="slidenum">
              <a:rPr lang="ko-KR" altLang="en-US" smtClean="0"/>
              <a:t>15</a:t>
            </a:fld>
            <a:endParaRPr lang="ko-KR" altLang="en-US"/>
          </a:p>
        </p:txBody>
      </p:sp>
    </p:spTree>
    <p:extLst>
      <p:ext uri="{BB962C8B-B14F-4D97-AF65-F5344CB8AC3E}">
        <p14:creationId xmlns:p14="http://schemas.microsoft.com/office/powerpoint/2010/main" val="40319980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844824"/>
            <a:ext cx="7772400" cy="1470025"/>
          </a:xfrm>
        </p:spPr>
        <p:txBody>
          <a:bodyPr anchor="b">
            <a:normAutofit/>
          </a:bodyPr>
          <a:lstStyle>
            <a:lvl1pPr algn="l">
              <a:defRPr sz="3600" b="1">
                <a:solidFill>
                  <a:schemeClr val="bg1"/>
                </a:solidFill>
                <a:effectLst>
                  <a:outerShdw blurRad="38100" dist="38100" dir="2700000" algn="tl">
                    <a:srgbClr val="000000">
                      <a:alpha val="43137"/>
                    </a:srgbClr>
                  </a:outerShdw>
                </a:effectLst>
              </a:defRPr>
            </a:lvl1pPr>
          </a:lstStyle>
          <a:p>
            <a:r>
              <a:rPr lang="ko-KR" altLang="en-US" smtClean="0"/>
              <a:t>마스터 제목 스타일 편집</a:t>
            </a:r>
            <a:endParaRPr lang="ko-KR" altLang="en-US" dirty="0"/>
          </a:p>
        </p:txBody>
      </p:sp>
      <p:sp>
        <p:nvSpPr>
          <p:cNvPr id="3" name="부제목 2"/>
          <p:cNvSpPr>
            <a:spLocks noGrp="1"/>
          </p:cNvSpPr>
          <p:nvPr>
            <p:ph type="subTitle" idx="1"/>
          </p:nvPr>
        </p:nvSpPr>
        <p:spPr>
          <a:xfrm>
            <a:off x="720414" y="3573016"/>
            <a:ext cx="7715304"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dirty="0"/>
          </a:p>
        </p:txBody>
      </p:sp>
      <p:cxnSp>
        <p:nvCxnSpPr>
          <p:cNvPr id="7" name="직선 연결선 6"/>
          <p:cNvCxnSpPr/>
          <p:nvPr/>
        </p:nvCxnSpPr>
        <p:spPr>
          <a:xfrm>
            <a:off x="714348" y="3428206"/>
            <a:ext cx="7715304" cy="15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79512" y="116632"/>
            <a:ext cx="8784976" cy="792088"/>
          </a:xfrm>
        </p:spPr>
        <p:txBody>
          <a:bodyPr>
            <a:normAutofit/>
          </a:bodyPr>
          <a:lstStyle>
            <a:lvl1pPr algn="l">
              <a:defRPr sz="3600" b="1">
                <a:solidFill>
                  <a:schemeClr val="bg1"/>
                </a:solidFill>
                <a:effectLst>
                  <a:outerShdw blurRad="38100" dist="38100" dir="2700000" algn="tl">
                    <a:srgbClr val="000000">
                      <a:alpha val="43137"/>
                    </a:srgbClr>
                  </a:outerShdw>
                </a:effectLst>
              </a:defRPr>
            </a:lvl1pPr>
          </a:lstStyle>
          <a:p>
            <a:r>
              <a:rPr lang="ko-KR" altLang="en-US" smtClean="0"/>
              <a:t>마스터 제목 스타일 편집</a:t>
            </a:r>
            <a:endParaRPr lang="ko-KR" altLang="en-US" dirty="0"/>
          </a:p>
        </p:txBody>
      </p:sp>
      <p:sp>
        <p:nvSpPr>
          <p:cNvPr id="3" name="내용 개체 틀 2"/>
          <p:cNvSpPr>
            <a:spLocks noGrp="1"/>
          </p:cNvSpPr>
          <p:nvPr>
            <p:ph idx="1"/>
          </p:nvPr>
        </p:nvSpPr>
        <p:spPr>
          <a:xfrm>
            <a:off x="179512" y="1063277"/>
            <a:ext cx="8784976" cy="5462067"/>
          </a:xfrm>
        </p:spPr>
        <p:txBody>
          <a:bodyPr/>
          <a:lstStyle>
            <a:lvl1pPr marL="342900" indent="-342900">
              <a:buClr>
                <a:srgbClr val="C00000"/>
              </a:buClr>
              <a:buFont typeface="Wingdings" pitchFamily="2" charset="2"/>
              <a:buChar char="§"/>
              <a:defRPr sz="2400"/>
            </a:lvl1pPr>
            <a:lvl2pPr>
              <a:buClr>
                <a:srgbClr val="C00000"/>
              </a:buClr>
              <a:defRPr sz="2000"/>
            </a:lvl2pPr>
            <a:lvl3pPr marL="1143000" indent="-228600">
              <a:buClr>
                <a:srgbClr val="C00000"/>
              </a:buClr>
              <a:buFont typeface="Wingdings" pitchFamily="2" charset="2"/>
              <a:buChar char="§"/>
              <a:defRPr sz="1800"/>
            </a:lvl3pPr>
            <a:lvl4pPr>
              <a:buClr>
                <a:srgbClr val="C00000"/>
              </a:buClr>
              <a:defRPr sz="1600"/>
            </a:lvl4pPr>
            <a:lvl5pPr marL="2057400" indent="-228600">
              <a:buClr>
                <a:srgbClr val="C00000"/>
              </a:buClr>
              <a:buFont typeface="Wingdings" pitchFamily="2" charset="2"/>
              <a:buChar char="§"/>
              <a:defRPr sz="1600"/>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6" name="슬라이드 번호 개체 틀 5"/>
          <p:cNvSpPr>
            <a:spLocks noGrp="1"/>
          </p:cNvSpPr>
          <p:nvPr>
            <p:ph type="sldNum" sz="quarter" idx="12"/>
          </p:nvPr>
        </p:nvSpPr>
        <p:spPr>
          <a:xfrm>
            <a:off x="4170784" y="6597353"/>
            <a:ext cx="802432" cy="216023"/>
          </a:xfrm>
        </p:spPr>
        <p:txBody>
          <a:bodyPr/>
          <a:lstStyle>
            <a:lvl1pPr algn="ctr">
              <a:defRPr/>
            </a:lvl1pPr>
          </a:lstStyle>
          <a:p>
            <a:fld id="{FC68ACB2-5C0C-4262-A3F5-B1118C1515CF}" type="slidenum">
              <a:rPr lang="ko-KR" altLang="en-US" smtClean="0"/>
              <a:t>‹#›</a:t>
            </a:fld>
            <a:endParaRPr lang="ko-KR" altLang="en-US"/>
          </a:p>
        </p:txBody>
      </p:sp>
      <p:pic>
        <p:nvPicPr>
          <p:cNvPr id="7" name="Picture 1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604448" y="6506386"/>
            <a:ext cx="518091" cy="35161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pitchFamily="34" charset="0"/>
                <a:cs typeface="Calibri" pitchFamily="34" charset="0"/>
              </a:defRPr>
            </a:lvl1pPr>
          </a:lstStyle>
          <a:p>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pitchFamily="34" charset="0"/>
                <a:cs typeface="Calibri" pitchFamily="34" charset="0"/>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libri" pitchFamily="34" charset="0"/>
                <a:cs typeface="Calibri" pitchFamily="34" charset="0"/>
              </a:defRPr>
            </a:lvl1pPr>
          </a:lstStyle>
          <a:p>
            <a:fld id="{FC68ACB2-5C0C-4262-A3F5-B1118C1515CF}"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914400" rtl="0" eaLnBrk="1" latinLnBrk="1" hangingPunct="1">
        <a:spcBef>
          <a:spcPct val="0"/>
        </a:spcBef>
        <a:buNone/>
        <a:defRPr sz="4400" kern="1200">
          <a:solidFill>
            <a:schemeClr val="tx1"/>
          </a:solidFill>
          <a:latin typeface="Calibri" pitchFamily="34" charset="0"/>
          <a:ea typeface="+mj-ea"/>
          <a:cs typeface="Calibri"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Calibri" pitchFamily="34" charset="0"/>
          <a:ea typeface="+mn-ea"/>
          <a:cs typeface="Calibri"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Calibri" pitchFamily="34" charset="0"/>
          <a:ea typeface="+mn-ea"/>
          <a:cs typeface="Calibri" pitchFamily="34" charset="0"/>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Calibri" pitchFamily="34" charset="0"/>
          <a:ea typeface="+mn-ea"/>
          <a:cs typeface="Calibri" pitchFamily="34" charset="0"/>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Calibri" pitchFamily="34" charset="0"/>
          <a:ea typeface="+mn-ea"/>
          <a:cs typeface="Calibri" pitchFamily="34" charset="0"/>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Calibri" pitchFamily="34" charset="0"/>
          <a:ea typeface="+mn-ea"/>
          <a:cs typeface="Calibri"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dirty="0" smtClean="0"/>
              <a:t>Feedback Effects between Similarity and Social Influence in Online Communities</a:t>
            </a:r>
            <a:endParaRPr lang="ko-KR" altLang="en-US" dirty="0"/>
          </a:p>
        </p:txBody>
      </p:sp>
      <p:sp>
        <p:nvSpPr>
          <p:cNvPr id="3" name="부제목 2"/>
          <p:cNvSpPr>
            <a:spLocks noGrp="1"/>
          </p:cNvSpPr>
          <p:nvPr>
            <p:ph type="subTitle" idx="1"/>
          </p:nvPr>
        </p:nvSpPr>
        <p:spPr/>
        <p:txBody>
          <a:bodyPr>
            <a:normAutofit fontScale="92500" lnSpcReduction="20000"/>
          </a:bodyPr>
          <a:lstStyle/>
          <a:p>
            <a:r>
              <a:rPr lang="en-US" altLang="ko-KR" dirty="0" smtClean="0"/>
              <a:t>David Crandall, Dan </a:t>
            </a:r>
            <a:r>
              <a:rPr lang="en-US" altLang="ko-KR" dirty="0" err="1" smtClean="0"/>
              <a:t>Cosley</a:t>
            </a:r>
            <a:r>
              <a:rPr lang="en-US" altLang="ko-KR" dirty="0" smtClean="0"/>
              <a:t>, </a:t>
            </a:r>
            <a:r>
              <a:rPr lang="en-US" altLang="ko-KR" dirty="0" smtClean="0"/>
              <a:t>Daniel </a:t>
            </a:r>
            <a:r>
              <a:rPr lang="en-US" altLang="ko-KR" dirty="0" err="1" smtClean="0"/>
              <a:t>Huttenlocher</a:t>
            </a:r>
            <a:r>
              <a:rPr lang="en-US" altLang="ko-KR" dirty="0" smtClean="0"/>
              <a:t>, Jon Kleinberg, </a:t>
            </a:r>
            <a:br>
              <a:rPr lang="en-US" altLang="ko-KR" dirty="0" smtClean="0"/>
            </a:br>
            <a:r>
              <a:rPr lang="en-US" altLang="ko-KR" dirty="0" err="1" smtClean="0"/>
              <a:t>Siddharth</a:t>
            </a:r>
            <a:r>
              <a:rPr lang="en-US" altLang="ko-KR" dirty="0" smtClean="0"/>
              <a:t> </a:t>
            </a:r>
            <a:r>
              <a:rPr lang="en-US" altLang="ko-KR" dirty="0" err="1" smtClean="0"/>
              <a:t>Suri</a:t>
            </a:r>
            <a:r>
              <a:rPr lang="en-US" altLang="ko-KR" dirty="0" smtClean="0"/>
              <a:t> (Cornell University)</a:t>
            </a:r>
          </a:p>
          <a:p>
            <a:r>
              <a:rPr lang="en-US" altLang="ko-KR" dirty="0" smtClean="0"/>
              <a:t>KDD 2008</a:t>
            </a:r>
          </a:p>
          <a:p>
            <a:endParaRPr lang="en-US" altLang="ko-KR" dirty="0" smtClean="0"/>
          </a:p>
          <a:p>
            <a:r>
              <a:rPr lang="en-US" altLang="ko-KR" dirty="0" smtClean="0"/>
              <a:t>11 May 2012</a:t>
            </a:r>
            <a:endParaRPr lang="en-US" altLang="ko-KR" dirty="0"/>
          </a:p>
          <a:p>
            <a:r>
              <a:rPr lang="en-US" altLang="ko-KR" dirty="0" err="1" smtClean="0"/>
              <a:t>Hyewon</a:t>
            </a:r>
            <a:r>
              <a:rPr lang="en-US" altLang="ko-KR" dirty="0" smtClean="0"/>
              <a:t> Lim</a:t>
            </a:r>
          </a:p>
        </p:txBody>
      </p:sp>
    </p:spTree>
    <p:extLst>
      <p:ext uri="{BB962C8B-B14F-4D97-AF65-F5344CB8AC3E}">
        <p14:creationId xmlns:p14="http://schemas.microsoft.com/office/powerpoint/2010/main" val="2577124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Social Influence and Selection over </a:t>
            </a:r>
            <a:r>
              <a:rPr lang="en-US" altLang="ko-KR" dirty="0" smtClean="0"/>
              <a:t>Time </a:t>
            </a:r>
            <a:r>
              <a:rPr lang="en-US" altLang="ko-KR" sz="2400" dirty="0" smtClean="0"/>
              <a:t>(3/5)</a:t>
            </a:r>
            <a:endParaRPr lang="ko-KR" altLang="en-US" sz="2400" dirty="0"/>
          </a:p>
        </p:txBody>
      </p:sp>
      <p:sp>
        <p:nvSpPr>
          <p:cNvPr id="3" name="내용 개체 틀 2"/>
          <p:cNvSpPr>
            <a:spLocks noGrp="1"/>
          </p:cNvSpPr>
          <p:nvPr>
            <p:ph idx="1"/>
          </p:nvPr>
        </p:nvSpPr>
        <p:spPr/>
        <p:txBody>
          <a:bodyPr/>
          <a:lstStyle/>
          <a:p>
            <a:r>
              <a:rPr lang="en-US" altLang="ko-KR" dirty="0" smtClean="0"/>
              <a:t>Modeling the choice of interactions</a:t>
            </a:r>
          </a:p>
          <a:p>
            <a:pPr lvl="1"/>
            <a:r>
              <a:rPr lang="en-US" altLang="ko-KR" dirty="0" smtClean="0"/>
              <a:t>Talk to a random person: </a:t>
            </a:r>
            <a:r>
              <a:rPr lang="en-US" altLang="ko-KR" i="1" dirty="0" smtClean="0">
                <a:solidFill>
                  <a:srgbClr val="FF99CC"/>
                </a:solidFill>
              </a:rPr>
              <a:t>probability </a:t>
            </a:r>
            <a:r>
              <a:rPr lang="el-GR" altLang="ko-KR" i="1" dirty="0" smtClean="0">
                <a:solidFill>
                  <a:srgbClr val="FF99CC"/>
                </a:solidFill>
              </a:rPr>
              <a:t>δ</a:t>
            </a:r>
            <a:endParaRPr lang="en-US" altLang="ko-KR" i="1" dirty="0" smtClean="0">
              <a:solidFill>
                <a:srgbClr val="FF99CC"/>
              </a:solidFill>
            </a:endParaRPr>
          </a:p>
          <a:p>
            <a:pPr lvl="2"/>
            <a:r>
              <a:rPr lang="en-US" altLang="ko-KR" dirty="0" smtClean="0"/>
              <a:t>Choose a user at random from the sequence of all user activity </a:t>
            </a:r>
          </a:p>
          <a:p>
            <a:pPr lvl="1"/>
            <a:r>
              <a:rPr lang="en-US" altLang="ko-KR" dirty="0" smtClean="0"/>
              <a:t>Talk to someone based on a common activity: </a:t>
            </a:r>
            <a:r>
              <a:rPr lang="en-US" altLang="ko-KR" i="1" dirty="0" smtClean="0">
                <a:solidFill>
                  <a:srgbClr val="FF99CC"/>
                </a:solidFill>
              </a:rPr>
              <a:t>probability 1-</a:t>
            </a:r>
            <a:r>
              <a:rPr lang="el-GR" altLang="ko-KR" i="1" dirty="0" smtClean="0">
                <a:solidFill>
                  <a:srgbClr val="FF99CC"/>
                </a:solidFill>
              </a:rPr>
              <a:t>δ</a:t>
            </a:r>
            <a:endParaRPr lang="en-US" altLang="ko-KR" i="1" dirty="0" smtClean="0">
              <a:solidFill>
                <a:srgbClr val="FF99CC"/>
              </a:solidFill>
            </a:endParaRPr>
          </a:p>
          <a:p>
            <a:pPr lvl="2"/>
            <a:r>
              <a:rPr lang="en-US" altLang="ko-KR" dirty="0" smtClean="0"/>
              <a:t>Choose a person from </a:t>
            </a:r>
            <a:r>
              <a:rPr lang="en-US" altLang="ko-KR" dirty="0"/>
              <a:t>t</a:t>
            </a:r>
            <a:r>
              <a:rPr lang="en-US" altLang="ko-KR" dirty="0" smtClean="0"/>
              <a:t>he most recent </a:t>
            </a:r>
            <a:r>
              <a:rPr lang="en-US" altLang="ko-KR" i="1" dirty="0" smtClean="0"/>
              <a:t>k</a:t>
            </a:r>
            <a:r>
              <a:rPr lang="en-US" altLang="ko-KR" dirty="0" smtClean="0"/>
              <a:t> people to have performed an instance of this activity</a:t>
            </a:r>
          </a:p>
          <a:p>
            <a:pPr lvl="1"/>
            <a:endParaRPr lang="en-US" altLang="ko-KR" dirty="0"/>
          </a:p>
          <a:p>
            <a:r>
              <a:rPr lang="en-US" altLang="ko-KR" dirty="0" smtClean="0"/>
              <a:t>The full model</a:t>
            </a:r>
          </a:p>
          <a:p>
            <a:pPr lvl="1"/>
            <a:r>
              <a:rPr lang="en-US" altLang="ko-KR" dirty="0" smtClean="0"/>
              <a:t>At each time-step,</a:t>
            </a:r>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10</a:t>
            </a:fld>
            <a:endParaRPr lang="ko-KR" altLang="en-US"/>
          </a:p>
        </p:txBody>
      </p:sp>
      <p:sp>
        <p:nvSpPr>
          <p:cNvPr id="6" name="구름 5"/>
          <p:cNvSpPr/>
          <p:nvPr/>
        </p:nvSpPr>
        <p:spPr>
          <a:xfrm>
            <a:off x="1763688" y="5401393"/>
            <a:ext cx="1368152" cy="951758"/>
          </a:xfrm>
          <a:prstGeom prst="cloud">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200" dirty="0" smtClean="0"/>
              <a:t>All user</a:t>
            </a:r>
            <a:endParaRPr lang="ko-KR" altLang="en-US" sz="1200" dirty="0"/>
          </a:p>
        </p:txBody>
      </p:sp>
      <p:sp>
        <p:nvSpPr>
          <p:cNvPr id="7" name="굽은 화살표 6"/>
          <p:cNvSpPr/>
          <p:nvPr/>
        </p:nvSpPr>
        <p:spPr>
          <a:xfrm>
            <a:off x="2556912" y="5149365"/>
            <a:ext cx="574927" cy="504056"/>
          </a:xfrm>
          <a:prstGeom prst="bentArrow">
            <a:avLst>
              <a:gd name="adj1" fmla="val 25000"/>
              <a:gd name="adj2" fmla="val 25775"/>
              <a:gd name="adj3" fmla="val 25000"/>
              <a:gd name="adj4" fmla="val 86725"/>
            </a:avLst>
          </a:prstGeom>
          <a:gradFill flip="none" rotWithShape="1">
            <a:gsLst>
              <a:gs pos="0">
                <a:srgbClr val="C00000"/>
              </a:gs>
              <a:gs pos="35000">
                <a:schemeClr val="accent2">
                  <a:tint val="37000"/>
                  <a:satMod val="300000"/>
                </a:schemeClr>
              </a:gs>
              <a:gs pos="100000">
                <a:schemeClr val="bg1"/>
              </a:gs>
            </a:gsLst>
            <a:lin ang="8100000" scaled="1"/>
            <a:tileRect/>
          </a:gra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a:solidFill>
                <a:schemeClr val="tx1"/>
              </a:solidFill>
            </a:endParaRPr>
          </a:p>
        </p:txBody>
      </p:sp>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7111"/>
          <a:stretch/>
        </p:blipFill>
        <p:spPr bwMode="auto">
          <a:xfrm>
            <a:off x="5364088" y="4167543"/>
            <a:ext cx="1296144" cy="1017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직선 화살표 연결선 9"/>
          <p:cNvCxnSpPr/>
          <p:nvPr/>
        </p:nvCxnSpPr>
        <p:spPr>
          <a:xfrm flipV="1">
            <a:off x="3779912" y="4653136"/>
            <a:ext cx="1440160" cy="648072"/>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a:off x="3779912" y="5301208"/>
            <a:ext cx="1512168" cy="469647"/>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49149" y="4705399"/>
            <a:ext cx="301686" cy="307777"/>
          </a:xfrm>
          <a:prstGeom prst="rect">
            <a:avLst/>
          </a:prstGeom>
          <a:noFill/>
        </p:spPr>
        <p:txBody>
          <a:bodyPr wrap="none" rtlCol="0">
            <a:spAutoFit/>
          </a:bodyPr>
          <a:lstStyle/>
          <a:p>
            <a:r>
              <a:rPr lang="el-GR" altLang="ko-KR" sz="1400" dirty="0" smtClean="0"/>
              <a:t>φ</a:t>
            </a:r>
            <a:endParaRPr lang="ko-KR" altLang="en-US" sz="1400" dirty="0"/>
          </a:p>
        </p:txBody>
      </p:sp>
      <p:sp>
        <p:nvSpPr>
          <p:cNvPr id="19" name="TextBox 18"/>
          <p:cNvSpPr txBox="1"/>
          <p:nvPr/>
        </p:nvSpPr>
        <p:spPr>
          <a:xfrm>
            <a:off x="4260315" y="5516099"/>
            <a:ext cx="527709" cy="307777"/>
          </a:xfrm>
          <a:prstGeom prst="rect">
            <a:avLst/>
          </a:prstGeom>
          <a:noFill/>
        </p:spPr>
        <p:txBody>
          <a:bodyPr wrap="none" rtlCol="0">
            <a:spAutoFit/>
          </a:bodyPr>
          <a:lstStyle/>
          <a:p>
            <a:r>
              <a:rPr lang="en-US" altLang="ko-KR" sz="1400" dirty="0" smtClean="0"/>
              <a:t>1 - </a:t>
            </a:r>
            <a:r>
              <a:rPr lang="el-GR" altLang="ko-KR" sz="1400" dirty="0" smtClean="0"/>
              <a:t>φ</a:t>
            </a:r>
            <a:endParaRPr lang="ko-KR" altLang="en-US" sz="1400" dirty="0"/>
          </a:p>
        </p:txBody>
      </p:sp>
      <p:pic>
        <p:nvPicPr>
          <p:cNvPr id="6148" name="Picture 4" descr="C:\Users\Hyewon Lim\AppData\Local\Microsoft\Windows\Temporary Internet Files\Content.IE5\LPDDOYVS\MC90043392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5301208"/>
            <a:ext cx="1152128" cy="1152128"/>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p:cNvGrpSpPr/>
          <p:nvPr/>
        </p:nvGrpSpPr>
        <p:grpSpPr>
          <a:xfrm>
            <a:off x="3131840" y="4956443"/>
            <a:ext cx="587934" cy="582598"/>
            <a:chOff x="5652119" y="5517232"/>
            <a:chExt cx="852226" cy="844491"/>
          </a:xfrm>
        </p:grpSpPr>
        <p:pic>
          <p:nvPicPr>
            <p:cNvPr id="6147" name="Picture 3" descr="C:\Users\Hyewon Lim\AppData\Local\Microsoft\Windows\Temporary Internet Files\Content.IE5\VF45IN6O\MC90043262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652119" y="5517232"/>
              <a:ext cx="835919" cy="835919"/>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9676" y="5813408"/>
              <a:ext cx="804669" cy="548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197990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Social Influence and Selection over </a:t>
            </a:r>
            <a:r>
              <a:rPr lang="en-US" altLang="ko-KR" dirty="0" smtClean="0"/>
              <a:t>Time </a:t>
            </a:r>
            <a:r>
              <a:rPr lang="en-US" altLang="ko-KR" sz="2400" dirty="0" smtClean="0"/>
              <a:t>(4/5)</a:t>
            </a:r>
            <a:endParaRPr lang="ko-KR" altLang="en-US" dirty="0"/>
          </a:p>
        </p:txBody>
      </p:sp>
      <p:sp>
        <p:nvSpPr>
          <p:cNvPr id="3" name="내용 개체 틀 2"/>
          <p:cNvSpPr>
            <a:spLocks noGrp="1"/>
          </p:cNvSpPr>
          <p:nvPr>
            <p:ph idx="1"/>
          </p:nvPr>
        </p:nvSpPr>
        <p:spPr/>
        <p:txBody>
          <a:bodyPr/>
          <a:lstStyle/>
          <a:p>
            <a:r>
              <a:rPr lang="en-US" altLang="ko-KR" dirty="0" smtClean="0"/>
              <a:t>Simulating Wikipedia using the model</a:t>
            </a:r>
          </a:p>
          <a:p>
            <a:pPr lvl="1"/>
            <a:r>
              <a:rPr lang="en-US" altLang="ko-KR" dirty="0" smtClean="0"/>
              <a:t>100,000 users</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ko-KR" altLang="en-US" dirty="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11</a:t>
            </a:fld>
            <a:endParaRPr lang="ko-KR"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323964"/>
            <a:ext cx="3600400" cy="283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242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Social Influence and Selection over </a:t>
            </a:r>
            <a:r>
              <a:rPr lang="en-US" altLang="ko-KR" dirty="0" smtClean="0"/>
              <a:t>Time </a:t>
            </a:r>
            <a:r>
              <a:rPr lang="en-US" altLang="ko-KR" sz="2400" dirty="0" smtClean="0"/>
              <a:t>(5/5)</a:t>
            </a:r>
            <a:endParaRPr lang="ko-KR" altLang="en-US" dirty="0"/>
          </a:p>
        </p:txBody>
      </p:sp>
      <p:sp>
        <p:nvSpPr>
          <p:cNvPr id="3" name="내용 개체 틀 2"/>
          <p:cNvSpPr>
            <a:spLocks noGrp="1"/>
          </p:cNvSpPr>
          <p:nvPr>
            <p:ph idx="1"/>
          </p:nvPr>
        </p:nvSpPr>
        <p:spPr/>
        <p:txBody>
          <a:bodyPr/>
          <a:lstStyle/>
          <a:p>
            <a:r>
              <a:rPr lang="en-US" altLang="ko-KR" dirty="0" smtClean="0"/>
              <a:t>Explore the reasons people meet</a:t>
            </a:r>
          </a:p>
          <a:p>
            <a:pPr lvl="1"/>
            <a:r>
              <a:rPr lang="en-US" altLang="ko-KR" dirty="0" smtClean="0"/>
              <a:t>The  gap between co-activity and communication was usually short</a:t>
            </a:r>
          </a:p>
          <a:p>
            <a:pPr lvl="2"/>
            <a:r>
              <a:rPr lang="en-US" altLang="ko-KR" dirty="0" smtClean="0"/>
              <a:t>Often less than a day, three months in one case</a:t>
            </a:r>
          </a:p>
          <a:p>
            <a:pPr lvl="1"/>
            <a:r>
              <a:rPr lang="en-US" altLang="ko-KR" dirty="0" smtClean="0"/>
              <a:t>Offering thanks and praise, making requests for help, or trying to understand the editing behavior of the other person</a:t>
            </a:r>
          </a:p>
          <a:p>
            <a:endParaRPr lang="en-US" altLang="ko-KR" dirty="0"/>
          </a:p>
          <a:p>
            <a:r>
              <a:rPr lang="en-US" altLang="ko-KR" dirty="0" smtClean="0"/>
              <a:t>Building Awareness of others </a:t>
            </a:r>
          </a:p>
          <a:p>
            <a:pPr lvl="1"/>
            <a:r>
              <a:rPr lang="en-US" altLang="ko-KR" dirty="0" smtClean="0"/>
              <a:t>Support distributed collaboration and the efficient operation of teams</a:t>
            </a:r>
          </a:p>
          <a:p>
            <a:pPr lvl="1"/>
            <a:r>
              <a:rPr lang="en-US" altLang="ko-KR" dirty="0" smtClean="0"/>
              <a:t>Often leads to communication</a:t>
            </a:r>
          </a:p>
          <a:p>
            <a:pPr lvl="1"/>
            <a:endParaRPr lang="en-US" altLang="ko-KR" dirty="0" smtClean="0"/>
          </a:p>
          <a:p>
            <a:pPr lvl="1"/>
            <a:endParaRPr lang="en-US" altLang="ko-KR" dirty="0" smtClean="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12</a:t>
            </a:fld>
            <a:endParaRPr lang="ko-KR" altLang="en-US"/>
          </a:p>
        </p:txBody>
      </p:sp>
    </p:spTree>
    <p:extLst>
      <p:ext uri="{BB962C8B-B14F-4D97-AF65-F5344CB8AC3E}">
        <p14:creationId xmlns:p14="http://schemas.microsoft.com/office/powerpoint/2010/main" val="2030473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Outline </a:t>
            </a:r>
            <a:endParaRPr lang="ko-KR" altLang="en-US" dirty="0"/>
          </a:p>
        </p:txBody>
      </p:sp>
      <p:sp>
        <p:nvSpPr>
          <p:cNvPr id="3" name="내용 개체 틀 2"/>
          <p:cNvSpPr>
            <a:spLocks noGrp="1"/>
          </p:cNvSpPr>
          <p:nvPr>
            <p:ph idx="1"/>
          </p:nvPr>
        </p:nvSpPr>
        <p:spPr/>
        <p:txBody>
          <a:bodyPr/>
          <a:lstStyle/>
          <a:p>
            <a:r>
              <a:rPr lang="en-US" altLang="ko-KR" dirty="0" smtClean="0"/>
              <a:t>Introduction</a:t>
            </a:r>
          </a:p>
          <a:p>
            <a:r>
              <a:rPr lang="en-US" altLang="ko-KR" dirty="0" smtClean="0"/>
              <a:t>Social Influence and Selection over Time</a:t>
            </a:r>
          </a:p>
          <a:p>
            <a:r>
              <a:rPr lang="en-US" altLang="ko-KR" b="1" dirty="0" smtClean="0"/>
              <a:t>Predictive Value of Social Interactions and Similarity</a:t>
            </a:r>
          </a:p>
          <a:p>
            <a:r>
              <a:rPr lang="en-US" altLang="ko-KR" dirty="0" smtClean="0"/>
              <a:t>Discussion and Conclusion </a:t>
            </a:r>
            <a:r>
              <a:rPr lang="en-US" altLang="ko-KR" b="1" dirty="0" smtClean="0">
                <a:solidFill>
                  <a:schemeClr val="bg1">
                    <a:lumMod val="75000"/>
                  </a:schemeClr>
                </a:solidFill>
              </a:rPr>
              <a:t>+ </a:t>
            </a:r>
            <a:r>
              <a:rPr lang="en-US" altLang="ko-KR" dirty="0" smtClean="0">
                <a:solidFill>
                  <a:schemeClr val="bg1">
                    <a:lumMod val="75000"/>
                  </a:schemeClr>
                </a:solidFill>
              </a:rPr>
              <a:t>Discussion </a:t>
            </a:r>
            <a:r>
              <a:rPr lang="en-US" altLang="ko-KR" dirty="0">
                <a:solidFill>
                  <a:schemeClr val="bg1">
                    <a:lumMod val="75000"/>
                  </a:schemeClr>
                </a:solidFill>
              </a:rPr>
              <a:t>@ IDB</a:t>
            </a:r>
          </a:p>
          <a:p>
            <a:endParaRPr lang="ko-KR" altLang="en-US" dirty="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13</a:t>
            </a:fld>
            <a:endParaRPr lang="ko-KR" altLang="en-US"/>
          </a:p>
        </p:txBody>
      </p:sp>
    </p:spTree>
    <p:extLst>
      <p:ext uri="{BB962C8B-B14F-4D97-AF65-F5344CB8AC3E}">
        <p14:creationId xmlns:p14="http://schemas.microsoft.com/office/powerpoint/2010/main" val="421802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pPr>
              <a:lnSpc>
                <a:spcPct val="80000"/>
              </a:lnSpc>
            </a:pPr>
            <a:r>
              <a:rPr lang="en-US" altLang="ko-KR" dirty="0" smtClean="0"/>
              <a:t>Predictive Value of Social Interactions </a:t>
            </a:r>
            <a:br>
              <a:rPr lang="en-US" altLang="ko-KR" dirty="0" smtClean="0"/>
            </a:br>
            <a:r>
              <a:rPr lang="en-US" altLang="ko-KR" dirty="0" smtClean="0"/>
              <a:t>and Similarity </a:t>
            </a:r>
            <a:r>
              <a:rPr lang="en-US" altLang="ko-KR" sz="2200" dirty="0" smtClean="0"/>
              <a:t>(1/2)</a:t>
            </a:r>
            <a:endParaRPr lang="ko-KR" altLang="en-US" dirty="0"/>
          </a:p>
        </p:txBody>
      </p:sp>
      <p:sp>
        <p:nvSpPr>
          <p:cNvPr id="3" name="내용 개체 틀 2"/>
          <p:cNvSpPr>
            <a:spLocks noGrp="1"/>
          </p:cNvSpPr>
          <p:nvPr>
            <p:ph idx="1"/>
          </p:nvPr>
        </p:nvSpPr>
        <p:spPr/>
        <p:txBody>
          <a:bodyPr/>
          <a:lstStyle/>
          <a:p>
            <a:r>
              <a:rPr lang="en-US" altLang="ko-KR" dirty="0" smtClean="0"/>
              <a:t>Relative power of similarity and social network links for predicting future behavior</a:t>
            </a:r>
          </a:p>
          <a:p>
            <a:endParaRPr lang="en-US" altLang="ko-KR" dirty="0" smtClean="0"/>
          </a:p>
          <a:p>
            <a:r>
              <a:rPr lang="en-US" altLang="ko-KR" dirty="0" smtClean="0"/>
              <a:t>Compare two sources of information</a:t>
            </a:r>
          </a:p>
          <a:p>
            <a:pPr lvl="1"/>
            <a:r>
              <a:rPr lang="en-US" altLang="ko-KR" dirty="0" smtClean="0"/>
              <a:t>Create two networks</a:t>
            </a:r>
          </a:p>
          <a:p>
            <a:pPr lvl="2"/>
            <a:r>
              <a:rPr lang="en-US" altLang="ko-KR" dirty="0" smtClean="0"/>
              <a:t>① Interaction network, ② Similarity network</a:t>
            </a:r>
          </a:p>
          <a:p>
            <a:pPr lvl="1"/>
            <a:r>
              <a:rPr lang="en-US" altLang="ko-KR" dirty="0" smtClean="0"/>
              <a:t>Measure the effect of social-network links</a:t>
            </a:r>
          </a:p>
          <a:p>
            <a:pPr lvl="2"/>
            <a:r>
              <a:rPr lang="en-US" altLang="ko-KR" dirty="0" smtClean="0"/>
              <a:t>Compute the probability that a node adopts a given behavior given that k of its neighbors have done so</a:t>
            </a:r>
          </a:p>
          <a:p>
            <a:pPr lvl="2"/>
            <a:r>
              <a:rPr lang="en-US" altLang="ko-KR" dirty="0" smtClean="0"/>
              <a:t>Compare this to the probability of future activities</a:t>
            </a:r>
            <a:endParaRPr lang="en-US" altLang="ko-KR" dirty="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14</a:t>
            </a:fld>
            <a:endParaRPr lang="ko-KR" altLang="en-US"/>
          </a:p>
        </p:txBody>
      </p:sp>
      <p:grpSp>
        <p:nvGrpSpPr>
          <p:cNvPr id="5" name="그룹 4"/>
          <p:cNvGrpSpPr/>
          <p:nvPr/>
        </p:nvGrpSpPr>
        <p:grpSpPr>
          <a:xfrm>
            <a:off x="2272965" y="4941168"/>
            <a:ext cx="4577419" cy="1435384"/>
            <a:chOff x="2272965" y="4581128"/>
            <a:chExt cx="4577419" cy="1435384"/>
          </a:xfrm>
        </p:grpSpPr>
        <p:grpSp>
          <p:nvGrpSpPr>
            <p:cNvPr id="8199" name="그룹 8198"/>
            <p:cNvGrpSpPr/>
            <p:nvPr/>
          </p:nvGrpSpPr>
          <p:grpSpPr>
            <a:xfrm>
              <a:off x="2272965" y="4581128"/>
              <a:ext cx="1097967" cy="1435384"/>
              <a:chOff x="1529817" y="4677657"/>
              <a:chExt cx="1097967" cy="1435384"/>
            </a:xfrm>
          </p:grpSpPr>
          <p:grpSp>
            <p:nvGrpSpPr>
              <p:cNvPr id="6" name="그룹 5"/>
              <p:cNvGrpSpPr/>
              <p:nvPr/>
            </p:nvGrpSpPr>
            <p:grpSpPr>
              <a:xfrm>
                <a:off x="1529817" y="4677657"/>
                <a:ext cx="955476" cy="959070"/>
                <a:chOff x="1764421" y="2308931"/>
                <a:chExt cx="860857" cy="864096"/>
              </a:xfrm>
            </p:grpSpPr>
            <p:sp>
              <p:nvSpPr>
                <p:cNvPr id="7" name="타원 6"/>
                <p:cNvSpPr/>
                <p:nvPr/>
              </p:nvSpPr>
              <p:spPr>
                <a:xfrm>
                  <a:off x="2052453" y="2308931"/>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8" name="타원 7"/>
                <p:cNvSpPr/>
                <p:nvPr/>
              </p:nvSpPr>
              <p:spPr>
                <a:xfrm>
                  <a:off x="2134004" y="2635654"/>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altLang="ko-KR" sz="1200" dirty="0" smtClean="0">
                      <a:solidFill>
                        <a:schemeClr val="tx1"/>
                      </a:solidFill>
                    </a:rPr>
                    <a:t>u</a:t>
                  </a:r>
                  <a:endParaRPr lang="ko-KR" altLang="en-US" sz="1200" dirty="0">
                    <a:solidFill>
                      <a:schemeClr val="tx1"/>
                    </a:solidFill>
                  </a:endParaRPr>
                </a:p>
              </p:txBody>
            </p:sp>
            <p:sp>
              <p:nvSpPr>
                <p:cNvPr id="10" name="타원 9"/>
                <p:cNvSpPr/>
                <p:nvPr/>
              </p:nvSpPr>
              <p:spPr>
                <a:xfrm>
                  <a:off x="2455039" y="2884995"/>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11" name="타원 10"/>
                <p:cNvSpPr/>
                <p:nvPr/>
              </p:nvSpPr>
              <p:spPr>
                <a:xfrm>
                  <a:off x="2173842" y="3002788"/>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12" name="타원 11"/>
                <p:cNvSpPr/>
                <p:nvPr/>
              </p:nvSpPr>
              <p:spPr>
                <a:xfrm>
                  <a:off x="1878444" y="2907041"/>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13" name="타원 12"/>
                <p:cNvSpPr/>
                <p:nvPr/>
              </p:nvSpPr>
              <p:spPr>
                <a:xfrm>
                  <a:off x="2428816" y="2380939"/>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14" name="타원 13"/>
                <p:cNvSpPr/>
                <p:nvPr/>
              </p:nvSpPr>
              <p:spPr>
                <a:xfrm>
                  <a:off x="1764421" y="2570740"/>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cxnSp>
              <p:nvCxnSpPr>
                <p:cNvPr id="15" name="직선 연결선 14"/>
                <p:cNvCxnSpPr>
                  <a:stCxn id="14" idx="6"/>
                  <a:endCxn id="8" idx="2"/>
                </p:cNvCxnSpPr>
                <p:nvPr/>
              </p:nvCxnSpPr>
              <p:spPr>
                <a:xfrm>
                  <a:off x="1934660" y="2655860"/>
                  <a:ext cx="199344" cy="6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a:stCxn id="8" idx="7"/>
                  <a:endCxn id="13" idx="3"/>
                </p:cNvCxnSpPr>
                <p:nvPr/>
              </p:nvCxnSpPr>
              <p:spPr>
                <a:xfrm flipV="1">
                  <a:off x="2279312" y="2526247"/>
                  <a:ext cx="174435" cy="134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8" idx="4"/>
                  <a:endCxn id="11" idx="0"/>
                </p:cNvCxnSpPr>
                <p:nvPr/>
              </p:nvCxnSpPr>
              <p:spPr>
                <a:xfrm>
                  <a:off x="2219124" y="2805893"/>
                  <a:ext cx="39838" cy="196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a:stCxn id="12" idx="7"/>
                  <a:endCxn id="8" idx="3"/>
                </p:cNvCxnSpPr>
                <p:nvPr/>
              </p:nvCxnSpPr>
              <p:spPr>
                <a:xfrm flipV="1">
                  <a:off x="2023752" y="2780962"/>
                  <a:ext cx="135183" cy="151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8" idx="0"/>
                  <a:endCxn id="7" idx="4"/>
                </p:cNvCxnSpPr>
                <p:nvPr/>
              </p:nvCxnSpPr>
              <p:spPr>
                <a:xfrm flipH="1" flipV="1">
                  <a:off x="2137573" y="2479170"/>
                  <a:ext cx="81551" cy="1564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a:stCxn id="8" idx="5"/>
                  <a:endCxn id="10" idx="1"/>
                </p:cNvCxnSpPr>
                <p:nvPr/>
              </p:nvCxnSpPr>
              <p:spPr>
                <a:xfrm>
                  <a:off x="2279312" y="2780962"/>
                  <a:ext cx="200658" cy="128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97" name="TextBox 8196"/>
              <p:cNvSpPr txBox="1"/>
              <p:nvPr/>
            </p:nvSpPr>
            <p:spPr>
              <a:xfrm>
                <a:off x="2258452" y="5051867"/>
                <a:ext cx="369332" cy="198131"/>
              </a:xfrm>
              <a:prstGeom prst="rect">
                <a:avLst/>
              </a:prstGeom>
              <a:noFill/>
            </p:spPr>
            <p:txBody>
              <a:bodyPr vert="eaVert" wrap="none" rtlCol="0">
                <a:spAutoFit/>
              </a:bodyPr>
              <a:lstStyle/>
              <a:p>
                <a:r>
                  <a:rPr lang="en-US" altLang="ko-KR" sz="1200" dirty="0" smtClean="0"/>
                  <a:t>…</a:t>
                </a:r>
                <a:endParaRPr lang="ko-KR" altLang="en-US" sz="1200" dirty="0"/>
              </a:p>
            </p:txBody>
          </p:sp>
          <p:sp>
            <p:nvSpPr>
              <p:cNvPr id="8198" name="TextBox 8197"/>
              <p:cNvSpPr txBox="1"/>
              <p:nvPr/>
            </p:nvSpPr>
            <p:spPr>
              <a:xfrm>
                <a:off x="1907724" y="5805264"/>
                <a:ext cx="306494" cy="307777"/>
              </a:xfrm>
              <a:prstGeom prst="rect">
                <a:avLst/>
              </a:prstGeom>
              <a:noFill/>
            </p:spPr>
            <p:txBody>
              <a:bodyPr wrap="none" rtlCol="0">
                <a:spAutoFit/>
              </a:bodyPr>
              <a:lstStyle/>
              <a:p>
                <a:r>
                  <a:rPr lang="en-US" altLang="ko-KR" sz="1400" i="1" dirty="0" smtClean="0"/>
                  <a:t>t</a:t>
                </a:r>
                <a:r>
                  <a:rPr lang="en-US" altLang="ko-KR" sz="1400" i="1" baseline="-25000" dirty="0" smtClean="0"/>
                  <a:t>1</a:t>
                </a:r>
                <a:endParaRPr lang="ko-KR" altLang="en-US" sz="1400" baseline="-25000" dirty="0"/>
              </a:p>
            </p:txBody>
          </p:sp>
        </p:grpSp>
        <p:grpSp>
          <p:nvGrpSpPr>
            <p:cNvPr id="40" name="그룹 39"/>
            <p:cNvGrpSpPr/>
            <p:nvPr/>
          </p:nvGrpSpPr>
          <p:grpSpPr>
            <a:xfrm>
              <a:off x="5752417" y="4581128"/>
              <a:ext cx="1097967" cy="1435384"/>
              <a:chOff x="1529817" y="4677657"/>
              <a:chExt cx="1097967" cy="1435384"/>
            </a:xfrm>
          </p:grpSpPr>
          <p:grpSp>
            <p:nvGrpSpPr>
              <p:cNvPr id="41" name="그룹 40"/>
              <p:cNvGrpSpPr/>
              <p:nvPr/>
            </p:nvGrpSpPr>
            <p:grpSpPr>
              <a:xfrm>
                <a:off x="1529817" y="4677657"/>
                <a:ext cx="955476" cy="959070"/>
                <a:chOff x="1764421" y="2308931"/>
                <a:chExt cx="860857" cy="864096"/>
              </a:xfrm>
            </p:grpSpPr>
            <p:sp>
              <p:nvSpPr>
                <p:cNvPr id="44" name="타원 43"/>
                <p:cNvSpPr/>
                <p:nvPr/>
              </p:nvSpPr>
              <p:spPr>
                <a:xfrm>
                  <a:off x="2052453" y="2308931"/>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45" name="타원 44"/>
                <p:cNvSpPr/>
                <p:nvPr/>
              </p:nvSpPr>
              <p:spPr>
                <a:xfrm>
                  <a:off x="2134004" y="2635654"/>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altLang="ko-KR" sz="1200" dirty="0" smtClean="0">
                      <a:solidFill>
                        <a:schemeClr val="tx1"/>
                      </a:solidFill>
                    </a:rPr>
                    <a:t>u</a:t>
                  </a:r>
                  <a:endParaRPr lang="ko-KR" altLang="en-US" sz="1200" dirty="0">
                    <a:solidFill>
                      <a:schemeClr val="tx1"/>
                    </a:solidFill>
                  </a:endParaRPr>
                </a:p>
              </p:txBody>
            </p:sp>
            <p:sp>
              <p:nvSpPr>
                <p:cNvPr id="46" name="타원 45"/>
                <p:cNvSpPr/>
                <p:nvPr/>
              </p:nvSpPr>
              <p:spPr>
                <a:xfrm>
                  <a:off x="2455039" y="2884995"/>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47" name="타원 46"/>
                <p:cNvSpPr/>
                <p:nvPr/>
              </p:nvSpPr>
              <p:spPr>
                <a:xfrm>
                  <a:off x="2173842" y="3002788"/>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48" name="타원 47"/>
                <p:cNvSpPr/>
                <p:nvPr/>
              </p:nvSpPr>
              <p:spPr>
                <a:xfrm>
                  <a:off x="1878444" y="2907041"/>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49" name="타원 48"/>
                <p:cNvSpPr/>
                <p:nvPr/>
              </p:nvSpPr>
              <p:spPr>
                <a:xfrm>
                  <a:off x="2428816" y="2380939"/>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50" name="타원 49"/>
                <p:cNvSpPr/>
                <p:nvPr/>
              </p:nvSpPr>
              <p:spPr>
                <a:xfrm>
                  <a:off x="1764421" y="2570740"/>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cxnSp>
              <p:nvCxnSpPr>
                <p:cNvPr id="51" name="직선 연결선 50"/>
                <p:cNvCxnSpPr>
                  <a:stCxn id="50" idx="6"/>
                  <a:endCxn id="45" idx="2"/>
                </p:cNvCxnSpPr>
                <p:nvPr/>
              </p:nvCxnSpPr>
              <p:spPr>
                <a:xfrm>
                  <a:off x="1934660" y="2655860"/>
                  <a:ext cx="199344" cy="6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직선 연결선 51"/>
                <p:cNvCxnSpPr>
                  <a:stCxn id="45" idx="7"/>
                  <a:endCxn id="49" idx="3"/>
                </p:cNvCxnSpPr>
                <p:nvPr/>
              </p:nvCxnSpPr>
              <p:spPr>
                <a:xfrm flipV="1">
                  <a:off x="2279312" y="2526247"/>
                  <a:ext cx="174435" cy="134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직선 연결선 52"/>
                <p:cNvCxnSpPr>
                  <a:stCxn id="45" idx="4"/>
                  <a:endCxn id="47" idx="0"/>
                </p:cNvCxnSpPr>
                <p:nvPr/>
              </p:nvCxnSpPr>
              <p:spPr>
                <a:xfrm>
                  <a:off x="2219124" y="2805893"/>
                  <a:ext cx="39838" cy="196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p:cNvCxnSpPr>
                  <a:stCxn id="48" idx="7"/>
                  <a:endCxn id="45" idx="3"/>
                </p:cNvCxnSpPr>
                <p:nvPr/>
              </p:nvCxnSpPr>
              <p:spPr>
                <a:xfrm flipV="1">
                  <a:off x="2023752" y="2780962"/>
                  <a:ext cx="135183" cy="151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직선 연결선 54"/>
                <p:cNvCxnSpPr>
                  <a:stCxn id="45" idx="0"/>
                  <a:endCxn id="44" idx="4"/>
                </p:cNvCxnSpPr>
                <p:nvPr/>
              </p:nvCxnSpPr>
              <p:spPr>
                <a:xfrm flipH="1" flipV="1">
                  <a:off x="2137573" y="2479170"/>
                  <a:ext cx="81551" cy="1564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직선 연결선 55"/>
                <p:cNvCxnSpPr>
                  <a:stCxn id="45" idx="5"/>
                  <a:endCxn id="46" idx="1"/>
                </p:cNvCxnSpPr>
                <p:nvPr/>
              </p:nvCxnSpPr>
              <p:spPr>
                <a:xfrm>
                  <a:off x="2279312" y="2780962"/>
                  <a:ext cx="200658" cy="128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2258452" y="5051867"/>
                <a:ext cx="369332" cy="198131"/>
              </a:xfrm>
              <a:prstGeom prst="rect">
                <a:avLst/>
              </a:prstGeom>
              <a:noFill/>
            </p:spPr>
            <p:txBody>
              <a:bodyPr vert="eaVert" wrap="none" rtlCol="0">
                <a:spAutoFit/>
              </a:bodyPr>
              <a:lstStyle/>
              <a:p>
                <a:r>
                  <a:rPr lang="en-US" altLang="ko-KR" sz="1200" dirty="0" smtClean="0"/>
                  <a:t>…</a:t>
                </a:r>
                <a:endParaRPr lang="ko-KR" altLang="en-US" sz="1200" dirty="0"/>
              </a:p>
            </p:txBody>
          </p:sp>
          <p:sp>
            <p:nvSpPr>
              <p:cNvPr id="43" name="TextBox 42"/>
              <p:cNvSpPr txBox="1"/>
              <p:nvPr/>
            </p:nvSpPr>
            <p:spPr>
              <a:xfrm>
                <a:off x="1884656" y="5805264"/>
                <a:ext cx="306494" cy="307777"/>
              </a:xfrm>
              <a:prstGeom prst="rect">
                <a:avLst/>
              </a:prstGeom>
              <a:noFill/>
            </p:spPr>
            <p:txBody>
              <a:bodyPr wrap="none" rtlCol="0">
                <a:spAutoFit/>
              </a:bodyPr>
              <a:lstStyle/>
              <a:p>
                <a:r>
                  <a:rPr lang="en-US" altLang="ko-KR" sz="1400" i="1" dirty="0" smtClean="0"/>
                  <a:t>t</a:t>
                </a:r>
                <a:r>
                  <a:rPr lang="en-US" altLang="ko-KR" sz="1400" i="1" baseline="-25000" dirty="0" smtClean="0"/>
                  <a:t>2</a:t>
                </a:r>
                <a:endParaRPr lang="ko-KR" altLang="en-US" sz="1400" baseline="-25000" dirty="0"/>
              </a:p>
            </p:txBody>
          </p:sp>
        </p:grpSp>
        <p:cxnSp>
          <p:nvCxnSpPr>
            <p:cNvPr id="8201" name="직선 화살표 연결선 8200"/>
            <p:cNvCxnSpPr/>
            <p:nvPr/>
          </p:nvCxnSpPr>
          <p:spPr>
            <a:xfrm>
              <a:off x="3874988" y="5060663"/>
              <a:ext cx="1368152" cy="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3670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pPr>
              <a:lnSpc>
                <a:spcPct val="80000"/>
              </a:lnSpc>
            </a:pPr>
            <a:r>
              <a:rPr lang="en-US" altLang="ko-KR" dirty="0" smtClean="0"/>
              <a:t>Predictive Value of Social Interactions </a:t>
            </a:r>
            <a:br>
              <a:rPr lang="en-US" altLang="ko-KR" dirty="0" smtClean="0"/>
            </a:br>
            <a:r>
              <a:rPr lang="en-US" altLang="ko-KR" dirty="0" smtClean="0"/>
              <a:t>and Similarity </a:t>
            </a:r>
            <a:r>
              <a:rPr lang="en-US" altLang="ko-KR" sz="2200" dirty="0" smtClean="0"/>
              <a:t>(2/2)</a:t>
            </a:r>
            <a:endParaRPr lang="ko-KR" altLang="en-US" dirty="0"/>
          </a:p>
        </p:txBody>
      </p:sp>
      <p:sp>
        <p:nvSpPr>
          <p:cNvPr id="3" name="내용 개체 틀 2"/>
          <p:cNvSpPr>
            <a:spLocks noGrp="1"/>
          </p:cNvSpPr>
          <p:nvPr>
            <p:ph idx="1"/>
          </p:nvPr>
        </p:nvSpPr>
        <p:spPr/>
        <p:txBody>
          <a:bodyPr/>
          <a:lstStyle/>
          <a:p>
            <a:r>
              <a:rPr lang="en-US" altLang="ko-KR" dirty="0" smtClean="0"/>
              <a:t>Wikipedia and </a:t>
            </a:r>
            <a:r>
              <a:rPr lang="en-US" altLang="ko-KR" dirty="0" err="1" smtClean="0"/>
              <a:t>LiveJournal</a:t>
            </a:r>
            <a:r>
              <a:rPr lang="en-US" altLang="ko-KR" dirty="0" smtClean="0"/>
              <a:t> data</a:t>
            </a:r>
            <a:endParaRPr lang="ko-KR" altLang="en-US" dirty="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15</a:t>
            </a:fld>
            <a:endParaRPr lang="ko-KR" alt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826362"/>
            <a:ext cx="7173366" cy="320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657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Outline </a:t>
            </a:r>
            <a:endParaRPr lang="ko-KR" altLang="en-US" dirty="0"/>
          </a:p>
        </p:txBody>
      </p:sp>
      <p:sp>
        <p:nvSpPr>
          <p:cNvPr id="3" name="내용 개체 틀 2"/>
          <p:cNvSpPr>
            <a:spLocks noGrp="1"/>
          </p:cNvSpPr>
          <p:nvPr>
            <p:ph idx="1"/>
          </p:nvPr>
        </p:nvSpPr>
        <p:spPr/>
        <p:txBody>
          <a:bodyPr/>
          <a:lstStyle/>
          <a:p>
            <a:r>
              <a:rPr lang="en-US" altLang="ko-KR" dirty="0" smtClean="0"/>
              <a:t>Introduction</a:t>
            </a:r>
          </a:p>
          <a:p>
            <a:r>
              <a:rPr lang="en-US" altLang="ko-KR" dirty="0" smtClean="0"/>
              <a:t>Social Influence and Selection over Time</a:t>
            </a:r>
          </a:p>
          <a:p>
            <a:r>
              <a:rPr lang="en-US" altLang="ko-KR" dirty="0" smtClean="0"/>
              <a:t>Predictive Value of Social Interactions and Similarity</a:t>
            </a:r>
          </a:p>
          <a:p>
            <a:r>
              <a:rPr lang="en-US" altLang="ko-KR" b="1" dirty="0" smtClean="0"/>
              <a:t>Discussion and Conclusion </a:t>
            </a:r>
            <a:r>
              <a:rPr lang="en-US" altLang="ko-KR" b="1" dirty="0" smtClean="0">
                <a:solidFill>
                  <a:schemeClr val="bg1">
                    <a:lumMod val="75000"/>
                  </a:schemeClr>
                </a:solidFill>
              </a:rPr>
              <a:t>+ </a:t>
            </a:r>
            <a:r>
              <a:rPr lang="en-US" altLang="ko-KR" dirty="0" smtClean="0">
                <a:solidFill>
                  <a:schemeClr val="bg1">
                    <a:lumMod val="75000"/>
                  </a:schemeClr>
                </a:solidFill>
              </a:rPr>
              <a:t>Discussion </a:t>
            </a:r>
            <a:r>
              <a:rPr lang="en-US" altLang="ko-KR" dirty="0">
                <a:solidFill>
                  <a:schemeClr val="bg1">
                    <a:lumMod val="75000"/>
                  </a:schemeClr>
                </a:solidFill>
              </a:rPr>
              <a:t>@ IDB</a:t>
            </a:r>
          </a:p>
          <a:p>
            <a:endParaRPr lang="ko-KR" altLang="en-US" b="1" dirty="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16</a:t>
            </a:fld>
            <a:endParaRPr lang="ko-KR" altLang="en-US"/>
          </a:p>
        </p:txBody>
      </p:sp>
    </p:spTree>
    <p:extLst>
      <p:ext uri="{BB962C8B-B14F-4D97-AF65-F5344CB8AC3E}">
        <p14:creationId xmlns:p14="http://schemas.microsoft.com/office/powerpoint/2010/main" val="2765461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Discussion and Conclusion</a:t>
            </a:r>
            <a:endParaRPr lang="ko-KR" altLang="en-US" dirty="0"/>
          </a:p>
        </p:txBody>
      </p:sp>
      <p:sp>
        <p:nvSpPr>
          <p:cNvPr id="3" name="내용 개체 틀 2"/>
          <p:cNvSpPr>
            <a:spLocks noGrp="1"/>
          </p:cNvSpPr>
          <p:nvPr>
            <p:ph idx="1"/>
          </p:nvPr>
        </p:nvSpPr>
        <p:spPr/>
        <p:txBody>
          <a:bodyPr/>
          <a:lstStyle/>
          <a:p>
            <a:r>
              <a:rPr lang="en-US" altLang="ko-KR" dirty="0" smtClean="0"/>
              <a:t>Main contributions</a:t>
            </a:r>
          </a:p>
          <a:p>
            <a:pPr lvl="1"/>
            <a:r>
              <a:rPr lang="en-US" altLang="ko-KR" dirty="0" smtClean="0"/>
              <a:t>Social interaction is both an </a:t>
            </a:r>
            <a:r>
              <a:rPr lang="en-US" altLang="ko-KR" b="1" dirty="0" smtClean="0"/>
              <a:t>effect</a:t>
            </a:r>
            <a:r>
              <a:rPr lang="en-US" altLang="ko-KR" dirty="0" smtClean="0"/>
              <a:t> and a </a:t>
            </a:r>
            <a:r>
              <a:rPr lang="en-US" altLang="ko-KR" b="1" dirty="0" smtClean="0"/>
              <a:t>cause </a:t>
            </a:r>
            <a:r>
              <a:rPr lang="en-US" altLang="ko-KR" dirty="0" smtClean="0"/>
              <a:t>of selection</a:t>
            </a:r>
          </a:p>
          <a:p>
            <a:pPr lvl="2"/>
            <a:r>
              <a:rPr lang="en-US" altLang="ko-KR" dirty="0" smtClean="0"/>
              <a:t>Theories and models that relate them will need to consider their interaction</a:t>
            </a:r>
          </a:p>
          <a:p>
            <a:pPr lvl="1"/>
            <a:r>
              <a:rPr lang="en-US" altLang="ko-KR" dirty="0" smtClean="0"/>
              <a:t>People become aware of others through shared, recent activity around artifacts</a:t>
            </a:r>
          </a:p>
          <a:p>
            <a:pPr lvl="1"/>
            <a:endParaRPr lang="en-US" altLang="ko-KR" dirty="0"/>
          </a:p>
          <a:p>
            <a:r>
              <a:rPr lang="en-US" altLang="ko-KR" dirty="0" smtClean="0"/>
              <a:t>The dynamics of the community </a:t>
            </a:r>
          </a:p>
          <a:p>
            <a:pPr lvl="1"/>
            <a:r>
              <a:rPr lang="en-US" altLang="ko-KR" dirty="0" smtClean="0"/>
              <a:t>Important in understanding the relative power of social interaction and similarity-based predictors</a:t>
            </a:r>
          </a:p>
          <a:p>
            <a:pPr lvl="1"/>
            <a:endParaRPr lang="en-US" altLang="ko-KR" dirty="0"/>
          </a:p>
          <a:p>
            <a:endParaRPr lang="en-US" altLang="ko-KR" dirty="0" smtClean="0"/>
          </a:p>
          <a:p>
            <a:endParaRPr lang="ko-KR" altLang="en-US" dirty="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17</a:t>
            </a:fld>
            <a:endParaRPr lang="ko-KR" altLang="en-US"/>
          </a:p>
        </p:txBody>
      </p:sp>
    </p:spTree>
    <p:extLst>
      <p:ext uri="{BB962C8B-B14F-4D97-AF65-F5344CB8AC3E}">
        <p14:creationId xmlns:p14="http://schemas.microsoft.com/office/powerpoint/2010/main" val="3891841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Discussion @ IDB</a:t>
            </a:r>
            <a:endParaRPr lang="ko-KR" altLang="en-US" dirty="0"/>
          </a:p>
        </p:txBody>
      </p:sp>
      <p:sp>
        <p:nvSpPr>
          <p:cNvPr id="3" name="내용 개체 틀 2"/>
          <p:cNvSpPr>
            <a:spLocks noGrp="1"/>
          </p:cNvSpPr>
          <p:nvPr>
            <p:ph idx="1"/>
          </p:nvPr>
        </p:nvSpPr>
        <p:spPr/>
        <p:txBody>
          <a:bodyPr/>
          <a:lstStyle/>
          <a:p>
            <a:r>
              <a:rPr lang="en-US" altLang="ko-KR" dirty="0" smtClean="0"/>
              <a:t>Pros</a:t>
            </a:r>
          </a:p>
          <a:p>
            <a:pPr lvl="1"/>
            <a:r>
              <a:rPr lang="en-US" altLang="ko-KR" dirty="0" smtClean="0"/>
              <a:t>Relationship analysis between similarity and social influence</a:t>
            </a:r>
          </a:p>
          <a:p>
            <a:pPr lvl="1"/>
            <a:r>
              <a:rPr lang="en-US" altLang="ko-KR" dirty="0" smtClean="0"/>
              <a:t>Show the different power of two sources at the different sites</a:t>
            </a:r>
          </a:p>
          <a:p>
            <a:pPr lvl="1"/>
            <a:endParaRPr lang="en-US" altLang="ko-KR" dirty="0"/>
          </a:p>
          <a:p>
            <a:r>
              <a:rPr lang="en-US" altLang="ko-KR" dirty="0" smtClean="0"/>
              <a:t>Cons</a:t>
            </a:r>
          </a:p>
          <a:p>
            <a:pPr lvl="1"/>
            <a:r>
              <a:rPr lang="en-US" altLang="ko-KR" dirty="0" smtClean="0"/>
              <a:t>Definitions of activity and interaction</a:t>
            </a:r>
          </a:p>
          <a:p>
            <a:pPr lvl="2"/>
            <a:r>
              <a:rPr lang="en-US" altLang="ko-KR" dirty="0" smtClean="0"/>
              <a:t>LJ: Joining the community, links between users</a:t>
            </a:r>
          </a:p>
          <a:p>
            <a:pPr lvl="2"/>
            <a:r>
              <a:rPr lang="en-US" altLang="ko-KR" dirty="0" smtClean="0"/>
              <a:t>WP: editing pages and discussion pages</a:t>
            </a:r>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18</a:t>
            </a:fld>
            <a:endParaRPr lang="ko-KR" altLang="en-US"/>
          </a:p>
        </p:txBody>
      </p:sp>
    </p:spTree>
    <p:extLst>
      <p:ext uri="{BB962C8B-B14F-4D97-AF65-F5344CB8AC3E}">
        <p14:creationId xmlns:p14="http://schemas.microsoft.com/office/powerpoint/2010/main" val="1774302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Outline </a:t>
            </a:r>
            <a:endParaRPr lang="ko-KR" altLang="en-US" dirty="0"/>
          </a:p>
        </p:txBody>
      </p:sp>
      <p:sp>
        <p:nvSpPr>
          <p:cNvPr id="3" name="내용 개체 틀 2"/>
          <p:cNvSpPr>
            <a:spLocks noGrp="1"/>
          </p:cNvSpPr>
          <p:nvPr>
            <p:ph idx="1"/>
          </p:nvPr>
        </p:nvSpPr>
        <p:spPr/>
        <p:txBody>
          <a:bodyPr/>
          <a:lstStyle/>
          <a:p>
            <a:r>
              <a:rPr lang="en-US" altLang="ko-KR" b="1" dirty="0" smtClean="0"/>
              <a:t>Introduction</a:t>
            </a:r>
          </a:p>
          <a:p>
            <a:r>
              <a:rPr lang="en-US" altLang="ko-KR" dirty="0" smtClean="0"/>
              <a:t>Social Influence and Selection over Time</a:t>
            </a:r>
          </a:p>
          <a:p>
            <a:r>
              <a:rPr lang="en-US" altLang="ko-KR" dirty="0" smtClean="0"/>
              <a:t>Predictive Value of Social Interactions and Similarity</a:t>
            </a:r>
          </a:p>
          <a:p>
            <a:r>
              <a:rPr lang="en-US" altLang="ko-KR" dirty="0" smtClean="0"/>
              <a:t>Discussion and Conclusion </a:t>
            </a:r>
            <a:r>
              <a:rPr lang="en-US" altLang="ko-KR" b="1" dirty="0" smtClean="0">
                <a:solidFill>
                  <a:schemeClr val="bg1">
                    <a:lumMod val="75000"/>
                  </a:schemeClr>
                </a:solidFill>
              </a:rPr>
              <a:t>+ </a:t>
            </a:r>
            <a:r>
              <a:rPr lang="en-US" altLang="ko-KR" dirty="0" smtClean="0">
                <a:solidFill>
                  <a:schemeClr val="bg1">
                    <a:lumMod val="75000"/>
                  </a:schemeClr>
                </a:solidFill>
              </a:rPr>
              <a:t>Discussion @ IDB</a:t>
            </a:r>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2</a:t>
            </a:fld>
            <a:endParaRPr lang="ko-KR" altLang="en-US"/>
          </a:p>
        </p:txBody>
      </p:sp>
    </p:spTree>
    <p:extLst>
      <p:ext uri="{BB962C8B-B14F-4D97-AF65-F5344CB8AC3E}">
        <p14:creationId xmlns:p14="http://schemas.microsoft.com/office/powerpoint/2010/main" val="3649588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Introduction </a:t>
            </a:r>
            <a:r>
              <a:rPr lang="en-US" altLang="ko-KR" sz="2400" dirty="0" smtClean="0"/>
              <a:t>(1/4)</a:t>
            </a:r>
            <a:endParaRPr lang="ko-KR" altLang="en-US" dirty="0"/>
          </a:p>
        </p:txBody>
      </p:sp>
      <p:sp>
        <p:nvSpPr>
          <p:cNvPr id="3" name="내용 개체 틀 2"/>
          <p:cNvSpPr>
            <a:spLocks noGrp="1"/>
          </p:cNvSpPr>
          <p:nvPr>
            <p:ph idx="1"/>
          </p:nvPr>
        </p:nvSpPr>
        <p:spPr/>
        <p:txBody>
          <a:bodyPr/>
          <a:lstStyle/>
          <a:p>
            <a:r>
              <a:rPr lang="en-US" altLang="ko-KR" dirty="0" smtClean="0"/>
              <a:t>People tend to have attributes similar to those of their friends</a:t>
            </a:r>
          </a:p>
          <a:p>
            <a:pPr lvl="1"/>
            <a:r>
              <a:rPr lang="en-US" altLang="ko-KR" dirty="0" smtClean="0"/>
              <a:t>Social influence </a:t>
            </a:r>
            <a:r>
              <a:rPr lang="en-US" altLang="ko-KR" dirty="0">
                <a:solidFill>
                  <a:schemeClr val="accent4">
                    <a:lumMod val="60000"/>
                    <a:lumOff val="40000"/>
                  </a:schemeClr>
                </a:solidFill>
                <a:sym typeface="Wingdings" pitchFamily="2" charset="2"/>
              </a:rPr>
              <a:t>-</a:t>
            </a:r>
            <a:r>
              <a:rPr lang="en-US" altLang="ko-KR" dirty="0" smtClean="0">
                <a:solidFill>
                  <a:schemeClr val="accent4">
                    <a:lumMod val="60000"/>
                    <a:lumOff val="40000"/>
                  </a:schemeClr>
                </a:solidFill>
                <a:sym typeface="Wingdings" pitchFamily="2" charset="2"/>
              </a:rPr>
              <a:t> based on</a:t>
            </a:r>
            <a:r>
              <a:rPr lang="en-US" altLang="ko-KR" i="1" dirty="0" smtClean="0">
                <a:solidFill>
                  <a:schemeClr val="accent4">
                    <a:lumMod val="60000"/>
                    <a:lumOff val="40000"/>
                  </a:schemeClr>
                </a:solidFill>
                <a:sym typeface="Wingdings" pitchFamily="2" charset="2"/>
              </a:rPr>
              <a:t> interaction</a:t>
            </a:r>
            <a:endParaRPr lang="en-US" altLang="ko-KR" i="1" dirty="0" smtClean="0">
              <a:solidFill>
                <a:schemeClr val="accent4">
                  <a:lumMod val="60000"/>
                  <a:lumOff val="40000"/>
                </a:schemeClr>
              </a:solidFill>
            </a:endParaRPr>
          </a:p>
          <a:p>
            <a:pPr lvl="2"/>
            <a:r>
              <a:rPr lang="en-US" altLang="ko-KR" dirty="0" smtClean="0"/>
              <a:t>Lead people to adopt behaviors exhibited by those they interact with</a:t>
            </a:r>
          </a:p>
          <a:p>
            <a:pPr lvl="2"/>
            <a:r>
              <a:rPr lang="en-US" altLang="ko-KR" dirty="0" smtClean="0"/>
              <a:t>Produce network-wide uniformity</a:t>
            </a:r>
          </a:p>
          <a:p>
            <a:pPr lvl="1"/>
            <a:r>
              <a:rPr lang="en-US" altLang="ko-KR" dirty="0" smtClean="0"/>
              <a:t>Selection </a:t>
            </a:r>
            <a:r>
              <a:rPr lang="en-US" altLang="ko-KR" dirty="0">
                <a:solidFill>
                  <a:schemeClr val="accent4">
                    <a:lumMod val="60000"/>
                    <a:lumOff val="40000"/>
                  </a:schemeClr>
                </a:solidFill>
                <a:sym typeface="Wingdings" pitchFamily="2" charset="2"/>
              </a:rPr>
              <a:t>-</a:t>
            </a:r>
            <a:r>
              <a:rPr lang="en-US" altLang="ko-KR" dirty="0" smtClean="0">
                <a:solidFill>
                  <a:schemeClr val="accent4">
                    <a:lumMod val="60000"/>
                    <a:lumOff val="40000"/>
                  </a:schemeClr>
                </a:solidFill>
                <a:sym typeface="Wingdings" pitchFamily="2" charset="2"/>
              </a:rPr>
              <a:t> based on </a:t>
            </a:r>
            <a:r>
              <a:rPr lang="en-US" altLang="ko-KR" i="1" dirty="0" smtClean="0">
                <a:solidFill>
                  <a:schemeClr val="accent4">
                    <a:lumMod val="60000"/>
                    <a:lumOff val="40000"/>
                  </a:schemeClr>
                </a:solidFill>
                <a:sym typeface="Wingdings" pitchFamily="2" charset="2"/>
              </a:rPr>
              <a:t>similarity</a:t>
            </a:r>
            <a:endParaRPr lang="en-US" altLang="ko-KR" i="1" dirty="0" smtClean="0">
              <a:solidFill>
                <a:schemeClr val="accent4">
                  <a:lumMod val="60000"/>
                  <a:lumOff val="40000"/>
                </a:schemeClr>
              </a:solidFill>
            </a:endParaRPr>
          </a:p>
          <a:p>
            <a:pPr lvl="2"/>
            <a:r>
              <a:rPr lang="en-US" altLang="ko-KR" dirty="0" smtClean="0"/>
              <a:t>people tend to form relationships with others who are already similar to them</a:t>
            </a:r>
          </a:p>
          <a:p>
            <a:pPr lvl="2"/>
            <a:r>
              <a:rPr lang="en-US" altLang="ko-KR" dirty="0" smtClean="0"/>
              <a:t>balkanization</a:t>
            </a:r>
            <a:endParaRPr lang="ko-KR" altLang="en-US" dirty="0"/>
          </a:p>
        </p:txBody>
      </p:sp>
      <p:grpSp>
        <p:nvGrpSpPr>
          <p:cNvPr id="4" name="그룹 3"/>
          <p:cNvGrpSpPr/>
          <p:nvPr/>
        </p:nvGrpSpPr>
        <p:grpSpPr>
          <a:xfrm>
            <a:off x="2321676" y="3861048"/>
            <a:ext cx="4086470" cy="2212984"/>
            <a:chOff x="1259632" y="2775640"/>
            <a:chExt cx="6336704" cy="3431574"/>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749477"/>
              <a:ext cx="1104279" cy="126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그룹 5"/>
            <p:cNvGrpSpPr/>
            <p:nvPr/>
          </p:nvGrpSpPr>
          <p:grpSpPr>
            <a:xfrm>
              <a:off x="2695746" y="3557322"/>
              <a:ext cx="1643864" cy="1445448"/>
              <a:chOff x="1438304" y="2949963"/>
              <a:chExt cx="2242039" cy="1971424"/>
            </a:xfrm>
          </p:grpSpPr>
          <p:sp>
            <p:nvSpPr>
              <p:cNvPr id="52" name="타원 51"/>
              <p:cNvSpPr/>
              <p:nvPr/>
            </p:nvSpPr>
            <p:spPr>
              <a:xfrm>
                <a:off x="2094988" y="3420258"/>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53" name="타원 52"/>
              <p:cNvSpPr/>
              <p:nvPr/>
            </p:nvSpPr>
            <p:spPr>
              <a:xfrm>
                <a:off x="2380568" y="2949963"/>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54" name="타원 53"/>
              <p:cNvSpPr/>
              <p:nvPr/>
            </p:nvSpPr>
            <p:spPr>
              <a:xfrm>
                <a:off x="2402301" y="3861048"/>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55" name="타원 54"/>
              <p:cNvSpPr/>
              <p:nvPr/>
            </p:nvSpPr>
            <p:spPr>
              <a:xfrm>
                <a:off x="3059832" y="3777345"/>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56" name="타원 55"/>
              <p:cNvSpPr/>
              <p:nvPr/>
            </p:nvSpPr>
            <p:spPr>
              <a:xfrm>
                <a:off x="3320303" y="4435008"/>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57" name="타원 56"/>
              <p:cNvSpPr/>
              <p:nvPr/>
            </p:nvSpPr>
            <p:spPr>
              <a:xfrm>
                <a:off x="2486555" y="4561347"/>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58" name="타원 57"/>
              <p:cNvSpPr/>
              <p:nvPr/>
            </p:nvSpPr>
            <p:spPr>
              <a:xfrm>
                <a:off x="1861815" y="4435008"/>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59" name="타원 58"/>
              <p:cNvSpPr/>
              <p:nvPr/>
            </p:nvSpPr>
            <p:spPr>
              <a:xfrm>
                <a:off x="3320303" y="3115899"/>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60" name="타원 59"/>
              <p:cNvSpPr/>
              <p:nvPr/>
            </p:nvSpPr>
            <p:spPr>
              <a:xfrm>
                <a:off x="1438304" y="3462486"/>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cxnSp>
            <p:nvCxnSpPr>
              <p:cNvPr id="61" name="직선 연결선 60"/>
              <p:cNvCxnSpPr>
                <a:stCxn id="52" idx="5"/>
                <a:endCxn id="54" idx="1"/>
              </p:cNvCxnSpPr>
              <p:nvPr/>
            </p:nvCxnSpPr>
            <p:spPr>
              <a:xfrm>
                <a:off x="2402301" y="3727571"/>
                <a:ext cx="52727" cy="186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직선 연결선 61"/>
              <p:cNvCxnSpPr>
                <a:stCxn id="60" idx="6"/>
                <a:endCxn id="54" idx="2"/>
              </p:cNvCxnSpPr>
              <p:nvPr/>
            </p:nvCxnSpPr>
            <p:spPr>
              <a:xfrm>
                <a:off x="1798344" y="3642506"/>
                <a:ext cx="603957" cy="3985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직선 연결선 62"/>
              <p:cNvCxnSpPr>
                <a:stCxn id="53" idx="6"/>
                <a:endCxn id="59" idx="2"/>
              </p:cNvCxnSpPr>
              <p:nvPr/>
            </p:nvCxnSpPr>
            <p:spPr>
              <a:xfrm>
                <a:off x="2740608" y="3129983"/>
                <a:ext cx="579695" cy="1659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직선 연결선 63"/>
              <p:cNvCxnSpPr>
                <a:stCxn id="53" idx="5"/>
                <a:endCxn id="55" idx="1"/>
              </p:cNvCxnSpPr>
              <p:nvPr/>
            </p:nvCxnSpPr>
            <p:spPr>
              <a:xfrm>
                <a:off x="2687881" y="3257276"/>
                <a:ext cx="424678" cy="5727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직선 연결선 64"/>
              <p:cNvCxnSpPr>
                <a:stCxn id="54" idx="6"/>
                <a:endCxn id="55" idx="2"/>
              </p:cNvCxnSpPr>
              <p:nvPr/>
            </p:nvCxnSpPr>
            <p:spPr>
              <a:xfrm flipV="1">
                <a:off x="2762341" y="3957365"/>
                <a:ext cx="297491" cy="837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직선 연결선 65"/>
              <p:cNvCxnSpPr>
                <a:stCxn id="54" idx="5"/>
                <a:endCxn id="56" idx="1"/>
              </p:cNvCxnSpPr>
              <p:nvPr/>
            </p:nvCxnSpPr>
            <p:spPr>
              <a:xfrm>
                <a:off x="2709614" y="4168361"/>
                <a:ext cx="663416" cy="319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직선 연결선 66"/>
              <p:cNvCxnSpPr>
                <a:stCxn id="58" idx="6"/>
                <a:endCxn id="57" idx="2"/>
              </p:cNvCxnSpPr>
              <p:nvPr/>
            </p:nvCxnSpPr>
            <p:spPr>
              <a:xfrm>
                <a:off x="2221855" y="4615028"/>
                <a:ext cx="264700" cy="1263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직선 연결선 67"/>
              <p:cNvCxnSpPr>
                <a:stCxn id="58" idx="7"/>
                <a:endCxn id="54" idx="3"/>
              </p:cNvCxnSpPr>
              <p:nvPr/>
            </p:nvCxnSpPr>
            <p:spPr>
              <a:xfrm flipV="1">
                <a:off x="2169128" y="4168361"/>
                <a:ext cx="285900" cy="319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직선 연결선 68"/>
              <p:cNvCxnSpPr>
                <a:stCxn id="60" idx="4"/>
                <a:endCxn id="58" idx="1"/>
              </p:cNvCxnSpPr>
              <p:nvPr/>
            </p:nvCxnSpPr>
            <p:spPr>
              <a:xfrm>
                <a:off x="1618324" y="3822526"/>
                <a:ext cx="296218" cy="6652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직선 연결선 69"/>
              <p:cNvCxnSpPr>
                <a:stCxn id="60" idx="7"/>
                <a:endCxn id="53" idx="2"/>
              </p:cNvCxnSpPr>
              <p:nvPr/>
            </p:nvCxnSpPr>
            <p:spPr>
              <a:xfrm flipV="1">
                <a:off x="1745617" y="3129983"/>
                <a:ext cx="634951" cy="385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직선 연결선 70"/>
              <p:cNvCxnSpPr>
                <a:stCxn id="55" idx="4"/>
                <a:endCxn id="56" idx="0"/>
              </p:cNvCxnSpPr>
              <p:nvPr/>
            </p:nvCxnSpPr>
            <p:spPr>
              <a:xfrm>
                <a:off x="3239852" y="4137385"/>
                <a:ext cx="260471" cy="297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직선 연결선 71"/>
              <p:cNvCxnSpPr>
                <a:stCxn id="59" idx="3"/>
                <a:endCxn id="55" idx="0"/>
              </p:cNvCxnSpPr>
              <p:nvPr/>
            </p:nvCxnSpPr>
            <p:spPr>
              <a:xfrm flipH="1">
                <a:off x="3239852" y="3423212"/>
                <a:ext cx="133178" cy="354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그룹 6"/>
            <p:cNvGrpSpPr/>
            <p:nvPr/>
          </p:nvGrpSpPr>
          <p:grpSpPr>
            <a:xfrm>
              <a:off x="6138306" y="4704684"/>
              <a:ext cx="1412080" cy="1502530"/>
              <a:chOff x="1754430" y="2804464"/>
              <a:chExt cx="1925913" cy="2049277"/>
            </a:xfrm>
          </p:grpSpPr>
          <p:sp>
            <p:nvSpPr>
              <p:cNvPr id="37" name="타원 36"/>
              <p:cNvSpPr/>
              <p:nvPr/>
            </p:nvSpPr>
            <p:spPr>
              <a:xfrm>
                <a:off x="2349575" y="2804464"/>
                <a:ext cx="360039" cy="360040"/>
              </a:xfrm>
              <a:prstGeom prst="ellipse">
                <a:avLst/>
              </a:prstGeom>
              <a:solidFill>
                <a:schemeClr val="bg1">
                  <a:lumMod val="85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38" name="타원 37"/>
              <p:cNvSpPr/>
              <p:nvPr/>
            </p:nvSpPr>
            <p:spPr>
              <a:xfrm>
                <a:off x="2402301" y="3861048"/>
                <a:ext cx="360040" cy="360040"/>
              </a:xfrm>
              <a:prstGeom prst="ellipse">
                <a:avLst/>
              </a:prstGeom>
              <a:solidFill>
                <a:schemeClr val="bg1">
                  <a:lumMod val="85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39" name="타원 38"/>
              <p:cNvSpPr/>
              <p:nvPr/>
            </p:nvSpPr>
            <p:spPr>
              <a:xfrm>
                <a:off x="2795042" y="3420258"/>
                <a:ext cx="360039" cy="360040"/>
              </a:xfrm>
              <a:prstGeom prst="ellipse">
                <a:avLst/>
              </a:prstGeom>
              <a:solidFill>
                <a:schemeClr val="bg1">
                  <a:lumMod val="85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40" name="타원 39"/>
              <p:cNvSpPr/>
              <p:nvPr/>
            </p:nvSpPr>
            <p:spPr>
              <a:xfrm>
                <a:off x="3320303" y="4435008"/>
                <a:ext cx="360040" cy="360040"/>
              </a:xfrm>
              <a:prstGeom prst="ellipse">
                <a:avLst/>
              </a:prstGeom>
              <a:solidFill>
                <a:schemeClr val="bg1">
                  <a:lumMod val="85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41" name="타원 40"/>
              <p:cNvSpPr/>
              <p:nvPr/>
            </p:nvSpPr>
            <p:spPr>
              <a:xfrm>
                <a:off x="2476868" y="4493701"/>
                <a:ext cx="360040" cy="360040"/>
              </a:xfrm>
              <a:prstGeom prst="ellipse">
                <a:avLst/>
              </a:prstGeom>
              <a:solidFill>
                <a:schemeClr val="bg1">
                  <a:lumMod val="85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42" name="타원 41"/>
              <p:cNvSpPr/>
              <p:nvPr/>
            </p:nvSpPr>
            <p:spPr>
              <a:xfrm>
                <a:off x="3320303" y="3115899"/>
                <a:ext cx="360040" cy="360040"/>
              </a:xfrm>
              <a:prstGeom prst="ellipse">
                <a:avLst/>
              </a:prstGeom>
              <a:solidFill>
                <a:schemeClr val="bg1">
                  <a:lumMod val="85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43" name="타원 42"/>
              <p:cNvSpPr/>
              <p:nvPr/>
            </p:nvSpPr>
            <p:spPr>
              <a:xfrm>
                <a:off x="1754430" y="3489997"/>
                <a:ext cx="360039" cy="360040"/>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cxnSp>
            <p:nvCxnSpPr>
              <p:cNvPr id="44" name="직선 연결선 43"/>
              <p:cNvCxnSpPr>
                <a:stCxn id="43" idx="6"/>
                <a:endCxn id="38" idx="2"/>
              </p:cNvCxnSpPr>
              <p:nvPr/>
            </p:nvCxnSpPr>
            <p:spPr>
              <a:xfrm>
                <a:off x="2114469" y="3670018"/>
                <a:ext cx="287831" cy="371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직선 연결선 44"/>
              <p:cNvCxnSpPr>
                <a:stCxn id="37" idx="6"/>
                <a:endCxn id="42" idx="2"/>
              </p:cNvCxnSpPr>
              <p:nvPr/>
            </p:nvCxnSpPr>
            <p:spPr>
              <a:xfrm>
                <a:off x="2709614" y="2984484"/>
                <a:ext cx="610690" cy="3114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직선 연결선 45"/>
              <p:cNvCxnSpPr>
                <a:stCxn id="37" idx="5"/>
                <a:endCxn id="39" idx="1"/>
              </p:cNvCxnSpPr>
              <p:nvPr/>
            </p:nvCxnSpPr>
            <p:spPr>
              <a:xfrm>
                <a:off x="2656888" y="3111777"/>
                <a:ext cx="190881" cy="361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a:stCxn id="38" idx="7"/>
                <a:endCxn id="39" idx="3"/>
              </p:cNvCxnSpPr>
              <p:nvPr/>
            </p:nvCxnSpPr>
            <p:spPr>
              <a:xfrm flipV="1">
                <a:off x="2709614" y="3727571"/>
                <a:ext cx="138155" cy="186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직선 연결선 47"/>
              <p:cNvCxnSpPr>
                <a:stCxn id="38" idx="5"/>
                <a:endCxn id="40" idx="1"/>
              </p:cNvCxnSpPr>
              <p:nvPr/>
            </p:nvCxnSpPr>
            <p:spPr>
              <a:xfrm>
                <a:off x="2709614" y="4168361"/>
                <a:ext cx="663416" cy="319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a:stCxn id="41" idx="0"/>
                <a:endCxn id="38" idx="4"/>
              </p:cNvCxnSpPr>
              <p:nvPr/>
            </p:nvCxnSpPr>
            <p:spPr>
              <a:xfrm flipH="1" flipV="1">
                <a:off x="2582322" y="4221087"/>
                <a:ext cx="74566" cy="2726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직선 연결선 49"/>
              <p:cNvCxnSpPr>
                <a:stCxn id="43" idx="7"/>
                <a:endCxn id="39" idx="2"/>
              </p:cNvCxnSpPr>
              <p:nvPr/>
            </p:nvCxnSpPr>
            <p:spPr>
              <a:xfrm>
                <a:off x="2061743" y="3542724"/>
                <a:ext cx="733299" cy="575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직선 연결선 50"/>
              <p:cNvCxnSpPr>
                <a:stCxn id="39" idx="4"/>
                <a:endCxn id="40" idx="0"/>
              </p:cNvCxnSpPr>
              <p:nvPr/>
            </p:nvCxnSpPr>
            <p:spPr>
              <a:xfrm>
                <a:off x="2975062" y="3780297"/>
                <a:ext cx="525262" cy="654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그룹 7"/>
            <p:cNvGrpSpPr/>
            <p:nvPr/>
          </p:nvGrpSpPr>
          <p:grpSpPr>
            <a:xfrm>
              <a:off x="5952472" y="2775640"/>
              <a:ext cx="1643864" cy="1445448"/>
              <a:chOff x="5952472" y="2775640"/>
              <a:chExt cx="1643864" cy="1445448"/>
            </a:xfrm>
          </p:grpSpPr>
          <p:grpSp>
            <p:nvGrpSpPr>
              <p:cNvPr id="12" name="그룹 11"/>
              <p:cNvGrpSpPr/>
              <p:nvPr/>
            </p:nvGrpSpPr>
            <p:grpSpPr>
              <a:xfrm>
                <a:off x="5952472" y="2775640"/>
                <a:ext cx="1643864" cy="1445448"/>
                <a:chOff x="1438304" y="2949963"/>
                <a:chExt cx="2242039" cy="1971424"/>
              </a:xfrm>
            </p:grpSpPr>
            <p:sp>
              <p:nvSpPr>
                <p:cNvPr id="16" name="타원 15"/>
                <p:cNvSpPr/>
                <p:nvPr/>
              </p:nvSpPr>
              <p:spPr>
                <a:xfrm>
                  <a:off x="2094988" y="3420258"/>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17" name="타원 16"/>
                <p:cNvSpPr/>
                <p:nvPr/>
              </p:nvSpPr>
              <p:spPr>
                <a:xfrm>
                  <a:off x="2380568" y="2949963"/>
                  <a:ext cx="360040" cy="360040"/>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18" name="타원 17"/>
                <p:cNvSpPr/>
                <p:nvPr/>
              </p:nvSpPr>
              <p:spPr>
                <a:xfrm>
                  <a:off x="2402301" y="3861048"/>
                  <a:ext cx="360040" cy="360040"/>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19" name="타원 18"/>
                <p:cNvSpPr/>
                <p:nvPr/>
              </p:nvSpPr>
              <p:spPr>
                <a:xfrm>
                  <a:off x="3059832" y="3777345"/>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20" name="타원 19"/>
                <p:cNvSpPr/>
                <p:nvPr/>
              </p:nvSpPr>
              <p:spPr>
                <a:xfrm>
                  <a:off x="3320303" y="4435008"/>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21" name="타원 20"/>
                <p:cNvSpPr/>
                <p:nvPr/>
              </p:nvSpPr>
              <p:spPr>
                <a:xfrm>
                  <a:off x="2486555" y="4561347"/>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22" name="타원 21"/>
                <p:cNvSpPr/>
                <p:nvPr/>
              </p:nvSpPr>
              <p:spPr>
                <a:xfrm>
                  <a:off x="1861815" y="4435008"/>
                  <a:ext cx="360040" cy="360040"/>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23" name="타원 22"/>
                <p:cNvSpPr/>
                <p:nvPr/>
              </p:nvSpPr>
              <p:spPr>
                <a:xfrm>
                  <a:off x="3320303" y="3115899"/>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24" name="타원 23"/>
                <p:cNvSpPr/>
                <p:nvPr/>
              </p:nvSpPr>
              <p:spPr>
                <a:xfrm>
                  <a:off x="1438304" y="3462486"/>
                  <a:ext cx="360040" cy="360040"/>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cxnSp>
              <p:nvCxnSpPr>
                <p:cNvPr id="25" name="직선 연결선 24"/>
                <p:cNvCxnSpPr>
                  <a:stCxn id="16" idx="5"/>
                  <a:endCxn id="18" idx="1"/>
                </p:cNvCxnSpPr>
                <p:nvPr/>
              </p:nvCxnSpPr>
              <p:spPr>
                <a:xfrm>
                  <a:off x="2402301" y="3727571"/>
                  <a:ext cx="52727" cy="186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직선 연결선 25"/>
                <p:cNvCxnSpPr>
                  <a:stCxn id="24" idx="6"/>
                  <a:endCxn id="18" idx="2"/>
                </p:cNvCxnSpPr>
                <p:nvPr/>
              </p:nvCxnSpPr>
              <p:spPr>
                <a:xfrm>
                  <a:off x="1798344" y="3642506"/>
                  <a:ext cx="603957" cy="3985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직선 연결선 26"/>
                <p:cNvCxnSpPr>
                  <a:stCxn id="17" idx="6"/>
                  <a:endCxn id="23" idx="2"/>
                </p:cNvCxnSpPr>
                <p:nvPr/>
              </p:nvCxnSpPr>
              <p:spPr>
                <a:xfrm>
                  <a:off x="2740608" y="3129983"/>
                  <a:ext cx="579695" cy="1659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a:stCxn id="17" idx="5"/>
                  <a:endCxn id="19" idx="1"/>
                </p:cNvCxnSpPr>
                <p:nvPr/>
              </p:nvCxnSpPr>
              <p:spPr>
                <a:xfrm>
                  <a:off x="2687881" y="3257276"/>
                  <a:ext cx="424678" cy="5727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a:stCxn id="18" idx="6"/>
                  <a:endCxn id="19" idx="2"/>
                </p:cNvCxnSpPr>
                <p:nvPr/>
              </p:nvCxnSpPr>
              <p:spPr>
                <a:xfrm flipV="1">
                  <a:off x="2762341" y="3957365"/>
                  <a:ext cx="297491" cy="837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a:stCxn id="18" idx="5"/>
                  <a:endCxn id="20" idx="1"/>
                </p:cNvCxnSpPr>
                <p:nvPr/>
              </p:nvCxnSpPr>
              <p:spPr>
                <a:xfrm>
                  <a:off x="2709614" y="4168361"/>
                  <a:ext cx="663416" cy="319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a:stCxn id="22" idx="6"/>
                  <a:endCxn id="21" idx="2"/>
                </p:cNvCxnSpPr>
                <p:nvPr/>
              </p:nvCxnSpPr>
              <p:spPr>
                <a:xfrm>
                  <a:off x="2221855" y="4615028"/>
                  <a:ext cx="264700" cy="1263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직선 연결선 31"/>
                <p:cNvCxnSpPr>
                  <a:stCxn id="22" idx="7"/>
                  <a:endCxn id="18" idx="3"/>
                </p:cNvCxnSpPr>
                <p:nvPr/>
              </p:nvCxnSpPr>
              <p:spPr>
                <a:xfrm flipV="1">
                  <a:off x="2169128" y="4168361"/>
                  <a:ext cx="285900" cy="319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직선 연결선 32"/>
                <p:cNvCxnSpPr>
                  <a:stCxn id="24" idx="4"/>
                  <a:endCxn id="22" idx="1"/>
                </p:cNvCxnSpPr>
                <p:nvPr/>
              </p:nvCxnSpPr>
              <p:spPr>
                <a:xfrm>
                  <a:off x="1618324" y="3822526"/>
                  <a:ext cx="296218" cy="6652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24" idx="7"/>
                  <a:endCxn id="17" idx="2"/>
                </p:cNvCxnSpPr>
                <p:nvPr/>
              </p:nvCxnSpPr>
              <p:spPr>
                <a:xfrm flipV="1">
                  <a:off x="1745617" y="3129983"/>
                  <a:ext cx="634951" cy="385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a:stCxn id="19" idx="4"/>
                  <a:endCxn id="20" idx="0"/>
                </p:cNvCxnSpPr>
                <p:nvPr/>
              </p:nvCxnSpPr>
              <p:spPr>
                <a:xfrm>
                  <a:off x="3239852" y="4137385"/>
                  <a:ext cx="260471" cy="297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직선 연결선 35"/>
                <p:cNvCxnSpPr>
                  <a:stCxn id="23" idx="3"/>
                  <a:endCxn id="19" idx="0"/>
                </p:cNvCxnSpPr>
                <p:nvPr/>
              </p:nvCxnSpPr>
              <p:spPr>
                <a:xfrm flipH="1">
                  <a:off x="3239852" y="3423212"/>
                  <a:ext cx="133178" cy="354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오른쪽 화살표 12"/>
              <p:cNvSpPr/>
              <p:nvPr/>
            </p:nvSpPr>
            <p:spPr>
              <a:xfrm rot="20880682">
                <a:off x="6140881" y="2972267"/>
                <a:ext cx="850125" cy="114054"/>
              </a:xfrm>
              <a:prstGeom prst="rightArrow">
                <a:avLst>
                  <a:gd name="adj1" fmla="val 50000"/>
                  <a:gd name="adj2" fmla="val 9133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오른쪽 화살표 13"/>
              <p:cNvSpPr/>
              <p:nvPr/>
            </p:nvSpPr>
            <p:spPr>
              <a:xfrm rot="1243527">
                <a:off x="6180920" y="3462997"/>
                <a:ext cx="754568" cy="123981"/>
              </a:xfrm>
              <a:prstGeom prst="rightArrow">
                <a:avLst>
                  <a:gd name="adj1" fmla="val 50000"/>
                  <a:gd name="adj2" fmla="val 9133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오른쪽 화살표 14"/>
              <p:cNvSpPr/>
              <p:nvPr/>
            </p:nvSpPr>
            <p:spPr>
              <a:xfrm rot="2418347">
                <a:off x="6032931" y="3711643"/>
                <a:ext cx="754568" cy="123981"/>
              </a:xfrm>
              <a:prstGeom prst="rightArrow">
                <a:avLst>
                  <a:gd name="adj1" fmla="val 50000"/>
                  <a:gd name="adj2" fmla="val 9133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9" name="직선 연결선 8"/>
            <p:cNvCxnSpPr>
              <a:stCxn id="42" idx="4"/>
              <a:endCxn id="40" idx="0"/>
            </p:cNvCxnSpPr>
            <p:nvPr/>
          </p:nvCxnSpPr>
          <p:spPr>
            <a:xfrm>
              <a:off x="7418396" y="5197009"/>
              <a:ext cx="0" cy="703190"/>
            </a:xfrm>
            <a:prstGeom prst="line">
              <a:avLst/>
            </a:prstGeom>
          </p:spPr>
          <p:style>
            <a:lnRef idx="1">
              <a:schemeClr val="dk1"/>
            </a:lnRef>
            <a:fillRef idx="0">
              <a:schemeClr val="dk1"/>
            </a:fillRef>
            <a:effectRef idx="0">
              <a:schemeClr val="dk1"/>
            </a:effectRef>
            <a:fontRef idx="minor">
              <a:schemeClr val="tx1"/>
            </a:fontRef>
          </p:style>
        </p:cxnSp>
        <p:sp>
          <p:nvSpPr>
            <p:cNvPr id="10" name="오른쪽 화살표 9"/>
            <p:cNvSpPr/>
            <p:nvPr/>
          </p:nvSpPr>
          <p:spPr>
            <a:xfrm rot="20365283">
              <a:off x="4734943" y="3621340"/>
              <a:ext cx="792088" cy="251489"/>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오른쪽 화살표 10"/>
            <p:cNvSpPr/>
            <p:nvPr/>
          </p:nvSpPr>
          <p:spPr>
            <a:xfrm rot="1704833">
              <a:off x="4775900" y="4804406"/>
              <a:ext cx="792088" cy="251489"/>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3" name="TextBox 72"/>
          <p:cNvSpPr txBox="1"/>
          <p:nvPr/>
        </p:nvSpPr>
        <p:spPr>
          <a:xfrm>
            <a:off x="2411760" y="6176337"/>
            <a:ext cx="4276555" cy="276999"/>
          </a:xfrm>
          <a:prstGeom prst="rect">
            <a:avLst/>
          </a:prstGeom>
          <a:noFill/>
        </p:spPr>
        <p:txBody>
          <a:bodyPr wrap="none" rtlCol="0">
            <a:spAutoFit/>
          </a:bodyPr>
          <a:lstStyle/>
          <a:p>
            <a:r>
              <a:rPr lang="en-US" altLang="ko-KR" sz="1200" dirty="0" smtClean="0"/>
              <a:t>D. Easley et al., </a:t>
            </a:r>
            <a:r>
              <a:rPr lang="en-US" altLang="ko-KR" sz="1200" i="1" dirty="0" smtClean="0"/>
              <a:t>Networks, Crowds, and Markets</a:t>
            </a:r>
            <a:r>
              <a:rPr lang="en-US" altLang="ko-KR" sz="1200" dirty="0" smtClean="0"/>
              <a:t>, Cambridge, 2010</a:t>
            </a:r>
            <a:endParaRPr lang="ko-KR" altLang="en-US" sz="1200" dirty="0"/>
          </a:p>
        </p:txBody>
      </p:sp>
      <p:sp>
        <p:nvSpPr>
          <p:cNvPr id="74" name="슬라이드 번호 개체 틀 73"/>
          <p:cNvSpPr>
            <a:spLocks noGrp="1"/>
          </p:cNvSpPr>
          <p:nvPr>
            <p:ph type="sldNum" sz="quarter" idx="12"/>
          </p:nvPr>
        </p:nvSpPr>
        <p:spPr/>
        <p:txBody>
          <a:bodyPr/>
          <a:lstStyle/>
          <a:p>
            <a:fld id="{FC68ACB2-5C0C-4262-A3F5-B1118C1515CF}" type="slidenum">
              <a:rPr lang="ko-KR" altLang="en-US" smtClean="0"/>
              <a:t>3</a:t>
            </a:fld>
            <a:endParaRPr lang="ko-KR" altLang="en-US"/>
          </a:p>
        </p:txBody>
      </p:sp>
    </p:spTree>
    <p:extLst>
      <p:ext uri="{BB962C8B-B14F-4D97-AF65-F5344CB8AC3E}">
        <p14:creationId xmlns:p14="http://schemas.microsoft.com/office/powerpoint/2010/main" val="1293556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Introduction </a:t>
            </a:r>
            <a:r>
              <a:rPr lang="en-US" altLang="ko-KR" sz="2400" dirty="0" smtClean="0"/>
              <a:t>(2/4)</a:t>
            </a:r>
            <a:endParaRPr lang="ko-KR" altLang="en-US" dirty="0"/>
          </a:p>
        </p:txBody>
      </p:sp>
      <p:sp>
        <p:nvSpPr>
          <p:cNvPr id="3" name="내용 개체 틀 2"/>
          <p:cNvSpPr>
            <a:spLocks noGrp="1"/>
          </p:cNvSpPr>
          <p:nvPr>
            <p:ph idx="1"/>
          </p:nvPr>
        </p:nvSpPr>
        <p:spPr/>
        <p:txBody>
          <a:bodyPr/>
          <a:lstStyle/>
          <a:p>
            <a:r>
              <a:rPr lang="en-US" altLang="ko-KR" dirty="0" smtClean="0"/>
              <a:t>Research questions</a:t>
            </a:r>
          </a:p>
          <a:p>
            <a:pPr lvl="1"/>
            <a:r>
              <a:rPr lang="en-US" altLang="ko-KR" dirty="0" smtClean="0"/>
              <a:t>Can we characterize </a:t>
            </a:r>
            <a:r>
              <a:rPr lang="en-US" altLang="ko-KR" b="1" i="1" dirty="0" smtClean="0"/>
              <a:t>how</a:t>
            </a:r>
            <a:r>
              <a:rPr lang="en-US" altLang="ko-KR" dirty="0" smtClean="0"/>
              <a:t> social interactions affect interests and vice versa?</a:t>
            </a:r>
          </a:p>
          <a:p>
            <a:pPr lvl="1"/>
            <a:r>
              <a:rPr lang="en-US" altLang="ko-KR" dirty="0" smtClean="0"/>
              <a:t>Can we characterize </a:t>
            </a:r>
            <a:r>
              <a:rPr lang="en-US" altLang="ko-KR" b="1" i="1" dirty="0" smtClean="0"/>
              <a:t>the relative degree</a:t>
            </a:r>
            <a:r>
              <a:rPr lang="en-US" altLang="ko-KR" dirty="0" smtClean="0"/>
              <a:t> to which interests and social interactions affect what people do?</a:t>
            </a:r>
          </a:p>
          <a:p>
            <a:pPr lvl="1"/>
            <a:endParaRPr lang="en-US" altLang="ko-KR" dirty="0"/>
          </a:p>
          <a:p>
            <a:r>
              <a:rPr lang="en-US" altLang="ko-KR" dirty="0" smtClean="0"/>
              <a:t>In Wikipedia</a:t>
            </a:r>
          </a:p>
          <a:p>
            <a:pPr lvl="1"/>
            <a:r>
              <a:rPr lang="en-US" altLang="ko-KR" dirty="0" smtClean="0"/>
              <a:t>Editing articles </a:t>
            </a:r>
          </a:p>
          <a:p>
            <a:pPr marL="457200" lvl="1" indent="0">
              <a:buNone/>
            </a:pPr>
            <a:r>
              <a:rPr lang="en-US" altLang="ko-KR" dirty="0">
                <a:sym typeface="Wingdings" pitchFamily="2" charset="2"/>
              </a:rPr>
              <a:t>	</a:t>
            </a:r>
            <a:r>
              <a:rPr lang="en-US" altLang="ko-KR" dirty="0" smtClean="0">
                <a:sym typeface="Wingdings" pitchFamily="2" charset="2"/>
              </a:rPr>
              <a:t> Indications of </a:t>
            </a:r>
            <a:r>
              <a:rPr lang="en-US" altLang="ko-KR" b="1" i="1" dirty="0" smtClean="0">
                <a:sym typeface="Wingdings" pitchFamily="2" charset="2"/>
              </a:rPr>
              <a:t>interests</a:t>
            </a:r>
            <a:endParaRPr lang="en-US" altLang="ko-KR" b="1" i="1" dirty="0" smtClean="0"/>
          </a:p>
          <a:p>
            <a:pPr lvl="1"/>
            <a:r>
              <a:rPr lang="en-US" altLang="ko-KR" dirty="0" smtClean="0"/>
              <a:t>Editing the discussion page associated with a particular user </a:t>
            </a:r>
          </a:p>
          <a:p>
            <a:pPr marL="457200" lvl="1" indent="0">
              <a:buNone/>
            </a:pPr>
            <a:r>
              <a:rPr lang="en-US" altLang="ko-KR" dirty="0" smtClean="0">
                <a:sym typeface="Wingdings" pitchFamily="2" charset="2"/>
              </a:rPr>
              <a:t>	 Indications of </a:t>
            </a:r>
            <a:r>
              <a:rPr lang="en-US" altLang="ko-KR" b="1" i="1" dirty="0" smtClean="0">
                <a:sym typeface="Wingdings" pitchFamily="2" charset="2"/>
              </a:rPr>
              <a:t>social ties</a:t>
            </a:r>
            <a:endParaRPr lang="en-US" altLang="ko-KR" b="1" i="1" dirty="0" smtClean="0"/>
          </a:p>
          <a:p>
            <a:pPr lvl="1"/>
            <a:endParaRPr lang="en-US" altLang="ko-KR" dirty="0" smtClean="0"/>
          </a:p>
          <a:p>
            <a:pPr lvl="1"/>
            <a:endParaRPr lang="ko-KR" altLang="en-US" dirty="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4</a:t>
            </a:fld>
            <a:endParaRPr lang="ko-KR"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4581128"/>
            <a:ext cx="3384376" cy="1678914"/>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5485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Introduction </a:t>
            </a:r>
            <a:r>
              <a:rPr lang="en-US" altLang="ko-KR" sz="2400" dirty="0" smtClean="0"/>
              <a:t>(3/4)</a:t>
            </a:r>
            <a:endParaRPr lang="ko-KR" altLang="en-US" sz="4000" dirty="0"/>
          </a:p>
        </p:txBody>
      </p:sp>
      <p:sp>
        <p:nvSpPr>
          <p:cNvPr id="3" name="내용 개체 틀 2"/>
          <p:cNvSpPr>
            <a:spLocks noGrp="1"/>
          </p:cNvSpPr>
          <p:nvPr>
            <p:ph idx="1"/>
          </p:nvPr>
        </p:nvSpPr>
        <p:spPr/>
        <p:txBody>
          <a:bodyPr/>
          <a:lstStyle/>
          <a:p>
            <a:r>
              <a:rPr lang="en-US" altLang="ko-KR" dirty="0" smtClean="0"/>
              <a:t>Question 1</a:t>
            </a:r>
          </a:p>
          <a:p>
            <a:pPr lvl="1"/>
            <a:r>
              <a:rPr lang="en-US" altLang="ko-KR" dirty="0" smtClean="0"/>
              <a:t>Analyze how the similarity between their activity vectors evolves both before and after their first interaction</a:t>
            </a:r>
            <a:endParaRPr lang="ko-KR" altLang="en-US" dirty="0" smtClean="0"/>
          </a:p>
          <a:p>
            <a:pPr lvl="1"/>
            <a:endParaRPr lang="en-US" altLang="ko-KR" dirty="0" smtClean="0"/>
          </a:p>
          <a:p>
            <a:pPr lvl="1"/>
            <a:r>
              <a:rPr lang="en-US" altLang="ko-KR" dirty="0" smtClean="0"/>
              <a:t>Random-graph model proposed by </a:t>
            </a:r>
            <a:r>
              <a:rPr lang="en-US" altLang="ko-KR" dirty="0" err="1" smtClean="0"/>
              <a:t>Holme</a:t>
            </a:r>
            <a:r>
              <a:rPr lang="en-US" altLang="ko-KR" dirty="0" smtClean="0"/>
              <a:t> and Newman</a:t>
            </a:r>
          </a:p>
          <a:p>
            <a:pPr lvl="1"/>
            <a:endParaRPr lang="en-US" altLang="ko-KR" dirty="0" smtClean="0"/>
          </a:p>
          <a:p>
            <a:pPr lvl="1"/>
            <a:endParaRPr lang="en-US" altLang="ko-KR" dirty="0" smtClean="0"/>
          </a:p>
          <a:p>
            <a:pPr lvl="1"/>
            <a:endParaRPr lang="en-US" altLang="ko-KR" dirty="0" smtClean="0"/>
          </a:p>
          <a:p>
            <a:pPr lvl="1"/>
            <a:endParaRPr lang="en-US" altLang="ko-KR" dirty="0" smtClean="0"/>
          </a:p>
          <a:p>
            <a:pPr lvl="1"/>
            <a:endParaRPr lang="en-US" altLang="ko-KR" dirty="0" smtClean="0"/>
          </a:p>
          <a:p>
            <a:pPr lvl="1"/>
            <a:endParaRPr lang="en-US" altLang="ko-KR" dirty="0" smtClean="0"/>
          </a:p>
          <a:p>
            <a:pPr lvl="1"/>
            <a:r>
              <a:rPr lang="en-US" altLang="ko-KR" dirty="0" smtClean="0"/>
              <a:t>Propose a more expressive model </a:t>
            </a:r>
          </a:p>
          <a:p>
            <a:pPr lvl="2"/>
            <a:r>
              <a:rPr lang="en-US" altLang="ko-KR" dirty="0" smtClean="0"/>
              <a:t>Above model is too simple to produce the effects we see in Wikipedia</a:t>
            </a:r>
          </a:p>
          <a:p>
            <a:pPr lvl="2"/>
            <a:r>
              <a:rPr lang="en-US" altLang="ko-KR" dirty="0" smtClean="0"/>
              <a:t>A large space of possible activities in Wikipedia</a:t>
            </a:r>
            <a:endParaRPr lang="ko-KR" altLang="en-US" dirty="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pPr/>
              <a:t>5</a:t>
            </a:fld>
            <a:endParaRPr lang="ko-KR" altLang="en-US"/>
          </a:p>
        </p:txBody>
      </p:sp>
      <p:grpSp>
        <p:nvGrpSpPr>
          <p:cNvPr id="2055" name="그룹 2054"/>
          <p:cNvGrpSpPr/>
          <p:nvPr/>
        </p:nvGrpSpPr>
        <p:grpSpPr>
          <a:xfrm>
            <a:off x="1619672" y="2934624"/>
            <a:ext cx="5904656" cy="2078552"/>
            <a:chOff x="1187624" y="2287904"/>
            <a:chExt cx="7056784" cy="2484123"/>
          </a:xfrm>
        </p:grpSpPr>
        <p:sp>
          <p:nvSpPr>
            <p:cNvPr id="2054" name="오른쪽 화살표 2053"/>
            <p:cNvSpPr/>
            <p:nvPr/>
          </p:nvSpPr>
          <p:spPr>
            <a:xfrm>
              <a:off x="1187624" y="3047405"/>
              <a:ext cx="7056784" cy="1029667"/>
            </a:xfrm>
            <a:prstGeom prst="rightArrow">
              <a:avLst>
                <a:gd name="adj1" fmla="val 50000"/>
                <a:gd name="adj2" fmla="val 68216"/>
              </a:avLst>
            </a:prstGeom>
            <a:gradFill flip="none" rotWithShape="1">
              <a:gsLst>
                <a:gs pos="0">
                  <a:schemeClr val="accent1">
                    <a:tint val="66000"/>
                    <a:satMod val="160000"/>
                  </a:schemeClr>
                </a:gs>
                <a:gs pos="50000">
                  <a:schemeClr val="accent1">
                    <a:tint val="44500"/>
                    <a:satMod val="160000"/>
                  </a:schemeClr>
                </a:gs>
                <a:gs pos="100000">
                  <a:srgbClr val="F6F9F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7164288" y="3388232"/>
              <a:ext cx="643125" cy="369332"/>
            </a:xfrm>
            <a:prstGeom prst="rect">
              <a:avLst/>
            </a:prstGeom>
            <a:noFill/>
          </p:spPr>
          <p:txBody>
            <a:bodyPr wrap="none" rtlCol="0">
              <a:spAutoFit/>
            </a:bodyPr>
            <a:lstStyle/>
            <a:p>
              <a:r>
                <a:rPr lang="en-US" altLang="ko-KR" i="1" dirty="0" smtClean="0">
                  <a:solidFill>
                    <a:schemeClr val="bg1"/>
                  </a:solidFill>
                </a:rPr>
                <a:t>Time</a:t>
              </a:r>
              <a:endParaRPr lang="ko-KR" altLang="en-US" i="1" dirty="0">
                <a:solidFill>
                  <a:schemeClr val="bg1"/>
                </a:solidFill>
              </a:endParaRPr>
            </a:p>
          </p:txBody>
        </p:sp>
        <p:pic>
          <p:nvPicPr>
            <p:cNvPr id="2050" name="Picture 2" descr="C:\Users\Hyewon Lim\AppData\Local\Microsoft\Windows\Temporary Internet Files\Content.IE5\IY7B16M0\MC9004326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0275" y="3217305"/>
              <a:ext cx="560722" cy="56072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Hyewon Lim\AppData\Local\Microsoft\Windows\Temporary Internet Files\Content.IE5\VXU9EVLQ\MC900432612[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8853" y="3238057"/>
              <a:ext cx="551806" cy="5518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Hyewon Lim\AppData\Local\Microsoft\Windows\Temporary Internet Files\Content.IE5\IY7B16M0\MC9004326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2567459"/>
              <a:ext cx="560722" cy="56072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Hyewon Lim\AppData\Local\Microsoft\Windows\Temporary Internet Files\Content.IE5\VXU9EVLQ\MC900432612[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7477" y="2588212"/>
              <a:ext cx="551806" cy="55180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Hyewon Lim\AppData\Local\Microsoft\Windows\Temporary Internet Files\Content.IE5\IY7B16M0\MC9004326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4211305"/>
              <a:ext cx="560722" cy="56072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693421" y="2921882"/>
              <a:ext cx="646331" cy="276999"/>
            </a:xfrm>
            <a:prstGeom prst="rect">
              <a:avLst/>
            </a:prstGeom>
            <a:noFill/>
          </p:spPr>
          <p:txBody>
            <a:bodyPr wrap="none" rtlCol="0">
              <a:spAutoFit/>
            </a:bodyPr>
            <a:lstStyle/>
            <a:p>
              <a:r>
                <a:rPr lang="ko-KR" altLang="en-US" sz="1200" dirty="0" smtClean="0"/>
                <a:t>수지</a:t>
              </a:r>
              <a:r>
                <a:rPr lang="ko-KR" altLang="en-US" sz="1200" dirty="0" smtClean="0">
                  <a:solidFill>
                    <a:srgbClr val="FF0000"/>
                  </a:solidFill>
                </a:rPr>
                <a:t>♥</a:t>
              </a:r>
              <a:endParaRPr lang="ko-KR" altLang="en-US" sz="1200" dirty="0">
                <a:solidFill>
                  <a:srgbClr val="FF0000"/>
                </a:solidFill>
              </a:endParaRPr>
            </a:p>
          </p:txBody>
        </p:sp>
        <p:sp>
          <p:nvSpPr>
            <p:cNvPr id="25" name="TextBox 24"/>
            <p:cNvSpPr txBox="1"/>
            <p:nvPr/>
          </p:nvSpPr>
          <p:spPr>
            <a:xfrm>
              <a:off x="2478499" y="2921882"/>
              <a:ext cx="800219" cy="276999"/>
            </a:xfrm>
            <a:prstGeom prst="rect">
              <a:avLst/>
            </a:prstGeom>
            <a:noFill/>
          </p:spPr>
          <p:txBody>
            <a:bodyPr wrap="none" rtlCol="0">
              <a:spAutoFit/>
            </a:bodyPr>
            <a:lstStyle/>
            <a:p>
              <a:r>
                <a:rPr lang="ko-KR" altLang="en-US" sz="1200" dirty="0" err="1" smtClean="0"/>
                <a:t>아이</a:t>
              </a:r>
              <a:r>
                <a:rPr lang="ko-KR" altLang="en-US" sz="1200" dirty="0" err="1"/>
                <a:t>유</a:t>
              </a:r>
              <a:r>
                <a:rPr lang="ko-KR" altLang="en-US" sz="1200" dirty="0" smtClean="0">
                  <a:solidFill>
                    <a:srgbClr val="FF0000"/>
                  </a:solidFill>
                </a:rPr>
                <a:t>♥</a:t>
              </a:r>
              <a:endParaRPr lang="ko-KR" altLang="en-US" sz="1200" dirty="0">
                <a:solidFill>
                  <a:srgbClr val="FF0000"/>
                </a:solidFill>
              </a:endParaRPr>
            </a:p>
          </p:txBody>
        </p:sp>
        <p:sp>
          <p:nvSpPr>
            <p:cNvPr id="26" name="TextBox 25"/>
            <p:cNvSpPr txBox="1"/>
            <p:nvPr/>
          </p:nvSpPr>
          <p:spPr>
            <a:xfrm>
              <a:off x="6006891" y="2287904"/>
              <a:ext cx="956359" cy="331048"/>
            </a:xfrm>
            <a:prstGeom prst="rect">
              <a:avLst/>
            </a:prstGeom>
            <a:noFill/>
          </p:spPr>
          <p:txBody>
            <a:bodyPr wrap="none" rtlCol="0">
              <a:spAutoFit/>
            </a:bodyPr>
            <a:lstStyle/>
            <a:p>
              <a:r>
                <a:rPr lang="ko-KR" altLang="en-US" sz="1200" dirty="0" err="1" smtClean="0"/>
                <a:t>아이</a:t>
              </a:r>
              <a:r>
                <a:rPr lang="ko-KR" altLang="en-US" sz="1200" dirty="0" err="1"/>
                <a:t>유</a:t>
              </a:r>
              <a:r>
                <a:rPr lang="ko-KR" altLang="en-US" sz="1200" dirty="0" smtClean="0">
                  <a:solidFill>
                    <a:srgbClr val="FF0000"/>
                  </a:solidFill>
                </a:rPr>
                <a:t>♥</a:t>
              </a:r>
              <a:endParaRPr lang="ko-KR" altLang="en-US" sz="1200" dirty="0">
                <a:solidFill>
                  <a:srgbClr val="FF0000"/>
                </a:solidFill>
              </a:endParaRPr>
            </a:p>
          </p:txBody>
        </p:sp>
        <p:sp>
          <p:nvSpPr>
            <p:cNvPr id="27" name="TextBox 26"/>
            <p:cNvSpPr txBox="1"/>
            <p:nvPr/>
          </p:nvSpPr>
          <p:spPr>
            <a:xfrm>
              <a:off x="6092949" y="3944088"/>
              <a:ext cx="772444" cy="331048"/>
            </a:xfrm>
            <a:prstGeom prst="rect">
              <a:avLst/>
            </a:prstGeom>
            <a:noFill/>
          </p:spPr>
          <p:txBody>
            <a:bodyPr wrap="none" rtlCol="0">
              <a:spAutoFit/>
            </a:bodyPr>
            <a:lstStyle/>
            <a:p>
              <a:r>
                <a:rPr lang="ko-KR" altLang="en-US" sz="1200" smtClean="0"/>
                <a:t>수</a:t>
              </a:r>
              <a:r>
                <a:rPr lang="ko-KR" altLang="en-US" sz="1200"/>
                <a:t>지</a:t>
              </a:r>
              <a:r>
                <a:rPr lang="ko-KR" altLang="en-US" sz="1200" smtClean="0">
                  <a:solidFill>
                    <a:srgbClr val="FF0000"/>
                  </a:solidFill>
                </a:rPr>
                <a:t>♥</a:t>
              </a:r>
              <a:endParaRPr lang="ko-KR" altLang="en-US" sz="1200" dirty="0">
                <a:solidFill>
                  <a:srgbClr val="FF0000"/>
                </a:solidFill>
              </a:endParaRPr>
            </a:p>
          </p:txBody>
        </p:sp>
        <p:pic>
          <p:nvPicPr>
            <p:cNvPr id="28" name="Picture 2" descr="C:\Users\Hyewon Lim\AppData\Local\Microsoft\Windows\Temporary Internet Files\Content.IE5\IY7B16M0\MC900432610[1].png"/>
            <p:cNvPicPr>
              <a:picLocks noChangeAspect="1" noChangeArrowheads="1"/>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6567478" y="4211305"/>
              <a:ext cx="560722" cy="560722"/>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직선 화살표 연결선 23"/>
            <p:cNvCxnSpPr>
              <a:stCxn id="2051" idx="3"/>
              <a:endCxn id="16" idx="1"/>
            </p:cNvCxnSpPr>
            <p:nvPr/>
          </p:nvCxnSpPr>
          <p:spPr>
            <a:xfrm flipV="1">
              <a:off x="3140659" y="2847820"/>
              <a:ext cx="2655477" cy="666141"/>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2051" idx="3"/>
              <a:endCxn id="20" idx="1"/>
            </p:cNvCxnSpPr>
            <p:nvPr/>
          </p:nvCxnSpPr>
          <p:spPr>
            <a:xfrm>
              <a:off x="3140659" y="3513960"/>
              <a:ext cx="2655477" cy="977705"/>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685826">
              <a:off x="3690718" y="2826599"/>
              <a:ext cx="1851593" cy="367831"/>
            </a:xfrm>
            <a:prstGeom prst="rect">
              <a:avLst/>
            </a:prstGeom>
            <a:noFill/>
          </p:spPr>
          <p:txBody>
            <a:bodyPr wrap="square" rtlCol="0">
              <a:spAutoFit/>
            </a:bodyPr>
            <a:lstStyle/>
            <a:p>
              <a:r>
                <a:rPr lang="en-US" altLang="ko-KR" sz="1400" dirty="0" smtClean="0"/>
                <a:t>Change its opinion</a:t>
              </a:r>
              <a:endParaRPr lang="ko-KR" altLang="en-US" sz="1400" dirty="0"/>
            </a:p>
          </p:txBody>
        </p:sp>
        <p:sp>
          <p:nvSpPr>
            <p:cNvPr id="35" name="TextBox 34"/>
            <p:cNvSpPr txBox="1"/>
            <p:nvPr/>
          </p:nvSpPr>
          <p:spPr>
            <a:xfrm rot="1267061">
              <a:off x="3989520" y="3982706"/>
              <a:ext cx="1039366" cy="367831"/>
            </a:xfrm>
            <a:prstGeom prst="rect">
              <a:avLst/>
            </a:prstGeom>
            <a:noFill/>
          </p:spPr>
          <p:txBody>
            <a:bodyPr wrap="square" rtlCol="0">
              <a:spAutoFit/>
            </a:bodyPr>
            <a:lstStyle/>
            <a:p>
              <a:r>
                <a:rPr lang="en-US" altLang="ko-KR" sz="1400" dirty="0" smtClean="0"/>
                <a:t>Re-wires</a:t>
              </a:r>
              <a:endParaRPr lang="ko-KR" altLang="en-US" sz="1400" dirty="0"/>
            </a:p>
          </p:txBody>
        </p:sp>
      </p:grpSp>
    </p:spTree>
    <p:extLst>
      <p:ext uri="{BB962C8B-B14F-4D97-AF65-F5344CB8AC3E}">
        <p14:creationId xmlns:p14="http://schemas.microsoft.com/office/powerpoint/2010/main" val="357070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Introduction </a:t>
            </a:r>
            <a:r>
              <a:rPr lang="en-US" altLang="ko-KR" sz="2400" dirty="0" smtClean="0"/>
              <a:t>(4/4)</a:t>
            </a:r>
            <a:endParaRPr lang="ko-KR" altLang="en-US" dirty="0"/>
          </a:p>
        </p:txBody>
      </p:sp>
      <p:sp>
        <p:nvSpPr>
          <p:cNvPr id="3" name="내용 개체 틀 2"/>
          <p:cNvSpPr>
            <a:spLocks noGrp="1"/>
          </p:cNvSpPr>
          <p:nvPr>
            <p:ph idx="1"/>
          </p:nvPr>
        </p:nvSpPr>
        <p:spPr/>
        <p:txBody>
          <a:bodyPr/>
          <a:lstStyle/>
          <a:p>
            <a:r>
              <a:rPr lang="en-US" altLang="ko-KR" smtClean="0"/>
              <a:t>Question 2</a:t>
            </a:r>
          </a:p>
          <a:p>
            <a:pPr lvl="1"/>
            <a:r>
              <a:rPr lang="en-US" altLang="ko-KR" smtClean="0"/>
              <a:t>Compare the predictive power</a:t>
            </a:r>
          </a:p>
          <a:p>
            <a:pPr lvl="1"/>
            <a:endParaRPr lang="ko-KR" altLang="en-US" dirty="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pPr/>
              <a:t>6</a:t>
            </a:fld>
            <a:endParaRPr lang="ko-KR" altLang="en-US"/>
          </a:p>
        </p:txBody>
      </p:sp>
      <p:grpSp>
        <p:nvGrpSpPr>
          <p:cNvPr id="27" name="그룹 26"/>
          <p:cNvGrpSpPr/>
          <p:nvPr/>
        </p:nvGrpSpPr>
        <p:grpSpPr>
          <a:xfrm>
            <a:off x="2436428" y="4225039"/>
            <a:ext cx="1060110" cy="932153"/>
            <a:chOff x="1678194" y="2204864"/>
            <a:chExt cx="1060110" cy="932153"/>
          </a:xfrm>
        </p:grpSpPr>
        <p:sp>
          <p:nvSpPr>
            <p:cNvPr id="6" name="타원 5"/>
            <p:cNvSpPr/>
            <p:nvPr/>
          </p:nvSpPr>
          <p:spPr>
            <a:xfrm>
              <a:off x="2123728" y="2204864"/>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7" name="타원 6"/>
            <p:cNvSpPr/>
            <p:nvPr/>
          </p:nvSpPr>
          <p:spPr>
            <a:xfrm>
              <a:off x="2134004" y="2635654"/>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8" name="타원 7"/>
            <p:cNvSpPr/>
            <p:nvPr/>
          </p:nvSpPr>
          <p:spPr>
            <a:xfrm>
              <a:off x="2444906" y="2596077"/>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9" name="타원 8"/>
            <p:cNvSpPr/>
            <p:nvPr/>
          </p:nvSpPr>
          <p:spPr>
            <a:xfrm>
              <a:off x="2568065" y="2907041"/>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10" name="타원 9"/>
            <p:cNvSpPr/>
            <p:nvPr/>
          </p:nvSpPr>
          <p:spPr>
            <a:xfrm>
              <a:off x="2173842" y="2966778"/>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11" name="타원 10"/>
            <p:cNvSpPr/>
            <p:nvPr/>
          </p:nvSpPr>
          <p:spPr>
            <a:xfrm>
              <a:off x="1878444" y="2907041"/>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12" name="타원 11"/>
            <p:cNvSpPr/>
            <p:nvPr/>
          </p:nvSpPr>
          <p:spPr>
            <a:xfrm>
              <a:off x="2568065" y="2283324"/>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13" name="타원 12"/>
            <p:cNvSpPr/>
            <p:nvPr/>
          </p:nvSpPr>
          <p:spPr>
            <a:xfrm>
              <a:off x="1678194" y="2447201"/>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cxnSp>
          <p:nvCxnSpPr>
            <p:cNvPr id="14" name="직선 연결선 13"/>
            <p:cNvCxnSpPr>
              <a:stCxn id="13" idx="6"/>
              <a:endCxn id="7" idx="2"/>
            </p:cNvCxnSpPr>
            <p:nvPr/>
          </p:nvCxnSpPr>
          <p:spPr>
            <a:xfrm>
              <a:off x="1848433" y="2532321"/>
              <a:ext cx="285571" cy="1884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a:stCxn id="6" idx="6"/>
              <a:endCxn id="12" idx="2"/>
            </p:cNvCxnSpPr>
            <p:nvPr/>
          </p:nvCxnSpPr>
          <p:spPr>
            <a:xfrm>
              <a:off x="2293966" y="2289983"/>
              <a:ext cx="274099" cy="78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a:stCxn id="6" idx="5"/>
              <a:endCxn id="8" idx="1"/>
            </p:cNvCxnSpPr>
            <p:nvPr/>
          </p:nvCxnSpPr>
          <p:spPr>
            <a:xfrm>
              <a:off x="2269035" y="2350172"/>
              <a:ext cx="200802" cy="270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직선 연결선 16"/>
            <p:cNvCxnSpPr>
              <a:stCxn id="7" idx="6"/>
              <a:endCxn id="8" idx="2"/>
            </p:cNvCxnSpPr>
            <p:nvPr/>
          </p:nvCxnSpPr>
          <p:spPr>
            <a:xfrm flipV="1">
              <a:off x="2304242" y="2681196"/>
              <a:ext cx="140664" cy="395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a:stCxn id="11" idx="6"/>
              <a:endCxn id="10" idx="2"/>
            </p:cNvCxnSpPr>
            <p:nvPr/>
          </p:nvCxnSpPr>
          <p:spPr>
            <a:xfrm>
              <a:off x="2048683" y="2992161"/>
              <a:ext cx="125159" cy="59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11" idx="7"/>
              <a:endCxn id="7" idx="3"/>
            </p:cNvCxnSpPr>
            <p:nvPr/>
          </p:nvCxnSpPr>
          <p:spPr>
            <a:xfrm flipV="1">
              <a:off x="2023752" y="2780962"/>
              <a:ext cx="135183" cy="151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a:stCxn id="13" idx="4"/>
              <a:endCxn id="11" idx="1"/>
            </p:cNvCxnSpPr>
            <p:nvPr/>
          </p:nvCxnSpPr>
          <p:spPr>
            <a:xfrm>
              <a:off x="1763313" y="2617440"/>
              <a:ext cx="140062" cy="3145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a:stCxn id="13" idx="7"/>
              <a:endCxn id="6" idx="2"/>
            </p:cNvCxnSpPr>
            <p:nvPr/>
          </p:nvCxnSpPr>
          <p:spPr>
            <a:xfrm flipV="1">
              <a:off x="1823502" y="2289983"/>
              <a:ext cx="300226" cy="182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8" idx="4"/>
              <a:endCxn id="9" idx="0"/>
            </p:cNvCxnSpPr>
            <p:nvPr/>
          </p:nvCxnSpPr>
          <p:spPr>
            <a:xfrm>
              <a:off x="2530025" y="2766316"/>
              <a:ext cx="123159" cy="1407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a:stCxn id="12" idx="3"/>
              <a:endCxn id="8" idx="0"/>
            </p:cNvCxnSpPr>
            <p:nvPr/>
          </p:nvCxnSpPr>
          <p:spPr>
            <a:xfrm flipH="1">
              <a:off x="2530025" y="2428631"/>
              <a:ext cx="62971" cy="167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그룹 27"/>
          <p:cNvGrpSpPr/>
          <p:nvPr/>
        </p:nvGrpSpPr>
        <p:grpSpPr>
          <a:xfrm>
            <a:off x="5465054" y="4275432"/>
            <a:ext cx="1228111" cy="832405"/>
            <a:chOff x="1510193" y="2283324"/>
            <a:chExt cx="1228111" cy="832405"/>
          </a:xfrm>
        </p:grpSpPr>
        <p:sp>
          <p:nvSpPr>
            <p:cNvPr id="29" name="타원 28"/>
            <p:cNvSpPr/>
            <p:nvPr/>
          </p:nvSpPr>
          <p:spPr>
            <a:xfrm>
              <a:off x="2159986" y="2362354"/>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30" name="타원 29"/>
            <p:cNvSpPr/>
            <p:nvPr/>
          </p:nvSpPr>
          <p:spPr>
            <a:xfrm>
              <a:off x="2074867" y="2705098"/>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31" name="타원 30"/>
            <p:cNvSpPr/>
            <p:nvPr/>
          </p:nvSpPr>
          <p:spPr>
            <a:xfrm>
              <a:off x="2444906" y="2596077"/>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32" name="타원 31"/>
            <p:cNvSpPr/>
            <p:nvPr/>
          </p:nvSpPr>
          <p:spPr>
            <a:xfrm>
              <a:off x="2369436" y="2945490"/>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33" name="타원 32"/>
            <p:cNvSpPr/>
            <p:nvPr/>
          </p:nvSpPr>
          <p:spPr>
            <a:xfrm>
              <a:off x="1798369" y="2938786"/>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34" name="타원 33"/>
            <p:cNvSpPr/>
            <p:nvPr/>
          </p:nvSpPr>
          <p:spPr>
            <a:xfrm>
              <a:off x="1510193" y="2705098"/>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35" name="타원 34"/>
            <p:cNvSpPr/>
            <p:nvPr/>
          </p:nvSpPr>
          <p:spPr>
            <a:xfrm>
              <a:off x="2568065" y="2283324"/>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36" name="타원 35"/>
            <p:cNvSpPr/>
            <p:nvPr/>
          </p:nvSpPr>
          <p:spPr>
            <a:xfrm>
              <a:off x="1798368" y="2464819"/>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cxnSp>
          <p:nvCxnSpPr>
            <p:cNvPr id="37" name="직선 연결선 36"/>
            <p:cNvCxnSpPr>
              <a:stCxn id="36" idx="5"/>
              <a:endCxn id="30" idx="1"/>
            </p:cNvCxnSpPr>
            <p:nvPr/>
          </p:nvCxnSpPr>
          <p:spPr>
            <a:xfrm>
              <a:off x="1943676" y="2610127"/>
              <a:ext cx="156122" cy="1199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a:stCxn id="29" idx="6"/>
              <a:endCxn id="35" idx="2"/>
            </p:cNvCxnSpPr>
            <p:nvPr/>
          </p:nvCxnSpPr>
          <p:spPr>
            <a:xfrm flipV="1">
              <a:off x="2330225" y="2368444"/>
              <a:ext cx="237840" cy="790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직선 연결선 38"/>
            <p:cNvCxnSpPr>
              <a:stCxn id="29" idx="5"/>
              <a:endCxn id="31" idx="1"/>
            </p:cNvCxnSpPr>
            <p:nvPr/>
          </p:nvCxnSpPr>
          <p:spPr>
            <a:xfrm>
              <a:off x="2305294" y="2507662"/>
              <a:ext cx="164543" cy="1133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a:stCxn id="30" idx="6"/>
              <a:endCxn id="31" idx="2"/>
            </p:cNvCxnSpPr>
            <p:nvPr/>
          </p:nvCxnSpPr>
          <p:spPr>
            <a:xfrm flipV="1">
              <a:off x="2245106" y="2681197"/>
              <a:ext cx="199800" cy="109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직선 연결선 40"/>
            <p:cNvCxnSpPr>
              <a:stCxn id="36" idx="4"/>
              <a:endCxn id="33" idx="0"/>
            </p:cNvCxnSpPr>
            <p:nvPr/>
          </p:nvCxnSpPr>
          <p:spPr>
            <a:xfrm>
              <a:off x="1883488" y="2635058"/>
              <a:ext cx="1" cy="3037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직선 연결선 42"/>
            <p:cNvCxnSpPr>
              <a:stCxn id="36" idx="3"/>
              <a:endCxn id="34" idx="7"/>
            </p:cNvCxnSpPr>
            <p:nvPr/>
          </p:nvCxnSpPr>
          <p:spPr>
            <a:xfrm flipH="1">
              <a:off x="1655501" y="2610127"/>
              <a:ext cx="167798" cy="1199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직선 연결선 44"/>
            <p:cNvCxnSpPr>
              <a:stCxn id="31" idx="4"/>
              <a:endCxn id="32" idx="0"/>
            </p:cNvCxnSpPr>
            <p:nvPr/>
          </p:nvCxnSpPr>
          <p:spPr>
            <a:xfrm flipH="1">
              <a:off x="2454556" y="2766316"/>
              <a:ext cx="75470" cy="179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직선 연결선 45"/>
            <p:cNvCxnSpPr>
              <a:stCxn id="35" idx="3"/>
              <a:endCxn id="31" idx="0"/>
            </p:cNvCxnSpPr>
            <p:nvPr/>
          </p:nvCxnSpPr>
          <p:spPr>
            <a:xfrm flipH="1">
              <a:off x="2530025" y="2428631"/>
              <a:ext cx="62971" cy="167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074" name="Picture 2" descr="C:\Users\Hyewon Lim\AppData\Local\Microsoft\Windows\Temporary Internet Files\Content.IE5\MY46AYWK\MC90043392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276872"/>
            <a:ext cx="1217290" cy="121729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Hyewon Lim\AppData\Local\Microsoft\Windows\Temporary Internet Files\Content.IE5\LPDDOYVS\MC90043394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1356" y="2637310"/>
            <a:ext cx="824900" cy="82034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Hyewon Lim\AppData\Local\Microsoft\Windows\Temporary Internet Files\Content.IE5\Q8C72TP4\MC9004339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256288" y="2594442"/>
            <a:ext cx="906078" cy="9060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9" name="아래쪽 화살표 78"/>
          <p:cNvSpPr/>
          <p:nvPr/>
        </p:nvSpPr>
        <p:spPr>
          <a:xfrm>
            <a:off x="2861622" y="3645024"/>
            <a:ext cx="210278" cy="288032"/>
          </a:xfrm>
          <a:prstGeom prst="downArrow">
            <a:avLst/>
          </a:prstGeom>
          <a:solidFill>
            <a:srgbClr val="C0000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85" name="아래쪽 화살표 84"/>
          <p:cNvSpPr/>
          <p:nvPr/>
        </p:nvSpPr>
        <p:spPr>
          <a:xfrm>
            <a:off x="5976775" y="3645024"/>
            <a:ext cx="210278" cy="288032"/>
          </a:xfrm>
          <a:prstGeom prst="downArrow">
            <a:avLst/>
          </a:prstGeom>
          <a:solidFill>
            <a:srgbClr val="C0000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80" name="TextBox 79"/>
          <p:cNvSpPr txBox="1"/>
          <p:nvPr/>
        </p:nvSpPr>
        <p:spPr>
          <a:xfrm>
            <a:off x="4355976" y="4643844"/>
            <a:ext cx="435312" cy="369332"/>
          </a:xfrm>
          <a:prstGeom prst="rect">
            <a:avLst/>
          </a:prstGeom>
          <a:noFill/>
        </p:spPr>
        <p:txBody>
          <a:bodyPr wrap="none" rtlCol="0">
            <a:spAutoFit/>
          </a:bodyPr>
          <a:lstStyle/>
          <a:p>
            <a:r>
              <a:rPr lang="en-US" altLang="ko-KR" dirty="0" smtClean="0"/>
              <a:t>vs.</a:t>
            </a:r>
            <a:endParaRPr lang="ko-KR" altLang="en-US" dirty="0"/>
          </a:p>
        </p:txBody>
      </p:sp>
      <p:sp>
        <p:nvSpPr>
          <p:cNvPr id="87" name="TextBox 86"/>
          <p:cNvSpPr txBox="1"/>
          <p:nvPr/>
        </p:nvSpPr>
        <p:spPr>
          <a:xfrm>
            <a:off x="1882602" y="5363924"/>
            <a:ext cx="2185342" cy="369332"/>
          </a:xfrm>
          <a:prstGeom prst="rect">
            <a:avLst/>
          </a:prstGeom>
          <a:noFill/>
        </p:spPr>
        <p:txBody>
          <a:bodyPr wrap="none" rtlCol="0">
            <a:spAutoFit/>
          </a:bodyPr>
          <a:lstStyle/>
          <a:p>
            <a:r>
              <a:rPr lang="en-US" altLang="ko-KR" dirty="0" smtClean="0"/>
              <a:t>(Interaction) network</a:t>
            </a:r>
            <a:endParaRPr lang="ko-KR" altLang="en-US" dirty="0"/>
          </a:p>
        </p:txBody>
      </p:sp>
      <p:sp>
        <p:nvSpPr>
          <p:cNvPr id="88" name="TextBox 87"/>
          <p:cNvSpPr txBox="1"/>
          <p:nvPr/>
        </p:nvSpPr>
        <p:spPr>
          <a:xfrm>
            <a:off x="5148064" y="5363924"/>
            <a:ext cx="1893339" cy="369332"/>
          </a:xfrm>
          <a:prstGeom prst="rect">
            <a:avLst/>
          </a:prstGeom>
          <a:noFill/>
        </p:spPr>
        <p:txBody>
          <a:bodyPr wrap="none" rtlCol="0">
            <a:spAutoFit/>
          </a:bodyPr>
          <a:lstStyle/>
          <a:p>
            <a:r>
              <a:rPr lang="en-US" altLang="ko-KR" dirty="0" smtClean="0"/>
              <a:t>Similarity network</a:t>
            </a:r>
            <a:endParaRPr lang="ko-KR" altLang="en-US" dirty="0"/>
          </a:p>
        </p:txBody>
      </p:sp>
    </p:spTree>
    <p:extLst>
      <p:ext uri="{BB962C8B-B14F-4D97-AF65-F5344CB8AC3E}">
        <p14:creationId xmlns:p14="http://schemas.microsoft.com/office/powerpoint/2010/main" val="3843534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Outline </a:t>
            </a:r>
            <a:endParaRPr lang="ko-KR" altLang="en-US" dirty="0"/>
          </a:p>
        </p:txBody>
      </p:sp>
      <p:sp>
        <p:nvSpPr>
          <p:cNvPr id="3" name="내용 개체 틀 2"/>
          <p:cNvSpPr>
            <a:spLocks noGrp="1"/>
          </p:cNvSpPr>
          <p:nvPr>
            <p:ph idx="1"/>
          </p:nvPr>
        </p:nvSpPr>
        <p:spPr/>
        <p:txBody>
          <a:bodyPr/>
          <a:lstStyle/>
          <a:p>
            <a:r>
              <a:rPr lang="en-US" altLang="ko-KR" dirty="0" smtClean="0"/>
              <a:t>Introduction</a:t>
            </a:r>
          </a:p>
          <a:p>
            <a:r>
              <a:rPr lang="en-US" altLang="ko-KR" b="1" dirty="0" smtClean="0"/>
              <a:t>Social Influence and Selection over Time</a:t>
            </a:r>
          </a:p>
          <a:p>
            <a:r>
              <a:rPr lang="en-US" altLang="ko-KR" dirty="0" smtClean="0"/>
              <a:t>Predictive Value of Social Interactions and Similarity</a:t>
            </a:r>
          </a:p>
          <a:p>
            <a:r>
              <a:rPr lang="en-US" altLang="ko-KR" dirty="0" smtClean="0"/>
              <a:t>Discussion and Conclusion </a:t>
            </a:r>
            <a:r>
              <a:rPr lang="en-US" altLang="ko-KR" b="1" dirty="0" smtClean="0">
                <a:solidFill>
                  <a:schemeClr val="bg1">
                    <a:lumMod val="75000"/>
                  </a:schemeClr>
                </a:solidFill>
              </a:rPr>
              <a:t>+ </a:t>
            </a:r>
            <a:r>
              <a:rPr lang="en-US" altLang="ko-KR" dirty="0" smtClean="0">
                <a:solidFill>
                  <a:schemeClr val="bg1">
                    <a:lumMod val="75000"/>
                  </a:schemeClr>
                </a:solidFill>
              </a:rPr>
              <a:t>Discussion </a:t>
            </a:r>
            <a:r>
              <a:rPr lang="en-US" altLang="ko-KR" dirty="0">
                <a:solidFill>
                  <a:schemeClr val="bg1">
                    <a:lumMod val="75000"/>
                  </a:schemeClr>
                </a:solidFill>
              </a:rPr>
              <a:t>@ IDB</a:t>
            </a:r>
          </a:p>
          <a:p>
            <a:endParaRPr lang="ko-KR" altLang="en-US" dirty="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7</a:t>
            </a:fld>
            <a:endParaRPr lang="ko-KR" altLang="en-US"/>
          </a:p>
        </p:txBody>
      </p:sp>
    </p:spTree>
    <p:extLst>
      <p:ext uri="{BB962C8B-B14F-4D97-AF65-F5344CB8AC3E}">
        <p14:creationId xmlns:p14="http://schemas.microsoft.com/office/powerpoint/2010/main" val="175868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Social Influence and Selection over Time </a:t>
            </a:r>
            <a:r>
              <a:rPr lang="en-US" altLang="ko-KR" sz="2400" dirty="0" smtClean="0"/>
              <a:t>(1/5)</a:t>
            </a:r>
            <a:endParaRPr lang="ko-KR" altLang="en-US" dirty="0"/>
          </a:p>
        </p:txBody>
      </p:sp>
      <p:sp>
        <p:nvSpPr>
          <p:cNvPr id="3" name="내용 개체 틀 2"/>
          <p:cNvSpPr>
            <a:spLocks noGrp="1"/>
          </p:cNvSpPr>
          <p:nvPr>
            <p:ph idx="1"/>
          </p:nvPr>
        </p:nvSpPr>
        <p:spPr/>
        <p:txBody>
          <a:bodyPr/>
          <a:lstStyle/>
          <a:p>
            <a:r>
              <a:rPr lang="en-US" altLang="ko-KR" dirty="0" smtClean="0"/>
              <a:t>A user’s activity vector </a:t>
            </a:r>
          </a:p>
          <a:p>
            <a:pPr lvl="1"/>
            <a:r>
              <a:rPr lang="en-US" altLang="ko-KR" dirty="0" smtClean="0"/>
              <a:t>Specify the number of times that he/she has edited each article up to that point in time</a:t>
            </a:r>
          </a:p>
          <a:p>
            <a:endParaRPr lang="en-US" altLang="ko-KR" dirty="0"/>
          </a:p>
          <a:p>
            <a:r>
              <a:rPr lang="en-US" altLang="ko-KR" dirty="0" smtClean="0"/>
              <a:t>Similarity around the time of first interaction</a:t>
            </a:r>
          </a:p>
          <a:p>
            <a:pPr lvl="1"/>
            <a:endParaRPr lang="ko-KR" altLang="en-US" dirty="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8</a:t>
            </a:fld>
            <a:endParaRPr lang="ko-KR"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298467"/>
            <a:ext cx="3312368" cy="3023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716017" y="3429000"/>
            <a:ext cx="4104456" cy="584775"/>
          </a:xfrm>
          <a:prstGeom prst="rect">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ko-KR" sz="1600" i="1" dirty="0" smtClean="0">
                <a:solidFill>
                  <a:srgbClr val="C00000"/>
                </a:solidFill>
              </a:rPr>
              <a:t>* Feedback between social influence and selection.</a:t>
            </a:r>
            <a:endParaRPr lang="ko-KR" altLang="en-US" sz="1600" i="1" dirty="0"/>
          </a:p>
        </p:txBody>
      </p:sp>
      <p:grpSp>
        <p:nvGrpSpPr>
          <p:cNvPr id="14" name="그룹 13"/>
          <p:cNvGrpSpPr/>
          <p:nvPr/>
        </p:nvGrpSpPr>
        <p:grpSpPr>
          <a:xfrm>
            <a:off x="5148064" y="4221088"/>
            <a:ext cx="3168352" cy="864096"/>
            <a:chOff x="5148064" y="4725144"/>
            <a:chExt cx="3168352" cy="864096"/>
          </a:xfrm>
        </p:grpSpPr>
        <p:pic>
          <p:nvPicPr>
            <p:cNvPr id="4098" name="Picture 2" descr="C:\Users\Hyewon Lim\AppData\Local\Microsoft\Windows\Temporary Internet Files\Content.IE5\WNDKR2AS\MC90043256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4725144"/>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Hyewon Lim\AppData\Local\Microsoft\Windows\Temporary Internet Files\Content.IE5\MAL72O3U\MC900431617[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7762" y="5072975"/>
              <a:ext cx="516265" cy="516265"/>
            </a:xfrm>
            <a:prstGeom prst="rect">
              <a:avLst/>
            </a:prstGeom>
            <a:noFill/>
            <a:extLst>
              <a:ext uri="{909E8E84-426E-40DD-AFC4-6F175D3DCCD1}">
                <a14:hiddenFill xmlns:a14="http://schemas.microsoft.com/office/drawing/2010/main">
                  <a:solidFill>
                    <a:srgbClr val="FFFFFF"/>
                  </a:solidFill>
                </a14:hiddenFill>
              </a:ext>
            </a:extLst>
          </p:spPr>
        </p:pic>
        <p:sp>
          <p:nvSpPr>
            <p:cNvPr id="7" name="타원형 설명선 6"/>
            <p:cNvSpPr/>
            <p:nvPr/>
          </p:nvSpPr>
          <p:spPr>
            <a:xfrm>
              <a:off x="6388752" y="4950818"/>
              <a:ext cx="415496" cy="278382"/>
            </a:xfrm>
            <a:prstGeom prst="wedgeEllipseCallout">
              <a:avLst>
                <a:gd name="adj1" fmla="val -30136"/>
                <a:gd name="adj2" fmla="val 67128"/>
              </a:avLst>
            </a:prstGeom>
            <a:solidFill>
              <a:schemeClr val="bg1"/>
            </a:solidFill>
            <a:ln>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t>Hi.</a:t>
              </a:r>
              <a:endParaRPr lang="ko-KR" altLang="en-US" sz="900" dirty="0"/>
            </a:p>
          </p:txBody>
        </p:sp>
        <p:sp>
          <p:nvSpPr>
            <p:cNvPr id="10" name="타원형 설명선 9"/>
            <p:cNvSpPr/>
            <p:nvPr/>
          </p:nvSpPr>
          <p:spPr>
            <a:xfrm>
              <a:off x="6604776" y="5120841"/>
              <a:ext cx="415496" cy="278382"/>
            </a:xfrm>
            <a:prstGeom prst="wedgeEllipseCallout">
              <a:avLst>
                <a:gd name="adj1" fmla="val 31884"/>
                <a:gd name="adj2" fmla="val 60185"/>
              </a:avLst>
            </a:prstGeom>
            <a:solidFill>
              <a:schemeClr val="bg1"/>
            </a:solidFill>
            <a:ln>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t>Hi.</a:t>
              </a:r>
              <a:endParaRPr lang="ko-KR" altLang="en-US" sz="900" dirty="0"/>
            </a:p>
          </p:txBody>
        </p:sp>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4234" y="4941168"/>
              <a:ext cx="414195" cy="265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6" name="Picture 10" descr="http://webrulon.com/wp-content/uploads/2010/03/Photoshop-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46332" y="5132602"/>
              <a:ext cx="370084" cy="370084"/>
            </a:xfrm>
            <a:prstGeom prst="rect">
              <a:avLst/>
            </a:prstGeom>
            <a:noFill/>
            <a:extLst>
              <a:ext uri="{909E8E84-426E-40DD-AFC4-6F175D3DCCD1}">
                <a14:hiddenFill xmlns:a14="http://schemas.microsoft.com/office/drawing/2010/main">
                  <a:solidFill>
                    <a:srgbClr val="FFFFFF"/>
                  </a:solidFill>
                </a14:hiddenFill>
              </a:ext>
            </a:extLst>
          </p:spPr>
        </p:pic>
        <p:sp>
          <p:nvSpPr>
            <p:cNvPr id="13" name="오른쪽 화살표 12"/>
            <p:cNvSpPr/>
            <p:nvPr/>
          </p:nvSpPr>
          <p:spPr>
            <a:xfrm>
              <a:off x="6038486" y="5091173"/>
              <a:ext cx="189698" cy="168859"/>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ko-KR" altLang="en-US"/>
            </a:p>
          </p:txBody>
        </p:sp>
        <p:sp>
          <p:nvSpPr>
            <p:cNvPr id="20" name="오른쪽 화살표 19"/>
            <p:cNvSpPr/>
            <p:nvPr/>
          </p:nvSpPr>
          <p:spPr>
            <a:xfrm>
              <a:off x="7190614" y="5091173"/>
              <a:ext cx="189698" cy="168859"/>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ko-KR" altLang="en-US"/>
            </a:p>
          </p:txBody>
        </p:sp>
      </p:grpSp>
      <p:sp>
        <p:nvSpPr>
          <p:cNvPr id="22" name="TextBox 21"/>
          <p:cNvSpPr txBox="1"/>
          <p:nvPr/>
        </p:nvSpPr>
        <p:spPr>
          <a:xfrm>
            <a:off x="4716017" y="5292497"/>
            <a:ext cx="4104456" cy="584775"/>
          </a:xfrm>
          <a:prstGeom prst="rect">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ko-KR" sz="1600" i="1" dirty="0" smtClean="0">
                <a:solidFill>
                  <a:srgbClr val="C00000"/>
                </a:solidFill>
              </a:rPr>
              <a:t>* The effects of selection and social influence are fairly robust in the Wikipedia data.</a:t>
            </a:r>
            <a:endParaRPr lang="ko-KR" altLang="en-US" sz="1600" i="1" dirty="0"/>
          </a:p>
        </p:txBody>
      </p:sp>
    </p:spTree>
    <p:extLst>
      <p:ext uri="{BB962C8B-B14F-4D97-AF65-F5344CB8AC3E}">
        <p14:creationId xmlns:p14="http://schemas.microsoft.com/office/powerpoint/2010/main" val="90022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Social Influence and Selection over </a:t>
            </a:r>
            <a:r>
              <a:rPr lang="en-US" altLang="ko-KR" dirty="0" smtClean="0"/>
              <a:t>Time </a:t>
            </a:r>
            <a:r>
              <a:rPr lang="en-US" altLang="ko-KR" sz="2400" dirty="0" smtClean="0"/>
              <a:t>(2/5)</a:t>
            </a:r>
            <a:endParaRPr lang="ko-KR" altLang="en-US" dirty="0"/>
          </a:p>
        </p:txBody>
      </p:sp>
      <p:sp>
        <p:nvSpPr>
          <p:cNvPr id="3" name="내용 개체 틀 2"/>
          <p:cNvSpPr>
            <a:spLocks noGrp="1"/>
          </p:cNvSpPr>
          <p:nvPr>
            <p:ph idx="1"/>
          </p:nvPr>
        </p:nvSpPr>
        <p:spPr/>
        <p:txBody>
          <a:bodyPr/>
          <a:lstStyle/>
          <a:p>
            <a:r>
              <a:rPr lang="en-US" altLang="ko-KR" dirty="0" smtClean="0"/>
              <a:t>Modeling the effect of social interaction</a:t>
            </a:r>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9</a:t>
            </a:fld>
            <a:endParaRPr lang="ko-KR" alt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132856"/>
            <a:ext cx="3820170" cy="3617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타원 6"/>
          <p:cNvSpPr/>
          <p:nvPr/>
        </p:nvSpPr>
        <p:spPr>
          <a:xfrm>
            <a:off x="2627784" y="2780928"/>
            <a:ext cx="144016" cy="144016"/>
          </a:xfrm>
          <a:prstGeom prst="ellipse">
            <a:avLst/>
          </a:prstGeom>
          <a:solidFill>
            <a:srgbClr val="FFC0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p:cNvSpPr/>
          <p:nvPr/>
        </p:nvSpPr>
        <p:spPr>
          <a:xfrm>
            <a:off x="5253004" y="3029812"/>
            <a:ext cx="144016" cy="144016"/>
          </a:xfrm>
          <a:prstGeom prst="ellipse">
            <a:avLst/>
          </a:prstGeom>
          <a:solidFill>
            <a:srgbClr val="FFC0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p:cNvSpPr/>
          <p:nvPr/>
        </p:nvSpPr>
        <p:spPr>
          <a:xfrm>
            <a:off x="6660232" y="2204864"/>
            <a:ext cx="144016" cy="144016"/>
          </a:xfrm>
          <a:prstGeom prst="ellipse">
            <a:avLst/>
          </a:prstGeom>
          <a:solidFill>
            <a:srgbClr val="FFC0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6821907" y="2143889"/>
            <a:ext cx="1638525" cy="276999"/>
          </a:xfrm>
          <a:prstGeom prst="rect">
            <a:avLst/>
          </a:prstGeom>
          <a:noFill/>
        </p:spPr>
        <p:txBody>
          <a:bodyPr wrap="none" rtlCol="0">
            <a:spAutoFit/>
          </a:bodyPr>
          <a:lstStyle/>
          <a:p>
            <a:r>
              <a:rPr lang="en-US" altLang="ko-KR" sz="1200" dirty="0" smtClean="0"/>
              <a:t>Networked urn process</a:t>
            </a:r>
            <a:endParaRPr lang="ko-KR" altLang="en-US" sz="1200" dirty="0"/>
          </a:p>
        </p:txBody>
      </p:sp>
    </p:spTree>
    <p:extLst>
      <p:ext uri="{BB962C8B-B14F-4D97-AF65-F5344CB8AC3E}">
        <p14:creationId xmlns:p14="http://schemas.microsoft.com/office/powerpoint/2010/main" val="1807401224"/>
      </p:ext>
    </p:extLst>
  </p:cSld>
  <p:clrMapOvr>
    <a:masterClrMapping/>
  </p:clrMapOvr>
</p:sld>
</file>

<file path=ppt/theme/theme1.xml><?xml version="1.0" encoding="utf-8"?>
<a:theme xmlns:a="http://schemas.openxmlformats.org/drawingml/2006/main" name="SNU IDB La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DB">
      <a:majorFont>
        <a:latin typeface="Calibri"/>
        <a:ea typeface="맑은 고딕"/>
        <a:cs typeface=""/>
      </a:majorFont>
      <a:minorFont>
        <a:latin typeface="Calibri"/>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hwlim_group_B</Template>
  <TotalTime>666</TotalTime>
  <Words>882</Words>
  <Application>Microsoft Office PowerPoint</Application>
  <PresentationFormat>화면 슬라이드 쇼(4:3)</PresentationFormat>
  <Paragraphs>177</Paragraphs>
  <Slides>18</Slides>
  <Notes>3</Notes>
  <HiddenSlides>0</HiddenSlides>
  <MMClips>0</MMClips>
  <ScaleCrop>false</ScaleCrop>
  <HeadingPairs>
    <vt:vector size="4" baseType="variant">
      <vt:variant>
        <vt:lpstr>테마</vt:lpstr>
      </vt:variant>
      <vt:variant>
        <vt:i4>1</vt:i4>
      </vt:variant>
      <vt:variant>
        <vt:lpstr>슬라이드 제목</vt:lpstr>
      </vt:variant>
      <vt:variant>
        <vt:i4>18</vt:i4>
      </vt:variant>
    </vt:vector>
  </HeadingPairs>
  <TitlesOfParts>
    <vt:vector size="19" baseType="lpstr">
      <vt:lpstr>SNU IDB Lab.</vt:lpstr>
      <vt:lpstr>Feedback Effects between Similarity and Social Influence in Online Communities</vt:lpstr>
      <vt:lpstr>Outline </vt:lpstr>
      <vt:lpstr>Introduction (1/4)</vt:lpstr>
      <vt:lpstr>Introduction (2/4)</vt:lpstr>
      <vt:lpstr>Introduction (3/4)</vt:lpstr>
      <vt:lpstr>Introduction (4/4)</vt:lpstr>
      <vt:lpstr>Outline </vt:lpstr>
      <vt:lpstr>Social Influence and Selection over Time (1/5)</vt:lpstr>
      <vt:lpstr>Social Influence and Selection over Time (2/5)</vt:lpstr>
      <vt:lpstr>Social Influence and Selection over Time (3/5)</vt:lpstr>
      <vt:lpstr>Social Influence and Selection over Time (4/5)</vt:lpstr>
      <vt:lpstr>Social Influence and Selection over Time (5/5)</vt:lpstr>
      <vt:lpstr>Outline </vt:lpstr>
      <vt:lpstr>Predictive Value of Social Interactions  and Similarity (1/2)</vt:lpstr>
      <vt:lpstr>Predictive Value of Social Interactions  and Similarity (2/2)</vt:lpstr>
      <vt:lpstr>Outline </vt:lpstr>
      <vt:lpstr>Discussion and Conclusion</vt:lpstr>
      <vt:lpstr>Discussion @ IDB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Feedback Effects between Similarity and Social Influence in Online Communities</dc:title>
  <dc:creator>Hyewon Lim</dc:creator>
  <cp:lastModifiedBy>hyewonkim</cp:lastModifiedBy>
  <cp:revision>30</cp:revision>
  <dcterms:created xsi:type="dcterms:W3CDTF">2012-05-08T05:54:24Z</dcterms:created>
  <dcterms:modified xsi:type="dcterms:W3CDTF">2012-05-11T04:58:13Z</dcterms:modified>
</cp:coreProperties>
</file>