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69" r:id="rId3"/>
    <p:sldId id="270" r:id="rId4"/>
    <p:sldId id="272" r:id="rId5"/>
    <p:sldId id="274" r:id="rId6"/>
    <p:sldId id="273" r:id="rId7"/>
    <p:sldId id="275" r:id="rId8"/>
    <p:sldId id="278" r:id="rId9"/>
    <p:sldId id="276" r:id="rId10"/>
    <p:sldId id="277" r:id="rId11"/>
    <p:sldId id="279" r:id="rId12"/>
    <p:sldId id="280" r:id="rId13"/>
    <p:sldId id="281" r:id="rId14"/>
    <p:sldId id="282" r:id="rId15"/>
    <p:sldId id="283" r:id="rId16"/>
    <p:sldId id="285" r:id="rId17"/>
    <p:sldId id="284" r:id="rId18"/>
    <p:sldId id="286" r:id="rId19"/>
    <p:sldId id="287" r:id="rId20"/>
    <p:sldId id="288" r:id="rId21"/>
    <p:sldId id="289" r:id="rId22"/>
    <p:sldId id="298" r:id="rId23"/>
    <p:sldId id="299" r:id="rId24"/>
    <p:sldId id="293" r:id="rId25"/>
    <p:sldId id="295" r:id="rId26"/>
    <p:sldId id="296" r:id="rId27"/>
    <p:sldId id="297" r:id="rId28"/>
    <p:sldId id="292" r:id="rId29"/>
    <p:sldId id="291" r:id="rId30"/>
    <p:sldId id="294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1E873"/>
    <a:srgbClr val="A5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96" y="-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468645-C165-45CC-A93B-49418A864103}" type="datetimeFigureOut">
              <a:rPr lang="ko-KR" altLang="en-US" smtClean="0"/>
              <a:t>2012-04-12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9E5DD2-17CC-4C67-8C27-70C487E020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062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E5DD2-17CC-4C67-8C27-70C487E0204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815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E5DD2-17CC-4C67-8C27-70C487E0204E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071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/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400"/>
            </a:lvl1pPr>
            <a:lvl2pPr>
              <a:buClr>
                <a:srgbClr val="C00000"/>
              </a:buClr>
              <a:defRPr sz="2000"/>
            </a:lvl2pPr>
            <a:lvl3pPr marL="1143000" indent="-228600">
              <a:buClr>
                <a:srgbClr val="C00000"/>
              </a:buClr>
              <a:buFont typeface="Wingdings" pitchFamily="2" charset="2"/>
              <a:buChar char="§"/>
              <a:defRPr sz="1800"/>
            </a:lvl3pPr>
            <a:lvl4pPr>
              <a:buClr>
                <a:srgbClr val="C00000"/>
              </a:buClr>
              <a:defRPr sz="1600"/>
            </a:lvl4pPr>
            <a:lvl5pPr marL="2057400" indent="-228600">
              <a:buClr>
                <a:srgbClr val="C00000"/>
              </a:buClr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70784" y="6597353"/>
            <a:ext cx="802432" cy="216023"/>
          </a:xfrm>
        </p:spPr>
        <p:txBody>
          <a:bodyPr/>
          <a:lstStyle>
            <a:lvl1pPr algn="ctr">
              <a:defRPr/>
            </a:lvl1pPr>
          </a:lstStyle>
          <a:p>
            <a:fld id="{FBA9A30E-EA62-42B8-9196-64E2E841BEB0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A6B8061A-9826-4333-931D-6F410C0191BF}" type="datetimeFigureOut">
              <a:rPr lang="ko-KR" altLang="en-US" smtClean="0"/>
              <a:t>2012-04-12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FBA9A30E-EA62-42B8-9196-64E2E841BEB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100" dirty="0" smtClean="0"/>
              <a:t>Generalized Hash Teams for Join and Group-by</a:t>
            </a:r>
            <a:endParaRPr lang="ko-KR" altLang="en-US" sz="31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2592288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Alfons</a:t>
            </a:r>
            <a:r>
              <a:rPr lang="en-US" altLang="ko-KR" dirty="0" smtClean="0"/>
              <a:t> Kemper, Donald </a:t>
            </a:r>
            <a:r>
              <a:rPr lang="en-US" altLang="ko-KR" dirty="0" err="1" smtClean="0"/>
              <a:t>Kossmann</a:t>
            </a:r>
            <a:r>
              <a:rPr lang="en-US" altLang="ko-KR" dirty="0" smtClean="0"/>
              <a:t>, and Christian </a:t>
            </a:r>
            <a:r>
              <a:rPr lang="en-US" altLang="ko-KR" dirty="0" err="1" smtClean="0"/>
              <a:t>Wiesner</a:t>
            </a:r>
            <a:endParaRPr lang="en-US" altLang="ko-KR" dirty="0" smtClean="0"/>
          </a:p>
          <a:p>
            <a:r>
              <a:rPr lang="en-US" altLang="ko-KR" dirty="0" err="1" smtClean="0"/>
              <a:t>Universität</a:t>
            </a:r>
            <a:r>
              <a:rPr lang="en-US" altLang="ko-KR" dirty="0" smtClean="0"/>
              <a:t> Passau, </a:t>
            </a:r>
            <a:r>
              <a:rPr lang="en-US" altLang="ko-KR" dirty="0" err="1" smtClean="0"/>
              <a:t>Lehrstuhl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für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Informatik</a:t>
            </a:r>
            <a:r>
              <a:rPr lang="en-US" altLang="ko-KR" dirty="0" smtClean="0"/>
              <a:t>, Germany</a:t>
            </a:r>
          </a:p>
          <a:p>
            <a:r>
              <a:rPr lang="en-US" altLang="ko-KR" dirty="0" smtClean="0"/>
              <a:t>VLDB ’99</a:t>
            </a:r>
          </a:p>
          <a:p>
            <a:pPr algn="r"/>
            <a:endParaRPr lang="en-US" altLang="ko-KR" dirty="0" smtClean="0"/>
          </a:p>
          <a:p>
            <a:pPr algn="r"/>
            <a:r>
              <a:rPr lang="en-US" altLang="ko-KR" dirty="0" smtClean="0"/>
              <a:t>13 Apr 2012</a:t>
            </a:r>
          </a:p>
          <a:p>
            <a:pPr algn="r"/>
            <a:r>
              <a:rPr lang="en-US" altLang="ko-KR" dirty="0" err="1" smtClean="0"/>
              <a:t>Taewhi</a:t>
            </a:r>
            <a:r>
              <a:rPr lang="en-US" altLang="ko-KR" dirty="0" smtClean="0"/>
              <a:t> Lee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692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Partitioning Using Bitmaps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868144" y="44624"/>
            <a:ext cx="3096344" cy="129614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smtClean="0"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c.city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b="1" dirty="0" smtClean="0">
                <a:latin typeface="Times New Roman" pitchFamily="18" charset="0"/>
                <a:cs typeface="Times New Roman" pitchFamily="18" charset="0"/>
              </a:rPr>
              <a:t>sum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o.value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altLang="ko-KR" b="1" dirty="0" smtClean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customer c, order o</a:t>
            </a:r>
          </a:p>
          <a:p>
            <a:r>
              <a:rPr lang="en-US" altLang="ko-KR" b="1" dirty="0" smtClean="0"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c.c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# = </a:t>
            </a:r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o.c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#</a:t>
            </a:r>
          </a:p>
          <a:p>
            <a:r>
              <a:rPr lang="en-US" altLang="ko-KR" b="1" dirty="0" smtClean="0">
                <a:latin typeface="Times New Roman" pitchFamily="18" charset="0"/>
                <a:cs typeface="Times New Roman" pitchFamily="18" charset="0"/>
              </a:rPr>
              <a:t>GROUP BY </a:t>
            </a:r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c.city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515240"/>
              </p:ext>
            </p:extLst>
          </p:nvPr>
        </p:nvGraphicFramePr>
        <p:xfrm>
          <a:off x="395536" y="1916832"/>
          <a:ext cx="2255913" cy="451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1971"/>
                <a:gridCol w="751971"/>
                <a:gridCol w="751971"/>
              </a:tblGrid>
              <a:tr h="257177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order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57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o#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c#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257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54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257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257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59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257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66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257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42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257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43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33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257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45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257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42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75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257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257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28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257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33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51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257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42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257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257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147185"/>
              </p:ext>
            </p:extLst>
          </p:nvPr>
        </p:nvGraphicFramePr>
        <p:xfrm>
          <a:off x="3707904" y="1061932"/>
          <a:ext cx="455712" cy="234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712"/>
              </a:tblGrid>
              <a:tr h="1764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en-US" altLang="ko-KR" sz="14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sz="1400" baseline="-25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956782"/>
              </p:ext>
            </p:extLst>
          </p:nvPr>
        </p:nvGraphicFramePr>
        <p:xfrm>
          <a:off x="4236547" y="1058542"/>
          <a:ext cx="455712" cy="234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712"/>
              </a:tblGrid>
              <a:tr h="1764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en-US" altLang="ko-KR" sz="14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ko-KR" altLang="en-US" sz="1400" baseline="-25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664002"/>
              </p:ext>
            </p:extLst>
          </p:nvPr>
        </p:nvGraphicFramePr>
        <p:xfrm>
          <a:off x="4765041" y="1052736"/>
          <a:ext cx="455712" cy="234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712"/>
              </a:tblGrid>
              <a:tr h="1764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en-US" altLang="ko-KR" sz="14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ko-KR" altLang="en-US" sz="1400" baseline="-25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Line 1158"/>
          <p:cNvSpPr>
            <a:spLocks noChangeShapeType="1"/>
          </p:cNvSpPr>
          <p:nvPr/>
        </p:nvSpPr>
        <p:spPr bwMode="auto">
          <a:xfrm>
            <a:off x="2699792" y="4278839"/>
            <a:ext cx="1152127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038" rIns="540000" bIns="46038" anchor="ctr"/>
          <a:lstStyle/>
          <a:p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972305" y="4048006"/>
            <a:ext cx="5774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altLang="ko-KR" sz="2400" i="1" dirty="0" smtClean="0">
                <a:latin typeface="Times New Roman" pitchFamily="18" charset="0"/>
                <a:cs typeface="Times New Roman" pitchFamily="18" charset="0"/>
              </a:rPr>
              <a:t>ptn</a:t>
            </a:r>
            <a:endParaRPr lang="ko-KR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152"/>
          <p:cNvSpPr>
            <a:spLocks noChangeArrowheads="1"/>
          </p:cNvSpPr>
          <p:nvPr/>
        </p:nvSpPr>
        <p:spPr bwMode="auto">
          <a:xfrm>
            <a:off x="4147368" y="4221088"/>
            <a:ext cx="928688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 anchor="ctr">
            <a:spAutoFit/>
          </a:bodyPr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kumimoji="0" lang="de-DE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0" lang="de-DE" sz="1400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kumimoji="0" lang="de-DE" sz="1400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Line 1158"/>
          <p:cNvSpPr>
            <a:spLocks noChangeShapeType="1"/>
          </p:cNvSpPr>
          <p:nvPr/>
        </p:nvSpPr>
        <p:spPr bwMode="auto">
          <a:xfrm>
            <a:off x="4499993" y="3501008"/>
            <a:ext cx="0" cy="64807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038" rIns="540000" bIns="46038" anchor="ctr"/>
          <a:lstStyle/>
          <a:p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Line 1158"/>
          <p:cNvSpPr>
            <a:spLocks noChangeShapeType="1"/>
          </p:cNvSpPr>
          <p:nvPr/>
        </p:nvSpPr>
        <p:spPr bwMode="auto">
          <a:xfrm>
            <a:off x="4788024" y="4278838"/>
            <a:ext cx="1512169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038" rIns="540000" bIns="46038" anchor="ctr"/>
          <a:lstStyle/>
          <a:p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Line 1158"/>
          <p:cNvSpPr>
            <a:spLocks noChangeShapeType="1"/>
          </p:cNvSpPr>
          <p:nvPr/>
        </p:nvSpPr>
        <p:spPr bwMode="auto">
          <a:xfrm flipV="1">
            <a:off x="4788025" y="2911869"/>
            <a:ext cx="1512168" cy="130921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038" rIns="540000" bIns="46038" anchor="ctr"/>
          <a:lstStyle/>
          <a:p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Line 1158"/>
          <p:cNvSpPr>
            <a:spLocks noChangeShapeType="1"/>
          </p:cNvSpPr>
          <p:nvPr/>
        </p:nvSpPr>
        <p:spPr bwMode="auto">
          <a:xfrm>
            <a:off x="4788025" y="4361067"/>
            <a:ext cx="1512168" cy="164714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038" rIns="540000" bIns="46038" anchor="ctr"/>
          <a:lstStyle/>
          <a:p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987554"/>
              </p:ext>
            </p:extLst>
          </p:nvPr>
        </p:nvGraphicFramePr>
        <p:xfrm>
          <a:off x="6516216" y="1427034"/>
          <a:ext cx="2255913" cy="1600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1971"/>
                <a:gridCol w="751971"/>
                <a:gridCol w="751971"/>
              </a:tblGrid>
              <a:tr h="131692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order</a:t>
                      </a:r>
                      <a:r>
                        <a:rPr lang="en-US" altLang="ko-KR" sz="15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316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o#</a:t>
                      </a:r>
                      <a:endParaRPr lang="ko-KR" alt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c#</a:t>
                      </a:r>
                      <a:endParaRPr lang="ko-KR" alt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  <a:endParaRPr lang="ko-KR" alt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6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ko-KR" alt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lang="ko-KR" alt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ko-KR" alt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316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ko-KR" altLang="en-US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ko-KR" altLang="en-US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66</a:t>
                      </a:r>
                      <a:endParaRPr lang="ko-KR" altLang="en-US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1316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43</a:t>
                      </a:r>
                      <a:endParaRPr lang="ko-KR" alt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ko-KR" alt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33</a:t>
                      </a:r>
                      <a:endParaRPr lang="ko-KR" alt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1316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42</a:t>
                      </a:r>
                      <a:endParaRPr lang="ko-KR" alt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ko-KR" alt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  <a:endParaRPr lang="ko-KR" alt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1316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  <a:endParaRPr lang="ko-KR" altLang="en-US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ko-KR" altLang="en-US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879129"/>
              </p:ext>
            </p:extLst>
          </p:nvPr>
        </p:nvGraphicFramePr>
        <p:xfrm>
          <a:off x="6516216" y="3059335"/>
          <a:ext cx="2255913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1971"/>
                <a:gridCol w="751971"/>
                <a:gridCol w="751971"/>
              </a:tblGrid>
              <a:tr h="12058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Order</a:t>
                      </a:r>
                      <a:r>
                        <a:rPr lang="en-US" altLang="ko-KR" sz="15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ko-KR" alt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205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o#</a:t>
                      </a:r>
                      <a:endParaRPr lang="ko-KR" alt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c#</a:t>
                      </a:r>
                      <a:endParaRPr lang="ko-KR" alt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  <a:endParaRPr lang="ko-KR" alt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5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  <a:endParaRPr lang="ko-KR" alt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ko-KR" alt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54</a:t>
                      </a:r>
                      <a:endParaRPr lang="ko-KR" alt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205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59</a:t>
                      </a:r>
                      <a:endParaRPr lang="ko-KR" alt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ko-KR" alt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ko-KR" alt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1205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ko-KR" alt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ko-KR" alt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45</a:t>
                      </a:r>
                      <a:endParaRPr lang="ko-KR" alt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1205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endParaRPr lang="ko-KR" alt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42</a:t>
                      </a:r>
                      <a:endParaRPr lang="ko-KR" alt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75</a:t>
                      </a:r>
                      <a:endParaRPr lang="ko-KR" alt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1205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lang="ko-KR" alt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ko-KR" alt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1205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33</a:t>
                      </a:r>
                      <a:endParaRPr lang="ko-KR" alt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ko-KR" alt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51</a:t>
                      </a:r>
                      <a:endParaRPr lang="ko-KR" alt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659011"/>
              </p:ext>
            </p:extLst>
          </p:nvPr>
        </p:nvGraphicFramePr>
        <p:xfrm>
          <a:off x="6516216" y="4933082"/>
          <a:ext cx="2255913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1971"/>
                <a:gridCol w="751971"/>
                <a:gridCol w="751971"/>
              </a:tblGrid>
              <a:tr h="175684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Order</a:t>
                      </a:r>
                      <a:r>
                        <a:rPr lang="en-US" altLang="ko-KR" sz="15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ko-KR" alt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756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o#</a:t>
                      </a:r>
                      <a:endParaRPr lang="ko-KR" alt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c#</a:t>
                      </a:r>
                      <a:endParaRPr lang="ko-KR" alt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  <a:endParaRPr lang="ko-KR" alt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6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  <a:endParaRPr lang="ko-KR" alt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ko-KR" alt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ko-KR" alt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756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ko-KR" altLang="en-US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ko-KR" altLang="en-US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66</a:t>
                      </a:r>
                      <a:endParaRPr lang="ko-KR" altLang="en-US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1756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  <a:endParaRPr lang="ko-KR" alt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ko-KR" alt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42</a:t>
                      </a:r>
                      <a:endParaRPr lang="ko-KR" alt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1756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28</a:t>
                      </a:r>
                      <a:endParaRPr lang="ko-KR" alt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ko-KR" alt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ko-KR" alt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1756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  <a:endParaRPr lang="ko-KR" altLang="en-US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ko-KR" altLang="en-US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1756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ko-KR" alt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ko-KR" alt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ko-KR" alt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8063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/>
      <p:bldP spid="17" grpId="0" animBg="1"/>
      <p:bldP spid="18" grpId="0" animBg="1"/>
      <p:bldP spid="19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Join and Aggregation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940152" y="116632"/>
            <a:ext cx="3096344" cy="129614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smtClean="0"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c.city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b="1" dirty="0" smtClean="0">
                <a:latin typeface="Times New Roman" pitchFamily="18" charset="0"/>
                <a:cs typeface="Times New Roman" pitchFamily="18" charset="0"/>
              </a:rPr>
              <a:t>sum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o.value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altLang="ko-KR" b="1" dirty="0" smtClean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customer c, order o</a:t>
            </a:r>
          </a:p>
          <a:p>
            <a:r>
              <a:rPr lang="en-US" altLang="ko-KR" b="1" dirty="0" smtClean="0"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c.c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# = </a:t>
            </a:r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o.c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#</a:t>
            </a:r>
          </a:p>
          <a:p>
            <a:r>
              <a:rPr lang="en-US" altLang="ko-KR" b="1" dirty="0" smtClean="0">
                <a:latin typeface="Times New Roman" pitchFamily="18" charset="0"/>
                <a:cs typeface="Times New Roman" pitchFamily="18" charset="0"/>
              </a:rPr>
              <a:t>GROUP BY </a:t>
            </a:r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c.city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58921"/>
              </p:ext>
            </p:extLst>
          </p:nvPr>
        </p:nvGraphicFramePr>
        <p:xfrm>
          <a:off x="323528" y="1317179"/>
          <a:ext cx="1872208" cy="1549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/>
                <a:gridCol w="936104"/>
              </a:tblGrid>
              <a:tr h="21938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customer</a:t>
                      </a:r>
                      <a:r>
                        <a:rPr lang="en-US" altLang="ko-KR" sz="16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sz="1600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19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c#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city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PA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219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219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219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PA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618229"/>
              </p:ext>
            </p:extLst>
          </p:nvPr>
        </p:nvGraphicFramePr>
        <p:xfrm>
          <a:off x="323528" y="3045371"/>
          <a:ext cx="1872208" cy="1549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/>
                <a:gridCol w="936104"/>
              </a:tblGrid>
              <a:tr h="21938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customer</a:t>
                      </a:r>
                      <a:r>
                        <a:rPr lang="en-US" altLang="ko-KR" sz="16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ko-KR" altLang="en-US" sz="1600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19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c#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city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219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HH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219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219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42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HH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463548"/>
              </p:ext>
            </p:extLst>
          </p:nvPr>
        </p:nvGraphicFramePr>
        <p:xfrm>
          <a:off x="323528" y="4759880"/>
          <a:ext cx="1872208" cy="1549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/>
                <a:gridCol w="936104"/>
              </a:tblGrid>
              <a:tr h="21938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customer</a:t>
                      </a:r>
                      <a:r>
                        <a:rPr lang="en-US" altLang="ko-KR" sz="16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ko-KR" altLang="en-US" sz="1600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19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c#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city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NYC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219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LA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219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NYC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219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LA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812940"/>
              </p:ext>
            </p:extLst>
          </p:nvPr>
        </p:nvGraphicFramePr>
        <p:xfrm>
          <a:off x="2949542" y="1268760"/>
          <a:ext cx="2255913" cy="1600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1971"/>
                <a:gridCol w="751971"/>
                <a:gridCol w="751971"/>
              </a:tblGrid>
              <a:tr h="131692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order</a:t>
                      </a:r>
                      <a:r>
                        <a:rPr lang="en-US" altLang="ko-KR" sz="15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316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o#</a:t>
                      </a:r>
                      <a:endParaRPr lang="ko-KR" alt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c#</a:t>
                      </a:r>
                      <a:endParaRPr lang="ko-KR" alt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  <a:endParaRPr lang="ko-KR" alt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6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ko-KR" alt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lang="ko-KR" alt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ko-KR" alt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316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ko-KR" altLang="en-US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ko-KR" altLang="en-US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66</a:t>
                      </a:r>
                      <a:endParaRPr lang="ko-KR" altLang="en-US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1316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43</a:t>
                      </a:r>
                      <a:endParaRPr lang="ko-KR" alt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ko-KR" alt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33</a:t>
                      </a:r>
                      <a:endParaRPr lang="ko-KR" alt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1316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42</a:t>
                      </a:r>
                      <a:endParaRPr lang="ko-KR" alt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ko-KR" alt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  <a:endParaRPr lang="ko-KR" alt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1316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  <a:endParaRPr lang="ko-KR" altLang="en-US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ko-KR" altLang="en-US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414314"/>
              </p:ext>
            </p:extLst>
          </p:nvPr>
        </p:nvGraphicFramePr>
        <p:xfrm>
          <a:off x="2949542" y="2901061"/>
          <a:ext cx="2255913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1971"/>
                <a:gridCol w="751971"/>
                <a:gridCol w="751971"/>
              </a:tblGrid>
              <a:tr h="12058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order</a:t>
                      </a:r>
                      <a:r>
                        <a:rPr lang="en-US" altLang="ko-KR" sz="15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ko-KR" alt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205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o#</a:t>
                      </a:r>
                      <a:endParaRPr lang="ko-KR" alt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c#</a:t>
                      </a:r>
                      <a:endParaRPr lang="ko-KR" alt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  <a:endParaRPr lang="ko-KR" alt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5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  <a:endParaRPr lang="ko-KR" alt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ko-KR" alt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54</a:t>
                      </a:r>
                      <a:endParaRPr lang="ko-KR" alt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205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59</a:t>
                      </a:r>
                      <a:endParaRPr lang="ko-KR" alt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ko-KR" alt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ko-KR" alt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1205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ko-KR" alt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ko-KR" alt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45</a:t>
                      </a:r>
                      <a:endParaRPr lang="ko-KR" alt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1205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endParaRPr lang="ko-KR" alt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42</a:t>
                      </a:r>
                      <a:endParaRPr lang="ko-KR" alt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75</a:t>
                      </a:r>
                      <a:endParaRPr lang="ko-KR" alt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1205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lang="ko-KR" alt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ko-KR" alt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1205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33</a:t>
                      </a:r>
                      <a:endParaRPr lang="ko-KR" alt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ko-KR" alt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51</a:t>
                      </a:r>
                      <a:endParaRPr lang="ko-KR" alt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570573"/>
              </p:ext>
            </p:extLst>
          </p:nvPr>
        </p:nvGraphicFramePr>
        <p:xfrm>
          <a:off x="2949542" y="4774808"/>
          <a:ext cx="2255913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1971"/>
                <a:gridCol w="751971"/>
                <a:gridCol w="751971"/>
              </a:tblGrid>
              <a:tr h="175684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order</a:t>
                      </a:r>
                      <a:r>
                        <a:rPr lang="en-US" altLang="ko-KR" sz="15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ko-KR" alt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756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o#</a:t>
                      </a:r>
                      <a:endParaRPr lang="ko-KR" alt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c#</a:t>
                      </a:r>
                      <a:endParaRPr lang="ko-KR" alt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  <a:endParaRPr lang="ko-KR" alt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6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  <a:endParaRPr lang="ko-KR" alt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ko-KR" alt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ko-KR" alt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756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ko-KR" altLang="en-US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ko-KR" altLang="en-US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66</a:t>
                      </a:r>
                      <a:endParaRPr lang="ko-KR" altLang="en-US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1756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  <a:endParaRPr lang="ko-KR" alt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ko-KR" alt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42</a:t>
                      </a:r>
                      <a:endParaRPr lang="ko-KR" alt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1756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28</a:t>
                      </a:r>
                      <a:endParaRPr lang="ko-KR" alt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ko-KR" alt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ko-KR" alt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1756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  <a:endParaRPr lang="ko-KR" altLang="en-US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ko-KR" altLang="en-US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1756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ko-KR" alt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ko-KR" alt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ko-KR" alt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AutoShape 126"/>
          <p:cNvSpPr>
            <a:spLocks noChangeArrowheads="1"/>
          </p:cNvSpPr>
          <p:nvPr/>
        </p:nvSpPr>
        <p:spPr bwMode="auto">
          <a:xfrm rot="5400000" flipV="1">
            <a:off x="2392933" y="2007667"/>
            <a:ext cx="220663" cy="327025"/>
          </a:xfrm>
          <a:prstGeom prst="flowChartCollate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85600" tIns="46038" rIns="92075" bIns="46038" anchor="b"/>
          <a:lstStyle/>
          <a:p>
            <a:endParaRPr lang="ko-KR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Rectangle 1152"/>
          <p:cNvSpPr>
            <a:spLocks noChangeArrowheads="1"/>
          </p:cNvSpPr>
          <p:nvPr/>
        </p:nvSpPr>
        <p:spPr bwMode="auto">
          <a:xfrm>
            <a:off x="2319137" y="2079176"/>
            <a:ext cx="928688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 anchor="ctr">
            <a:spAutoFit/>
          </a:bodyPr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kumimoji="0" lang="de-DE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c#</a:t>
            </a:r>
            <a:endParaRPr kumimoji="0" lang="de-DE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AutoShape 126"/>
          <p:cNvSpPr>
            <a:spLocks noChangeArrowheads="1"/>
          </p:cNvSpPr>
          <p:nvPr/>
        </p:nvSpPr>
        <p:spPr bwMode="auto">
          <a:xfrm rot="5400000" flipV="1">
            <a:off x="2413548" y="3645523"/>
            <a:ext cx="220663" cy="327025"/>
          </a:xfrm>
          <a:prstGeom prst="flowChartCollate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85600" tIns="46038" rIns="92075" bIns="46038" anchor="b"/>
          <a:lstStyle/>
          <a:p>
            <a:endParaRPr lang="ko-KR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Rectangle 1152"/>
          <p:cNvSpPr>
            <a:spLocks noChangeArrowheads="1"/>
          </p:cNvSpPr>
          <p:nvPr/>
        </p:nvSpPr>
        <p:spPr bwMode="auto">
          <a:xfrm>
            <a:off x="2339752" y="3717032"/>
            <a:ext cx="928688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 anchor="ctr">
            <a:spAutoFit/>
          </a:bodyPr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kumimoji="0" lang="de-DE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c#</a:t>
            </a:r>
            <a:endParaRPr kumimoji="0" lang="de-DE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AutoShape 126"/>
          <p:cNvSpPr>
            <a:spLocks noChangeArrowheads="1"/>
          </p:cNvSpPr>
          <p:nvPr/>
        </p:nvSpPr>
        <p:spPr bwMode="auto">
          <a:xfrm rot="5400000" flipV="1">
            <a:off x="2413548" y="5517731"/>
            <a:ext cx="220663" cy="327025"/>
          </a:xfrm>
          <a:prstGeom prst="flowChartCollate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85600" tIns="46038" rIns="92075" bIns="46038" anchor="b"/>
          <a:lstStyle/>
          <a:p>
            <a:endParaRPr lang="ko-KR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Rectangle 1152"/>
          <p:cNvSpPr>
            <a:spLocks noChangeArrowheads="1"/>
          </p:cNvSpPr>
          <p:nvPr/>
        </p:nvSpPr>
        <p:spPr bwMode="auto">
          <a:xfrm>
            <a:off x="2339752" y="5589240"/>
            <a:ext cx="928688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 anchor="ctr">
            <a:spAutoFit/>
          </a:bodyPr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kumimoji="0" lang="de-DE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c#</a:t>
            </a:r>
            <a:endParaRPr kumimoji="0" lang="de-DE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Line 1158"/>
          <p:cNvSpPr>
            <a:spLocks noChangeShapeType="1"/>
          </p:cNvSpPr>
          <p:nvPr/>
        </p:nvSpPr>
        <p:spPr bwMode="auto">
          <a:xfrm>
            <a:off x="5269771" y="2281512"/>
            <a:ext cx="382349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038" rIns="540000" bIns="46038" anchor="ctr"/>
          <a:lstStyle/>
          <a:p>
            <a:endParaRPr lang="ko-KR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Rectangle 1152"/>
          <p:cNvSpPr>
            <a:spLocks noChangeArrowheads="1"/>
          </p:cNvSpPr>
          <p:nvPr/>
        </p:nvSpPr>
        <p:spPr bwMode="auto">
          <a:xfrm>
            <a:off x="5927932" y="2243011"/>
            <a:ext cx="928688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 anchor="ctr">
            <a:spAutoFit/>
          </a:bodyPr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kumimoji="0" lang="de-DE" sz="1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city</a:t>
            </a:r>
            <a:endParaRPr kumimoji="0" lang="de-DE" sz="14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618612" y="2036957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altLang="ko-KR" sz="2400" i="1" dirty="0">
                <a:latin typeface="Times New Roman" pitchFamily="18" charset="0"/>
                <a:cs typeface="Times New Roman" pitchFamily="18" charset="0"/>
              </a:rPr>
              <a:t>Aggr</a:t>
            </a:r>
            <a:endParaRPr lang="ko-KR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Line 1158"/>
          <p:cNvSpPr>
            <a:spLocks noChangeShapeType="1"/>
          </p:cNvSpPr>
          <p:nvPr/>
        </p:nvSpPr>
        <p:spPr bwMode="auto">
          <a:xfrm>
            <a:off x="5268685" y="4052721"/>
            <a:ext cx="382349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038" rIns="540000" bIns="46038" anchor="ctr"/>
          <a:lstStyle/>
          <a:p>
            <a:endParaRPr lang="ko-KR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Rectangle 1152"/>
          <p:cNvSpPr>
            <a:spLocks noChangeArrowheads="1"/>
          </p:cNvSpPr>
          <p:nvPr/>
        </p:nvSpPr>
        <p:spPr bwMode="auto">
          <a:xfrm>
            <a:off x="5926846" y="4014220"/>
            <a:ext cx="928688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 anchor="ctr">
            <a:spAutoFit/>
          </a:bodyPr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kumimoji="0" lang="de-DE" sz="1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city</a:t>
            </a:r>
            <a:endParaRPr kumimoji="0" lang="de-DE" sz="14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617526" y="3808166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altLang="ko-KR" sz="2400" i="1" dirty="0">
                <a:latin typeface="Times New Roman" pitchFamily="18" charset="0"/>
                <a:cs typeface="Times New Roman" pitchFamily="18" charset="0"/>
              </a:rPr>
              <a:t>Aggr</a:t>
            </a:r>
            <a:endParaRPr lang="ko-KR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Line 1158"/>
          <p:cNvSpPr>
            <a:spLocks noChangeShapeType="1"/>
          </p:cNvSpPr>
          <p:nvPr/>
        </p:nvSpPr>
        <p:spPr bwMode="auto">
          <a:xfrm>
            <a:off x="5272366" y="5830076"/>
            <a:ext cx="382349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038" rIns="540000" bIns="46038" anchor="ctr"/>
          <a:lstStyle/>
          <a:p>
            <a:endParaRPr lang="ko-KR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Rectangle 1152"/>
          <p:cNvSpPr>
            <a:spLocks noChangeArrowheads="1"/>
          </p:cNvSpPr>
          <p:nvPr/>
        </p:nvSpPr>
        <p:spPr bwMode="auto">
          <a:xfrm>
            <a:off x="5930527" y="5791575"/>
            <a:ext cx="928688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 anchor="ctr">
            <a:spAutoFit/>
          </a:bodyPr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kumimoji="0" lang="de-DE" sz="1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city</a:t>
            </a:r>
            <a:endParaRPr kumimoji="0" lang="de-DE" sz="14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621207" y="5585521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altLang="ko-KR" sz="2400" i="1" dirty="0">
                <a:latin typeface="Times New Roman" pitchFamily="18" charset="0"/>
                <a:cs typeface="Times New Roman" pitchFamily="18" charset="0"/>
              </a:rPr>
              <a:t>Aggr</a:t>
            </a:r>
            <a:endParaRPr lang="ko-KR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389943"/>
              </p:ext>
            </p:extLst>
          </p:nvPr>
        </p:nvGraphicFramePr>
        <p:xfrm>
          <a:off x="6955465" y="1765032"/>
          <a:ext cx="1872208" cy="103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/>
                <a:gridCol w="936104"/>
              </a:tblGrid>
              <a:tr h="21938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Aggr</a:t>
                      </a:r>
                      <a:r>
                        <a:rPr lang="en-US" altLang="ko-KR" sz="1600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city</a:t>
                      </a:r>
                      <a:endParaRPr lang="ko-KR" altLang="en-US" sz="1600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19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city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PA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33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219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789597"/>
              </p:ext>
            </p:extLst>
          </p:nvPr>
        </p:nvGraphicFramePr>
        <p:xfrm>
          <a:off x="6951784" y="3536241"/>
          <a:ext cx="1872208" cy="103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/>
                <a:gridCol w="936104"/>
              </a:tblGrid>
              <a:tr h="21938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Aggr</a:t>
                      </a:r>
                      <a:r>
                        <a:rPr lang="en-US" altLang="ko-KR" sz="1600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city</a:t>
                      </a:r>
                      <a:endParaRPr lang="ko-KR" altLang="en-US" sz="1600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19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city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150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219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HH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89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527836"/>
              </p:ext>
            </p:extLst>
          </p:nvPr>
        </p:nvGraphicFramePr>
        <p:xfrm>
          <a:off x="6951784" y="5301208"/>
          <a:ext cx="1872208" cy="103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/>
                <a:gridCol w="936104"/>
              </a:tblGrid>
              <a:tr h="21938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Aggr</a:t>
                      </a:r>
                      <a:r>
                        <a:rPr lang="en-US" altLang="ko-KR" sz="1600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city</a:t>
                      </a:r>
                      <a:endParaRPr lang="ko-KR" altLang="en-US" sz="1600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19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city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NYC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79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219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LA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63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Line 1158"/>
          <p:cNvSpPr>
            <a:spLocks noChangeShapeType="1"/>
          </p:cNvSpPr>
          <p:nvPr/>
        </p:nvSpPr>
        <p:spPr bwMode="auto">
          <a:xfrm>
            <a:off x="6476866" y="2281512"/>
            <a:ext cx="382349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038" rIns="540000" bIns="46038" anchor="ctr"/>
          <a:lstStyle/>
          <a:p>
            <a:endParaRPr lang="ko-KR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Line 1158"/>
          <p:cNvSpPr>
            <a:spLocks noChangeShapeType="1"/>
          </p:cNvSpPr>
          <p:nvPr/>
        </p:nvSpPr>
        <p:spPr bwMode="auto">
          <a:xfrm>
            <a:off x="6476866" y="4052721"/>
            <a:ext cx="382349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038" rIns="540000" bIns="46038" anchor="ctr"/>
          <a:lstStyle/>
          <a:p>
            <a:endParaRPr lang="ko-KR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Line 1158"/>
          <p:cNvSpPr>
            <a:spLocks noChangeShapeType="1"/>
          </p:cNvSpPr>
          <p:nvPr/>
        </p:nvSpPr>
        <p:spPr bwMode="auto">
          <a:xfrm>
            <a:off x="6476866" y="5830076"/>
            <a:ext cx="382349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038" rIns="540000" bIns="46038" anchor="ctr"/>
          <a:lstStyle/>
          <a:p>
            <a:endParaRPr lang="ko-KR" altLang="en-US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61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/>
      <p:bldP spid="21" grpId="0" animBg="1"/>
      <p:bldP spid="22" grpId="0"/>
      <p:bldP spid="23" grpId="0"/>
      <p:bldP spid="24" grpId="0" animBg="1"/>
      <p:bldP spid="25" grpId="0"/>
      <p:bldP spid="26" grpId="0"/>
      <p:bldP spid="30" grpId="0" animBg="1"/>
      <p:bldP spid="31" grpId="0" animBg="1"/>
      <p:bldP spid="3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71448" y="1124744"/>
            <a:ext cx="8801104" cy="5400600"/>
          </a:xfrm>
        </p:spPr>
        <p:txBody>
          <a:bodyPr>
            <a:normAutofit/>
          </a:bodyPr>
          <a:lstStyle/>
          <a:p>
            <a:pPr>
              <a:lnSpc>
                <a:spcPts val="27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ko-KR" dirty="0" smtClean="0"/>
              <a:t>Introduction</a:t>
            </a:r>
          </a:p>
          <a:p>
            <a:pPr>
              <a:lnSpc>
                <a:spcPts val="2700"/>
              </a:lnSpc>
              <a:spcBef>
                <a:spcPts val="500"/>
              </a:spcBef>
              <a:spcAft>
                <a:spcPts val="500"/>
              </a:spcAft>
            </a:pPr>
            <a:r>
              <a:rPr lang="de-DE" altLang="ko-KR" dirty="0" smtClean="0"/>
              <a:t>Related Work</a:t>
            </a:r>
          </a:p>
          <a:p>
            <a:pPr>
              <a:lnSpc>
                <a:spcPts val="2700"/>
              </a:lnSpc>
              <a:spcBef>
                <a:spcPts val="500"/>
              </a:spcBef>
              <a:spcAft>
                <a:spcPts val="500"/>
              </a:spcAft>
            </a:pPr>
            <a:r>
              <a:rPr lang="de-DE" altLang="ko-KR" dirty="0" smtClean="0"/>
              <a:t>Binary Joins with Aggregation</a:t>
            </a:r>
          </a:p>
          <a:p>
            <a:pPr>
              <a:lnSpc>
                <a:spcPts val="2700"/>
              </a:lnSpc>
              <a:spcBef>
                <a:spcPts val="500"/>
              </a:spcBef>
              <a:spcAft>
                <a:spcPts val="500"/>
              </a:spcAft>
            </a:pPr>
            <a:r>
              <a:rPr lang="de-DE" altLang="ko-KR" u="sng" dirty="0" smtClean="0"/>
              <a:t>Implementation Details</a:t>
            </a:r>
          </a:p>
          <a:p>
            <a:pPr>
              <a:lnSpc>
                <a:spcPts val="2700"/>
              </a:lnSpc>
              <a:spcBef>
                <a:spcPts val="500"/>
              </a:spcBef>
              <a:spcAft>
                <a:spcPts val="500"/>
              </a:spcAft>
            </a:pPr>
            <a:r>
              <a:rPr lang="de-DE" altLang="ko-KR" dirty="0" smtClean="0"/>
              <a:t>Multi-Way Joins</a:t>
            </a:r>
          </a:p>
          <a:p>
            <a:pPr>
              <a:lnSpc>
                <a:spcPts val="2700"/>
              </a:lnSpc>
              <a:spcBef>
                <a:spcPts val="500"/>
              </a:spcBef>
              <a:spcAft>
                <a:spcPts val="500"/>
              </a:spcAft>
            </a:pPr>
            <a:r>
              <a:rPr lang="de-DE" altLang="ko-KR" dirty="0" smtClean="0"/>
              <a:t>False </a:t>
            </a:r>
            <a:r>
              <a:rPr lang="de-DE" altLang="ko-KR" dirty="0"/>
              <a:t>Drops </a:t>
            </a:r>
            <a:r>
              <a:rPr lang="de-DE" altLang="ko-KR" dirty="0" smtClean="0"/>
              <a:t>Analysis</a:t>
            </a:r>
          </a:p>
          <a:p>
            <a:pPr>
              <a:lnSpc>
                <a:spcPts val="2700"/>
              </a:lnSpc>
              <a:spcBef>
                <a:spcPts val="500"/>
              </a:spcBef>
              <a:spcAft>
                <a:spcPts val="500"/>
              </a:spcAft>
            </a:pPr>
            <a:r>
              <a:rPr lang="de-DE" altLang="ko-KR" dirty="0" smtClean="0"/>
              <a:t>Performance Evaluation</a:t>
            </a:r>
          </a:p>
          <a:p>
            <a:pPr>
              <a:lnSpc>
                <a:spcPts val="2700"/>
              </a:lnSpc>
              <a:spcBef>
                <a:spcPts val="500"/>
              </a:spcBef>
              <a:spcAft>
                <a:spcPts val="500"/>
              </a:spcAft>
            </a:pPr>
            <a:r>
              <a:rPr lang="de-DE" altLang="ko-KR" dirty="0" smtClean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400112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Reducing the # of </a:t>
            </a:r>
            <a:r>
              <a:rPr lang="en-US" altLang="ko-KR" dirty="0"/>
              <a:t>B</a:t>
            </a:r>
            <a:r>
              <a:rPr lang="en-US" altLang="ko-KR" dirty="0" smtClean="0"/>
              <a:t>itmap </a:t>
            </a:r>
            <a:r>
              <a:rPr lang="en-US" altLang="ko-KR" dirty="0"/>
              <a:t>C</a:t>
            </a:r>
            <a:r>
              <a:rPr lang="en-US" altLang="ko-KR" dirty="0" smtClean="0"/>
              <a:t>omparisons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2077691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Two additional bitmaps</a:t>
            </a:r>
          </a:p>
          <a:p>
            <a:pPr lvl="1"/>
            <a:r>
              <a:rPr lang="en-US" altLang="ko-KR" sz="2200" dirty="0" smtClean="0"/>
              <a:t>Objects without join </a:t>
            </a:r>
            <a:r>
              <a:rPr lang="en-US" altLang="ko-KR" sz="2200" dirty="0"/>
              <a:t>p</a:t>
            </a:r>
            <a:r>
              <a:rPr lang="en-US" altLang="ko-KR" sz="2200" dirty="0" smtClean="0"/>
              <a:t>artner </a:t>
            </a:r>
            <a:r>
              <a:rPr lang="en-US" altLang="ko-KR" sz="2200" dirty="0" smtClean="0">
                <a:sym typeface="Wingdings" pitchFamily="2" charset="2"/>
              </a:rPr>
              <a:t> </a:t>
            </a:r>
            <a:r>
              <a:rPr lang="en-US" altLang="ko-KR" sz="2200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used</a:t>
            </a:r>
            <a:r>
              <a:rPr lang="en-US" altLang="ko-KR" sz="2200" dirty="0" smtClean="0">
                <a:sym typeface="Wingdings" pitchFamily="2" charset="2"/>
              </a:rPr>
              <a:t> bitmap</a:t>
            </a:r>
            <a:br>
              <a:rPr lang="en-US" altLang="ko-KR" sz="2200" dirty="0" smtClean="0">
                <a:sym typeface="Wingdings" pitchFamily="2" charset="2"/>
              </a:rPr>
            </a:br>
            <a:r>
              <a:rPr lang="en-US" altLang="ko-KR" sz="2200" dirty="0" smtClean="0">
                <a:sym typeface="Wingdings" pitchFamily="2" charset="2"/>
              </a:rPr>
              <a:t>	</a:t>
            </a:r>
            <a:r>
              <a:rPr lang="en-US" altLang="ko-KR" sz="2200" dirty="0">
                <a:sym typeface="Wingdings" pitchFamily="2" charset="2"/>
              </a:rPr>
              <a:t> </a:t>
            </a:r>
            <a:r>
              <a:rPr lang="en-US" altLang="ko-KR" sz="2200" dirty="0" smtClean="0">
                <a:sym typeface="Wingdings" pitchFamily="2" charset="2"/>
              </a:rPr>
              <a:t>    used := B1 | B2 | … | </a:t>
            </a:r>
            <a:r>
              <a:rPr lang="en-US" altLang="ko-KR" sz="2200" dirty="0" err="1" smtClean="0">
                <a:sym typeface="Wingdings" pitchFamily="2" charset="2"/>
              </a:rPr>
              <a:t>Bn</a:t>
            </a:r>
            <a:endParaRPr lang="en-US" altLang="ko-KR" sz="2200" dirty="0" smtClean="0">
              <a:sym typeface="Wingdings" pitchFamily="2" charset="2"/>
            </a:endParaRPr>
          </a:p>
          <a:p>
            <a:pPr lvl="1"/>
            <a:r>
              <a:rPr lang="en-US" altLang="ko-KR" sz="2200" dirty="0" smtClean="0">
                <a:sym typeface="Wingdings" pitchFamily="2" charset="2"/>
              </a:rPr>
              <a:t>Objects without collision  </a:t>
            </a:r>
            <a:r>
              <a:rPr lang="en-US" altLang="ko-KR" sz="2200" i="1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coll</a:t>
            </a:r>
            <a:r>
              <a:rPr lang="en-US" altLang="ko-KR" sz="2200" dirty="0" smtClean="0">
                <a:sym typeface="Wingdings" pitchFamily="2" charset="2"/>
              </a:rPr>
              <a:t> bitmap</a:t>
            </a:r>
            <a:br>
              <a:rPr lang="en-US" altLang="ko-KR" sz="2200" dirty="0" smtClean="0">
                <a:sym typeface="Wingdings" pitchFamily="2" charset="2"/>
              </a:rPr>
            </a:br>
            <a:r>
              <a:rPr lang="en-US" altLang="ko-KR" sz="2200" dirty="0" smtClean="0">
                <a:sym typeface="Wingdings" pitchFamily="2" charset="2"/>
              </a:rPr>
              <a:t>        </a:t>
            </a:r>
            <a:r>
              <a:rPr lang="en-US" altLang="ko-KR" sz="2200" dirty="0" err="1" smtClean="0">
                <a:sym typeface="Wingdings" pitchFamily="2" charset="2"/>
              </a:rPr>
              <a:t>coll</a:t>
            </a:r>
            <a:r>
              <a:rPr lang="en-US" altLang="ko-KR" sz="2200" dirty="0" smtClean="0">
                <a:sym typeface="Wingdings" pitchFamily="2" charset="2"/>
              </a:rPr>
              <a:t>[k] = 1   if two (or more) bitmaps of k-</a:t>
            </a:r>
            <a:r>
              <a:rPr lang="en-US" altLang="ko-KR" sz="2200" dirty="0" err="1" smtClean="0">
                <a:sym typeface="Wingdings" pitchFamily="2" charset="2"/>
              </a:rPr>
              <a:t>th</a:t>
            </a:r>
            <a:r>
              <a:rPr lang="en-US" altLang="ko-KR" sz="2200" dirty="0" smtClean="0">
                <a:sym typeface="Wingdings" pitchFamily="2" charset="2"/>
              </a:rPr>
              <a:t> index = 1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928827"/>
              </p:ext>
            </p:extLst>
          </p:nvPr>
        </p:nvGraphicFramePr>
        <p:xfrm>
          <a:off x="1740024" y="3435816"/>
          <a:ext cx="455712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712"/>
              </a:tblGrid>
              <a:tr h="1764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en-US" altLang="ko-KR" sz="18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sz="1800" baseline="-25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sz="18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218212"/>
              </p:ext>
            </p:extLst>
          </p:nvPr>
        </p:nvGraphicFramePr>
        <p:xfrm>
          <a:off x="2316088" y="3435816"/>
          <a:ext cx="455712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712"/>
              </a:tblGrid>
              <a:tr h="1764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en-US" altLang="ko-KR" sz="18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ko-KR" altLang="en-US" sz="1800" baseline="-25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752666"/>
              </p:ext>
            </p:extLst>
          </p:nvPr>
        </p:nvGraphicFramePr>
        <p:xfrm>
          <a:off x="2892152" y="3435816"/>
          <a:ext cx="455712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712"/>
              </a:tblGrid>
              <a:tr h="1764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en-US" altLang="ko-KR" sz="18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ko-KR" altLang="en-US" sz="1800" baseline="-25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sz="18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22601"/>
              </p:ext>
            </p:extLst>
          </p:nvPr>
        </p:nvGraphicFramePr>
        <p:xfrm>
          <a:off x="4211960" y="3435816"/>
          <a:ext cx="720080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/>
              </a:tblGrid>
              <a:tr h="1764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used</a:t>
                      </a:r>
                      <a:endParaRPr lang="ko-KR" altLang="en-US" sz="1800" baseline="-25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sz="18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456931"/>
              </p:ext>
            </p:extLst>
          </p:nvPr>
        </p:nvGraphicFramePr>
        <p:xfrm>
          <a:off x="5148064" y="3435816"/>
          <a:ext cx="720080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/>
              </a:tblGrid>
              <a:tr h="1764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coll</a:t>
                      </a:r>
                      <a:endParaRPr lang="ko-KR" altLang="en-US" sz="1800" baseline="-25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sz="18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5484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Increasing Locality on Bitmaps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991269"/>
            <a:ext cx="7776864" cy="5655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(n + 2) bitmaps of length b  </a:t>
            </a:r>
            <a:r>
              <a:rPr lang="en-US" altLang="ko-KR" dirty="0" smtClean="0">
                <a:sym typeface="Wingdings" pitchFamily="2" charset="2"/>
              </a:rPr>
              <a:t>  1 bitmap of length (n + 2) * b</a:t>
            </a:r>
            <a:endParaRPr lang="en-US" altLang="ko-K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56792"/>
            <a:ext cx="7004504" cy="514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758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400" dirty="0" smtClean="0"/>
              <a:t>Teaming Up Join and Aggregation: Build Phase</a:t>
            </a:r>
            <a:endParaRPr lang="ko-KR" altLang="en-US" sz="3400" dirty="0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452844"/>
              </p:ext>
            </p:extLst>
          </p:nvPr>
        </p:nvGraphicFramePr>
        <p:xfrm>
          <a:off x="539552" y="1988840"/>
          <a:ext cx="1872208" cy="1549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/>
                <a:gridCol w="936104"/>
              </a:tblGrid>
              <a:tr h="21938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customer</a:t>
                      </a:r>
                      <a:r>
                        <a:rPr lang="en-US" altLang="ko-KR" sz="16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sz="1600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19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c#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city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PA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219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219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219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PA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89053"/>
              </p:ext>
            </p:extLst>
          </p:nvPr>
        </p:nvGraphicFramePr>
        <p:xfrm>
          <a:off x="3635896" y="4255824"/>
          <a:ext cx="1872208" cy="16214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/>
                <a:gridCol w="936104"/>
              </a:tblGrid>
              <a:tr h="27024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HT_Join</a:t>
                      </a:r>
                      <a:endParaRPr lang="ko-KR" altLang="en-US" sz="1600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702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c#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ptr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24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27024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27024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27024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39682"/>
              </p:ext>
            </p:extLst>
          </p:nvPr>
        </p:nvGraphicFramePr>
        <p:xfrm>
          <a:off x="3635896" y="2023576"/>
          <a:ext cx="1872208" cy="1549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/>
                <a:gridCol w="936104"/>
              </a:tblGrid>
              <a:tr h="21938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HT_Temp</a:t>
                      </a:r>
                      <a:endParaRPr lang="ko-KR" altLang="en-US" sz="1600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19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city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ptr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38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21938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21938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21938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860527"/>
              </p:ext>
            </p:extLst>
          </p:nvPr>
        </p:nvGraphicFramePr>
        <p:xfrm>
          <a:off x="6372200" y="2060848"/>
          <a:ext cx="2255913" cy="20367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1971"/>
                <a:gridCol w="751971"/>
                <a:gridCol w="751971"/>
              </a:tblGrid>
              <a:tr h="36004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Hasharea</a:t>
                      </a:r>
                      <a:endParaRPr lang="ko-KR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city</a:t>
                      </a:r>
                      <a:endParaRPr lang="ko-KR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  <a:endParaRPr lang="ko-KR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hit</a:t>
                      </a:r>
                      <a:endParaRPr lang="ko-KR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8881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438881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438881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611560" y="2492896"/>
            <a:ext cx="1728192" cy="28803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55694"/>
              </p:ext>
            </p:extLst>
          </p:nvPr>
        </p:nvGraphicFramePr>
        <p:xfrm>
          <a:off x="3635896" y="2549559"/>
          <a:ext cx="1872208" cy="265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/>
                <a:gridCol w="936104"/>
              </a:tblGrid>
              <a:tr h="87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PA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/>
                </a:tc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330632"/>
              </p:ext>
            </p:extLst>
          </p:nvPr>
        </p:nvGraphicFramePr>
        <p:xfrm>
          <a:off x="6381825" y="2780928"/>
          <a:ext cx="2232249" cy="4603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4083"/>
                <a:gridCol w="744083"/>
                <a:gridCol w="744083"/>
              </a:tblGrid>
              <a:tr h="4603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PA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 anchor="ctr"/>
                </a:tc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458538"/>
              </p:ext>
            </p:extLst>
          </p:nvPr>
        </p:nvGraphicFramePr>
        <p:xfrm>
          <a:off x="3635896" y="4787527"/>
          <a:ext cx="1872208" cy="265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/>
                <a:gridCol w="936104"/>
              </a:tblGrid>
              <a:tr h="87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/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606568" y="2741546"/>
            <a:ext cx="1728192" cy="28803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834326"/>
              </p:ext>
            </p:extLst>
          </p:nvPr>
        </p:nvGraphicFramePr>
        <p:xfrm>
          <a:off x="3635896" y="2817778"/>
          <a:ext cx="1872208" cy="265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/>
                <a:gridCol w="936104"/>
              </a:tblGrid>
              <a:tr h="87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/>
                </a:tc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097638"/>
              </p:ext>
            </p:extLst>
          </p:nvPr>
        </p:nvGraphicFramePr>
        <p:xfrm>
          <a:off x="6381824" y="3235568"/>
          <a:ext cx="2232249" cy="4814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4083"/>
                <a:gridCol w="744083"/>
                <a:gridCol w="744083"/>
              </a:tblGrid>
              <a:tr h="481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 anchor="ctr"/>
                </a:tc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323393"/>
              </p:ext>
            </p:extLst>
          </p:nvPr>
        </p:nvGraphicFramePr>
        <p:xfrm>
          <a:off x="3635896" y="5056309"/>
          <a:ext cx="1872208" cy="265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/>
                <a:gridCol w="936104"/>
              </a:tblGrid>
              <a:tr h="87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/>
                </a:tc>
              </a:tr>
            </a:tbl>
          </a:graphicData>
        </a:graphic>
      </p:graphicFrame>
      <p:sp>
        <p:nvSpPr>
          <p:cNvPr id="56" name="직사각형 55"/>
          <p:cNvSpPr/>
          <p:nvPr/>
        </p:nvSpPr>
        <p:spPr>
          <a:xfrm>
            <a:off x="611560" y="2990196"/>
            <a:ext cx="1728192" cy="28803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223959"/>
              </p:ext>
            </p:extLst>
          </p:nvPr>
        </p:nvGraphicFramePr>
        <p:xfrm>
          <a:off x="3635896" y="5325091"/>
          <a:ext cx="1872208" cy="265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/>
                <a:gridCol w="936104"/>
              </a:tblGrid>
              <a:tr h="87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/>
                </a:tc>
              </a:tr>
            </a:tbl>
          </a:graphicData>
        </a:graphic>
      </p:graphicFrame>
      <p:sp>
        <p:nvSpPr>
          <p:cNvPr id="59" name="직사각형 58"/>
          <p:cNvSpPr/>
          <p:nvPr/>
        </p:nvSpPr>
        <p:spPr>
          <a:xfrm>
            <a:off x="611560" y="3268603"/>
            <a:ext cx="1728192" cy="28803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872149"/>
              </p:ext>
            </p:extLst>
          </p:nvPr>
        </p:nvGraphicFramePr>
        <p:xfrm>
          <a:off x="3635896" y="5598865"/>
          <a:ext cx="1872208" cy="265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/>
                <a:gridCol w="936104"/>
              </a:tblGrid>
              <a:tr h="87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/>
                </a:tc>
              </a:tr>
            </a:tbl>
          </a:graphicData>
        </a:graphic>
      </p:graphicFrame>
      <p:sp>
        <p:nvSpPr>
          <p:cNvPr id="48" name="Line 1158"/>
          <p:cNvSpPr>
            <a:spLocks noChangeShapeType="1"/>
          </p:cNvSpPr>
          <p:nvPr/>
        </p:nvSpPr>
        <p:spPr bwMode="auto">
          <a:xfrm>
            <a:off x="5023297" y="2685036"/>
            <a:ext cx="1420910" cy="200526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038" rIns="540000" bIns="46038" anchor="ctr"/>
          <a:lstStyle/>
          <a:p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Line 1158"/>
          <p:cNvSpPr>
            <a:spLocks noChangeShapeType="1"/>
          </p:cNvSpPr>
          <p:nvPr/>
        </p:nvSpPr>
        <p:spPr bwMode="auto">
          <a:xfrm flipV="1">
            <a:off x="5023298" y="2941113"/>
            <a:ext cx="1420909" cy="197117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038" rIns="540000" bIns="46038" anchor="ctr"/>
          <a:lstStyle/>
          <a:p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Line 1158"/>
          <p:cNvSpPr>
            <a:spLocks noChangeShapeType="1"/>
          </p:cNvSpPr>
          <p:nvPr/>
        </p:nvSpPr>
        <p:spPr bwMode="auto">
          <a:xfrm>
            <a:off x="5023298" y="2941114"/>
            <a:ext cx="1420909" cy="471504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038" rIns="540000" bIns="46038" anchor="ctr"/>
          <a:lstStyle/>
          <a:p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Line 1158"/>
          <p:cNvSpPr>
            <a:spLocks noChangeShapeType="1"/>
          </p:cNvSpPr>
          <p:nvPr/>
        </p:nvSpPr>
        <p:spPr bwMode="auto">
          <a:xfrm flipV="1">
            <a:off x="5023296" y="3501008"/>
            <a:ext cx="1420911" cy="166736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038" rIns="540000" bIns="46038" anchor="ctr"/>
          <a:lstStyle/>
          <a:p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Line 1158"/>
          <p:cNvSpPr>
            <a:spLocks noChangeShapeType="1"/>
          </p:cNvSpPr>
          <p:nvPr/>
        </p:nvSpPr>
        <p:spPr bwMode="auto">
          <a:xfrm flipV="1">
            <a:off x="5023294" y="3556633"/>
            <a:ext cx="1420913" cy="1931721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038" rIns="540000" bIns="46038" anchor="ctr"/>
          <a:lstStyle/>
          <a:p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Line 1158"/>
          <p:cNvSpPr>
            <a:spLocks noChangeShapeType="1"/>
          </p:cNvSpPr>
          <p:nvPr/>
        </p:nvSpPr>
        <p:spPr bwMode="auto">
          <a:xfrm flipV="1">
            <a:off x="5023298" y="3029577"/>
            <a:ext cx="1420909" cy="2699999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038" rIns="540000" bIns="46038" anchor="ctr"/>
          <a:lstStyle/>
          <a:p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51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  <p:bldP spid="50" grpId="0" animBg="1"/>
      <p:bldP spid="50" grpId="1" animBg="1"/>
      <p:bldP spid="56" grpId="0" animBg="1"/>
      <p:bldP spid="56" grpId="1" animBg="1"/>
      <p:bldP spid="59" grpId="0" animBg="1"/>
      <p:bldP spid="48" grpId="0" animBg="1"/>
      <p:bldP spid="49" grpId="0" animBg="1"/>
      <p:bldP spid="52" grpId="0" animBg="1"/>
      <p:bldP spid="55" grpId="0" animBg="1"/>
      <p:bldP spid="58" grpId="0" animBg="1"/>
      <p:bldP spid="6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400" dirty="0" smtClean="0"/>
              <a:t>Teaming Up Join and Aggregation: Probe Phase</a:t>
            </a:r>
            <a:endParaRPr lang="ko-KR" altLang="en-US" sz="3400" dirty="0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677427"/>
              </p:ext>
            </p:extLst>
          </p:nvPr>
        </p:nvGraphicFramePr>
        <p:xfrm>
          <a:off x="539552" y="1988840"/>
          <a:ext cx="1872208" cy="1549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/>
                <a:gridCol w="936104"/>
              </a:tblGrid>
              <a:tr h="21938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customer</a:t>
                      </a:r>
                      <a:r>
                        <a:rPr lang="en-US" altLang="ko-KR" sz="16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sz="1600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19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c#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city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PA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219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219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219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PA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239536"/>
              </p:ext>
            </p:extLst>
          </p:nvPr>
        </p:nvGraphicFramePr>
        <p:xfrm>
          <a:off x="3635896" y="4255824"/>
          <a:ext cx="1872208" cy="16214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/>
                <a:gridCol w="936104"/>
              </a:tblGrid>
              <a:tr h="27024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HT_Join</a:t>
                      </a:r>
                      <a:endParaRPr lang="ko-KR" altLang="en-US" sz="1600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702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c#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ptr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24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27024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27024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27024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839552"/>
              </p:ext>
            </p:extLst>
          </p:nvPr>
        </p:nvGraphicFramePr>
        <p:xfrm>
          <a:off x="3635896" y="2023576"/>
          <a:ext cx="1872208" cy="1549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/>
                <a:gridCol w="936104"/>
              </a:tblGrid>
              <a:tr h="21938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HT_Temp</a:t>
                      </a:r>
                      <a:endParaRPr lang="ko-KR" altLang="en-US" sz="1600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19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city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ptr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38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21938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21938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21938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209214"/>
              </p:ext>
            </p:extLst>
          </p:nvPr>
        </p:nvGraphicFramePr>
        <p:xfrm>
          <a:off x="539552" y="4221088"/>
          <a:ext cx="2255913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1971"/>
                <a:gridCol w="751971"/>
                <a:gridCol w="751971"/>
              </a:tblGrid>
              <a:tr h="131692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order</a:t>
                      </a:r>
                      <a:r>
                        <a:rPr lang="en-US" altLang="ko-KR" sz="16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316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o#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c#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6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316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ko-KR" altLang="en-US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ko-KR" altLang="en-US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Times New Roman" pitchFamily="18" charset="0"/>
                          <a:cs typeface="Times New Roman" pitchFamily="18" charset="0"/>
                        </a:rPr>
                        <a:t>66</a:t>
                      </a:r>
                      <a:endParaRPr lang="ko-KR" altLang="en-US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1316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43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33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1316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42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1316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  <a:endParaRPr lang="ko-KR" altLang="en-US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ko-KR" altLang="en-US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063715"/>
              </p:ext>
            </p:extLst>
          </p:nvPr>
        </p:nvGraphicFramePr>
        <p:xfrm>
          <a:off x="6372200" y="2060848"/>
          <a:ext cx="2255913" cy="20367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1971"/>
                <a:gridCol w="751971"/>
                <a:gridCol w="751971"/>
              </a:tblGrid>
              <a:tr h="36004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Hasharea</a:t>
                      </a:r>
                      <a:endParaRPr lang="ko-KR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city</a:t>
                      </a:r>
                      <a:endParaRPr lang="ko-KR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  <a:endParaRPr lang="ko-KR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hit</a:t>
                      </a:r>
                      <a:endParaRPr lang="ko-KR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8881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438881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438881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217780"/>
              </p:ext>
            </p:extLst>
          </p:nvPr>
        </p:nvGraphicFramePr>
        <p:xfrm>
          <a:off x="3635896" y="2549559"/>
          <a:ext cx="1872208" cy="265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/>
                <a:gridCol w="936104"/>
              </a:tblGrid>
              <a:tr h="87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PA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/>
                </a:tc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29328"/>
              </p:ext>
            </p:extLst>
          </p:nvPr>
        </p:nvGraphicFramePr>
        <p:xfrm>
          <a:off x="6381825" y="2780928"/>
          <a:ext cx="2232249" cy="4603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4083"/>
                <a:gridCol w="744083"/>
                <a:gridCol w="744083"/>
              </a:tblGrid>
              <a:tr h="4603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PA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 anchor="ctr"/>
                </a:tc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582235"/>
              </p:ext>
            </p:extLst>
          </p:nvPr>
        </p:nvGraphicFramePr>
        <p:xfrm>
          <a:off x="3635896" y="4787527"/>
          <a:ext cx="1872208" cy="265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/>
                <a:gridCol w="936104"/>
              </a:tblGrid>
              <a:tr h="87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/>
                </a:tc>
              </a:tr>
            </a:tbl>
          </a:graphicData>
        </a:graphic>
      </p:graphicFrame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949467"/>
              </p:ext>
            </p:extLst>
          </p:nvPr>
        </p:nvGraphicFramePr>
        <p:xfrm>
          <a:off x="3635896" y="2817778"/>
          <a:ext cx="1872208" cy="265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/>
                <a:gridCol w="936104"/>
              </a:tblGrid>
              <a:tr h="87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/>
                </a:tc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36094"/>
              </p:ext>
            </p:extLst>
          </p:nvPr>
        </p:nvGraphicFramePr>
        <p:xfrm>
          <a:off x="6381824" y="3235568"/>
          <a:ext cx="2232249" cy="4814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4083"/>
                <a:gridCol w="744083"/>
                <a:gridCol w="744083"/>
              </a:tblGrid>
              <a:tr h="481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 anchor="ctr"/>
                </a:tc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111183"/>
              </p:ext>
            </p:extLst>
          </p:nvPr>
        </p:nvGraphicFramePr>
        <p:xfrm>
          <a:off x="3635896" y="5056309"/>
          <a:ext cx="1872208" cy="265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/>
                <a:gridCol w="936104"/>
              </a:tblGrid>
              <a:tr h="87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/>
                </a:tc>
              </a:tr>
            </a:tbl>
          </a:graphicData>
        </a:graphic>
      </p:graphicFrame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623585"/>
              </p:ext>
            </p:extLst>
          </p:nvPr>
        </p:nvGraphicFramePr>
        <p:xfrm>
          <a:off x="3635896" y="5325091"/>
          <a:ext cx="1872208" cy="265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/>
                <a:gridCol w="936104"/>
              </a:tblGrid>
              <a:tr h="87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/>
                </a:tc>
              </a:tr>
            </a:tbl>
          </a:graphicData>
        </a:graphic>
      </p:graphicFrame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440393"/>
              </p:ext>
            </p:extLst>
          </p:nvPr>
        </p:nvGraphicFramePr>
        <p:xfrm>
          <a:off x="3635896" y="5598865"/>
          <a:ext cx="1872208" cy="265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/>
                <a:gridCol w="936104"/>
              </a:tblGrid>
              <a:tr h="87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/>
                </a:tc>
              </a:tr>
            </a:tbl>
          </a:graphicData>
        </a:graphic>
      </p:graphicFrame>
      <p:sp>
        <p:nvSpPr>
          <p:cNvPr id="62" name="직사각형 61"/>
          <p:cNvSpPr/>
          <p:nvPr/>
        </p:nvSpPr>
        <p:spPr>
          <a:xfrm>
            <a:off x="611560" y="4672385"/>
            <a:ext cx="2088232" cy="28803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84181"/>
              </p:ext>
            </p:extLst>
          </p:nvPr>
        </p:nvGraphicFramePr>
        <p:xfrm>
          <a:off x="6381825" y="3241026"/>
          <a:ext cx="2232249" cy="4814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4083"/>
                <a:gridCol w="744083"/>
                <a:gridCol w="744083"/>
              </a:tblGrid>
              <a:tr h="481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4" name="직사각형 63"/>
          <p:cNvSpPr/>
          <p:nvPr/>
        </p:nvSpPr>
        <p:spPr>
          <a:xfrm>
            <a:off x="611560" y="4917285"/>
            <a:ext cx="2088232" cy="28803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611560" y="5157192"/>
            <a:ext cx="2088232" cy="28803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078122"/>
              </p:ext>
            </p:extLst>
          </p:nvPr>
        </p:nvGraphicFramePr>
        <p:xfrm>
          <a:off x="6381825" y="2787139"/>
          <a:ext cx="2232249" cy="4814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4083"/>
                <a:gridCol w="744083"/>
                <a:gridCol w="744083"/>
              </a:tblGrid>
              <a:tr h="481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PA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33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8" name="Line 1158"/>
          <p:cNvSpPr>
            <a:spLocks noChangeShapeType="1"/>
          </p:cNvSpPr>
          <p:nvPr/>
        </p:nvSpPr>
        <p:spPr bwMode="auto">
          <a:xfrm>
            <a:off x="5023297" y="2685036"/>
            <a:ext cx="1420910" cy="200526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038" rIns="540000" bIns="46038" anchor="ctr"/>
          <a:lstStyle/>
          <a:p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Line 1158"/>
          <p:cNvSpPr>
            <a:spLocks noChangeShapeType="1"/>
          </p:cNvSpPr>
          <p:nvPr/>
        </p:nvSpPr>
        <p:spPr bwMode="auto">
          <a:xfrm flipV="1">
            <a:off x="5023298" y="2941113"/>
            <a:ext cx="1420909" cy="197117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038" rIns="540000" bIns="46038" anchor="ctr"/>
          <a:lstStyle/>
          <a:p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Line 1158"/>
          <p:cNvSpPr>
            <a:spLocks noChangeShapeType="1"/>
          </p:cNvSpPr>
          <p:nvPr/>
        </p:nvSpPr>
        <p:spPr bwMode="auto">
          <a:xfrm>
            <a:off x="5023298" y="2941114"/>
            <a:ext cx="1420909" cy="471504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038" rIns="540000" bIns="46038" anchor="ctr"/>
          <a:lstStyle/>
          <a:p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Line 1158"/>
          <p:cNvSpPr>
            <a:spLocks noChangeShapeType="1"/>
          </p:cNvSpPr>
          <p:nvPr/>
        </p:nvSpPr>
        <p:spPr bwMode="auto">
          <a:xfrm flipV="1">
            <a:off x="5023296" y="3501008"/>
            <a:ext cx="1420911" cy="166736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038" rIns="540000" bIns="46038" anchor="ctr"/>
          <a:lstStyle/>
          <a:p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Line 1158"/>
          <p:cNvSpPr>
            <a:spLocks noChangeShapeType="1"/>
          </p:cNvSpPr>
          <p:nvPr/>
        </p:nvSpPr>
        <p:spPr bwMode="auto">
          <a:xfrm flipV="1">
            <a:off x="5023294" y="3556633"/>
            <a:ext cx="1420913" cy="1931721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038" rIns="540000" bIns="46038" anchor="ctr"/>
          <a:lstStyle/>
          <a:p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Line 1158"/>
          <p:cNvSpPr>
            <a:spLocks noChangeShapeType="1"/>
          </p:cNvSpPr>
          <p:nvPr/>
        </p:nvSpPr>
        <p:spPr bwMode="auto">
          <a:xfrm flipV="1">
            <a:off x="5023298" y="3029577"/>
            <a:ext cx="1420909" cy="2699999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038" rIns="540000" bIns="46038" anchor="ctr"/>
          <a:lstStyle/>
          <a:p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491880" y="5301208"/>
            <a:ext cx="2088232" cy="28803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491880" y="4773269"/>
            <a:ext cx="2088232" cy="28803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764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2" grpId="1" animBg="1"/>
      <p:bldP spid="64" grpId="0" animBg="1"/>
      <p:bldP spid="64" grpId="1" animBg="1"/>
      <p:bldP spid="65" grpId="0" animBg="1"/>
      <p:bldP spid="48" grpId="1" animBg="1"/>
      <p:bldP spid="52" grpId="1" animBg="1"/>
      <p:bldP spid="27" grpId="0" animBg="1"/>
      <p:bldP spid="27" grpId="1" animBg="1"/>
      <p:bldP spid="28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71448" y="1124744"/>
            <a:ext cx="8801104" cy="5400600"/>
          </a:xfrm>
        </p:spPr>
        <p:txBody>
          <a:bodyPr>
            <a:normAutofit/>
          </a:bodyPr>
          <a:lstStyle/>
          <a:p>
            <a:pPr>
              <a:lnSpc>
                <a:spcPts val="27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ko-KR" dirty="0" smtClean="0"/>
              <a:t>Introduction</a:t>
            </a:r>
          </a:p>
          <a:p>
            <a:pPr>
              <a:lnSpc>
                <a:spcPts val="2700"/>
              </a:lnSpc>
              <a:spcBef>
                <a:spcPts val="500"/>
              </a:spcBef>
              <a:spcAft>
                <a:spcPts val="500"/>
              </a:spcAft>
            </a:pPr>
            <a:r>
              <a:rPr lang="de-DE" altLang="ko-KR" dirty="0" smtClean="0"/>
              <a:t>Related Work</a:t>
            </a:r>
          </a:p>
          <a:p>
            <a:pPr>
              <a:lnSpc>
                <a:spcPts val="2700"/>
              </a:lnSpc>
              <a:spcBef>
                <a:spcPts val="500"/>
              </a:spcBef>
              <a:spcAft>
                <a:spcPts val="500"/>
              </a:spcAft>
            </a:pPr>
            <a:r>
              <a:rPr lang="de-DE" altLang="ko-KR" dirty="0" smtClean="0"/>
              <a:t>Binary Joins with Aggregation</a:t>
            </a:r>
          </a:p>
          <a:p>
            <a:pPr>
              <a:lnSpc>
                <a:spcPts val="2700"/>
              </a:lnSpc>
              <a:spcBef>
                <a:spcPts val="500"/>
              </a:spcBef>
              <a:spcAft>
                <a:spcPts val="500"/>
              </a:spcAft>
            </a:pPr>
            <a:r>
              <a:rPr lang="de-DE" altLang="ko-KR" dirty="0" smtClean="0"/>
              <a:t>Implementation Details</a:t>
            </a:r>
          </a:p>
          <a:p>
            <a:pPr>
              <a:lnSpc>
                <a:spcPts val="2700"/>
              </a:lnSpc>
              <a:spcBef>
                <a:spcPts val="500"/>
              </a:spcBef>
              <a:spcAft>
                <a:spcPts val="500"/>
              </a:spcAft>
            </a:pPr>
            <a:r>
              <a:rPr lang="de-DE" altLang="ko-KR" u="sng" dirty="0" smtClean="0"/>
              <a:t>Multi-Way Joins</a:t>
            </a:r>
          </a:p>
          <a:p>
            <a:pPr>
              <a:lnSpc>
                <a:spcPts val="2700"/>
              </a:lnSpc>
              <a:spcBef>
                <a:spcPts val="500"/>
              </a:spcBef>
              <a:spcAft>
                <a:spcPts val="500"/>
              </a:spcAft>
            </a:pPr>
            <a:r>
              <a:rPr lang="de-DE" altLang="ko-KR" dirty="0" smtClean="0"/>
              <a:t>False </a:t>
            </a:r>
            <a:r>
              <a:rPr lang="de-DE" altLang="ko-KR" dirty="0"/>
              <a:t>Drops </a:t>
            </a:r>
            <a:r>
              <a:rPr lang="de-DE" altLang="ko-KR" dirty="0" smtClean="0"/>
              <a:t>Analysis</a:t>
            </a:r>
          </a:p>
          <a:p>
            <a:pPr>
              <a:lnSpc>
                <a:spcPts val="2700"/>
              </a:lnSpc>
              <a:spcBef>
                <a:spcPts val="500"/>
              </a:spcBef>
              <a:spcAft>
                <a:spcPts val="500"/>
              </a:spcAft>
            </a:pPr>
            <a:r>
              <a:rPr lang="de-DE" altLang="ko-KR" dirty="0" smtClean="0"/>
              <a:t>Performance Evaluation</a:t>
            </a:r>
          </a:p>
          <a:p>
            <a:pPr>
              <a:lnSpc>
                <a:spcPts val="2700"/>
              </a:lnSpc>
              <a:spcBef>
                <a:spcPts val="500"/>
              </a:spcBef>
              <a:spcAft>
                <a:spcPts val="500"/>
              </a:spcAft>
            </a:pPr>
            <a:r>
              <a:rPr lang="de-DE" altLang="ko-KR" dirty="0" smtClean="0"/>
              <a:t>Discussion</a:t>
            </a:r>
            <a:endParaRPr lang="en-US" altLang="ko-KR" dirty="0" smtClean="0"/>
          </a:p>
          <a:p>
            <a:pPr lvl="1">
              <a:lnSpc>
                <a:spcPts val="2700"/>
              </a:lnSpc>
              <a:spcBef>
                <a:spcPts val="500"/>
              </a:spcBef>
              <a:spcAft>
                <a:spcPts val="500"/>
              </a:spcAft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0479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Multi-Way Joins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88318" y="1340768"/>
            <a:ext cx="3939666" cy="129614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smtClean="0"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c.city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b="1" dirty="0" smtClean="0">
                <a:latin typeface="Times New Roman" pitchFamily="18" charset="0"/>
                <a:cs typeface="Times New Roman" pitchFamily="18" charset="0"/>
              </a:rPr>
              <a:t>sum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l.price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altLang="ko-KR" b="1" dirty="0" smtClean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customer c, order o, </a:t>
            </a:r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lineitem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l</a:t>
            </a:r>
          </a:p>
          <a:p>
            <a:r>
              <a:rPr lang="en-US" altLang="ko-KR" b="1" dirty="0" smtClean="0"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c.c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# = </a:t>
            </a:r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o.c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# </a:t>
            </a:r>
            <a:r>
              <a:rPr lang="en-US" altLang="ko-KR" b="1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l.o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# = </a:t>
            </a:r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o.o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#</a:t>
            </a:r>
          </a:p>
          <a:p>
            <a:r>
              <a:rPr lang="en-US" altLang="ko-KR" b="1" dirty="0" smtClean="0">
                <a:latin typeface="Times New Roman" pitchFamily="18" charset="0"/>
                <a:cs typeface="Times New Roman" pitchFamily="18" charset="0"/>
              </a:rPr>
              <a:t>GROUP BY </a:t>
            </a:r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c.city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1043608" y="3172541"/>
            <a:ext cx="6099175" cy="501650"/>
            <a:chOff x="0" y="1259"/>
            <a:chExt cx="3842" cy="316"/>
          </a:xfrm>
        </p:grpSpPr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0" y="1259"/>
              <a:ext cx="384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tIns="0" bIns="0" anchor="b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sz="2400" dirty="0">
                  <a:latin typeface="Calibri" pitchFamily="34" charset="0"/>
                  <a:cs typeface="Calibri" pitchFamily="34" charset="0"/>
                </a:rPr>
                <a:t>Group     (Customer        </a:t>
              </a:r>
              <a:r>
                <a:rPr lang="de-DE" sz="2400" dirty="0" smtClean="0">
                  <a:latin typeface="Calibri" pitchFamily="34" charset="0"/>
                  <a:cs typeface="Calibri" pitchFamily="34" charset="0"/>
                </a:rPr>
                <a:t> Order          Lineitem</a:t>
              </a:r>
              <a:r>
                <a:rPr lang="de-DE" sz="2400" dirty="0">
                  <a:latin typeface="Calibri" pitchFamily="34" charset="0"/>
                  <a:cs typeface="Calibri" pitchFamily="34" charset="0"/>
                </a:rPr>
                <a:t>)</a:t>
              </a:r>
              <a:endParaRPr lang="de-DE" sz="1600" dirty="0"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469" y="1312"/>
              <a:ext cx="2431" cy="263"/>
              <a:chOff x="469" y="1312"/>
              <a:chExt cx="2431" cy="263"/>
            </a:xfrm>
          </p:grpSpPr>
          <p:grpSp>
            <p:nvGrpSpPr>
              <p:cNvPr id="9" name="Group 8"/>
              <p:cNvGrpSpPr>
                <a:grpSpLocks/>
              </p:cNvGrpSpPr>
              <p:nvPr/>
            </p:nvGrpSpPr>
            <p:grpSpPr bwMode="auto">
              <a:xfrm>
                <a:off x="1612" y="1312"/>
                <a:ext cx="416" cy="263"/>
                <a:chOff x="1506" y="1863"/>
                <a:chExt cx="416" cy="263"/>
              </a:xfrm>
            </p:grpSpPr>
            <p:sp>
              <p:nvSpPr>
                <p:cNvPr id="14" name="AutoShape 9"/>
                <p:cNvSpPr>
                  <a:spLocks noChangeArrowheads="1"/>
                </p:cNvSpPr>
                <p:nvPr/>
              </p:nvSpPr>
              <p:spPr bwMode="auto">
                <a:xfrm rot="5400000" flipV="1">
                  <a:off x="1539" y="1830"/>
                  <a:ext cx="139" cy="206"/>
                </a:xfrm>
                <a:prstGeom prst="flowChartCollate">
                  <a:avLst/>
                </a:prstGeom>
                <a:solidFill>
                  <a:schemeClr val="bg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885600" tIns="46038" rIns="92075" bIns="46038" anchor="b"/>
                <a:lstStyle/>
                <a:p>
                  <a:endParaRPr lang="ko-KR" altLang="en-US" sz="1600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5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656" y="1932"/>
                  <a:ext cx="266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3333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tIns="0" bIns="0" anchor="b">
                  <a:spAutoFit/>
                </a:bodyPr>
                <a:lstStyle/>
                <a:p>
                  <a:r>
                    <a:rPr lang="de-DE" sz="2000" dirty="0" smtClean="0">
                      <a:solidFill>
                        <a:srgbClr val="FF6600"/>
                      </a:solidFill>
                      <a:latin typeface="Calibri" pitchFamily="34" charset="0"/>
                      <a:cs typeface="Calibri" pitchFamily="34" charset="0"/>
                    </a:rPr>
                    <a:t>c#</a:t>
                  </a:r>
                  <a:endParaRPr lang="de-DE" sz="1400" dirty="0"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sp>
            <p:nvSpPr>
              <p:cNvPr id="10" name="Text Box 11"/>
              <p:cNvSpPr txBox="1">
                <a:spLocks noChangeArrowheads="1"/>
              </p:cNvSpPr>
              <p:nvPr/>
            </p:nvSpPr>
            <p:spPr bwMode="auto">
              <a:xfrm>
                <a:off x="469" y="1361"/>
                <a:ext cx="350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333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tIns="0" bIns="0" anchor="b">
                <a:spAutoFit/>
              </a:bodyPr>
              <a:lstStyle/>
              <a:p>
                <a:r>
                  <a:rPr lang="de-DE" sz="2000" dirty="0" smtClean="0">
                    <a:solidFill>
                      <a:srgbClr val="FF6600"/>
                    </a:solidFill>
                    <a:latin typeface="Calibri" pitchFamily="34" charset="0"/>
                    <a:cs typeface="Calibri" pitchFamily="34" charset="0"/>
                  </a:rPr>
                  <a:t>city</a:t>
                </a:r>
                <a:endParaRPr lang="de-DE" sz="1600" dirty="0">
                  <a:latin typeface="Calibri" pitchFamily="34" charset="0"/>
                  <a:cs typeface="Calibri" pitchFamily="34" charset="0"/>
                </a:endParaRPr>
              </a:p>
            </p:txBody>
          </p:sp>
          <p:grpSp>
            <p:nvGrpSpPr>
              <p:cNvPr id="11" name="Group 12"/>
              <p:cNvGrpSpPr>
                <a:grpSpLocks/>
              </p:cNvGrpSpPr>
              <p:nvPr/>
            </p:nvGrpSpPr>
            <p:grpSpPr bwMode="auto">
              <a:xfrm>
                <a:off x="2455" y="1317"/>
                <a:ext cx="445" cy="247"/>
                <a:chOff x="1030" y="1868"/>
                <a:chExt cx="445" cy="247"/>
              </a:xfrm>
            </p:grpSpPr>
            <p:sp>
              <p:nvSpPr>
                <p:cNvPr id="12" name="AutoShape 13"/>
                <p:cNvSpPr>
                  <a:spLocks noChangeArrowheads="1"/>
                </p:cNvSpPr>
                <p:nvPr/>
              </p:nvSpPr>
              <p:spPr bwMode="auto">
                <a:xfrm rot="5400000" flipV="1">
                  <a:off x="1063" y="1835"/>
                  <a:ext cx="139" cy="206"/>
                </a:xfrm>
                <a:prstGeom prst="flowChartCollate">
                  <a:avLst/>
                </a:prstGeom>
                <a:solidFill>
                  <a:schemeClr val="bg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885600" tIns="46038" rIns="92075" bIns="46038" anchor="b"/>
                <a:lstStyle/>
                <a:p>
                  <a:endParaRPr lang="ko-KR" altLang="en-US" sz="1600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193" y="1921"/>
                  <a:ext cx="282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3333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tIns="0" bIns="0" anchor="b">
                  <a:spAutoFit/>
                </a:bodyPr>
                <a:lstStyle/>
                <a:p>
                  <a:r>
                    <a:rPr lang="de-DE" sz="2000" dirty="0" smtClean="0">
                      <a:solidFill>
                        <a:srgbClr val="FF6600"/>
                      </a:solidFill>
                      <a:latin typeface="Calibri" pitchFamily="34" charset="0"/>
                      <a:cs typeface="Calibri" pitchFamily="34" charset="0"/>
                    </a:rPr>
                    <a:t>o#</a:t>
                  </a:r>
                  <a:endParaRPr lang="de-DE" sz="1400" dirty="0"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</p:grpSp>
      </p:grpSp>
      <p:sp>
        <p:nvSpPr>
          <p:cNvPr id="90" name="모서리가 둥근 직사각형 89"/>
          <p:cNvSpPr/>
          <p:nvPr/>
        </p:nvSpPr>
        <p:spPr>
          <a:xfrm>
            <a:off x="827584" y="4293096"/>
            <a:ext cx="2016224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Partition on </a:t>
            </a:r>
            <a:r>
              <a:rPr lang="de-DE" altLang="ko-KR" sz="2000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city</a:t>
            </a:r>
            <a:endParaRPr lang="de-DE" altLang="ko-KR" sz="1600" dirty="0">
              <a:solidFill>
                <a:schemeClr val="accent6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and generate </a:t>
            </a:r>
            <a:endParaRPr lang="en-US" altLang="ko-KR" sz="2000" dirty="0"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n-US" altLang="ko-KR" sz="200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bitmaps for </a:t>
            </a:r>
            <a:r>
              <a:rPr lang="en-US" altLang="ko-KR" sz="2000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c#</a:t>
            </a:r>
            <a:endParaRPr lang="en-US" altLang="ko-KR" sz="2000" dirty="0">
              <a:solidFill>
                <a:srgbClr val="0000FF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 flipH="1">
            <a:off x="2123728" y="3542429"/>
            <a:ext cx="648072" cy="75066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오른쪽 화살표 95"/>
          <p:cNvSpPr/>
          <p:nvPr/>
        </p:nvSpPr>
        <p:spPr>
          <a:xfrm>
            <a:off x="2934692" y="4755729"/>
            <a:ext cx="504056" cy="29941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3529857" y="4252863"/>
            <a:ext cx="2016224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2100"/>
              </a:lnSpc>
            </a:pPr>
            <a:r>
              <a:rPr lang="en-US" altLang="ko-KR" sz="2000" dirty="0">
                <a:latin typeface="Calibri" pitchFamily="34" charset="0"/>
                <a:cs typeface="Calibri" pitchFamily="34" charset="0"/>
              </a:rPr>
              <a:t>Partition with</a:t>
            </a:r>
          </a:p>
          <a:p>
            <a:pPr algn="ctr">
              <a:lnSpc>
                <a:spcPts val="2100"/>
              </a:lnSpc>
            </a:pP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bitmaps for C#</a:t>
            </a:r>
          </a:p>
          <a:p>
            <a:pPr algn="ctr">
              <a:lnSpc>
                <a:spcPts val="2100"/>
              </a:lnSpc>
            </a:pPr>
            <a:r>
              <a:rPr lang="en-US" altLang="ko-KR" sz="2000" dirty="0">
                <a:latin typeface="Calibri" pitchFamily="34" charset="0"/>
                <a:cs typeface="Calibri" pitchFamily="34" charset="0"/>
              </a:rPr>
              <a:t>and generate </a:t>
            </a:r>
          </a:p>
          <a:p>
            <a:pPr algn="ctr">
              <a:lnSpc>
                <a:spcPts val="2100"/>
              </a:lnSpc>
            </a:pPr>
            <a:r>
              <a:rPr lang="en-US" altLang="ko-KR" sz="200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bitmaps for O#</a:t>
            </a:r>
          </a:p>
        </p:txBody>
      </p:sp>
      <p:cxnSp>
        <p:nvCxnSpPr>
          <p:cNvPr id="98" name="직선 연결선 97"/>
          <p:cNvCxnSpPr/>
          <p:nvPr/>
        </p:nvCxnSpPr>
        <p:spPr>
          <a:xfrm>
            <a:off x="4506035" y="3542429"/>
            <a:ext cx="0" cy="71043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오른쪽 화살표 100"/>
          <p:cNvSpPr/>
          <p:nvPr/>
        </p:nvSpPr>
        <p:spPr>
          <a:xfrm>
            <a:off x="5612343" y="4715225"/>
            <a:ext cx="504056" cy="29941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6194483" y="4252862"/>
            <a:ext cx="2016224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Calibri" pitchFamily="34" charset="0"/>
                <a:cs typeface="Calibri" pitchFamily="34" charset="0"/>
              </a:rPr>
              <a:t>Partition with</a:t>
            </a:r>
          </a:p>
          <a:p>
            <a:pPr algn="ctr"/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bitmaps 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for O#</a:t>
            </a:r>
          </a:p>
        </p:txBody>
      </p:sp>
      <p:cxnSp>
        <p:nvCxnSpPr>
          <p:cNvPr id="103" name="직선 연결선 102"/>
          <p:cNvCxnSpPr/>
          <p:nvPr/>
        </p:nvCxnSpPr>
        <p:spPr>
          <a:xfrm>
            <a:off x="6194483" y="3542429"/>
            <a:ext cx="976178" cy="71043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551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6" grpId="0" animBg="1"/>
      <p:bldP spid="97" grpId="0" animBg="1"/>
      <p:bldP spid="101" grpId="0" animBg="1"/>
      <p:bldP spid="10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Alternative Query Evaluation Plans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88318" y="1340768"/>
            <a:ext cx="3939666" cy="129614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smtClean="0"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c.city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b="1" dirty="0" smtClean="0">
                <a:latin typeface="Times New Roman" pitchFamily="18" charset="0"/>
                <a:cs typeface="Times New Roman" pitchFamily="18" charset="0"/>
              </a:rPr>
              <a:t>sum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l.price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altLang="ko-KR" b="1" dirty="0" smtClean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customer c, order o, </a:t>
            </a:r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lineitem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l</a:t>
            </a:r>
          </a:p>
          <a:p>
            <a:r>
              <a:rPr lang="en-US" altLang="ko-KR" b="1" dirty="0" smtClean="0"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c.c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# = </a:t>
            </a:r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o.c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# </a:t>
            </a:r>
            <a:r>
              <a:rPr lang="en-US" altLang="ko-KR" b="1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l.o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# = </a:t>
            </a:r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o.o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#</a:t>
            </a:r>
          </a:p>
          <a:p>
            <a:r>
              <a:rPr lang="en-US" altLang="ko-KR" b="1" dirty="0" smtClean="0">
                <a:latin typeface="Times New Roman" pitchFamily="18" charset="0"/>
                <a:cs typeface="Times New Roman" pitchFamily="18" charset="0"/>
              </a:rPr>
              <a:t>GROUP BY </a:t>
            </a:r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c.city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41" y="2924944"/>
            <a:ext cx="3793219" cy="2864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073" y="2924944"/>
            <a:ext cx="3782876" cy="2864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내용 개체 틀 2"/>
          <p:cNvSpPr>
            <a:spLocks noGrp="1"/>
          </p:cNvSpPr>
          <p:nvPr>
            <p:ph idx="1"/>
          </p:nvPr>
        </p:nvSpPr>
        <p:spPr>
          <a:xfrm>
            <a:off x="2951566" y="6093296"/>
            <a:ext cx="2952835" cy="5655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solidFill>
                  <a:srgbClr val="0000FF"/>
                </a:solidFill>
              </a:rPr>
              <a:t>Which plan is better?</a:t>
            </a:r>
          </a:p>
        </p:txBody>
      </p:sp>
    </p:spTree>
    <p:extLst>
      <p:ext uri="{BB962C8B-B14F-4D97-AF65-F5344CB8AC3E}">
        <p14:creationId xmlns:p14="http://schemas.microsoft.com/office/powerpoint/2010/main" val="5493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71448" y="1124744"/>
            <a:ext cx="8801104" cy="5400600"/>
          </a:xfrm>
        </p:spPr>
        <p:txBody>
          <a:bodyPr>
            <a:normAutofit/>
          </a:bodyPr>
          <a:lstStyle/>
          <a:p>
            <a:pPr>
              <a:lnSpc>
                <a:spcPts val="27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ko-KR" dirty="0" smtClean="0"/>
              <a:t>Introduction</a:t>
            </a:r>
          </a:p>
          <a:p>
            <a:pPr>
              <a:lnSpc>
                <a:spcPts val="2700"/>
              </a:lnSpc>
              <a:spcBef>
                <a:spcPts val="500"/>
              </a:spcBef>
              <a:spcAft>
                <a:spcPts val="500"/>
              </a:spcAft>
            </a:pPr>
            <a:r>
              <a:rPr lang="de-DE" altLang="ko-KR" dirty="0" smtClean="0"/>
              <a:t>Related Work</a:t>
            </a:r>
          </a:p>
          <a:p>
            <a:pPr>
              <a:lnSpc>
                <a:spcPts val="2700"/>
              </a:lnSpc>
              <a:spcBef>
                <a:spcPts val="500"/>
              </a:spcBef>
              <a:spcAft>
                <a:spcPts val="500"/>
              </a:spcAft>
            </a:pPr>
            <a:r>
              <a:rPr lang="de-DE" altLang="ko-KR" dirty="0" smtClean="0"/>
              <a:t>Binary Joins with Aggregation</a:t>
            </a:r>
          </a:p>
          <a:p>
            <a:pPr>
              <a:lnSpc>
                <a:spcPts val="2700"/>
              </a:lnSpc>
              <a:spcBef>
                <a:spcPts val="500"/>
              </a:spcBef>
              <a:spcAft>
                <a:spcPts val="500"/>
              </a:spcAft>
            </a:pPr>
            <a:r>
              <a:rPr lang="de-DE" altLang="ko-KR" dirty="0" smtClean="0"/>
              <a:t>Implementation Details</a:t>
            </a:r>
          </a:p>
          <a:p>
            <a:pPr>
              <a:lnSpc>
                <a:spcPts val="2700"/>
              </a:lnSpc>
              <a:spcBef>
                <a:spcPts val="500"/>
              </a:spcBef>
              <a:spcAft>
                <a:spcPts val="500"/>
              </a:spcAft>
            </a:pPr>
            <a:r>
              <a:rPr lang="de-DE" altLang="ko-KR" dirty="0" smtClean="0"/>
              <a:t>Multi-Way Joins</a:t>
            </a:r>
          </a:p>
          <a:p>
            <a:pPr>
              <a:lnSpc>
                <a:spcPts val="2700"/>
              </a:lnSpc>
              <a:spcBef>
                <a:spcPts val="500"/>
              </a:spcBef>
              <a:spcAft>
                <a:spcPts val="500"/>
              </a:spcAft>
            </a:pPr>
            <a:r>
              <a:rPr lang="de-DE" altLang="ko-KR" dirty="0" smtClean="0"/>
              <a:t>False </a:t>
            </a:r>
            <a:r>
              <a:rPr lang="de-DE" altLang="ko-KR" dirty="0"/>
              <a:t>Drops </a:t>
            </a:r>
            <a:r>
              <a:rPr lang="de-DE" altLang="ko-KR" dirty="0" smtClean="0"/>
              <a:t>Analysis</a:t>
            </a:r>
          </a:p>
          <a:p>
            <a:pPr>
              <a:lnSpc>
                <a:spcPts val="2700"/>
              </a:lnSpc>
              <a:spcBef>
                <a:spcPts val="500"/>
              </a:spcBef>
              <a:spcAft>
                <a:spcPts val="500"/>
              </a:spcAft>
            </a:pPr>
            <a:r>
              <a:rPr lang="de-DE" altLang="ko-KR" dirty="0" smtClean="0"/>
              <a:t>Performance Evaluation</a:t>
            </a:r>
          </a:p>
          <a:p>
            <a:pPr>
              <a:lnSpc>
                <a:spcPts val="2700"/>
              </a:lnSpc>
              <a:spcBef>
                <a:spcPts val="500"/>
              </a:spcBef>
              <a:spcAft>
                <a:spcPts val="500"/>
              </a:spcAft>
            </a:pPr>
            <a:r>
              <a:rPr lang="de-DE" altLang="ko-KR" dirty="0" smtClean="0"/>
              <a:t>Discussion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0444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71448" y="1124744"/>
            <a:ext cx="8801104" cy="5400600"/>
          </a:xfrm>
        </p:spPr>
        <p:txBody>
          <a:bodyPr>
            <a:normAutofit/>
          </a:bodyPr>
          <a:lstStyle/>
          <a:p>
            <a:pPr>
              <a:lnSpc>
                <a:spcPts val="27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ko-KR" dirty="0" smtClean="0"/>
              <a:t>Introduction</a:t>
            </a:r>
          </a:p>
          <a:p>
            <a:pPr>
              <a:lnSpc>
                <a:spcPts val="2700"/>
              </a:lnSpc>
              <a:spcBef>
                <a:spcPts val="500"/>
              </a:spcBef>
              <a:spcAft>
                <a:spcPts val="500"/>
              </a:spcAft>
            </a:pPr>
            <a:r>
              <a:rPr lang="de-DE" altLang="ko-KR" dirty="0" smtClean="0"/>
              <a:t>Related Work</a:t>
            </a:r>
          </a:p>
          <a:p>
            <a:pPr>
              <a:lnSpc>
                <a:spcPts val="2700"/>
              </a:lnSpc>
              <a:spcBef>
                <a:spcPts val="500"/>
              </a:spcBef>
              <a:spcAft>
                <a:spcPts val="500"/>
              </a:spcAft>
            </a:pPr>
            <a:r>
              <a:rPr lang="de-DE" altLang="ko-KR" dirty="0" smtClean="0"/>
              <a:t>Binary Joins with Aggregation</a:t>
            </a:r>
          </a:p>
          <a:p>
            <a:pPr>
              <a:lnSpc>
                <a:spcPts val="2700"/>
              </a:lnSpc>
              <a:spcBef>
                <a:spcPts val="500"/>
              </a:spcBef>
              <a:spcAft>
                <a:spcPts val="500"/>
              </a:spcAft>
            </a:pPr>
            <a:r>
              <a:rPr lang="de-DE" altLang="ko-KR" dirty="0" smtClean="0"/>
              <a:t>Implementation Details</a:t>
            </a:r>
          </a:p>
          <a:p>
            <a:pPr>
              <a:lnSpc>
                <a:spcPts val="2700"/>
              </a:lnSpc>
              <a:spcBef>
                <a:spcPts val="500"/>
              </a:spcBef>
              <a:spcAft>
                <a:spcPts val="500"/>
              </a:spcAft>
            </a:pPr>
            <a:r>
              <a:rPr lang="de-DE" altLang="ko-KR" dirty="0" smtClean="0"/>
              <a:t>Multi-Way Joins</a:t>
            </a:r>
          </a:p>
          <a:p>
            <a:pPr>
              <a:lnSpc>
                <a:spcPts val="2700"/>
              </a:lnSpc>
              <a:spcBef>
                <a:spcPts val="500"/>
              </a:spcBef>
              <a:spcAft>
                <a:spcPts val="500"/>
              </a:spcAft>
            </a:pPr>
            <a:r>
              <a:rPr lang="de-DE" altLang="ko-KR" u="sng" dirty="0" smtClean="0"/>
              <a:t>False </a:t>
            </a:r>
            <a:r>
              <a:rPr lang="de-DE" altLang="ko-KR" u="sng" dirty="0"/>
              <a:t>Drops </a:t>
            </a:r>
            <a:r>
              <a:rPr lang="de-DE" altLang="ko-KR" u="sng" dirty="0" smtClean="0"/>
              <a:t>Analysis</a:t>
            </a:r>
          </a:p>
          <a:p>
            <a:pPr>
              <a:lnSpc>
                <a:spcPts val="2700"/>
              </a:lnSpc>
              <a:spcBef>
                <a:spcPts val="500"/>
              </a:spcBef>
              <a:spcAft>
                <a:spcPts val="500"/>
              </a:spcAft>
            </a:pPr>
            <a:r>
              <a:rPr lang="de-DE" altLang="ko-KR" dirty="0" smtClean="0"/>
              <a:t>Performance Evaluation</a:t>
            </a:r>
          </a:p>
          <a:p>
            <a:pPr>
              <a:lnSpc>
                <a:spcPts val="2700"/>
              </a:lnSpc>
              <a:spcBef>
                <a:spcPts val="500"/>
              </a:spcBef>
              <a:spcAft>
                <a:spcPts val="500"/>
              </a:spcAft>
            </a:pPr>
            <a:r>
              <a:rPr lang="de-DE" altLang="ko-KR" dirty="0" smtClean="0"/>
              <a:t>Discussion</a:t>
            </a:r>
            <a:endParaRPr lang="en-US" altLang="ko-KR" dirty="0" smtClean="0"/>
          </a:p>
          <a:p>
            <a:pPr lvl="1">
              <a:lnSpc>
                <a:spcPts val="2700"/>
              </a:lnSpc>
              <a:spcBef>
                <a:spcPts val="500"/>
              </a:spcBef>
              <a:spcAft>
                <a:spcPts val="500"/>
              </a:spcAft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6560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False Drops</a:t>
            </a:r>
            <a:endParaRPr lang="ko-KR" altLang="en-US" dirty="0"/>
          </a:p>
        </p:txBody>
      </p:sp>
      <p:graphicFrame>
        <p:nvGraphicFramePr>
          <p:cNvPr id="82" name="표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23841"/>
              </p:ext>
            </p:extLst>
          </p:nvPr>
        </p:nvGraphicFramePr>
        <p:xfrm>
          <a:off x="6084168" y="1129671"/>
          <a:ext cx="1872208" cy="1549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/>
                <a:gridCol w="936104"/>
              </a:tblGrid>
              <a:tr h="21938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customer</a:t>
                      </a:r>
                      <a:r>
                        <a:rPr lang="en-US" altLang="ko-KR" sz="16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sz="1600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19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c#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city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PA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219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219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219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PA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233390"/>
              </p:ext>
            </p:extLst>
          </p:nvPr>
        </p:nvGraphicFramePr>
        <p:xfrm>
          <a:off x="4427984" y="1153260"/>
          <a:ext cx="455712" cy="234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712"/>
              </a:tblGrid>
              <a:tr h="1764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en-US" altLang="ko-KR" sz="14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sz="1400" baseline="-25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5" name="직선 화살표 연결선 4"/>
          <p:cNvCxnSpPr/>
          <p:nvPr/>
        </p:nvCxnSpPr>
        <p:spPr>
          <a:xfrm flipH="1">
            <a:off x="4932040" y="2089364"/>
            <a:ext cx="108012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077632"/>
              </p:ext>
            </p:extLst>
          </p:nvPr>
        </p:nvGraphicFramePr>
        <p:xfrm>
          <a:off x="671735" y="2132856"/>
          <a:ext cx="2255913" cy="451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1971"/>
                <a:gridCol w="751971"/>
                <a:gridCol w="751971"/>
              </a:tblGrid>
              <a:tr h="257177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order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57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o#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c#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257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54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257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ko-KR" altLang="en-US" sz="1600" dirty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lang="ko-KR" altLang="en-US" sz="1600" dirty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ko-KR" altLang="en-US" sz="1600" dirty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257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59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257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ko-KR" altLang="en-US" sz="1600" b="1" dirty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ko-KR" altLang="en-US" sz="1600" b="1" dirty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66</a:t>
                      </a:r>
                      <a:endParaRPr lang="ko-KR" altLang="en-US" sz="1600" b="1" dirty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257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42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257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43</a:t>
                      </a:r>
                      <a:endParaRPr lang="ko-KR" altLang="en-US" sz="1600" dirty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ko-KR" altLang="en-US" sz="1600" dirty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33</a:t>
                      </a:r>
                      <a:endParaRPr lang="ko-KR" altLang="en-US" sz="1600" dirty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257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45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257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42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75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257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257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28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257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33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51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257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42</a:t>
                      </a:r>
                      <a:endParaRPr lang="ko-KR" altLang="en-US" sz="1600" dirty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ko-KR" altLang="en-US" sz="1600" dirty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  <a:endParaRPr lang="ko-KR" altLang="en-US" sz="1600" dirty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257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  <a:endParaRPr lang="ko-KR" altLang="en-US" sz="1600" dirty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ko-KR" altLang="en-US" sz="1600" dirty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600" dirty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257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Line 1158"/>
          <p:cNvSpPr>
            <a:spLocks noChangeShapeType="1"/>
          </p:cNvSpPr>
          <p:nvPr/>
        </p:nvSpPr>
        <p:spPr bwMode="auto">
          <a:xfrm>
            <a:off x="3131840" y="4494863"/>
            <a:ext cx="996278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038" rIns="540000" bIns="46038" anchor="ctr"/>
          <a:lstStyle/>
          <a:p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Line 1158"/>
          <p:cNvSpPr>
            <a:spLocks noChangeShapeType="1"/>
          </p:cNvSpPr>
          <p:nvPr/>
        </p:nvSpPr>
        <p:spPr bwMode="auto">
          <a:xfrm>
            <a:off x="4632176" y="3601532"/>
            <a:ext cx="0" cy="64807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038" rIns="540000" bIns="46038" anchor="ctr"/>
          <a:lstStyle/>
          <a:p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205316" y="4221088"/>
            <a:ext cx="5774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altLang="ko-KR" sz="2400" i="1" dirty="0" smtClean="0">
                <a:latin typeface="Times New Roman" pitchFamily="18" charset="0"/>
                <a:cs typeface="Times New Roman" pitchFamily="18" charset="0"/>
              </a:rPr>
              <a:t>ptn</a:t>
            </a:r>
            <a:endParaRPr lang="ko-KR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Rectangle 1152"/>
          <p:cNvSpPr>
            <a:spLocks noChangeArrowheads="1"/>
          </p:cNvSpPr>
          <p:nvPr/>
        </p:nvSpPr>
        <p:spPr bwMode="auto">
          <a:xfrm>
            <a:off x="4380379" y="4394170"/>
            <a:ext cx="928688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 anchor="ctr">
            <a:spAutoFit/>
          </a:bodyPr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kumimoji="0" lang="de-DE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0" lang="de-DE" sz="1400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kumimoji="0" lang="de-DE" sz="1400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806605"/>
              </p:ext>
            </p:extLst>
          </p:nvPr>
        </p:nvGraphicFramePr>
        <p:xfrm>
          <a:off x="6228184" y="3748279"/>
          <a:ext cx="2255913" cy="1600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1971"/>
                <a:gridCol w="751971"/>
                <a:gridCol w="751971"/>
              </a:tblGrid>
              <a:tr h="131692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order</a:t>
                      </a:r>
                      <a:r>
                        <a:rPr lang="en-US" altLang="ko-KR" sz="15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316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o#</a:t>
                      </a:r>
                      <a:endParaRPr lang="ko-KR" alt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c#</a:t>
                      </a:r>
                      <a:endParaRPr lang="ko-KR" alt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  <a:endParaRPr lang="ko-KR" alt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6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ko-KR" alt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lang="ko-KR" alt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ko-KR" alt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316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ko-KR" altLang="en-US" sz="1500" b="1" dirty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ko-KR" altLang="en-US" sz="1500" b="1" dirty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66</a:t>
                      </a:r>
                      <a:endParaRPr lang="ko-KR" altLang="en-US" sz="1500" b="1" dirty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1316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43</a:t>
                      </a:r>
                      <a:endParaRPr lang="ko-KR" alt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ko-KR" alt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33</a:t>
                      </a:r>
                      <a:endParaRPr lang="ko-KR" alt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1316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42</a:t>
                      </a:r>
                      <a:endParaRPr lang="ko-KR" alt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ko-KR" alt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  <a:endParaRPr lang="ko-KR" alt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1316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 smtClean="0"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  <a:endParaRPr lang="ko-KR" altLang="en-US" sz="15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 smtClean="0"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ko-KR" altLang="en-US" sz="15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5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2" name="Line 1158"/>
          <p:cNvSpPr>
            <a:spLocks noChangeShapeType="1"/>
          </p:cNvSpPr>
          <p:nvPr/>
        </p:nvSpPr>
        <p:spPr bwMode="auto">
          <a:xfrm>
            <a:off x="5076057" y="4494863"/>
            <a:ext cx="936104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038" rIns="540000" bIns="46038" anchor="ctr"/>
          <a:lstStyle/>
          <a:p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내용 개체 틀 2"/>
          <p:cNvSpPr>
            <a:spLocks noGrp="1"/>
          </p:cNvSpPr>
          <p:nvPr>
            <p:ph idx="1"/>
          </p:nvPr>
        </p:nvSpPr>
        <p:spPr>
          <a:xfrm>
            <a:off x="4205316" y="5733256"/>
            <a:ext cx="3831777" cy="936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solidFill>
                  <a:srgbClr val="0000FF"/>
                </a:solidFill>
              </a:rPr>
              <a:t>The # of false drops </a:t>
            </a:r>
            <a:br>
              <a:rPr lang="en-US" altLang="ko-KR" dirty="0" smtClean="0">
                <a:solidFill>
                  <a:srgbClr val="0000FF"/>
                </a:solidFill>
              </a:rPr>
            </a:br>
            <a:r>
              <a:rPr lang="en-US" altLang="ko-KR" dirty="0" smtClean="0">
                <a:solidFill>
                  <a:srgbClr val="0000FF"/>
                </a:solidFill>
              </a:rPr>
              <a:t>affects the join performance</a:t>
            </a:r>
          </a:p>
        </p:txBody>
      </p:sp>
    </p:spTree>
    <p:extLst>
      <p:ext uri="{BB962C8B-B14F-4D97-AF65-F5344CB8AC3E}">
        <p14:creationId xmlns:p14="http://schemas.microsoft.com/office/powerpoint/2010/main" val="1324949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Cause of False </a:t>
            </a:r>
            <a:r>
              <a:rPr lang="en-US" altLang="ko-KR" dirty="0" smtClean="0"/>
              <a:t>Drops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72816"/>
            <a:ext cx="8656119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내용 개체 틀 2"/>
          <p:cNvSpPr>
            <a:spLocks noGrp="1"/>
          </p:cNvSpPr>
          <p:nvPr>
            <p:ph idx="1"/>
          </p:nvPr>
        </p:nvSpPr>
        <p:spPr>
          <a:xfrm>
            <a:off x="971600" y="1988840"/>
            <a:ext cx="2088232" cy="7200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Assigned to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FF"/>
                </a:solidFill>
              </a:rPr>
              <a:t>d</a:t>
            </a:r>
            <a:r>
              <a:rPr lang="en-US" altLang="ko-KR" sz="1800" dirty="0" smtClean="0">
                <a:solidFill>
                  <a:srgbClr val="0000FF"/>
                </a:solidFill>
              </a:rPr>
              <a:t>ifferent partitions</a:t>
            </a:r>
            <a:endParaRPr lang="en-US" altLang="ko-KR" sz="1800" dirty="0" smtClean="0">
              <a:solidFill>
                <a:srgbClr val="0000FF"/>
              </a:solidFill>
            </a:endParaRPr>
          </a:p>
        </p:txBody>
      </p:sp>
      <p:sp>
        <p:nvSpPr>
          <p:cNvPr id="17" name="내용 개체 틀 2"/>
          <p:cNvSpPr txBox="1">
            <a:spLocks/>
          </p:cNvSpPr>
          <p:nvPr/>
        </p:nvSpPr>
        <p:spPr>
          <a:xfrm>
            <a:off x="4644008" y="1340768"/>
            <a:ext cx="1944216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Same hash value</a:t>
            </a:r>
            <a:endParaRPr lang="en-US" altLang="ko-KR" sz="1800" dirty="0" smtClean="0">
              <a:solidFill>
                <a:srgbClr val="0000FF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4067944" y="2132856"/>
            <a:ext cx="576064" cy="288032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4067944" y="3429000"/>
            <a:ext cx="576064" cy="288032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279121" y="2276872"/>
            <a:ext cx="288032" cy="288032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3279121" y="3532863"/>
            <a:ext cx="288032" cy="288032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7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  <p:bldP spid="17" grpId="0"/>
      <p:bldP spid="4" grpId="0" animBg="1"/>
      <p:bldP spid="19" grpId="0" animBg="1"/>
      <p:bldP spid="20" grpId="0" animBg="1"/>
      <p:bldP spid="2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False Drops Estimation</a:t>
            </a:r>
            <a:endParaRPr lang="ko-KR" altLang="en-US" dirty="0"/>
          </a:p>
        </p:txBody>
      </p:sp>
      <p:sp>
        <p:nvSpPr>
          <p:cNvPr id="16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1020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dirty="0"/>
              <a:t>c</a:t>
            </a:r>
            <a:r>
              <a:rPr lang="en-US" altLang="ko-KR" sz="2200" dirty="0" smtClean="0"/>
              <a:t>ustomer c, order o – foreign key </a:t>
            </a:r>
            <a:r>
              <a:rPr lang="en-US" altLang="ko-KR" sz="2200" dirty="0"/>
              <a:t>relationship </a:t>
            </a:r>
          </a:p>
          <a:p>
            <a:pPr marL="0" indent="0">
              <a:buNone/>
            </a:pPr>
            <a:r>
              <a:rPr lang="en-US" altLang="ko-KR" sz="2200" dirty="0" smtClean="0"/>
              <a:t>b</a:t>
            </a:r>
            <a:r>
              <a:rPr lang="en-US" altLang="ko-KR" sz="2200" dirty="0"/>
              <a:t>: </a:t>
            </a:r>
            <a:r>
              <a:rPr lang="en-US" altLang="ko-KR" sz="2200" dirty="0" smtClean="0"/>
              <a:t>the length of each bitmap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n: </a:t>
            </a:r>
            <a:r>
              <a:rPr lang="en-US" altLang="ko-KR" sz="2200" dirty="0" smtClean="0"/>
              <a:t>the number </a:t>
            </a:r>
            <a:r>
              <a:rPr lang="en-US" altLang="ko-KR" sz="2200" dirty="0"/>
              <a:t>of </a:t>
            </a:r>
            <a:r>
              <a:rPr lang="en-US" altLang="ko-KR" sz="2200" dirty="0" smtClean="0"/>
              <a:t>partitions</a:t>
            </a:r>
          </a:p>
          <a:p>
            <a:endParaRPr lang="en-US" altLang="ko-KR" sz="1000" dirty="0" smtClean="0"/>
          </a:p>
          <a:p>
            <a:r>
              <a:rPr lang="en-US" altLang="ko-KR" sz="2200" dirty="0"/>
              <a:t>P</a:t>
            </a:r>
            <a:r>
              <a:rPr lang="en-US" altLang="ko-KR" sz="2200" dirty="0" smtClean="0"/>
              <a:t>robability </a:t>
            </a:r>
            <a:r>
              <a:rPr lang="en-US" altLang="ko-KR" sz="2200" dirty="0"/>
              <a:t>that some </a:t>
            </a:r>
            <a:r>
              <a:rPr lang="en-US" altLang="ko-KR" sz="22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2200" dirty="0"/>
              <a:t> sets a bit </a:t>
            </a:r>
            <a:r>
              <a:rPr lang="en-US" altLang="ko-KR" sz="2200" dirty="0" smtClean="0"/>
              <a:t/>
            </a:r>
            <a:br>
              <a:rPr lang="en-US" altLang="ko-KR" sz="2200" dirty="0" smtClean="0"/>
            </a:br>
            <a:r>
              <a:rPr lang="en-US" altLang="ko-KR" sz="2200" dirty="0" smtClean="0"/>
              <a:t>into </a:t>
            </a:r>
            <a:r>
              <a:rPr lang="en-US" altLang="ko-KR" sz="2200" dirty="0"/>
              <a:t>a particular partition:</a:t>
            </a:r>
          </a:p>
          <a:p>
            <a:endParaRPr lang="en-US" altLang="ko-KR" sz="2200" dirty="0"/>
          </a:p>
          <a:p>
            <a:endParaRPr lang="en-US" altLang="ko-KR" sz="2200" dirty="0" smtClean="0"/>
          </a:p>
          <a:p>
            <a:r>
              <a:rPr lang="en-US" altLang="ko-KR" sz="2200" dirty="0" smtClean="0"/>
              <a:t>Total number </a:t>
            </a:r>
            <a:r>
              <a:rPr lang="en-US" altLang="ko-KR" sz="2200" dirty="0"/>
              <a:t>of false drops</a:t>
            </a:r>
            <a:r>
              <a:rPr lang="en-US" altLang="ko-KR" sz="2200" dirty="0" smtClean="0"/>
              <a:t>:</a:t>
            </a:r>
          </a:p>
          <a:p>
            <a:endParaRPr lang="en-US" altLang="ko-KR" sz="2200" dirty="0" smtClean="0"/>
          </a:p>
          <a:p>
            <a:endParaRPr lang="en-US" altLang="ko-KR" sz="2200" dirty="0"/>
          </a:p>
          <a:p>
            <a:r>
              <a:rPr lang="en-US" altLang="ko-KR" sz="2200" dirty="0" smtClean="0"/>
              <a:t>Conservative approximation:</a:t>
            </a:r>
            <a:endParaRPr lang="en-US" altLang="ko-KR" sz="2200" dirty="0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212976"/>
            <a:ext cx="2045099" cy="672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4365104"/>
            <a:ext cx="3672409" cy="761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597" y="5589240"/>
            <a:ext cx="2088232" cy="663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516534"/>
              </p:ext>
            </p:extLst>
          </p:nvPr>
        </p:nvGraphicFramePr>
        <p:xfrm>
          <a:off x="6167004" y="1394832"/>
          <a:ext cx="455712" cy="2682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712"/>
              </a:tblGrid>
              <a:tr h="1764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en-US" altLang="ko-KR" sz="16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sz="1600" baseline="-25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780324"/>
              </p:ext>
            </p:extLst>
          </p:nvPr>
        </p:nvGraphicFramePr>
        <p:xfrm>
          <a:off x="6743068" y="1394832"/>
          <a:ext cx="455712" cy="2682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712"/>
              </a:tblGrid>
              <a:tr h="1764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en-US" altLang="ko-KR" sz="16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ko-KR" altLang="en-US" sz="1600" baseline="-25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744092"/>
              </p:ext>
            </p:extLst>
          </p:nvPr>
        </p:nvGraphicFramePr>
        <p:xfrm>
          <a:off x="7895196" y="1394832"/>
          <a:ext cx="455712" cy="2682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712"/>
              </a:tblGrid>
              <a:tr h="1764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en-US" altLang="ko-KR" sz="1600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lang="ko-KR" altLang="en-US" sz="1600" baseline="-25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7342796" y="2503142"/>
            <a:ext cx="35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15" name="왼쪽 대괄호 14"/>
          <p:cNvSpPr/>
          <p:nvPr/>
        </p:nvSpPr>
        <p:spPr>
          <a:xfrm>
            <a:off x="5902636" y="1628800"/>
            <a:ext cx="144016" cy="2448272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580112" y="2503142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246179" y="2329630"/>
            <a:ext cx="3600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ko-KR" altLang="en-US" sz="16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247434" y="2333790"/>
            <a:ext cx="3600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ko-KR" altLang="en-US" sz="16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833123" y="2333416"/>
            <a:ext cx="3600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ko-KR" altLang="en-US" sz="16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994876" y="2328902"/>
            <a:ext cx="3600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ko-KR" altLang="en-US" sz="16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내용 개체 틀 2"/>
          <p:cNvSpPr txBox="1">
            <a:spLocks/>
          </p:cNvSpPr>
          <p:nvPr/>
        </p:nvSpPr>
        <p:spPr>
          <a:xfrm>
            <a:off x="5419342" y="4626879"/>
            <a:ext cx="2376264" cy="493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ko-KR" sz="2200" dirty="0" smtClean="0"/>
              <a:t>after c-1 records?</a:t>
            </a:r>
            <a:endParaRPr lang="en-US" altLang="ko-KR" sz="1000" dirty="0" smtClean="0"/>
          </a:p>
        </p:txBody>
      </p:sp>
      <p:pic>
        <p:nvPicPr>
          <p:cNvPr id="23" name="Picture 5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351" y="5201257"/>
            <a:ext cx="628650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5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881" y="5386764"/>
            <a:ext cx="4667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5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681" y="5134582"/>
            <a:ext cx="1524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5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756" y="5120394"/>
            <a:ext cx="64770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6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830" y="5388066"/>
            <a:ext cx="51435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819" y="5261975"/>
            <a:ext cx="1107615" cy="671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263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8" grpId="2"/>
      <p:bldP spid="19" grpId="0"/>
      <p:bldP spid="19" grpId="1"/>
      <p:bldP spid="20" grpId="0"/>
      <p:bldP spid="21" grpId="0"/>
      <p:bldP spid="22" grpId="0"/>
      <p:bldP spid="22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71448" y="1124744"/>
            <a:ext cx="8801104" cy="5400600"/>
          </a:xfrm>
        </p:spPr>
        <p:txBody>
          <a:bodyPr>
            <a:normAutofit/>
          </a:bodyPr>
          <a:lstStyle/>
          <a:p>
            <a:pPr>
              <a:lnSpc>
                <a:spcPts val="27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ko-KR" dirty="0" smtClean="0"/>
              <a:t>Introduction</a:t>
            </a:r>
          </a:p>
          <a:p>
            <a:pPr>
              <a:lnSpc>
                <a:spcPts val="2700"/>
              </a:lnSpc>
              <a:spcBef>
                <a:spcPts val="500"/>
              </a:spcBef>
              <a:spcAft>
                <a:spcPts val="500"/>
              </a:spcAft>
            </a:pPr>
            <a:r>
              <a:rPr lang="de-DE" altLang="ko-KR" dirty="0" smtClean="0"/>
              <a:t>Related Work</a:t>
            </a:r>
          </a:p>
          <a:p>
            <a:pPr>
              <a:lnSpc>
                <a:spcPts val="2700"/>
              </a:lnSpc>
              <a:spcBef>
                <a:spcPts val="500"/>
              </a:spcBef>
              <a:spcAft>
                <a:spcPts val="500"/>
              </a:spcAft>
            </a:pPr>
            <a:r>
              <a:rPr lang="de-DE" altLang="ko-KR" dirty="0" smtClean="0"/>
              <a:t>Binary Joins with Aggregation</a:t>
            </a:r>
          </a:p>
          <a:p>
            <a:pPr>
              <a:lnSpc>
                <a:spcPts val="2700"/>
              </a:lnSpc>
              <a:spcBef>
                <a:spcPts val="500"/>
              </a:spcBef>
              <a:spcAft>
                <a:spcPts val="500"/>
              </a:spcAft>
            </a:pPr>
            <a:r>
              <a:rPr lang="de-DE" altLang="ko-KR" dirty="0" smtClean="0"/>
              <a:t>Implementation Details</a:t>
            </a:r>
          </a:p>
          <a:p>
            <a:pPr>
              <a:lnSpc>
                <a:spcPts val="2700"/>
              </a:lnSpc>
              <a:spcBef>
                <a:spcPts val="500"/>
              </a:spcBef>
              <a:spcAft>
                <a:spcPts val="500"/>
              </a:spcAft>
            </a:pPr>
            <a:r>
              <a:rPr lang="de-DE" altLang="ko-KR" dirty="0" smtClean="0"/>
              <a:t>Multi-Way Joins</a:t>
            </a:r>
          </a:p>
          <a:p>
            <a:pPr>
              <a:lnSpc>
                <a:spcPts val="2700"/>
              </a:lnSpc>
              <a:spcBef>
                <a:spcPts val="500"/>
              </a:spcBef>
              <a:spcAft>
                <a:spcPts val="500"/>
              </a:spcAft>
            </a:pPr>
            <a:r>
              <a:rPr lang="de-DE" altLang="ko-KR" dirty="0" smtClean="0"/>
              <a:t>False </a:t>
            </a:r>
            <a:r>
              <a:rPr lang="de-DE" altLang="ko-KR" dirty="0"/>
              <a:t>Drops </a:t>
            </a:r>
            <a:r>
              <a:rPr lang="de-DE" altLang="ko-KR" dirty="0" smtClean="0"/>
              <a:t>Analysis</a:t>
            </a:r>
          </a:p>
          <a:p>
            <a:pPr>
              <a:lnSpc>
                <a:spcPts val="2700"/>
              </a:lnSpc>
              <a:spcBef>
                <a:spcPts val="500"/>
              </a:spcBef>
              <a:spcAft>
                <a:spcPts val="500"/>
              </a:spcAft>
            </a:pPr>
            <a:r>
              <a:rPr lang="de-DE" altLang="ko-KR" u="sng" dirty="0" smtClean="0"/>
              <a:t>Performance Evaluation</a:t>
            </a:r>
          </a:p>
          <a:p>
            <a:pPr>
              <a:lnSpc>
                <a:spcPts val="2700"/>
              </a:lnSpc>
              <a:spcBef>
                <a:spcPts val="500"/>
              </a:spcBef>
              <a:spcAft>
                <a:spcPts val="500"/>
              </a:spcAft>
            </a:pPr>
            <a:r>
              <a:rPr lang="de-DE" altLang="ko-KR" dirty="0" smtClean="0"/>
              <a:t>Discussion</a:t>
            </a:r>
            <a:endParaRPr lang="en-US" altLang="ko-KR" dirty="0" smtClean="0"/>
          </a:p>
          <a:p>
            <a:pPr lvl="1">
              <a:lnSpc>
                <a:spcPts val="2700"/>
              </a:lnSpc>
              <a:spcBef>
                <a:spcPts val="500"/>
              </a:spcBef>
              <a:spcAft>
                <a:spcPts val="500"/>
              </a:spcAft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3104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Experimental Environment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Sun </a:t>
            </a:r>
            <a:r>
              <a:rPr lang="en-US" altLang="ko-KR" dirty="0" err="1" smtClean="0"/>
              <a:t>UltraSPARC</a:t>
            </a:r>
            <a:r>
              <a:rPr lang="en-US" altLang="ko-KR" dirty="0" smtClean="0"/>
              <a:t> station, 167MHz CPU, 512MB RAM</a:t>
            </a:r>
          </a:p>
          <a:p>
            <a:r>
              <a:rPr lang="en-US" altLang="ko-KR" dirty="0" smtClean="0"/>
              <a:t>Solaris’ direct IO feature </a:t>
            </a:r>
            <a:r>
              <a:rPr lang="en-US" altLang="ko-KR" dirty="0" smtClean="0">
                <a:sym typeface="Wingdings" pitchFamily="2" charset="2"/>
              </a:rPr>
              <a:t> no cache effects</a:t>
            </a:r>
            <a:r>
              <a:rPr lang="ko-KR" altLang="en-US" dirty="0" smtClean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at OS level</a:t>
            </a:r>
          </a:p>
          <a:p>
            <a:r>
              <a:rPr lang="en-US" altLang="ko-KR" dirty="0" smtClean="0">
                <a:sym typeface="Wingdings" pitchFamily="2" charset="2"/>
              </a:rPr>
              <a:t>2 disks – for storing DB, intermediate query results each</a:t>
            </a:r>
          </a:p>
          <a:p>
            <a:r>
              <a:rPr lang="en-US" altLang="ko-KR" dirty="0" smtClean="0">
                <a:sym typeface="Wingdings" pitchFamily="2" charset="2"/>
              </a:rPr>
              <a:t>C++ code</a:t>
            </a:r>
          </a:p>
          <a:p>
            <a:endParaRPr lang="en-US" altLang="ko-KR" dirty="0">
              <a:sym typeface="Wingdings" pitchFamily="2" charset="2"/>
            </a:endParaRPr>
          </a:p>
          <a:p>
            <a:r>
              <a:rPr lang="en-US" altLang="ko-KR" dirty="0" smtClean="0">
                <a:sym typeface="Wingdings" pitchFamily="2" charset="2"/>
              </a:rPr>
              <a:t>Test DB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789040"/>
            <a:ext cx="6624736" cy="1437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152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Performance Comparison</a:t>
            </a:r>
            <a:endParaRPr lang="ko-KR" altLang="en-US" dirty="0"/>
          </a:p>
        </p:txBody>
      </p:sp>
      <p:pic>
        <p:nvPicPr>
          <p:cNvPr id="6" name="Picture 5" descr="C:\Eigene Dateien\VLDB99\result_dicht_3_AL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35792"/>
            <a:ext cx="7452320" cy="4789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251520" y="1055142"/>
            <a:ext cx="6099175" cy="501650"/>
            <a:chOff x="0" y="1259"/>
            <a:chExt cx="3842" cy="316"/>
          </a:xfrm>
        </p:grpSpPr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0" y="1259"/>
              <a:ext cx="384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tIns="0" bIns="0" anchor="b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sz="2400" dirty="0">
                  <a:latin typeface="Calibri" pitchFamily="34" charset="0"/>
                  <a:cs typeface="Calibri" pitchFamily="34" charset="0"/>
                </a:rPr>
                <a:t>Group     (Customer        </a:t>
              </a:r>
              <a:r>
                <a:rPr lang="de-DE" sz="2400" dirty="0" smtClean="0">
                  <a:latin typeface="Calibri" pitchFamily="34" charset="0"/>
                  <a:cs typeface="Calibri" pitchFamily="34" charset="0"/>
                </a:rPr>
                <a:t> Order          Lineitem</a:t>
              </a:r>
              <a:r>
                <a:rPr lang="de-DE" sz="2400" dirty="0">
                  <a:latin typeface="Calibri" pitchFamily="34" charset="0"/>
                  <a:cs typeface="Calibri" pitchFamily="34" charset="0"/>
                </a:rPr>
                <a:t>)</a:t>
              </a:r>
              <a:endParaRPr lang="de-DE" sz="1600" dirty="0"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9" name="Group 7"/>
            <p:cNvGrpSpPr>
              <a:grpSpLocks/>
            </p:cNvGrpSpPr>
            <p:nvPr/>
          </p:nvGrpSpPr>
          <p:grpSpPr bwMode="auto">
            <a:xfrm>
              <a:off x="469" y="1312"/>
              <a:ext cx="2431" cy="263"/>
              <a:chOff x="469" y="1312"/>
              <a:chExt cx="2431" cy="263"/>
            </a:xfrm>
          </p:grpSpPr>
          <p:grpSp>
            <p:nvGrpSpPr>
              <p:cNvPr id="10" name="Group 8"/>
              <p:cNvGrpSpPr>
                <a:grpSpLocks/>
              </p:cNvGrpSpPr>
              <p:nvPr/>
            </p:nvGrpSpPr>
            <p:grpSpPr bwMode="auto">
              <a:xfrm>
                <a:off x="1612" y="1312"/>
                <a:ext cx="416" cy="263"/>
                <a:chOff x="1506" y="1863"/>
                <a:chExt cx="416" cy="263"/>
              </a:xfrm>
            </p:grpSpPr>
            <p:sp>
              <p:nvSpPr>
                <p:cNvPr id="15" name="AutoShape 9"/>
                <p:cNvSpPr>
                  <a:spLocks noChangeArrowheads="1"/>
                </p:cNvSpPr>
                <p:nvPr/>
              </p:nvSpPr>
              <p:spPr bwMode="auto">
                <a:xfrm rot="5400000" flipV="1">
                  <a:off x="1539" y="1830"/>
                  <a:ext cx="139" cy="206"/>
                </a:xfrm>
                <a:prstGeom prst="flowChartCollate">
                  <a:avLst/>
                </a:prstGeom>
                <a:solidFill>
                  <a:schemeClr val="bg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885600" tIns="46038" rIns="92075" bIns="46038" anchor="b"/>
                <a:lstStyle/>
                <a:p>
                  <a:endParaRPr lang="ko-KR" altLang="en-US" sz="1600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6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656" y="1932"/>
                  <a:ext cx="266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3333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tIns="0" bIns="0" anchor="b">
                  <a:spAutoFit/>
                </a:bodyPr>
                <a:lstStyle/>
                <a:p>
                  <a:r>
                    <a:rPr lang="de-DE" sz="2000" dirty="0" smtClean="0">
                      <a:solidFill>
                        <a:srgbClr val="FF6600"/>
                      </a:solidFill>
                      <a:latin typeface="Calibri" pitchFamily="34" charset="0"/>
                      <a:cs typeface="Calibri" pitchFamily="34" charset="0"/>
                    </a:rPr>
                    <a:t>c#</a:t>
                  </a:r>
                  <a:endParaRPr lang="de-DE" sz="1400" dirty="0"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sp>
            <p:nvSpPr>
              <p:cNvPr id="11" name="Text Box 11"/>
              <p:cNvSpPr txBox="1">
                <a:spLocks noChangeArrowheads="1"/>
              </p:cNvSpPr>
              <p:nvPr/>
            </p:nvSpPr>
            <p:spPr bwMode="auto">
              <a:xfrm>
                <a:off x="469" y="1361"/>
                <a:ext cx="350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333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tIns="0" bIns="0" anchor="b">
                <a:spAutoFit/>
              </a:bodyPr>
              <a:lstStyle/>
              <a:p>
                <a:r>
                  <a:rPr lang="de-DE" sz="2000" dirty="0" smtClean="0">
                    <a:solidFill>
                      <a:srgbClr val="FF6600"/>
                    </a:solidFill>
                    <a:latin typeface="Calibri" pitchFamily="34" charset="0"/>
                    <a:cs typeface="Calibri" pitchFamily="34" charset="0"/>
                  </a:rPr>
                  <a:t>city</a:t>
                </a:r>
                <a:endParaRPr lang="de-DE" sz="1600" dirty="0">
                  <a:latin typeface="Calibri" pitchFamily="34" charset="0"/>
                  <a:cs typeface="Calibri" pitchFamily="34" charset="0"/>
                </a:endParaRPr>
              </a:p>
            </p:txBody>
          </p:sp>
          <p:grpSp>
            <p:nvGrpSpPr>
              <p:cNvPr id="12" name="Group 12"/>
              <p:cNvGrpSpPr>
                <a:grpSpLocks/>
              </p:cNvGrpSpPr>
              <p:nvPr/>
            </p:nvGrpSpPr>
            <p:grpSpPr bwMode="auto">
              <a:xfrm>
                <a:off x="2455" y="1317"/>
                <a:ext cx="445" cy="247"/>
                <a:chOff x="1030" y="1868"/>
                <a:chExt cx="445" cy="247"/>
              </a:xfrm>
            </p:grpSpPr>
            <p:sp>
              <p:nvSpPr>
                <p:cNvPr id="13" name="AutoShape 13"/>
                <p:cNvSpPr>
                  <a:spLocks noChangeArrowheads="1"/>
                </p:cNvSpPr>
                <p:nvPr/>
              </p:nvSpPr>
              <p:spPr bwMode="auto">
                <a:xfrm rot="5400000" flipV="1">
                  <a:off x="1063" y="1835"/>
                  <a:ext cx="139" cy="206"/>
                </a:xfrm>
                <a:prstGeom prst="flowChartCollate">
                  <a:avLst/>
                </a:prstGeom>
                <a:solidFill>
                  <a:schemeClr val="bg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885600" tIns="46038" rIns="92075" bIns="46038" anchor="b"/>
                <a:lstStyle/>
                <a:p>
                  <a:endParaRPr lang="ko-KR" altLang="en-US" sz="1600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193" y="1921"/>
                  <a:ext cx="282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3333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tIns="0" bIns="0" anchor="b">
                  <a:spAutoFit/>
                </a:bodyPr>
                <a:lstStyle/>
                <a:p>
                  <a:r>
                    <a:rPr lang="de-DE" sz="2000" dirty="0" smtClean="0">
                      <a:solidFill>
                        <a:srgbClr val="FF6600"/>
                      </a:solidFill>
                      <a:latin typeface="Calibri" pitchFamily="34" charset="0"/>
                      <a:cs typeface="Calibri" pitchFamily="34" charset="0"/>
                    </a:rPr>
                    <a:t>o#</a:t>
                  </a:r>
                  <a:endParaRPr lang="de-DE" sz="1400" dirty="0"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4479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False Drops Estimation and Measurement</a:t>
            </a:r>
            <a:endParaRPr lang="ko-KR" altLang="en-US" dirty="0"/>
          </a:p>
        </p:txBody>
      </p:sp>
      <p:pic>
        <p:nvPicPr>
          <p:cNvPr id="17" name="Picture 1032" descr="C:\Eigene Dateien\VLDB99\result_nicht_dicht_3_false_drop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279" y="1484784"/>
            <a:ext cx="6624736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5444457" y="3969060"/>
            <a:ext cx="192315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Approximations </a:t>
            </a:r>
            <a:br>
              <a:rPr lang="en-US" altLang="ko-KR" sz="20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</a:br>
            <a:r>
              <a:rPr lang="en-US" altLang="ko-KR" sz="20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seems to be </a:t>
            </a:r>
            <a:br>
              <a:rPr lang="en-US" altLang="ko-KR" sz="20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</a:br>
            <a:r>
              <a:rPr lang="en-US" altLang="ko-KR" sz="2000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accurate enough</a:t>
            </a:r>
            <a:endParaRPr lang="ko-KR" altLang="en-US" sz="2000" dirty="0">
              <a:solidFill>
                <a:srgbClr val="0000FF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27584" y="5156359"/>
            <a:ext cx="24954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The # of false drops is </a:t>
            </a:r>
            <a:br>
              <a:rPr lang="en-US" altLang="ko-KR" sz="20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</a:br>
            <a:r>
              <a:rPr lang="en-US" altLang="ko-KR" sz="2000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independent of skew</a:t>
            </a:r>
            <a:endParaRPr lang="ko-KR" altLang="en-US" sz="2000" dirty="0">
              <a:solidFill>
                <a:srgbClr val="0000FF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62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71448" y="1124744"/>
            <a:ext cx="8801104" cy="5400600"/>
          </a:xfrm>
        </p:spPr>
        <p:txBody>
          <a:bodyPr>
            <a:normAutofit/>
          </a:bodyPr>
          <a:lstStyle/>
          <a:p>
            <a:pPr>
              <a:lnSpc>
                <a:spcPts val="27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ko-KR" dirty="0" smtClean="0"/>
              <a:t>Introduction</a:t>
            </a:r>
          </a:p>
          <a:p>
            <a:pPr>
              <a:lnSpc>
                <a:spcPts val="2700"/>
              </a:lnSpc>
              <a:spcBef>
                <a:spcPts val="500"/>
              </a:spcBef>
              <a:spcAft>
                <a:spcPts val="500"/>
              </a:spcAft>
            </a:pPr>
            <a:r>
              <a:rPr lang="de-DE" altLang="ko-KR" dirty="0" smtClean="0"/>
              <a:t>Related Work</a:t>
            </a:r>
          </a:p>
          <a:p>
            <a:pPr>
              <a:lnSpc>
                <a:spcPts val="2700"/>
              </a:lnSpc>
              <a:spcBef>
                <a:spcPts val="500"/>
              </a:spcBef>
              <a:spcAft>
                <a:spcPts val="500"/>
              </a:spcAft>
            </a:pPr>
            <a:r>
              <a:rPr lang="de-DE" altLang="ko-KR" dirty="0" smtClean="0"/>
              <a:t>Binary Joins with Aggregation</a:t>
            </a:r>
          </a:p>
          <a:p>
            <a:pPr>
              <a:lnSpc>
                <a:spcPts val="2700"/>
              </a:lnSpc>
              <a:spcBef>
                <a:spcPts val="500"/>
              </a:spcBef>
              <a:spcAft>
                <a:spcPts val="500"/>
              </a:spcAft>
            </a:pPr>
            <a:r>
              <a:rPr lang="de-DE" altLang="ko-KR" dirty="0" smtClean="0"/>
              <a:t>Implementation Details</a:t>
            </a:r>
          </a:p>
          <a:p>
            <a:pPr>
              <a:lnSpc>
                <a:spcPts val="2700"/>
              </a:lnSpc>
              <a:spcBef>
                <a:spcPts val="500"/>
              </a:spcBef>
              <a:spcAft>
                <a:spcPts val="500"/>
              </a:spcAft>
            </a:pPr>
            <a:r>
              <a:rPr lang="de-DE" altLang="ko-KR" dirty="0" smtClean="0"/>
              <a:t>Multi-Way Joins</a:t>
            </a:r>
          </a:p>
          <a:p>
            <a:pPr>
              <a:lnSpc>
                <a:spcPts val="2700"/>
              </a:lnSpc>
              <a:spcBef>
                <a:spcPts val="500"/>
              </a:spcBef>
              <a:spcAft>
                <a:spcPts val="500"/>
              </a:spcAft>
            </a:pPr>
            <a:r>
              <a:rPr lang="de-DE" altLang="ko-KR" dirty="0" smtClean="0"/>
              <a:t>False </a:t>
            </a:r>
            <a:r>
              <a:rPr lang="de-DE" altLang="ko-KR" dirty="0"/>
              <a:t>Drops </a:t>
            </a:r>
            <a:r>
              <a:rPr lang="de-DE" altLang="ko-KR" dirty="0" smtClean="0"/>
              <a:t>Analysis</a:t>
            </a:r>
          </a:p>
          <a:p>
            <a:pPr>
              <a:lnSpc>
                <a:spcPts val="2700"/>
              </a:lnSpc>
              <a:spcBef>
                <a:spcPts val="500"/>
              </a:spcBef>
              <a:spcAft>
                <a:spcPts val="500"/>
              </a:spcAft>
            </a:pPr>
            <a:r>
              <a:rPr lang="de-DE" altLang="ko-KR" dirty="0" smtClean="0"/>
              <a:t>Performance Evaluation</a:t>
            </a:r>
          </a:p>
          <a:p>
            <a:pPr>
              <a:lnSpc>
                <a:spcPts val="2700"/>
              </a:lnSpc>
              <a:spcBef>
                <a:spcPts val="500"/>
              </a:spcBef>
              <a:spcAft>
                <a:spcPts val="500"/>
              </a:spcAft>
            </a:pPr>
            <a:r>
              <a:rPr lang="de-DE" altLang="ko-KR" u="sng" dirty="0" smtClean="0"/>
              <a:t>Discussion</a:t>
            </a:r>
            <a:endParaRPr lang="en-US" altLang="ko-KR" u="sng" dirty="0" smtClean="0"/>
          </a:p>
          <a:p>
            <a:pPr lvl="1">
              <a:lnSpc>
                <a:spcPts val="2700"/>
              </a:lnSpc>
              <a:spcBef>
                <a:spcPts val="500"/>
              </a:spcBef>
              <a:spcAft>
                <a:spcPts val="500"/>
              </a:spcAft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6223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>
                <a:effectLst/>
                <a:latin typeface="Arial" pitchFamily="34" charset="0"/>
                <a:cs typeface="Arial" pitchFamily="34" charset="0"/>
              </a:rPr>
              <a:t>Our Approach: Multi-way </a:t>
            </a:r>
            <a:r>
              <a:rPr lang="en-US" altLang="ko-KR" sz="3200" dirty="0" err="1" smtClean="0">
                <a:effectLst/>
                <a:latin typeface="Arial" pitchFamily="34" charset="0"/>
                <a:cs typeface="Arial" pitchFamily="34" charset="0"/>
              </a:rPr>
              <a:t>Bloomjoin</a:t>
            </a:r>
            <a:endParaRPr lang="ko-KR" altLang="en-US" sz="32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80673"/>
            <a:ext cx="8784976" cy="1916279"/>
          </a:xfrm>
        </p:spPr>
        <p:txBody>
          <a:bodyPr>
            <a:normAutofit/>
          </a:bodyPr>
          <a:lstStyle/>
          <a:p>
            <a:r>
              <a:rPr lang="en-US" altLang="ko-KR" sz="2200" dirty="0" smtClean="0">
                <a:latin typeface="Arial" pitchFamily="34" charset="0"/>
                <a:cs typeface="Arial" pitchFamily="34" charset="0"/>
              </a:rPr>
              <a:t>Goal: reducing useless intermediate records in multi-way join</a:t>
            </a:r>
          </a:p>
          <a:p>
            <a:r>
              <a:rPr lang="en-US" altLang="ko-KR" sz="2200" dirty="0" smtClean="0">
                <a:latin typeface="Arial" pitchFamily="34" charset="0"/>
                <a:cs typeface="Arial" pitchFamily="34" charset="0"/>
              </a:rPr>
              <a:t>Key ideas</a:t>
            </a:r>
          </a:p>
          <a:p>
            <a:pPr lvl="1"/>
            <a:r>
              <a:rPr lang="en-US" altLang="ko-KR" dirty="0" smtClean="0">
                <a:latin typeface="Arial" pitchFamily="34" charset="0"/>
                <a:cs typeface="Arial" pitchFamily="34" charset="0"/>
              </a:rPr>
              <a:t>Sequential processing of input data sets in Map tasks</a:t>
            </a:r>
          </a:p>
          <a:p>
            <a:pPr lvl="1"/>
            <a:r>
              <a:rPr lang="en-US" altLang="ko-KR" dirty="0" smtClean="0">
                <a:latin typeface="Arial" pitchFamily="34" charset="0"/>
                <a:cs typeface="Arial" pitchFamily="34" charset="0"/>
              </a:rPr>
              <a:t>On-the-fly generation of Bloom filter for filtering next data sets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713822" y="3305545"/>
            <a:ext cx="1080120" cy="5940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95024" y="2891436"/>
            <a:ext cx="3561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</a:t>
            </a:r>
            <a:endParaRPr lang="ko-KR" alt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95922" y="4419173"/>
            <a:ext cx="1080120" cy="560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77124" y="4005064"/>
            <a:ext cx="3706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</a:t>
            </a:r>
            <a:endParaRPr lang="ko-KR" alt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95849" y="5499293"/>
            <a:ext cx="1080120" cy="666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077051" y="5085184"/>
            <a:ext cx="3417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</a:t>
            </a:r>
            <a:endParaRPr lang="ko-KR" altLang="en-US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480787" y="4005064"/>
            <a:ext cx="1530456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480787" y="5118692"/>
            <a:ext cx="1530456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4" idx="3"/>
          </p:cNvCxnSpPr>
          <p:nvPr/>
        </p:nvCxnSpPr>
        <p:spPr>
          <a:xfrm>
            <a:off x="2793942" y="3602547"/>
            <a:ext cx="1153405" cy="72126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3963141" y="3975226"/>
            <a:ext cx="1280350" cy="1292474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Mappers</a:t>
            </a:r>
          </a:p>
          <a:p>
            <a:pPr algn="ctr"/>
            <a:endParaRPr lang="en-US" altLang="ko-KR" sz="1400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altLang="ko-KR" sz="1400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altLang="ko-KR" sz="1400" dirty="0">
              <a:latin typeface="Arial" pitchFamily="34" charset="0"/>
              <a:cs typeface="Arial" pitchFamily="34" charset="0"/>
            </a:endParaRPr>
          </a:p>
          <a:p>
            <a:pPr algn="ctr"/>
            <a:endParaRPr lang="ko-KR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207272" y="4323812"/>
            <a:ext cx="792088" cy="36004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Map 1</a:t>
            </a:r>
            <a:endParaRPr lang="ko-KR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4207272" y="4779071"/>
            <a:ext cx="792088" cy="36004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Map 2</a:t>
            </a:r>
            <a:endParaRPr lang="ko-KR" altLang="en-US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9" name="직선 화살표 연결선 18"/>
          <p:cNvCxnSpPr>
            <a:endCxn id="21" idx="1"/>
          </p:cNvCxnSpPr>
          <p:nvPr/>
        </p:nvCxnSpPr>
        <p:spPr>
          <a:xfrm>
            <a:off x="5227592" y="4619862"/>
            <a:ext cx="1016386" cy="1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6243978" y="3975226"/>
            <a:ext cx="1280350" cy="1292474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Reducers</a:t>
            </a:r>
          </a:p>
          <a:p>
            <a:pPr algn="ctr"/>
            <a:endParaRPr lang="en-US" altLang="ko-KR" sz="1400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altLang="ko-KR" sz="1400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altLang="ko-KR" sz="1400" dirty="0">
              <a:latin typeface="Arial" pitchFamily="34" charset="0"/>
              <a:cs typeface="Arial" pitchFamily="34" charset="0"/>
            </a:endParaRPr>
          </a:p>
          <a:p>
            <a:pPr algn="ctr"/>
            <a:endParaRPr lang="ko-KR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352673" y="4323812"/>
            <a:ext cx="1080120" cy="36004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Reducer 1</a:t>
            </a:r>
            <a:endParaRPr lang="ko-KR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6348040" y="4755860"/>
            <a:ext cx="1080120" cy="36004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Reducer 2</a:t>
            </a:r>
            <a:endParaRPr lang="ko-KR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5227592" y="3086422"/>
            <a:ext cx="876816" cy="438245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Master</a:t>
            </a:r>
            <a:endParaRPr lang="ko-KR" altLang="en-US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4999360" y="3602546"/>
            <a:ext cx="388147" cy="865944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4999359" y="3602546"/>
            <a:ext cx="532164" cy="1377122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5394415" y="3760165"/>
            <a:ext cx="74251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Local </a:t>
            </a:r>
            <a:br>
              <a:rPr lang="en-US" altLang="ko-KR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</a:br>
            <a:r>
              <a:rPr lang="en-US" altLang="ko-KR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Bloom</a:t>
            </a:r>
            <a:br>
              <a:rPr lang="en-US" altLang="ko-KR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</a:br>
            <a:r>
              <a:rPr lang="en-US" altLang="ko-KR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filter</a:t>
            </a:r>
            <a:endParaRPr lang="ko-KR" altLang="en-US" sz="14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 flipH="1">
            <a:off x="4523411" y="3305544"/>
            <a:ext cx="671929" cy="65763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4128110" y="2955971"/>
            <a:ext cx="79060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Global </a:t>
            </a:r>
            <a:br>
              <a:rPr lang="en-US" altLang="ko-KR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altLang="ko-KR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Bloom</a:t>
            </a:r>
            <a:br>
              <a:rPr lang="en-US" altLang="ko-KR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altLang="ko-KR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filter</a:t>
            </a:r>
            <a:endParaRPr lang="ko-KR" altLang="en-US" sz="1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 flipV="1">
            <a:off x="2775969" y="4607359"/>
            <a:ext cx="1153405" cy="7649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V="1">
            <a:off x="2838822" y="4779071"/>
            <a:ext cx="1124319" cy="10532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9A30E-EA62-42B8-9196-64E2E841BEB0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12704" y="3830481"/>
            <a:ext cx="8579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Barrier</a:t>
            </a:r>
            <a:endParaRPr lang="ko-KR" altLang="en-US" sz="1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11560" y="4929146"/>
            <a:ext cx="8579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Barrier</a:t>
            </a:r>
            <a:endParaRPr lang="ko-KR" altLang="en-US" sz="1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982391" y="4333437"/>
            <a:ext cx="193022" cy="38068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4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BF</a:t>
            </a:r>
            <a:endParaRPr lang="ko-KR" altLang="en-US" sz="16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978577" y="4779071"/>
            <a:ext cx="193022" cy="38068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4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BF</a:t>
            </a:r>
            <a:endParaRPr lang="ko-KR" altLang="en-US" sz="16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446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8" grpId="0"/>
      <p:bldP spid="29" grpId="0"/>
      <p:bldP spid="37" grpId="0"/>
      <p:bldP spid="26" grpId="0" animBg="1"/>
      <p:bldP spid="4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Traditional (Hash) Join Plan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02976" y="1339624"/>
            <a:ext cx="3096344" cy="129614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smtClean="0"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.city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b="1" dirty="0" smtClean="0">
                <a:latin typeface="Times New Roman" pitchFamily="18" charset="0"/>
                <a:cs typeface="Times New Roman" pitchFamily="18" charset="0"/>
              </a:rPr>
              <a:t>sum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o.value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altLang="ko-KR" b="1" dirty="0" smtClean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customer c, order o</a:t>
            </a:r>
          </a:p>
          <a:p>
            <a:r>
              <a:rPr lang="en-US" altLang="ko-KR" b="1" dirty="0" smtClean="0"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c.c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# = </a:t>
            </a:r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o.c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#</a:t>
            </a:r>
          </a:p>
          <a:p>
            <a:r>
              <a:rPr lang="en-US" altLang="ko-KR" b="1" dirty="0" smtClean="0">
                <a:latin typeface="Times New Roman" pitchFamily="18" charset="0"/>
                <a:cs typeface="Times New Roman" pitchFamily="18" charset="0"/>
              </a:rPr>
              <a:t>GROUP BY </a:t>
            </a:r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c.city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833367" y="980728"/>
            <a:ext cx="95548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0" lang="de-DE" sz="24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Aggr</a:t>
            </a:r>
            <a:endParaRPr kumimoji="0" lang="de-DE" sz="2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7609656" y="3542953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de-DE"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Order</a:t>
            </a:r>
            <a:endParaRPr kumimoji="0" lang="de-DE" sz="32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968181" y="3515966"/>
            <a:ext cx="13446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de-DE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Customer</a:t>
            </a:r>
            <a:endParaRPr kumimoji="0" lang="de-DE" sz="2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AutoShape 7"/>
          <p:cNvSpPr>
            <a:spLocks noChangeAspect="1" noChangeArrowheads="1"/>
          </p:cNvSpPr>
          <p:nvPr/>
        </p:nvSpPr>
        <p:spPr bwMode="auto">
          <a:xfrm>
            <a:off x="6074543" y="2655541"/>
            <a:ext cx="1106488" cy="595312"/>
          </a:xfrm>
          <a:prstGeom prst="can">
            <a:avLst>
              <a:gd name="adj" fmla="val 25000"/>
            </a:avLst>
          </a:prstGeom>
          <a:solidFill>
            <a:srgbClr val="C0C0C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de-DE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Ptn on </a:t>
            </a:r>
            <a:r>
              <a:rPr kumimoji="0" lang="de-DE" sz="2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c#</a:t>
            </a:r>
            <a:endParaRPr kumimoji="0" lang="de-DE" sz="24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 flipV="1">
            <a:off x="6692081" y="2438053"/>
            <a:ext cx="304800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 flipH="1" flipV="1">
            <a:off x="7296918" y="2439641"/>
            <a:ext cx="311150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AutoShape 15"/>
          <p:cNvSpPr>
            <a:spLocks noChangeArrowheads="1"/>
          </p:cNvSpPr>
          <p:nvPr/>
        </p:nvSpPr>
        <p:spPr bwMode="auto">
          <a:xfrm rot="16200000">
            <a:off x="7069906" y="2276128"/>
            <a:ext cx="152400" cy="228600"/>
          </a:xfrm>
          <a:prstGeom prst="flowChartCollate">
            <a:avLst/>
          </a:prstGeom>
          <a:solidFill>
            <a:schemeClr val="bg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7154043" y="2072928"/>
            <a:ext cx="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7208018" y="1331566"/>
            <a:ext cx="0" cy="298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AutoShape 34"/>
          <p:cNvSpPr>
            <a:spLocks noChangeAspect="1" noChangeArrowheads="1"/>
          </p:cNvSpPr>
          <p:nvPr/>
        </p:nvSpPr>
        <p:spPr bwMode="auto">
          <a:xfrm>
            <a:off x="7317556" y="2658716"/>
            <a:ext cx="1187450" cy="595312"/>
          </a:xfrm>
          <a:prstGeom prst="can">
            <a:avLst>
              <a:gd name="adj" fmla="val 25000"/>
            </a:avLst>
          </a:prstGeom>
          <a:solidFill>
            <a:srgbClr val="C0C0C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de-DE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Ptn on </a:t>
            </a:r>
            <a:r>
              <a:rPr kumimoji="0" lang="de-DE" sz="2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c#</a:t>
            </a:r>
            <a:endParaRPr kumimoji="0" lang="de-DE" sz="24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Line 35"/>
          <p:cNvSpPr>
            <a:spLocks noChangeShapeType="1"/>
          </p:cNvSpPr>
          <p:nvPr/>
        </p:nvSpPr>
        <p:spPr bwMode="auto">
          <a:xfrm flipV="1">
            <a:off x="6596831" y="3260378"/>
            <a:ext cx="0" cy="31273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038" rIns="540000" bIns="46038" anchor="ctr"/>
          <a:lstStyle/>
          <a:p>
            <a:endParaRPr lang="ko-KR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Line 37"/>
          <p:cNvSpPr>
            <a:spLocks noChangeShapeType="1"/>
          </p:cNvSpPr>
          <p:nvPr/>
        </p:nvSpPr>
        <p:spPr bwMode="auto">
          <a:xfrm flipV="1">
            <a:off x="7984306" y="3260378"/>
            <a:ext cx="0" cy="35401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038" rIns="540000" bIns="46038" anchor="ctr"/>
          <a:lstStyle/>
          <a:p>
            <a:endParaRPr lang="ko-KR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AutoShape 42"/>
          <p:cNvSpPr>
            <a:spLocks noChangeAspect="1" noChangeArrowheads="1"/>
          </p:cNvSpPr>
          <p:nvPr/>
        </p:nvSpPr>
        <p:spPr bwMode="auto">
          <a:xfrm>
            <a:off x="6530156" y="1531591"/>
            <a:ext cx="1363662" cy="595312"/>
          </a:xfrm>
          <a:prstGeom prst="can">
            <a:avLst>
              <a:gd name="adj" fmla="val 25000"/>
            </a:avLst>
          </a:prstGeom>
          <a:solidFill>
            <a:srgbClr val="CCFF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de-DE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Ptn on </a:t>
            </a:r>
            <a:r>
              <a:rPr kumimoji="0" lang="de-DE" sz="2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city</a:t>
            </a:r>
            <a:endParaRPr kumimoji="0" lang="de-DE" sz="24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78" name="Group 1138"/>
          <p:cNvGrpSpPr>
            <a:grpSpLocks/>
          </p:cNvGrpSpPr>
          <p:nvPr/>
        </p:nvGrpSpPr>
        <p:grpSpPr bwMode="auto">
          <a:xfrm>
            <a:off x="3033090" y="4655186"/>
            <a:ext cx="481013" cy="322262"/>
            <a:chOff x="2442" y="1777"/>
            <a:chExt cx="303" cy="203"/>
          </a:xfrm>
        </p:grpSpPr>
        <p:sp>
          <p:nvSpPr>
            <p:cNvPr id="79" name="AutoShape 1139"/>
            <p:cNvSpPr>
              <a:spLocks noChangeArrowheads="1"/>
            </p:cNvSpPr>
            <p:nvPr/>
          </p:nvSpPr>
          <p:spPr bwMode="auto">
            <a:xfrm rot="5400000" flipV="1">
              <a:off x="2572" y="1744"/>
              <a:ext cx="139" cy="206"/>
            </a:xfrm>
            <a:prstGeom prst="flowChartCollate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0" name="Text Box 1140"/>
            <p:cNvSpPr txBox="1">
              <a:spLocks noChangeArrowheads="1"/>
            </p:cNvSpPr>
            <p:nvPr/>
          </p:nvSpPr>
          <p:spPr bwMode="auto">
            <a:xfrm>
              <a:off x="2442" y="1786"/>
              <a:ext cx="117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bg2"/>
                </a:buClr>
                <a:buSzPct val="75000"/>
              </a:pPr>
              <a:endParaRPr kumimoji="0" lang="de-DE" sz="140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81" name="AutoShape 1141"/>
          <p:cNvSpPr>
            <a:spLocks noChangeArrowheads="1"/>
          </p:cNvSpPr>
          <p:nvPr/>
        </p:nvSpPr>
        <p:spPr bwMode="auto">
          <a:xfrm>
            <a:off x="251520" y="4384476"/>
            <a:ext cx="914400" cy="609600"/>
          </a:xfrm>
          <a:prstGeom prst="flowChartMagneticDisk">
            <a:avLst/>
          </a:prstGeom>
          <a:solidFill>
            <a:schemeClr val="bg1"/>
          </a:solidFill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038" rIns="0" bIns="46038" anchor="ctr"/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kumimoji="0" lang="de-DE" sz="2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</a:t>
            </a:r>
            <a:endParaRPr kumimoji="0" lang="de-DE" sz="2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2" name="AutoShape 1143"/>
          <p:cNvSpPr>
            <a:spLocks noChangeArrowheads="1"/>
          </p:cNvSpPr>
          <p:nvPr/>
        </p:nvSpPr>
        <p:spPr bwMode="auto">
          <a:xfrm>
            <a:off x="280095" y="5633839"/>
            <a:ext cx="914400" cy="609600"/>
          </a:xfrm>
          <a:prstGeom prst="flowChartMagneticDisk">
            <a:avLst/>
          </a:prstGeom>
          <a:solidFill>
            <a:schemeClr val="bg1"/>
          </a:solidFill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038" rIns="0" bIns="46038" anchor="ctr"/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kumimoji="0" lang="de-DE" sz="2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O</a:t>
            </a:r>
            <a:endParaRPr kumimoji="0" lang="de-DE" sz="2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3" name="AutoShape 1144"/>
          <p:cNvSpPr>
            <a:spLocks noChangeArrowheads="1"/>
          </p:cNvSpPr>
          <p:nvPr/>
        </p:nvSpPr>
        <p:spPr bwMode="auto">
          <a:xfrm>
            <a:off x="1859657" y="4005064"/>
            <a:ext cx="641350" cy="531812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46038" rIns="540000" bIns="46038" anchor="ctr"/>
          <a:lstStyle/>
          <a:p>
            <a:endParaRPr lang="ko-KR" alt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4" name="AutoShape 1145"/>
          <p:cNvSpPr>
            <a:spLocks noChangeArrowheads="1"/>
          </p:cNvSpPr>
          <p:nvPr/>
        </p:nvSpPr>
        <p:spPr bwMode="auto">
          <a:xfrm>
            <a:off x="1867595" y="4665464"/>
            <a:ext cx="641350" cy="531812"/>
          </a:xfrm>
          <a:prstGeom prst="flowChartMagneticDisk">
            <a:avLst/>
          </a:prstGeom>
          <a:solidFill>
            <a:schemeClr val="accent2">
              <a:lumMod val="40000"/>
              <a:lumOff val="60000"/>
            </a:schemeClr>
          </a:solidFill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46038" rIns="540000" bIns="46038" anchor="ctr"/>
          <a:lstStyle/>
          <a:p>
            <a:endParaRPr lang="ko-KR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5" name="AutoShape 1146"/>
          <p:cNvSpPr>
            <a:spLocks noChangeArrowheads="1"/>
          </p:cNvSpPr>
          <p:nvPr/>
        </p:nvSpPr>
        <p:spPr bwMode="auto">
          <a:xfrm>
            <a:off x="1878707" y="5365551"/>
            <a:ext cx="641350" cy="531813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46038" rIns="540000" bIns="46038" anchor="ctr"/>
          <a:lstStyle/>
          <a:p>
            <a:endParaRPr lang="ko-KR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6" name="AutoShape 1147"/>
          <p:cNvSpPr>
            <a:spLocks noChangeArrowheads="1"/>
          </p:cNvSpPr>
          <p:nvPr/>
        </p:nvSpPr>
        <p:spPr bwMode="auto">
          <a:xfrm>
            <a:off x="1872357" y="6013251"/>
            <a:ext cx="641350" cy="531813"/>
          </a:xfrm>
          <a:prstGeom prst="flowChartMagneticDisk">
            <a:avLst/>
          </a:prstGeom>
          <a:solidFill>
            <a:schemeClr val="accent2">
              <a:lumMod val="40000"/>
              <a:lumOff val="60000"/>
            </a:schemeClr>
          </a:solidFill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46038" rIns="540000" bIns="46038" anchor="ctr"/>
          <a:lstStyle/>
          <a:p>
            <a:endParaRPr lang="ko-KR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7" name="Line 1148"/>
          <p:cNvSpPr>
            <a:spLocks noChangeShapeType="1"/>
          </p:cNvSpPr>
          <p:nvPr/>
        </p:nvSpPr>
        <p:spPr bwMode="auto">
          <a:xfrm flipV="1">
            <a:off x="1207195" y="4278114"/>
            <a:ext cx="652462" cy="41751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038" rIns="540000" bIns="46038" anchor="ctr"/>
          <a:lstStyle/>
          <a:p>
            <a:endParaRPr lang="ko-KR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8" name="Line 1149"/>
          <p:cNvSpPr>
            <a:spLocks noChangeShapeType="1"/>
          </p:cNvSpPr>
          <p:nvPr/>
        </p:nvSpPr>
        <p:spPr bwMode="auto">
          <a:xfrm>
            <a:off x="1219895" y="4722614"/>
            <a:ext cx="652462" cy="27146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038" rIns="540000" bIns="46038" anchor="ctr"/>
          <a:lstStyle/>
          <a:p>
            <a:endParaRPr lang="ko-KR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9" name="Line 1150"/>
          <p:cNvSpPr>
            <a:spLocks noChangeShapeType="1"/>
          </p:cNvSpPr>
          <p:nvPr/>
        </p:nvSpPr>
        <p:spPr bwMode="auto">
          <a:xfrm flipV="1">
            <a:off x="1194496" y="5610025"/>
            <a:ext cx="690562" cy="35321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038" rIns="540000" bIns="46038" anchor="ctr"/>
          <a:lstStyle/>
          <a:p>
            <a:endParaRPr lang="ko-KR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0" name="Line 1151"/>
          <p:cNvSpPr>
            <a:spLocks noChangeShapeType="1"/>
          </p:cNvSpPr>
          <p:nvPr/>
        </p:nvSpPr>
        <p:spPr bwMode="auto">
          <a:xfrm>
            <a:off x="1194496" y="5989439"/>
            <a:ext cx="677862" cy="32385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038" rIns="540000" bIns="46038" anchor="ctr"/>
          <a:lstStyle/>
          <a:p>
            <a:endParaRPr lang="ko-KR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1" name="Rectangle 1152"/>
          <p:cNvSpPr>
            <a:spLocks noChangeArrowheads="1"/>
          </p:cNvSpPr>
          <p:nvPr/>
        </p:nvSpPr>
        <p:spPr bwMode="auto">
          <a:xfrm>
            <a:off x="3158498" y="4686714"/>
            <a:ext cx="928688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 anchor="ctr">
            <a:spAutoFit/>
          </a:bodyPr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kumimoji="0" lang="de-DE" sz="1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c#</a:t>
            </a:r>
            <a:endParaRPr kumimoji="0" lang="de-DE" sz="14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6" name="Line 1157"/>
          <p:cNvSpPr>
            <a:spLocks noChangeShapeType="1"/>
          </p:cNvSpPr>
          <p:nvPr/>
        </p:nvSpPr>
        <p:spPr bwMode="auto">
          <a:xfrm>
            <a:off x="2499421" y="4292400"/>
            <a:ext cx="632420" cy="446311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038" rIns="540000" bIns="46038" anchor="ctr"/>
          <a:lstStyle/>
          <a:p>
            <a:endParaRPr lang="ko-KR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7" name="Line 1158"/>
          <p:cNvSpPr>
            <a:spLocks noChangeShapeType="1"/>
          </p:cNvSpPr>
          <p:nvPr/>
        </p:nvSpPr>
        <p:spPr bwMode="auto">
          <a:xfrm flipV="1">
            <a:off x="2524820" y="4806922"/>
            <a:ext cx="607021" cy="82850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038" rIns="540000" bIns="46038" anchor="ctr"/>
          <a:lstStyle/>
          <a:p>
            <a:endParaRPr lang="ko-KR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8" name="Line 1159"/>
          <p:cNvSpPr>
            <a:spLocks noChangeShapeType="1"/>
          </p:cNvSpPr>
          <p:nvPr/>
        </p:nvSpPr>
        <p:spPr bwMode="auto">
          <a:xfrm>
            <a:off x="2524821" y="4994076"/>
            <a:ext cx="607020" cy="860816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038" rIns="540000" bIns="46038" anchor="ctr"/>
          <a:lstStyle/>
          <a:p>
            <a:endParaRPr lang="ko-KR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9" name="Line 1160"/>
          <p:cNvSpPr>
            <a:spLocks noChangeShapeType="1"/>
          </p:cNvSpPr>
          <p:nvPr/>
        </p:nvSpPr>
        <p:spPr bwMode="auto">
          <a:xfrm flipV="1">
            <a:off x="2512121" y="5913330"/>
            <a:ext cx="619720" cy="37455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038" rIns="540000" bIns="46038" anchor="ctr"/>
          <a:lstStyle/>
          <a:p>
            <a:endParaRPr lang="ko-KR" altLang="en-US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00" name="Group 1138"/>
          <p:cNvGrpSpPr>
            <a:grpSpLocks/>
          </p:cNvGrpSpPr>
          <p:nvPr/>
        </p:nvGrpSpPr>
        <p:grpSpPr bwMode="auto">
          <a:xfrm>
            <a:off x="3023946" y="5761594"/>
            <a:ext cx="481013" cy="322262"/>
            <a:chOff x="2442" y="1777"/>
            <a:chExt cx="303" cy="203"/>
          </a:xfrm>
        </p:grpSpPr>
        <p:sp>
          <p:nvSpPr>
            <p:cNvPr id="101" name="AutoShape 1139"/>
            <p:cNvSpPr>
              <a:spLocks noChangeArrowheads="1"/>
            </p:cNvSpPr>
            <p:nvPr/>
          </p:nvSpPr>
          <p:spPr bwMode="auto">
            <a:xfrm rot="5400000" flipV="1">
              <a:off x="2572" y="1744"/>
              <a:ext cx="139" cy="206"/>
            </a:xfrm>
            <a:prstGeom prst="flowChartCollate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2" name="Text Box 1140"/>
            <p:cNvSpPr txBox="1">
              <a:spLocks noChangeArrowheads="1"/>
            </p:cNvSpPr>
            <p:nvPr/>
          </p:nvSpPr>
          <p:spPr bwMode="auto">
            <a:xfrm>
              <a:off x="2442" y="1786"/>
              <a:ext cx="117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bg2"/>
                </a:buClr>
                <a:buSzPct val="75000"/>
              </a:pPr>
              <a:endParaRPr kumimoji="0" lang="de-DE" sz="140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03" name="Rectangle 1152"/>
          <p:cNvSpPr>
            <a:spLocks noChangeArrowheads="1"/>
          </p:cNvSpPr>
          <p:nvPr/>
        </p:nvSpPr>
        <p:spPr bwMode="auto">
          <a:xfrm>
            <a:off x="3149354" y="5793122"/>
            <a:ext cx="928688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 anchor="ctr">
            <a:spAutoFit/>
          </a:bodyPr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kumimoji="0" lang="de-DE" sz="1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c#</a:t>
            </a:r>
            <a:endParaRPr kumimoji="0" lang="de-DE" sz="14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4" name="Rectangle 1152"/>
          <p:cNvSpPr>
            <a:spLocks noChangeArrowheads="1"/>
          </p:cNvSpPr>
          <p:nvPr/>
        </p:nvSpPr>
        <p:spPr bwMode="auto">
          <a:xfrm>
            <a:off x="979266" y="3933056"/>
            <a:ext cx="928688" cy="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 anchor="ctr">
            <a:spAutoFit/>
          </a:bodyPr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de-DE" sz="1400" dirty="0" smtClean="0">
                <a:latin typeface="Calibri" pitchFamily="34" charset="0"/>
                <a:cs typeface="Calibri" pitchFamily="34" charset="0"/>
              </a:rPr>
              <a:t>odd</a:t>
            </a:r>
            <a:br>
              <a:rPr lang="de-DE" sz="1400" dirty="0" smtClean="0">
                <a:latin typeface="Calibri" pitchFamily="34" charset="0"/>
                <a:cs typeface="Calibri" pitchFamily="34" charset="0"/>
              </a:rPr>
            </a:br>
            <a:r>
              <a:rPr lang="de-DE" sz="1400" dirty="0" smtClean="0">
                <a:latin typeface="Calibri" pitchFamily="34" charset="0"/>
                <a:cs typeface="Calibri" pitchFamily="34" charset="0"/>
              </a:rPr>
              <a:t>(c#)</a:t>
            </a:r>
            <a:endParaRPr kumimoji="0" lang="de-DE" sz="14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5" name="Rectangle 1152"/>
          <p:cNvSpPr>
            <a:spLocks noChangeArrowheads="1"/>
          </p:cNvSpPr>
          <p:nvPr/>
        </p:nvSpPr>
        <p:spPr bwMode="auto">
          <a:xfrm>
            <a:off x="979266" y="4797205"/>
            <a:ext cx="928688" cy="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 anchor="ctr">
            <a:spAutoFit/>
          </a:bodyPr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de-DE" sz="1400" dirty="0">
                <a:latin typeface="Calibri" pitchFamily="34" charset="0"/>
                <a:cs typeface="Calibri" pitchFamily="34" charset="0"/>
              </a:rPr>
              <a:t>e</a:t>
            </a:r>
            <a:r>
              <a:rPr lang="de-DE" sz="1400" dirty="0" smtClean="0">
                <a:latin typeface="Calibri" pitchFamily="34" charset="0"/>
                <a:cs typeface="Calibri" pitchFamily="34" charset="0"/>
              </a:rPr>
              <a:t>ven</a:t>
            </a:r>
            <a:br>
              <a:rPr lang="de-DE" sz="1400" dirty="0" smtClean="0">
                <a:latin typeface="Calibri" pitchFamily="34" charset="0"/>
                <a:cs typeface="Calibri" pitchFamily="34" charset="0"/>
              </a:rPr>
            </a:br>
            <a:r>
              <a:rPr lang="de-DE" sz="1400" dirty="0" smtClean="0">
                <a:latin typeface="Calibri" pitchFamily="34" charset="0"/>
                <a:cs typeface="Calibri" pitchFamily="34" charset="0"/>
              </a:rPr>
              <a:t>(c#)</a:t>
            </a:r>
            <a:endParaRPr kumimoji="0" lang="de-DE" sz="14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6" name="Rectangle 1152"/>
          <p:cNvSpPr>
            <a:spLocks noChangeArrowheads="1"/>
          </p:cNvSpPr>
          <p:nvPr/>
        </p:nvSpPr>
        <p:spPr bwMode="auto">
          <a:xfrm>
            <a:off x="989434" y="5509765"/>
            <a:ext cx="928688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 anchor="ctr">
            <a:spAutoFit/>
          </a:bodyPr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de-DE" sz="1400" dirty="0" smtClean="0">
                <a:latin typeface="Calibri" pitchFamily="34" charset="0"/>
                <a:cs typeface="Calibri" pitchFamily="34" charset="0"/>
              </a:rPr>
              <a:t>odd</a:t>
            </a:r>
            <a:endParaRPr kumimoji="0" lang="de-DE" sz="14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7" name="Rectangle 1152"/>
          <p:cNvSpPr>
            <a:spLocks noChangeArrowheads="1"/>
          </p:cNvSpPr>
          <p:nvPr/>
        </p:nvSpPr>
        <p:spPr bwMode="auto">
          <a:xfrm>
            <a:off x="989434" y="6144571"/>
            <a:ext cx="928688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 anchor="ctr">
            <a:spAutoFit/>
          </a:bodyPr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de-DE" sz="1400" dirty="0" smtClean="0">
                <a:latin typeface="Calibri" pitchFamily="34" charset="0"/>
                <a:cs typeface="Calibri" pitchFamily="34" charset="0"/>
              </a:rPr>
              <a:t>even</a:t>
            </a:r>
            <a:endParaRPr kumimoji="0" lang="de-DE" sz="14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8" name="Line 1157"/>
          <p:cNvSpPr>
            <a:spLocks noChangeShapeType="1"/>
          </p:cNvSpPr>
          <p:nvPr/>
        </p:nvSpPr>
        <p:spPr bwMode="auto">
          <a:xfrm flipV="1">
            <a:off x="3725738" y="4797205"/>
            <a:ext cx="540059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038" rIns="540000" bIns="46038" anchor="ctr"/>
          <a:lstStyle/>
          <a:p>
            <a:endParaRPr lang="ko-KR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9" name="Line 1157"/>
          <p:cNvSpPr>
            <a:spLocks noChangeShapeType="1"/>
          </p:cNvSpPr>
          <p:nvPr/>
        </p:nvSpPr>
        <p:spPr bwMode="auto">
          <a:xfrm flipV="1">
            <a:off x="3707449" y="5888894"/>
            <a:ext cx="540059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038" rIns="540000" bIns="46038" anchor="ctr"/>
          <a:lstStyle/>
          <a:p>
            <a:endParaRPr lang="ko-KR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0" name="AutoShape 1144"/>
          <p:cNvSpPr>
            <a:spLocks noChangeArrowheads="1"/>
          </p:cNvSpPr>
          <p:nvPr/>
        </p:nvSpPr>
        <p:spPr bwMode="auto">
          <a:xfrm>
            <a:off x="4300215" y="4519505"/>
            <a:ext cx="606932" cy="508572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46038" rIns="540000" bIns="46038" anchor="ctr"/>
          <a:lstStyle/>
          <a:p>
            <a:endParaRPr lang="ko-KR" alt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1" name="AutoShape 1147"/>
          <p:cNvSpPr>
            <a:spLocks noChangeArrowheads="1"/>
          </p:cNvSpPr>
          <p:nvPr/>
        </p:nvSpPr>
        <p:spPr bwMode="auto">
          <a:xfrm>
            <a:off x="4265797" y="5615674"/>
            <a:ext cx="641350" cy="531813"/>
          </a:xfrm>
          <a:prstGeom prst="flowChartMagneticDisk">
            <a:avLst/>
          </a:prstGeom>
          <a:solidFill>
            <a:schemeClr val="accent2">
              <a:lumMod val="40000"/>
              <a:lumOff val="60000"/>
            </a:schemeClr>
          </a:solidFill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46038" rIns="540000" bIns="46038" anchor="ctr"/>
          <a:lstStyle/>
          <a:p>
            <a:endParaRPr lang="ko-KR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3" name="AutoShape 1144"/>
          <p:cNvSpPr>
            <a:spLocks noChangeArrowheads="1"/>
          </p:cNvSpPr>
          <p:nvPr/>
        </p:nvSpPr>
        <p:spPr bwMode="auto">
          <a:xfrm>
            <a:off x="5570487" y="4082149"/>
            <a:ext cx="641350" cy="531812"/>
          </a:xfrm>
          <a:prstGeom prst="flowChartMagneticDisk">
            <a:avLst/>
          </a:prstGeom>
          <a:solidFill>
            <a:schemeClr val="accent3">
              <a:lumMod val="40000"/>
              <a:lumOff val="60000"/>
            </a:schemeClr>
          </a:solidFill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46038" rIns="540000" bIns="46038" anchor="ctr"/>
          <a:lstStyle/>
          <a:p>
            <a:endParaRPr lang="ko-KR" alt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4" name="AutoShape 1145"/>
          <p:cNvSpPr>
            <a:spLocks noChangeArrowheads="1"/>
          </p:cNvSpPr>
          <p:nvPr/>
        </p:nvSpPr>
        <p:spPr bwMode="auto">
          <a:xfrm>
            <a:off x="5578425" y="4742549"/>
            <a:ext cx="641350" cy="531812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46038" rIns="540000" bIns="46038" anchor="ctr"/>
          <a:lstStyle/>
          <a:p>
            <a:endParaRPr lang="ko-KR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5" name="Line 1148"/>
          <p:cNvSpPr>
            <a:spLocks noChangeShapeType="1"/>
          </p:cNvSpPr>
          <p:nvPr/>
        </p:nvSpPr>
        <p:spPr bwMode="auto">
          <a:xfrm flipV="1">
            <a:off x="4918025" y="4355199"/>
            <a:ext cx="652462" cy="41751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038" rIns="540000" bIns="46038" anchor="ctr"/>
          <a:lstStyle/>
          <a:p>
            <a:endParaRPr lang="ko-KR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6" name="Line 1149"/>
          <p:cNvSpPr>
            <a:spLocks noChangeShapeType="1"/>
          </p:cNvSpPr>
          <p:nvPr/>
        </p:nvSpPr>
        <p:spPr bwMode="auto">
          <a:xfrm>
            <a:off x="4930725" y="4799699"/>
            <a:ext cx="652462" cy="27146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038" rIns="540000" bIns="46038" anchor="ctr"/>
          <a:lstStyle/>
          <a:p>
            <a:endParaRPr lang="ko-KR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9" name="Rectangle 1152"/>
          <p:cNvSpPr>
            <a:spLocks noChangeArrowheads="1"/>
          </p:cNvSpPr>
          <p:nvPr/>
        </p:nvSpPr>
        <p:spPr bwMode="auto">
          <a:xfrm>
            <a:off x="4688771" y="4005064"/>
            <a:ext cx="928688" cy="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 anchor="ctr">
            <a:spAutoFit/>
          </a:bodyPr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de-DE" sz="1400" dirty="0" smtClean="0">
                <a:latin typeface="Calibri" pitchFamily="34" charset="0"/>
                <a:cs typeface="Calibri" pitchFamily="34" charset="0"/>
              </a:rPr>
              <a:t>A-N</a:t>
            </a:r>
            <a:br>
              <a:rPr lang="de-DE" sz="1400" dirty="0" smtClean="0">
                <a:latin typeface="Calibri" pitchFamily="34" charset="0"/>
                <a:cs typeface="Calibri" pitchFamily="34" charset="0"/>
              </a:rPr>
            </a:br>
            <a:r>
              <a:rPr lang="de-DE" sz="1400" dirty="0" smtClean="0">
                <a:latin typeface="Calibri" pitchFamily="34" charset="0"/>
                <a:cs typeface="Calibri" pitchFamily="34" charset="0"/>
              </a:rPr>
              <a:t>(city)</a:t>
            </a:r>
            <a:endParaRPr kumimoji="0" lang="de-DE" sz="14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0" name="Rectangle 1152"/>
          <p:cNvSpPr>
            <a:spLocks noChangeArrowheads="1"/>
          </p:cNvSpPr>
          <p:nvPr/>
        </p:nvSpPr>
        <p:spPr bwMode="auto">
          <a:xfrm>
            <a:off x="4687811" y="4921362"/>
            <a:ext cx="928688" cy="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 anchor="ctr">
            <a:spAutoFit/>
          </a:bodyPr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de-DE" sz="1400" dirty="0" smtClean="0">
                <a:latin typeface="Calibri" pitchFamily="34" charset="0"/>
                <a:cs typeface="Calibri" pitchFamily="34" charset="0"/>
              </a:rPr>
              <a:t>O-Z</a:t>
            </a:r>
            <a:br>
              <a:rPr lang="de-DE" sz="1400" dirty="0" smtClean="0">
                <a:latin typeface="Calibri" pitchFamily="34" charset="0"/>
                <a:cs typeface="Calibri" pitchFamily="34" charset="0"/>
              </a:rPr>
            </a:br>
            <a:r>
              <a:rPr lang="de-DE" sz="1400" dirty="0" smtClean="0">
                <a:latin typeface="Calibri" pitchFamily="34" charset="0"/>
                <a:cs typeface="Calibri" pitchFamily="34" charset="0"/>
              </a:rPr>
              <a:t>(city)</a:t>
            </a:r>
            <a:endParaRPr kumimoji="0" lang="de-DE" sz="14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1" name="AutoShape 1144"/>
          <p:cNvSpPr>
            <a:spLocks noChangeArrowheads="1"/>
          </p:cNvSpPr>
          <p:nvPr/>
        </p:nvSpPr>
        <p:spPr bwMode="auto">
          <a:xfrm>
            <a:off x="5575249" y="5458860"/>
            <a:ext cx="641350" cy="531812"/>
          </a:xfrm>
          <a:prstGeom prst="flowChartMagneticDisk">
            <a:avLst/>
          </a:prstGeom>
          <a:solidFill>
            <a:schemeClr val="accent3">
              <a:lumMod val="40000"/>
              <a:lumOff val="60000"/>
            </a:schemeClr>
          </a:solidFill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46038" rIns="540000" bIns="46038" anchor="ctr"/>
          <a:lstStyle/>
          <a:p>
            <a:endParaRPr lang="ko-KR" alt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2" name="AutoShape 1145"/>
          <p:cNvSpPr>
            <a:spLocks noChangeArrowheads="1"/>
          </p:cNvSpPr>
          <p:nvPr/>
        </p:nvSpPr>
        <p:spPr bwMode="auto">
          <a:xfrm>
            <a:off x="5583187" y="6119260"/>
            <a:ext cx="641350" cy="531812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46038" rIns="540000" bIns="46038" anchor="ctr"/>
          <a:lstStyle/>
          <a:p>
            <a:endParaRPr lang="ko-KR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3" name="Line 1148"/>
          <p:cNvSpPr>
            <a:spLocks noChangeShapeType="1"/>
          </p:cNvSpPr>
          <p:nvPr/>
        </p:nvSpPr>
        <p:spPr bwMode="auto">
          <a:xfrm flipV="1">
            <a:off x="4922787" y="5697973"/>
            <a:ext cx="665162" cy="22220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038" rIns="540000" bIns="46038" anchor="ctr"/>
          <a:lstStyle/>
          <a:p>
            <a:endParaRPr lang="ko-KR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4" name="Line 1149"/>
          <p:cNvSpPr>
            <a:spLocks noChangeShapeType="1"/>
          </p:cNvSpPr>
          <p:nvPr/>
        </p:nvSpPr>
        <p:spPr bwMode="auto">
          <a:xfrm>
            <a:off x="4935487" y="5947164"/>
            <a:ext cx="652462" cy="438001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038" rIns="540000" bIns="46038" anchor="ctr"/>
          <a:lstStyle/>
          <a:p>
            <a:endParaRPr lang="ko-KR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5" name="Rectangle 1152"/>
          <p:cNvSpPr>
            <a:spLocks noChangeArrowheads="1"/>
          </p:cNvSpPr>
          <p:nvPr/>
        </p:nvSpPr>
        <p:spPr bwMode="auto">
          <a:xfrm>
            <a:off x="4693533" y="5550565"/>
            <a:ext cx="928688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 anchor="ctr">
            <a:spAutoFit/>
          </a:bodyPr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de-DE" sz="1400" dirty="0" smtClean="0">
                <a:latin typeface="Calibri" pitchFamily="34" charset="0"/>
                <a:cs typeface="Calibri" pitchFamily="34" charset="0"/>
              </a:rPr>
              <a:t>A-N</a:t>
            </a:r>
            <a:endParaRPr kumimoji="0" lang="de-DE" sz="14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6" name="Rectangle 1152"/>
          <p:cNvSpPr>
            <a:spLocks noChangeArrowheads="1"/>
          </p:cNvSpPr>
          <p:nvPr/>
        </p:nvSpPr>
        <p:spPr bwMode="auto">
          <a:xfrm>
            <a:off x="4687811" y="6137549"/>
            <a:ext cx="928688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 anchor="ctr">
            <a:spAutoFit/>
          </a:bodyPr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de-DE" sz="1400" dirty="0" smtClean="0">
                <a:latin typeface="Calibri" pitchFamily="34" charset="0"/>
                <a:cs typeface="Calibri" pitchFamily="34" charset="0"/>
              </a:rPr>
              <a:t>O-Z</a:t>
            </a:r>
            <a:endParaRPr kumimoji="0" lang="de-DE" sz="14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0" name="Rectangle 1152"/>
          <p:cNvSpPr>
            <a:spLocks noChangeArrowheads="1"/>
          </p:cNvSpPr>
          <p:nvPr/>
        </p:nvSpPr>
        <p:spPr bwMode="auto">
          <a:xfrm>
            <a:off x="6969552" y="4778038"/>
            <a:ext cx="928688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 anchor="ctr">
            <a:spAutoFit/>
          </a:bodyPr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kumimoji="0" lang="de-DE" sz="1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city</a:t>
            </a:r>
            <a:endParaRPr kumimoji="0" lang="de-DE" sz="14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1" name="Line 1157"/>
          <p:cNvSpPr>
            <a:spLocks noChangeShapeType="1"/>
          </p:cNvSpPr>
          <p:nvPr/>
        </p:nvSpPr>
        <p:spPr bwMode="auto">
          <a:xfrm>
            <a:off x="6219391" y="4305851"/>
            <a:ext cx="512849" cy="45895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038" rIns="540000" bIns="46038" anchor="ctr"/>
          <a:lstStyle/>
          <a:p>
            <a:endParaRPr lang="ko-KR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2" name="Line 1158"/>
          <p:cNvSpPr>
            <a:spLocks noChangeShapeType="1"/>
          </p:cNvSpPr>
          <p:nvPr/>
        </p:nvSpPr>
        <p:spPr bwMode="auto">
          <a:xfrm flipV="1">
            <a:off x="6244791" y="4858344"/>
            <a:ext cx="487449" cy="79053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038" rIns="540000" bIns="46038" anchor="ctr"/>
          <a:lstStyle/>
          <a:p>
            <a:endParaRPr lang="ko-KR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3" name="Line 1159"/>
          <p:cNvSpPr>
            <a:spLocks noChangeShapeType="1"/>
          </p:cNvSpPr>
          <p:nvPr/>
        </p:nvSpPr>
        <p:spPr bwMode="auto">
          <a:xfrm>
            <a:off x="6244793" y="5007527"/>
            <a:ext cx="487448" cy="88136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038" rIns="540000" bIns="46038" anchor="ctr"/>
          <a:lstStyle/>
          <a:p>
            <a:endParaRPr lang="ko-KR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4" name="Line 1160"/>
          <p:cNvSpPr>
            <a:spLocks noChangeShapeType="1"/>
          </p:cNvSpPr>
          <p:nvPr/>
        </p:nvSpPr>
        <p:spPr bwMode="auto">
          <a:xfrm flipV="1">
            <a:off x="6211838" y="5947163"/>
            <a:ext cx="520402" cy="49880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038" rIns="540000" bIns="46038" anchor="ctr"/>
          <a:lstStyle/>
          <a:p>
            <a:endParaRPr lang="ko-KR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9" name="Line 1157"/>
          <p:cNvSpPr>
            <a:spLocks noChangeShapeType="1"/>
          </p:cNvSpPr>
          <p:nvPr/>
        </p:nvSpPr>
        <p:spPr bwMode="auto">
          <a:xfrm>
            <a:off x="7584256" y="4935429"/>
            <a:ext cx="409195" cy="430121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038" rIns="540000" bIns="46038" anchor="ctr"/>
          <a:lstStyle/>
          <a:p>
            <a:endParaRPr lang="ko-KR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6660232" y="4571984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altLang="ko-KR" sz="2400" i="1" dirty="0">
                <a:latin typeface="Times New Roman" pitchFamily="18" charset="0"/>
                <a:cs typeface="Times New Roman" pitchFamily="18" charset="0"/>
              </a:rPr>
              <a:t>Aggr</a:t>
            </a:r>
            <a:endParaRPr lang="ko-KR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2" name="Rectangle 1152"/>
          <p:cNvSpPr>
            <a:spLocks noChangeArrowheads="1"/>
          </p:cNvSpPr>
          <p:nvPr/>
        </p:nvSpPr>
        <p:spPr bwMode="auto">
          <a:xfrm>
            <a:off x="7006396" y="5856885"/>
            <a:ext cx="928688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 anchor="ctr">
            <a:spAutoFit/>
          </a:bodyPr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kumimoji="0" lang="de-DE" sz="1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city</a:t>
            </a:r>
            <a:endParaRPr kumimoji="0" lang="de-DE" sz="14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3" name="Line 1157"/>
          <p:cNvSpPr>
            <a:spLocks noChangeShapeType="1"/>
          </p:cNvSpPr>
          <p:nvPr/>
        </p:nvSpPr>
        <p:spPr bwMode="auto">
          <a:xfrm flipV="1">
            <a:off x="7665054" y="5550565"/>
            <a:ext cx="328397" cy="40721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038" rIns="540000" bIns="46038" anchor="ctr"/>
          <a:lstStyle/>
          <a:p>
            <a:endParaRPr lang="ko-KR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6697076" y="5650831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altLang="ko-KR" sz="2400" i="1" dirty="0">
                <a:latin typeface="Times New Roman" pitchFamily="18" charset="0"/>
                <a:cs typeface="Times New Roman" pitchFamily="18" charset="0"/>
              </a:rPr>
              <a:t>Aggr</a:t>
            </a:r>
            <a:endParaRPr lang="ko-KR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7993451" y="5236997"/>
            <a:ext cx="8242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altLang="ko-KR" sz="2000" i="1" dirty="0" smtClean="0">
                <a:latin typeface="Times New Roman" pitchFamily="18" charset="0"/>
                <a:cs typeface="Times New Roman" pitchFamily="18" charset="0"/>
              </a:rPr>
              <a:t>Result</a:t>
            </a:r>
            <a:endParaRPr lang="ko-KR" altLang="en-US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522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/>
      <p:bldP spid="96" grpId="0" animBg="1"/>
      <p:bldP spid="97" grpId="0" animBg="1"/>
      <p:bldP spid="98" grpId="0" animBg="1"/>
      <p:bldP spid="99" grpId="0" animBg="1"/>
      <p:bldP spid="103" grpId="0"/>
      <p:bldP spid="104" grpId="0"/>
      <p:bldP spid="105" grpId="0"/>
      <p:bldP spid="106" grpId="0"/>
      <p:bldP spid="107" grpId="0"/>
      <p:bldP spid="108" grpId="0" animBg="1"/>
      <p:bldP spid="109" grpId="0" animBg="1"/>
      <p:bldP spid="110" grpId="0" animBg="1"/>
      <p:bldP spid="111" grpId="0" animBg="1"/>
      <p:bldP spid="113" grpId="0" animBg="1"/>
      <p:bldP spid="114" grpId="0" animBg="1"/>
      <p:bldP spid="115" grpId="0" animBg="1"/>
      <p:bldP spid="116" grpId="0" animBg="1"/>
      <p:bldP spid="119" grpId="0"/>
      <p:bldP spid="120" grpId="0"/>
      <p:bldP spid="121" grpId="0" animBg="1"/>
      <p:bldP spid="122" grpId="0" animBg="1"/>
      <p:bldP spid="123" grpId="0" animBg="1"/>
      <p:bldP spid="124" grpId="0" animBg="1"/>
      <p:bldP spid="125" grpId="0"/>
      <p:bldP spid="126" grpId="0"/>
      <p:bldP spid="130" grpId="0"/>
      <p:bldP spid="131" grpId="0" animBg="1"/>
      <p:bldP spid="132" grpId="0" animBg="1"/>
      <p:bldP spid="133" grpId="0" animBg="1"/>
      <p:bldP spid="134" grpId="0" animBg="1"/>
      <p:bldP spid="139" grpId="0" animBg="1"/>
      <p:bldP spid="141" grpId="0"/>
      <p:bldP spid="142" grpId="0"/>
      <p:bldP spid="143" grpId="0" animBg="1"/>
      <p:bldP spid="144" grpId="0"/>
      <p:bldP spid="14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>
                <a:effectLst/>
                <a:latin typeface="Arial" pitchFamily="34" charset="0"/>
                <a:cs typeface="Arial" pitchFamily="34" charset="0"/>
              </a:rPr>
              <a:t>Pros and Cons</a:t>
            </a:r>
            <a:endParaRPr lang="ko-KR" altLang="en-US" sz="32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606083"/>
          </a:xfrm>
        </p:spPr>
        <p:txBody>
          <a:bodyPr>
            <a:normAutofit/>
          </a:bodyPr>
          <a:lstStyle/>
          <a:p>
            <a:r>
              <a:rPr lang="en-US" altLang="ko-KR" sz="2200" dirty="0" smtClean="0">
                <a:latin typeface="Arial" pitchFamily="34" charset="0"/>
                <a:cs typeface="Arial" pitchFamily="34" charset="0"/>
              </a:rPr>
              <a:t>Pros</a:t>
            </a:r>
          </a:p>
          <a:p>
            <a:pPr lvl="1"/>
            <a:r>
              <a:rPr lang="en-US" altLang="ko-KR" dirty="0" smtClean="0">
                <a:latin typeface="Arial" pitchFamily="34" charset="0"/>
                <a:cs typeface="Arial" pitchFamily="34" charset="0"/>
              </a:rPr>
              <a:t>Additional input data scan is not required</a:t>
            </a:r>
          </a:p>
          <a:p>
            <a:pPr lvl="1"/>
            <a:r>
              <a:rPr lang="en-US" altLang="ko-KR" dirty="0" smtClean="0">
                <a:latin typeface="Arial" pitchFamily="34" charset="0"/>
                <a:cs typeface="Arial" pitchFamily="34" charset="0"/>
              </a:rPr>
              <a:t>Communication cost is reduced</a:t>
            </a:r>
          </a:p>
          <a:p>
            <a:endParaRPr lang="en-US" altLang="ko-KR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ko-KR" sz="2200" dirty="0" smtClean="0">
                <a:latin typeface="Arial" pitchFamily="34" charset="0"/>
                <a:cs typeface="Arial" pitchFamily="34" charset="0"/>
              </a:rPr>
              <a:t>Cons</a:t>
            </a:r>
          </a:p>
          <a:p>
            <a:pPr lvl="1"/>
            <a:r>
              <a:rPr lang="en-US" altLang="ko-KR" dirty="0" smtClean="0">
                <a:latin typeface="Arial" pitchFamily="34" charset="0"/>
                <a:cs typeface="Arial" pitchFamily="34" charset="0"/>
              </a:rPr>
              <a:t>All Mappers must wait after the processing of a data set </a:t>
            </a:r>
          </a:p>
          <a:p>
            <a:pPr lvl="1"/>
            <a:r>
              <a:rPr lang="en-US" altLang="ko-KR" dirty="0" smtClean="0">
                <a:latin typeface="Arial" pitchFamily="34" charset="0"/>
                <a:cs typeface="Arial" pitchFamily="34" charset="0"/>
              </a:rPr>
              <a:t>Master may become a bottleneck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9A30E-EA62-42B8-9196-64E2E841BEB0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66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Generalized Hash Teams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268760"/>
            <a:ext cx="3096344" cy="129614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smtClean="0"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c.city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b="1" dirty="0" smtClean="0">
                <a:latin typeface="Times New Roman" pitchFamily="18" charset="0"/>
                <a:cs typeface="Times New Roman" pitchFamily="18" charset="0"/>
              </a:rPr>
              <a:t>sum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o.value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altLang="ko-KR" b="1" dirty="0" smtClean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customer c, order o</a:t>
            </a:r>
          </a:p>
          <a:p>
            <a:r>
              <a:rPr lang="en-US" altLang="ko-KR" b="1" dirty="0" smtClean="0"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c.c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# = </a:t>
            </a:r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o.c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#</a:t>
            </a:r>
          </a:p>
          <a:p>
            <a:r>
              <a:rPr lang="en-US" altLang="ko-KR" b="1" dirty="0" smtClean="0">
                <a:latin typeface="Times New Roman" pitchFamily="18" charset="0"/>
                <a:cs typeface="Times New Roman" pitchFamily="18" charset="0"/>
              </a:rPr>
              <a:t>GROUP BY </a:t>
            </a:r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c.city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528693" y="977272"/>
            <a:ext cx="874712" cy="1130176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Line 25"/>
          <p:cNvSpPr>
            <a:spLocks noChangeShapeType="1"/>
          </p:cNvSpPr>
          <p:nvPr/>
        </p:nvSpPr>
        <p:spPr bwMode="auto">
          <a:xfrm>
            <a:off x="5823843" y="297866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Line 28"/>
          <p:cNvSpPr>
            <a:spLocks noChangeShapeType="1"/>
          </p:cNvSpPr>
          <p:nvPr/>
        </p:nvSpPr>
        <p:spPr bwMode="auto">
          <a:xfrm>
            <a:off x="8227318" y="293739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AutoShape 29"/>
          <p:cNvSpPr>
            <a:spLocks noChangeArrowheads="1"/>
          </p:cNvSpPr>
          <p:nvPr/>
        </p:nvSpPr>
        <p:spPr bwMode="auto">
          <a:xfrm rot="16200000">
            <a:off x="6868418" y="1834081"/>
            <a:ext cx="152400" cy="228600"/>
          </a:xfrm>
          <a:prstGeom prst="flowChartCollate">
            <a:avLst/>
          </a:prstGeom>
          <a:solidFill>
            <a:schemeClr val="bg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Line 31"/>
          <p:cNvSpPr>
            <a:spLocks noChangeShapeType="1"/>
          </p:cNvSpPr>
          <p:nvPr/>
        </p:nvSpPr>
        <p:spPr bwMode="auto">
          <a:xfrm flipV="1">
            <a:off x="6365180" y="2670693"/>
            <a:ext cx="1173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Text Box 32"/>
          <p:cNvSpPr txBox="1">
            <a:spLocks noChangeArrowheads="1"/>
          </p:cNvSpPr>
          <p:nvPr/>
        </p:nvSpPr>
        <p:spPr bwMode="auto">
          <a:xfrm>
            <a:off x="6604832" y="2634059"/>
            <a:ext cx="86010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0" lang="de-DE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Bitmaps</a:t>
            </a:r>
            <a:endParaRPr kumimoji="0" lang="de-DE" sz="1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r>
              <a:rPr kumimoji="0" lang="de-DE" sz="1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(BM)</a:t>
            </a:r>
            <a:endParaRPr kumimoji="0" lang="de-DE" sz="10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Text Box 43"/>
          <p:cNvSpPr txBox="1">
            <a:spLocks noChangeArrowheads="1"/>
          </p:cNvSpPr>
          <p:nvPr/>
        </p:nvSpPr>
        <p:spPr bwMode="auto">
          <a:xfrm>
            <a:off x="7816155" y="3223143"/>
            <a:ext cx="1054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de-DE"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Order</a:t>
            </a:r>
            <a:endParaRPr kumimoji="0" lang="de-DE" sz="32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Text Box 44"/>
          <p:cNvSpPr txBox="1">
            <a:spLocks noChangeArrowheads="1"/>
          </p:cNvSpPr>
          <p:nvPr/>
        </p:nvSpPr>
        <p:spPr bwMode="auto">
          <a:xfrm>
            <a:off x="5222180" y="3235843"/>
            <a:ext cx="13446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de-DE"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Customer</a:t>
            </a:r>
            <a:endParaRPr kumimoji="0" lang="de-DE" sz="28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" name="AutoShape 45"/>
          <p:cNvSpPr>
            <a:spLocks noChangeAspect="1" noChangeArrowheads="1"/>
          </p:cNvSpPr>
          <p:nvPr/>
        </p:nvSpPr>
        <p:spPr bwMode="auto">
          <a:xfrm>
            <a:off x="5198368" y="2394468"/>
            <a:ext cx="1363662" cy="595313"/>
          </a:xfrm>
          <a:prstGeom prst="can">
            <a:avLst>
              <a:gd name="adj" fmla="val 25000"/>
            </a:avLst>
          </a:prstGeom>
          <a:solidFill>
            <a:srgbClr val="C0C0C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de-DE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Ptn on </a:t>
            </a:r>
            <a:r>
              <a:rPr kumimoji="0" lang="de-DE" sz="2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city</a:t>
            </a:r>
            <a:endParaRPr kumimoji="0" lang="de-DE" sz="24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" name="AutoShape 50"/>
          <p:cNvSpPr>
            <a:spLocks noChangeAspect="1" noChangeArrowheads="1"/>
          </p:cNvSpPr>
          <p:nvPr/>
        </p:nvSpPr>
        <p:spPr bwMode="auto">
          <a:xfrm>
            <a:off x="7528818" y="2356368"/>
            <a:ext cx="1363662" cy="595313"/>
          </a:xfrm>
          <a:prstGeom prst="can">
            <a:avLst>
              <a:gd name="adj" fmla="val 25000"/>
            </a:avLst>
          </a:prstGeom>
          <a:solidFill>
            <a:srgbClr val="C0C0C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de-DE"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Ptn on BM</a:t>
            </a:r>
            <a:endParaRPr kumimoji="0" lang="de-DE" sz="24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" name="Text Box 51"/>
          <p:cNvSpPr txBox="1">
            <a:spLocks noChangeArrowheads="1"/>
          </p:cNvSpPr>
          <p:nvPr/>
        </p:nvSpPr>
        <p:spPr bwMode="auto">
          <a:xfrm>
            <a:off x="6604831" y="908720"/>
            <a:ext cx="85219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0" lang="de-DE" sz="24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Aggr</a:t>
            </a:r>
            <a:endParaRPr kumimoji="0" lang="de-DE" sz="2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1" name="AutoShape 54"/>
          <p:cNvCxnSpPr>
            <a:cxnSpLocks noChangeShapeType="1"/>
            <a:stCxn id="28" idx="1"/>
            <a:endCxn id="23" idx="1"/>
          </p:cNvCxnSpPr>
          <p:nvPr/>
        </p:nvCxnSpPr>
        <p:spPr bwMode="auto">
          <a:xfrm flipV="1">
            <a:off x="5880199" y="1948381"/>
            <a:ext cx="1064419" cy="4460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AutoShape 55"/>
          <p:cNvCxnSpPr>
            <a:cxnSpLocks noChangeShapeType="1"/>
            <a:stCxn id="29" idx="1"/>
            <a:endCxn id="23" idx="1"/>
          </p:cNvCxnSpPr>
          <p:nvPr/>
        </p:nvCxnSpPr>
        <p:spPr bwMode="auto">
          <a:xfrm flipH="1" flipV="1">
            <a:off x="6944618" y="1948381"/>
            <a:ext cx="1266031" cy="4079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AutoShape 56"/>
          <p:cNvCxnSpPr>
            <a:cxnSpLocks noChangeShapeType="1"/>
            <a:stCxn id="23" idx="1"/>
          </p:cNvCxnSpPr>
          <p:nvPr/>
        </p:nvCxnSpPr>
        <p:spPr bwMode="auto">
          <a:xfrm flipV="1">
            <a:off x="6944618" y="1383032"/>
            <a:ext cx="0" cy="565349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AutoShape 1141"/>
          <p:cNvSpPr>
            <a:spLocks noChangeArrowheads="1"/>
          </p:cNvSpPr>
          <p:nvPr/>
        </p:nvSpPr>
        <p:spPr bwMode="auto">
          <a:xfrm>
            <a:off x="395536" y="3971528"/>
            <a:ext cx="914400" cy="609600"/>
          </a:xfrm>
          <a:prstGeom prst="flowChartMagneticDisk">
            <a:avLst/>
          </a:prstGeom>
          <a:solidFill>
            <a:schemeClr val="bg1"/>
          </a:solidFill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038" rIns="0" bIns="46038" anchor="ctr"/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kumimoji="0" lang="de-DE" sz="2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</a:t>
            </a:r>
            <a:endParaRPr kumimoji="0" lang="de-DE" sz="2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AutoShape 1143"/>
          <p:cNvSpPr>
            <a:spLocks noChangeArrowheads="1"/>
          </p:cNvSpPr>
          <p:nvPr/>
        </p:nvSpPr>
        <p:spPr bwMode="auto">
          <a:xfrm>
            <a:off x="395536" y="5699720"/>
            <a:ext cx="914400" cy="609600"/>
          </a:xfrm>
          <a:prstGeom prst="flowChartMagneticDisk">
            <a:avLst/>
          </a:prstGeom>
          <a:solidFill>
            <a:schemeClr val="bg1"/>
          </a:solidFill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038" rIns="0" bIns="46038" anchor="ctr"/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kumimoji="0" lang="de-DE" sz="2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O</a:t>
            </a:r>
            <a:endParaRPr kumimoji="0" lang="de-DE" sz="2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1" name="AutoShape 1144"/>
          <p:cNvSpPr>
            <a:spLocks noChangeArrowheads="1"/>
          </p:cNvSpPr>
          <p:nvPr/>
        </p:nvSpPr>
        <p:spPr bwMode="auto">
          <a:xfrm>
            <a:off x="3903218" y="5153924"/>
            <a:ext cx="641350" cy="531812"/>
          </a:xfrm>
          <a:prstGeom prst="flowChartMagneticDisk">
            <a:avLst/>
          </a:prstGeom>
          <a:solidFill>
            <a:schemeClr val="accent3">
              <a:lumMod val="40000"/>
              <a:lumOff val="60000"/>
            </a:schemeClr>
          </a:solidFill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46038" rIns="540000" bIns="46038" anchor="ctr"/>
          <a:lstStyle/>
          <a:p>
            <a:endParaRPr lang="ko-KR" alt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2" name="AutoShape 1145"/>
          <p:cNvSpPr>
            <a:spLocks noChangeArrowheads="1"/>
          </p:cNvSpPr>
          <p:nvPr/>
        </p:nvSpPr>
        <p:spPr bwMode="auto">
          <a:xfrm>
            <a:off x="3903218" y="5973779"/>
            <a:ext cx="641350" cy="531812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46038" rIns="540000" bIns="46038" anchor="ctr"/>
          <a:lstStyle/>
          <a:p>
            <a:endParaRPr lang="ko-KR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9" name="Line 1158"/>
          <p:cNvSpPr>
            <a:spLocks noChangeShapeType="1"/>
          </p:cNvSpPr>
          <p:nvPr/>
        </p:nvSpPr>
        <p:spPr bwMode="auto">
          <a:xfrm>
            <a:off x="4564062" y="3831557"/>
            <a:ext cx="1907977" cy="90335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038" rIns="540000" bIns="46038" anchor="ctr"/>
          <a:lstStyle/>
          <a:p>
            <a:endParaRPr lang="ko-KR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0" name="Line 1159"/>
          <p:cNvSpPr>
            <a:spLocks noChangeShapeType="1"/>
          </p:cNvSpPr>
          <p:nvPr/>
        </p:nvSpPr>
        <p:spPr bwMode="auto">
          <a:xfrm flipV="1">
            <a:off x="4544568" y="4788232"/>
            <a:ext cx="1927470" cy="63159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038" rIns="540000" bIns="46038" anchor="ctr"/>
          <a:lstStyle/>
          <a:p>
            <a:endParaRPr lang="ko-KR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1" name="Line 1160"/>
          <p:cNvSpPr>
            <a:spLocks noChangeShapeType="1"/>
          </p:cNvSpPr>
          <p:nvPr/>
        </p:nvSpPr>
        <p:spPr bwMode="auto">
          <a:xfrm flipV="1">
            <a:off x="4544568" y="5843540"/>
            <a:ext cx="1927469" cy="33739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038" rIns="540000" bIns="46038" anchor="ctr"/>
          <a:lstStyle/>
          <a:p>
            <a:endParaRPr lang="ko-KR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9" name="AutoShape 1144"/>
          <p:cNvSpPr>
            <a:spLocks noChangeArrowheads="1"/>
          </p:cNvSpPr>
          <p:nvPr/>
        </p:nvSpPr>
        <p:spPr bwMode="auto">
          <a:xfrm>
            <a:off x="3922712" y="3538515"/>
            <a:ext cx="641350" cy="531812"/>
          </a:xfrm>
          <a:prstGeom prst="flowChartMagneticDisk">
            <a:avLst/>
          </a:prstGeom>
          <a:solidFill>
            <a:schemeClr val="accent3">
              <a:lumMod val="40000"/>
              <a:lumOff val="60000"/>
            </a:schemeClr>
          </a:solidFill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46038" rIns="540000" bIns="46038" anchor="ctr"/>
          <a:lstStyle/>
          <a:p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    C</a:t>
            </a:r>
            <a:r>
              <a:rPr lang="en-US" altLang="ko-KR" baseline="-25000" dirty="0" smtClean="0">
                <a:latin typeface="Calibri" pitchFamily="34" charset="0"/>
                <a:cs typeface="Calibri" pitchFamily="34" charset="0"/>
              </a:rPr>
              <a:t>1</a:t>
            </a:r>
            <a:endParaRPr lang="ko-KR" altLang="en-US" baseline="-25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0" name="AutoShape 1145"/>
          <p:cNvSpPr>
            <a:spLocks noChangeArrowheads="1"/>
          </p:cNvSpPr>
          <p:nvPr/>
        </p:nvSpPr>
        <p:spPr bwMode="auto">
          <a:xfrm>
            <a:off x="3930650" y="4198915"/>
            <a:ext cx="641350" cy="531812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46038" rIns="540000" bIns="46038" anchor="ctr"/>
          <a:lstStyle/>
          <a:p>
            <a:r>
              <a:rPr lang="en-US" altLang="ko-KR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  C</a:t>
            </a:r>
            <a:r>
              <a:rPr lang="en-US" altLang="ko-KR" baseline="-250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2</a:t>
            </a:r>
            <a:endParaRPr lang="ko-KR" alt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1" name="Line 1148"/>
          <p:cNvSpPr>
            <a:spLocks noChangeShapeType="1"/>
          </p:cNvSpPr>
          <p:nvPr/>
        </p:nvSpPr>
        <p:spPr bwMode="auto">
          <a:xfrm flipV="1">
            <a:off x="1315436" y="3831557"/>
            <a:ext cx="2607276" cy="36735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038" rIns="540000" bIns="46038" anchor="ctr"/>
          <a:lstStyle/>
          <a:p>
            <a:endParaRPr lang="ko-KR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2" name="Line 1149"/>
          <p:cNvSpPr>
            <a:spLocks noChangeShapeType="1"/>
          </p:cNvSpPr>
          <p:nvPr/>
        </p:nvSpPr>
        <p:spPr bwMode="auto">
          <a:xfrm>
            <a:off x="1315436" y="4382804"/>
            <a:ext cx="2615214" cy="13986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038" rIns="540000" bIns="46038" anchor="ctr"/>
          <a:lstStyle/>
          <a:p>
            <a:endParaRPr lang="ko-KR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3" name="Rectangle 1152"/>
          <p:cNvSpPr>
            <a:spLocks noChangeArrowheads="1"/>
          </p:cNvSpPr>
          <p:nvPr/>
        </p:nvSpPr>
        <p:spPr bwMode="auto">
          <a:xfrm>
            <a:off x="2267744" y="3487089"/>
            <a:ext cx="928688" cy="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 anchor="ctr">
            <a:spAutoFit/>
          </a:bodyPr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de-DE" sz="1400" dirty="0" smtClean="0">
                <a:latin typeface="Calibri" pitchFamily="34" charset="0"/>
                <a:cs typeface="Calibri" pitchFamily="34" charset="0"/>
              </a:rPr>
              <a:t>A-N</a:t>
            </a:r>
            <a:br>
              <a:rPr lang="de-DE" sz="1400" dirty="0" smtClean="0">
                <a:latin typeface="Calibri" pitchFamily="34" charset="0"/>
                <a:cs typeface="Calibri" pitchFamily="34" charset="0"/>
              </a:rPr>
            </a:br>
            <a:r>
              <a:rPr lang="de-DE" sz="1400" dirty="0" smtClean="0">
                <a:latin typeface="Calibri" pitchFamily="34" charset="0"/>
                <a:cs typeface="Calibri" pitchFamily="34" charset="0"/>
              </a:rPr>
              <a:t>(city)</a:t>
            </a:r>
            <a:endParaRPr kumimoji="0" lang="de-DE" sz="14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4" name="Rectangle 1152"/>
          <p:cNvSpPr>
            <a:spLocks noChangeArrowheads="1"/>
          </p:cNvSpPr>
          <p:nvPr/>
        </p:nvSpPr>
        <p:spPr bwMode="auto">
          <a:xfrm>
            <a:off x="2267744" y="4452738"/>
            <a:ext cx="928688" cy="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 anchor="ctr">
            <a:spAutoFit/>
          </a:bodyPr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de-DE" sz="1400" dirty="0" smtClean="0">
                <a:latin typeface="Calibri" pitchFamily="34" charset="0"/>
                <a:cs typeface="Calibri" pitchFamily="34" charset="0"/>
              </a:rPr>
              <a:t>O-Z</a:t>
            </a:r>
            <a:br>
              <a:rPr lang="de-DE" sz="1400" dirty="0" smtClean="0">
                <a:latin typeface="Calibri" pitchFamily="34" charset="0"/>
                <a:cs typeface="Calibri" pitchFamily="34" charset="0"/>
              </a:rPr>
            </a:br>
            <a:r>
              <a:rPr lang="de-DE" sz="1400" dirty="0" smtClean="0">
                <a:latin typeface="Calibri" pitchFamily="34" charset="0"/>
                <a:cs typeface="Calibri" pitchFamily="34" charset="0"/>
              </a:rPr>
              <a:t>(city)</a:t>
            </a:r>
            <a:endParaRPr kumimoji="0" lang="de-DE" sz="14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5" name="Rectangle 19"/>
          <p:cNvSpPr>
            <a:spLocks noChangeArrowheads="1"/>
          </p:cNvSpPr>
          <p:nvPr/>
        </p:nvSpPr>
        <p:spPr bwMode="auto">
          <a:xfrm>
            <a:off x="2576958" y="5058155"/>
            <a:ext cx="247580" cy="704558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B</a:t>
            </a:r>
            <a:r>
              <a:rPr lang="en-US" altLang="ko-KR" baseline="-25000" dirty="0" smtClean="0">
                <a:latin typeface="Calibri" pitchFamily="34" charset="0"/>
                <a:cs typeface="Calibri" pitchFamily="34" charset="0"/>
              </a:rPr>
              <a:t>1</a:t>
            </a:r>
            <a:endParaRPr lang="ko-KR" altLang="en-US" baseline="-25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6" name="Rectangle 19"/>
          <p:cNvSpPr>
            <a:spLocks noChangeArrowheads="1"/>
          </p:cNvSpPr>
          <p:nvPr/>
        </p:nvSpPr>
        <p:spPr bwMode="auto">
          <a:xfrm>
            <a:off x="2576958" y="5917592"/>
            <a:ext cx="247580" cy="751768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B</a:t>
            </a:r>
            <a:r>
              <a:rPr lang="en-US" altLang="ko-KR" baseline="-25000" dirty="0" smtClean="0">
                <a:latin typeface="Calibri" pitchFamily="34" charset="0"/>
                <a:cs typeface="Calibri" pitchFamily="34" charset="0"/>
              </a:rPr>
              <a:t>2</a:t>
            </a:r>
            <a:endParaRPr lang="ko-KR" altLang="en-US" baseline="-25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7" name="Line 1148"/>
          <p:cNvSpPr>
            <a:spLocks noChangeShapeType="1"/>
          </p:cNvSpPr>
          <p:nvPr/>
        </p:nvSpPr>
        <p:spPr bwMode="auto">
          <a:xfrm>
            <a:off x="1315435" y="4197133"/>
            <a:ext cx="1261523" cy="103269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038" rIns="540000" bIns="46038" anchor="ctr"/>
          <a:lstStyle/>
          <a:p>
            <a:endParaRPr lang="ko-KR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8" name="Line 1148"/>
          <p:cNvSpPr>
            <a:spLocks noChangeShapeType="1"/>
          </p:cNvSpPr>
          <p:nvPr/>
        </p:nvSpPr>
        <p:spPr bwMode="auto">
          <a:xfrm>
            <a:off x="1309936" y="4389130"/>
            <a:ext cx="1267021" cy="1704166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038" rIns="540000" bIns="46038" anchor="ctr"/>
          <a:lstStyle/>
          <a:p>
            <a:endParaRPr lang="ko-KR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01986" y="4871881"/>
            <a:ext cx="397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altLang="ko-KR" dirty="0">
                <a:latin typeface="Calibri" pitchFamily="34" charset="0"/>
                <a:cs typeface="Calibri" pitchFamily="34" charset="0"/>
              </a:rPr>
              <a:t>c#</a:t>
            </a:r>
            <a:endParaRPr lang="ko-KR" altLang="en-US" dirty="0"/>
          </a:p>
        </p:txBody>
      </p:sp>
      <p:sp>
        <p:nvSpPr>
          <p:cNvPr id="102" name="Line 1148"/>
          <p:cNvSpPr>
            <a:spLocks noChangeShapeType="1"/>
          </p:cNvSpPr>
          <p:nvPr/>
        </p:nvSpPr>
        <p:spPr bwMode="auto">
          <a:xfrm flipV="1">
            <a:off x="1315436" y="5419829"/>
            <a:ext cx="1261522" cy="584691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038" rIns="540000" bIns="46038" anchor="ctr"/>
          <a:lstStyle/>
          <a:p>
            <a:endParaRPr lang="ko-KR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3" name="Line 1149"/>
          <p:cNvSpPr>
            <a:spLocks noChangeShapeType="1"/>
          </p:cNvSpPr>
          <p:nvPr/>
        </p:nvSpPr>
        <p:spPr bwMode="auto">
          <a:xfrm>
            <a:off x="1315436" y="6040489"/>
            <a:ext cx="1261522" cy="26883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038" rIns="540000" bIns="46038" anchor="ctr"/>
          <a:lstStyle/>
          <a:p>
            <a:endParaRPr lang="ko-KR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7" name="Line 1158"/>
          <p:cNvSpPr>
            <a:spLocks noChangeShapeType="1"/>
          </p:cNvSpPr>
          <p:nvPr/>
        </p:nvSpPr>
        <p:spPr bwMode="auto">
          <a:xfrm>
            <a:off x="4600110" y="4499976"/>
            <a:ext cx="1871929" cy="1313786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038" rIns="540000" bIns="46038" anchor="ctr"/>
          <a:lstStyle/>
          <a:p>
            <a:endParaRPr lang="ko-KR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8" name="Rectangle 1152"/>
          <p:cNvSpPr>
            <a:spLocks noChangeArrowheads="1"/>
          </p:cNvSpPr>
          <p:nvPr/>
        </p:nvSpPr>
        <p:spPr bwMode="auto">
          <a:xfrm>
            <a:off x="6761528" y="4706030"/>
            <a:ext cx="928688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 anchor="ctr">
            <a:spAutoFit/>
          </a:bodyPr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kumimoji="0" lang="de-DE" sz="1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city</a:t>
            </a:r>
            <a:endParaRPr kumimoji="0" lang="de-DE" sz="14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9" name="Line 1157"/>
          <p:cNvSpPr>
            <a:spLocks noChangeShapeType="1"/>
          </p:cNvSpPr>
          <p:nvPr/>
        </p:nvSpPr>
        <p:spPr bwMode="auto">
          <a:xfrm>
            <a:off x="7376232" y="4863421"/>
            <a:ext cx="409195" cy="430121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038" rIns="540000" bIns="46038" anchor="ctr"/>
          <a:lstStyle/>
          <a:p>
            <a:endParaRPr lang="ko-KR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6452208" y="4499976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altLang="ko-KR" sz="2400" i="1" dirty="0">
                <a:latin typeface="Times New Roman" pitchFamily="18" charset="0"/>
                <a:cs typeface="Times New Roman" pitchFamily="18" charset="0"/>
              </a:rPr>
              <a:t>Aggr</a:t>
            </a:r>
            <a:endParaRPr lang="ko-KR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1" name="Rectangle 1152"/>
          <p:cNvSpPr>
            <a:spLocks noChangeArrowheads="1"/>
          </p:cNvSpPr>
          <p:nvPr/>
        </p:nvSpPr>
        <p:spPr bwMode="auto">
          <a:xfrm>
            <a:off x="6798372" y="5784877"/>
            <a:ext cx="928688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 anchor="ctr">
            <a:spAutoFit/>
          </a:bodyPr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kumimoji="0" lang="de-DE" sz="1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city</a:t>
            </a:r>
            <a:endParaRPr kumimoji="0" lang="de-DE" sz="14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2" name="Line 1157"/>
          <p:cNvSpPr>
            <a:spLocks noChangeShapeType="1"/>
          </p:cNvSpPr>
          <p:nvPr/>
        </p:nvSpPr>
        <p:spPr bwMode="auto">
          <a:xfrm flipV="1">
            <a:off x="7457030" y="5478557"/>
            <a:ext cx="328397" cy="40721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038" rIns="540000" bIns="46038" anchor="ctr"/>
          <a:lstStyle/>
          <a:p>
            <a:endParaRPr lang="ko-KR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6489052" y="5578823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altLang="ko-KR" sz="2400" i="1" dirty="0">
                <a:latin typeface="Times New Roman" pitchFamily="18" charset="0"/>
                <a:cs typeface="Times New Roman" pitchFamily="18" charset="0"/>
              </a:rPr>
              <a:t>Aggr</a:t>
            </a:r>
            <a:endParaRPr lang="ko-KR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7785427" y="5164989"/>
            <a:ext cx="8242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altLang="ko-KR" sz="2000" i="1" dirty="0" smtClean="0">
                <a:latin typeface="Times New Roman" pitchFamily="18" charset="0"/>
                <a:cs typeface="Times New Roman" pitchFamily="18" charset="0"/>
              </a:rPr>
              <a:t>Result</a:t>
            </a:r>
            <a:endParaRPr lang="ko-KR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5" name="Line 1157"/>
          <p:cNvSpPr>
            <a:spLocks noChangeShapeType="1"/>
          </p:cNvSpPr>
          <p:nvPr/>
        </p:nvSpPr>
        <p:spPr bwMode="auto">
          <a:xfrm flipV="1">
            <a:off x="2824538" y="5392315"/>
            <a:ext cx="1046672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038" rIns="540000" bIns="46038" anchor="ctr"/>
          <a:lstStyle/>
          <a:p>
            <a:endParaRPr lang="ko-KR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6" name="Line 1157"/>
          <p:cNvSpPr>
            <a:spLocks noChangeShapeType="1"/>
          </p:cNvSpPr>
          <p:nvPr/>
        </p:nvSpPr>
        <p:spPr bwMode="auto">
          <a:xfrm flipV="1">
            <a:off x="2836113" y="6258398"/>
            <a:ext cx="1046672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038" rIns="540000" bIns="46038" anchor="ctr"/>
          <a:lstStyle/>
          <a:p>
            <a:endParaRPr lang="ko-KR" altLang="en-US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72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71" grpId="0" animBg="1"/>
      <p:bldP spid="72" grpId="0" animBg="1"/>
      <p:bldP spid="79" grpId="0" animBg="1"/>
      <p:bldP spid="80" grpId="0" animBg="1"/>
      <p:bldP spid="81" grpId="0" animBg="1"/>
      <p:bldP spid="89" grpId="0" animBg="1"/>
      <p:bldP spid="90" grpId="0" animBg="1"/>
      <p:bldP spid="91" grpId="0" animBg="1"/>
      <p:bldP spid="92" grpId="0" animBg="1"/>
      <p:bldP spid="93" grpId="0"/>
      <p:bldP spid="94" grpId="0"/>
      <p:bldP spid="95" grpId="0" animBg="1"/>
      <p:bldP spid="96" grpId="0" animBg="1"/>
      <p:bldP spid="97" grpId="0" animBg="1"/>
      <p:bldP spid="98" grpId="0" animBg="1"/>
      <p:bldP spid="5" grpId="0"/>
      <p:bldP spid="102" grpId="0" animBg="1"/>
      <p:bldP spid="103" grpId="0" animBg="1"/>
      <p:bldP spid="117" grpId="0" animBg="1"/>
      <p:bldP spid="118" grpId="0"/>
      <p:bldP spid="119" grpId="0" animBg="1"/>
      <p:bldP spid="120" grpId="0"/>
      <p:bldP spid="121" grpId="0"/>
      <p:bldP spid="122" grpId="0" animBg="1"/>
      <p:bldP spid="123" grpId="0"/>
      <p:bldP spid="124" grpId="0"/>
      <p:bldP spid="125" grpId="0" animBg="1"/>
      <p:bldP spid="1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71448" y="1124744"/>
            <a:ext cx="8801104" cy="5400600"/>
          </a:xfrm>
        </p:spPr>
        <p:txBody>
          <a:bodyPr>
            <a:normAutofit/>
          </a:bodyPr>
          <a:lstStyle/>
          <a:p>
            <a:pPr>
              <a:lnSpc>
                <a:spcPts val="27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ko-KR" dirty="0" smtClean="0"/>
              <a:t>Introduction</a:t>
            </a:r>
          </a:p>
          <a:p>
            <a:pPr>
              <a:lnSpc>
                <a:spcPts val="2700"/>
              </a:lnSpc>
              <a:spcBef>
                <a:spcPts val="500"/>
              </a:spcBef>
              <a:spcAft>
                <a:spcPts val="500"/>
              </a:spcAft>
            </a:pPr>
            <a:r>
              <a:rPr lang="de-DE" altLang="ko-KR" u="sng" dirty="0" smtClean="0"/>
              <a:t>Related Work</a:t>
            </a:r>
          </a:p>
          <a:p>
            <a:pPr>
              <a:lnSpc>
                <a:spcPts val="2700"/>
              </a:lnSpc>
              <a:spcBef>
                <a:spcPts val="500"/>
              </a:spcBef>
              <a:spcAft>
                <a:spcPts val="500"/>
              </a:spcAft>
            </a:pPr>
            <a:r>
              <a:rPr lang="de-DE" altLang="ko-KR" dirty="0" smtClean="0"/>
              <a:t>Binary Joins with Aggregation</a:t>
            </a:r>
          </a:p>
          <a:p>
            <a:pPr>
              <a:lnSpc>
                <a:spcPts val="2700"/>
              </a:lnSpc>
              <a:spcBef>
                <a:spcPts val="500"/>
              </a:spcBef>
              <a:spcAft>
                <a:spcPts val="500"/>
              </a:spcAft>
            </a:pPr>
            <a:r>
              <a:rPr lang="de-DE" altLang="ko-KR" dirty="0"/>
              <a:t>Implementation </a:t>
            </a:r>
            <a:r>
              <a:rPr lang="de-DE" altLang="ko-KR" dirty="0" smtClean="0"/>
              <a:t>Details</a:t>
            </a:r>
          </a:p>
          <a:p>
            <a:pPr>
              <a:lnSpc>
                <a:spcPts val="2700"/>
              </a:lnSpc>
              <a:spcBef>
                <a:spcPts val="500"/>
              </a:spcBef>
              <a:spcAft>
                <a:spcPts val="500"/>
              </a:spcAft>
            </a:pPr>
            <a:r>
              <a:rPr lang="de-DE" altLang="ko-KR" dirty="0" smtClean="0"/>
              <a:t>Multi-Way Joins</a:t>
            </a:r>
          </a:p>
          <a:p>
            <a:pPr>
              <a:lnSpc>
                <a:spcPts val="2700"/>
              </a:lnSpc>
              <a:spcBef>
                <a:spcPts val="500"/>
              </a:spcBef>
              <a:spcAft>
                <a:spcPts val="500"/>
              </a:spcAft>
            </a:pPr>
            <a:r>
              <a:rPr lang="de-DE" altLang="ko-KR" dirty="0" smtClean="0"/>
              <a:t>False </a:t>
            </a:r>
            <a:r>
              <a:rPr lang="de-DE" altLang="ko-KR" dirty="0"/>
              <a:t>Drops </a:t>
            </a:r>
            <a:r>
              <a:rPr lang="de-DE" altLang="ko-KR" dirty="0" smtClean="0"/>
              <a:t>Analysis</a:t>
            </a:r>
          </a:p>
          <a:p>
            <a:pPr>
              <a:lnSpc>
                <a:spcPts val="2700"/>
              </a:lnSpc>
              <a:spcBef>
                <a:spcPts val="500"/>
              </a:spcBef>
              <a:spcAft>
                <a:spcPts val="500"/>
              </a:spcAft>
            </a:pPr>
            <a:r>
              <a:rPr lang="de-DE" altLang="ko-KR" dirty="0" smtClean="0"/>
              <a:t>Performance Evaluation</a:t>
            </a:r>
          </a:p>
          <a:p>
            <a:pPr>
              <a:lnSpc>
                <a:spcPts val="2700"/>
              </a:lnSpc>
              <a:spcBef>
                <a:spcPts val="500"/>
              </a:spcBef>
              <a:spcAft>
                <a:spcPts val="500"/>
              </a:spcAft>
            </a:pPr>
            <a:r>
              <a:rPr lang="de-DE" altLang="ko-KR" dirty="0" smtClean="0"/>
              <a:t>Discussion</a:t>
            </a:r>
            <a:endParaRPr lang="en-US" altLang="ko-KR" dirty="0" smtClean="0"/>
          </a:p>
          <a:p>
            <a:pPr lvl="1">
              <a:lnSpc>
                <a:spcPts val="2700"/>
              </a:lnSpc>
              <a:spcBef>
                <a:spcPts val="500"/>
              </a:spcBef>
              <a:spcAft>
                <a:spcPts val="500"/>
              </a:spcAft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9924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altLang="ko-KR" dirty="0"/>
              <a:t>Traditional Hash Team </a:t>
            </a:r>
            <a:r>
              <a:rPr lang="de-DE" altLang="ko-KR" dirty="0" smtClean="0"/>
              <a:t>Join </a:t>
            </a:r>
            <a:r>
              <a:rPr lang="de-DE" altLang="ko-KR" dirty="0"/>
              <a:t>Plan</a:t>
            </a:r>
            <a:br>
              <a:rPr lang="de-DE" altLang="ko-KR" dirty="0"/>
            </a:br>
            <a:r>
              <a:rPr lang="de-DE" altLang="ko-KR" sz="1800" dirty="0"/>
              <a:t>[Graefe, Bunker, Cooper: VLDB 98]</a:t>
            </a:r>
            <a:endParaRPr lang="de-DE" altLang="ko-KR" sz="2000" dirty="0"/>
          </a:p>
        </p:txBody>
      </p:sp>
      <p:grpSp>
        <p:nvGrpSpPr>
          <p:cNvPr id="64" name="Group 55"/>
          <p:cNvGrpSpPr>
            <a:grpSpLocks/>
          </p:cNvGrpSpPr>
          <p:nvPr/>
        </p:nvGrpSpPr>
        <p:grpSpPr bwMode="auto">
          <a:xfrm>
            <a:off x="4262045" y="2601739"/>
            <a:ext cx="481013" cy="322262"/>
            <a:chOff x="2547" y="1787"/>
            <a:chExt cx="303" cy="203"/>
          </a:xfrm>
        </p:grpSpPr>
        <p:sp>
          <p:nvSpPr>
            <p:cNvPr id="65" name="AutoShape 9"/>
            <p:cNvSpPr>
              <a:spLocks noChangeArrowheads="1"/>
            </p:cNvSpPr>
            <p:nvPr/>
          </p:nvSpPr>
          <p:spPr bwMode="auto">
            <a:xfrm rot="5400000" flipV="1">
              <a:off x="2677" y="1754"/>
              <a:ext cx="139" cy="206"/>
            </a:xfrm>
            <a:prstGeom prst="flowChartCollate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6" name="Text Box 10"/>
            <p:cNvSpPr txBox="1">
              <a:spLocks noChangeArrowheads="1"/>
            </p:cNvSpPr>
            <p:nvPr/>
          </p:nvSpPr>
          <p:spPr bwMode="auto">
            <a:xfrm>
              <a:off x="2547" y="1796"/>
              <a:ext cx="117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bg2"/>
                </a:buClr>
                <a:buSzPct val="75000"/>
              </a:pPr>
              <a:endParaRPr kumimoji="0" lang="de-DE" sz="140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67" name="AutoShape 11"/>
          <p:cNvSpPr>
            <a:spLocks noChangeArrowheads="1"/>
          </p:cNvSpPr>
          <p:nvPr/>
        </p:nvSpPr>
        <p:spPr bwMode="auto">
          <a:xfrm>
            <a:off x="1115616" y="2584276"/>
            <a:ext cx="914400" cy="609600"/>
          </a:xfrm>
          <a:prstGeom prst="flowChartMagneticDisk">
            <a:avLst/>
          </a:prstGeom>
          <a:solidFill>
            <a:schemeClr val="bg1"/>
          </a:solidFill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038" rIns="0" bIns="46038" anchor="ctr"/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kumimoji="0" lang="de-DE" sz="280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</a:t>
            </a:r>
          </a:p>
        </p:txBody>
      </p:sp>
      <p:sp>
        <p:nvSpPr>
          <p:cNvPr id="68" name="AutoShape 13"/>
          <p:cNvSpPr>
            <a:spLocks noChangeArrowheads="1"/>
          </p:cNvSpPr>
          <p:nvPr/>
        </p:nvSpPr>
        <p:spPr bwMode="auto">
          <a:xfrm>
            <a:off x="1144191" y="3833639"/>
            <a:ext cx="914400" cy="609600"/>
          </a:xfrm>
          <a:prstGeom prst="flowChartMagneticDisk">
            <a:avLst/>
          </a:prstGeom>
          <a:solidFill>
            <a:schemeClr val="bg1"/>
          </a:solidFill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0" tIns="46038" rIns="540000" bIns="46038" anchor="ctr"/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kumimoji="0" lang="de-DE" sz="280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</a:t>
            </a:r>
          </a:p>
        </p:txBody>
      </p:sp>
      <p:sp>
        <p:nvSpPr>
          <p:cNvPr id="69" name="AutoShape 14"/>
          <p:cNvSpPr>
            <a:spLocks noChangeArrowheads="1"/>
          </p:cNvSpPr>
          <p:nvPr/>
        </p:nvSpPr>
        <p:spPr bwMode="auto">
          <a:xfrm>
            <a:off x="2723753" y="2204864"/>
            <a:ext cx="641350" cy="531812"/>
          </a:xfrm>
          <a:prstGeom prst="flowChartMagneticDisk">
            <a:avLst/>
          </a:prstGeom>
          <a:solidFill>
            <a:schemeClr val="tx2">
              <a:lumMod val="40000"/>
              <a:lumOff val="60000"/>
            </a:schemeClr>
          </a:solidFill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46038" rIns="540000" bIns="46038" anchor="ctr"/>
          <a:lstStyle/>
          <a:p>
            <a:endParaRPr lang="ko-KR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0" name="AutoShape 15"/>
          <p:cNvSpPr>
            <a:spLocks noChangeArrowheads="1"/>
          </p:cNvSpPr>
          <p:nvPr/>
        </p:nvSpPr>
        <p:spPr bwMode="auto">
          <a:xfrm>
            <a:off x="2731691" y="2865264"/>
            <a:ext cx="641350" cy="531812"/>
          </a:xfrm>
          <a:prstGeom prst="flowChartMagneticDisk">
            <a:avLst/>
          </a:prstGeom>
          <a:solidFill>
            <a:schemeClr val="accent4">
              <a:lumMod val="40000"/>
              <a:lumOff val="60000"/>
            </a:schemeClr>
          </a:solidFill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46038" rIns="540000" bIns="46038" anchor="ctr"/>
          <a:lstStyle/>
          <a:p>
            <a:endParaRPr lang="ko-KR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3" name="AutoShape 16"/>
          <p:cNvSpPr>
            <a:spLocks noChangeArrowheads="1"/>
          </p:cNvSpPr>
          <p:nvPr/>
        </p:nvSpPr>
        <p:spPr bwMode="auto">
          <a:xfrm>
            <a:off x="2742803" y="3565351"/>
            <a:ext cx="641350" cy="531813"/>
          </a:xfrm>
          <a:prstGeom prst="flowChartMagneticDisk">
            <a:avLst/>
          </a:prstGeom>
          <a:solidFill>
            <a:schemeClr val="tx2">
              <a:lumMod val="40000"/>
              <a:lumOff val="60000"/>
            </a:schemeClr>
          </a:solidFill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46038" rIns="540000" bIns="46038" anchor="ctr"/>
          <a:lstStyle/>
          <a:p>
            <a:endParaRPr lang="ko-KR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4" name="AutoShape 17"/>
          <p:cNvSpPr>
            <a:spLocks noChangeArrowheads="1"/>
          </p:cNvSpPr>
          <p:nvPr/>
        </p:nvSpPr>
        <p:spPr bwMode="auto">
          <a:xfrm>
            <a:off x="2736453" y="4213051"/>
            <a:ext cx="641350" cy="531813"/>
          </a:xfrm>
          <a:prstGeom prst="flowChartMagneticDisk">
            <a:avLst/>
          </a:prstGeom>
          <a:solidFill>
            <a:schemeClr val="accent4">
              <a:lumMod val="40000"/>
              <a:lumOff val="60000"/>
            </a:schemeClr>
          </a:solidFill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46038" rIns="540000" bIns="46038" anchor="ctr"/>
          <a:lstStyle/>
          <a:p>
            <a:endParaRPr lang="ko-KR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5" name="Line 18"/>
          <p:cNvSpPr>
            <a:spLocks noChangeShapeType="1"/>
          </p:cNvSpPr>
          <p:nvPr/>
        </p:nvSpPr>
        <p:spPr bwMode="auto">
          <a:xfrm flipV="1">
            <a:off x="2071291" y="2477914"/>
            <a:ext cx="652462" cy="417512"/>
          </a:xfrm>
          <a:prstGeom prst="line">
            <a:avLst/>
          </a:prstGeom>
          <a:noFill/>
          <a:ln w="38100" cap="sq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038" rIns="540000" bIns="46038" anchor="ctr"/>
          <a:lstStyle/>
          <a:p>
            <a:endParaRPr lang="ko-KR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6" name="Line 19"/>
          <p:cNvSpPr>
            <a:spLocks noChangeShapeType="1"/>
          </p:cNvSpPr>
          <p:nvPr/>
        </p:nvSpPr>
        <p:spPr bwMode="auto">
          <a:xfrm>
            <a:off x="2083991" y="2922414"/>
            <a:ext cx="652462" cy="271462"/>
          </a:xfrm>
          <a:prstGeom prst="line">
            <a:avLst/>
          </a:prstGeom>
          <a:noFill/>
          <a:ln w="38100" cap="sq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038" rIns="540000" bIns="46038" anchor="ctr"/>
          <a:lstStyle/>
          <a:p>
            <a:endParaRPr lang="ko-KR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7" name="Line 20"/>
          <p:cNvSpPr>
            <a:spLocks noChangeShapeType="1"/>
          </p:cNvSpPr>
          <p:nvPr/>
        </p:nvSpPr>
        <p:spPr bwMode="auto">
          <a:xfrm flipV="1">
            <a:off x="2072878" y="3797126"/>
            <a:ext cx="650875" cy="390525"/>
          </a:xfrm>
          <a:prstGeom prst="line">
            <a:avLst/>
          </a:prstGeom>
          <a:noFill/>
          <a:ln w="38100" cap="sq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038" rIns="540000" bIns="46038" anchor="ctr"/>
          <a:lstStyle/>
          <a:p>
            <a:endParaRPr lang="ko-KR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8" name="Line 21"/>
          <p:cNvSpPr>
            <a:spLocks noChangeShapeType="1"/>
          </p:cNvSpPr>
          <p:nvPr/>
        </p:nvSpPr>
        <p:spPr bwMode="auto">
          <a:xfrm>
            <a:off x="2085578" y="4176539"/>
            <a:ext cx="650875" cy="336550"/>
          </a:xfrm>
          <a:prstGeom prst="line">
            <a:avLst/>
          </a:prstGeom>
          <a:noFill/>
          <a:ln w="38100" cap="sq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038" rIns="540000" bIns="46038" anchor="ctr"/>
          <a:lstStyle/>
          <a:p>
            <a:endParaRPr lang="ko-KR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2" name="Rectangle 22"/>
          <p:cNvSpPr>
            <a:spLocks noChangeArrowheads="1"/>
          </p:cNvSpPr>
          <p:nvPr/>
        </p:nvSpPr>
        <p:spPr bwMode="auto">
          <a:xfrm>
            <a:off x="4377928" y="2642792"/>
            <a:ext cx="928688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 anchor="ctr">
            <a:spAutoFit/>
          </a:bodyPr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kumimoji="0" lang="de-DE" sz="140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</a:t>
            </a:r>
          </a:p>
        </p:txBody>
      </p:sp>
      <p:sp>
        <p:nvSpPr>
          <p:cNvPr id="83" name="Rectangle 26"/>
          <p:cNvSpPr>
            <a:spLocks noChangeArrowheads="1"/>
          </p:cNvSpPr>
          <p:nvPr/>
        </p:nvSpPr>
        <p:spPr bwMode="auto">
          <a:xfrm>
            <a:off x="4798112" y="3969942"/>
            <a:ext cx="104195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038" rIns="0" bIns="46038" anchor="ctr">
            <a:spAutoFit/>
          </a:bodyPr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kumimoji="0" lang="de-DE" sz="140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</a:t>
            </a:r>
          </a:p>
        </p:txBody>
      </p:sp>
      <p:sp>
        <p:nvSpPr>
          <p:cNvPr id="84" name="Line 27"/>
          <p:cNvSpPr>
            <a:spLocks noChangeShapeType="1"/>
          </p:cNvSpPr>
          <p:nvPr/>
        </p:nvSpPr>
        <p:spPr bwMode="auto">
          <a:xfrm>
            <a:off x="3363516" y="2492201"/>
            <a:ext cx="1030287" cy="23495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038" rIns="540000" bIns="46038" anchor="ctr"/>
          <a:lstStyle/>
          <a:p>
            <a:endParaRPr lang="ko-KR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5" name="Line 28"/>
          <p:cNvSpPr>
            <a:spLocks noChangeShapeType="1"/>
          </p:cNvSpPr>
          <p:nvPr/>
        </p:nvSpPr>
        <p:spPr bwMode="auto">
          <a:xfrm flipV="1">
            <a:off x="3388916" y="2792239"/>
            <a:ext cx="965200" cy="104298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038" rIns="540000" bIns="46038" anchor="ctr"/>
          <a:lstStyle/>
          <a:p>
            <a:endParaRPr lang="ko-KR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6" name="Line 29"/>
          <p:cNvSpPr>
            <a:spLocks noChangeShapeType="1"/>
          </p:cNvSpPr>
          <p:nvPr/>
        </p:nvSpPr>
        <p:spPr bwMode="auto">
          <a:xfrm>
            <a:off x="3388916" y="3193876"/>
            <a:ext cx="992187" cy="8509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038" rIns="540000" bIns="46038" anchor="ctr"/>
          <a:lstStyle/>
          <a:p>
            <a:endParaRPr lang="ko-KR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7" name="Line 30"/>
          <p:cNvSpPr>
            <a:spLocks noChangeShapeType="1"/>
          </p:cNvSpPr>
          <p:nvPr/>
        </p:nvSpPr>
        <p:spPr bwMode="auto">
          <a:xfrm flipV="1">
            <a:off x="3376216" y="4082876"/>
            <a:ext cx="1017587" cy="40481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038" rIns="540000" bIns="46038" anchor="ctr"/>
          <a:lstStyle/>
          <a:p>
            <a:endParaRPr lang="ko-KR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8" name="AutoShape 32"/>
          <p:cNvSpPr>
            <a:spLocks noChangeArrowheads="1"/>
          </p:cNvSpPr>
          <p:nvPr/>
        </p:nvSpPr>
        <p:spPr bwMode="auto">
          <a:xfrm>
            <a:off x="2785666" y="4965526"/>
            <a:ext cx="641350" cy="531813"/>
          </a:xfrm>
          <a:prstGeom prst="flowChartMagneticDisk">
            <a:avLst/>
          </a:prstGeom>
          <a:solidFill>
            <a:schemeClr val="tx2">
              <a:lumMod val="40000"/>
              <a:lumOff val="60000"/>
            </a:schemeClr>
          </a:solidFill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46038" rIns="540000" bIns="46038" anchor="ctr"/>
          <a:lstStyle/>
          <a:p>
            <a:endParaRPr lang="ko-KR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9" name="AutoShape 33"/>
          <p:cNvSpPr>
            <a:spLocks noChangeArrowheads="1"/>
          </p:cNvSpPr>
          <p:nvPr/>
        </p:nvSpPr>
        <p:spPr bwMode="auto">
          <a:xfrm>
            <a:off x="2792016" y="5721176"/>
            <a:ext cx="693737" cy="531813"/>
          </a:xfrm>
          <a:prstGeom prst="flowChartMagneticDisk">
            <a:avLst/>
          </a:prstGeom>
          <a:solidFill>
            <a:schemeClr val="accent4">
              <a:lumMod val="40000"/>
              <a:lumOff val="60000"/>
            </a:schemeClr>
          </a:solidFill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46038" rIns="540000" bIns="46038" anchor="ctr"/>
          <a:lstStyle/>
          <a:p>
            <a:endParaRPr lang="ko-KR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4" name="AutoShape 35"/>
          <p:cNvSpPr>
            <a:spLocks noChangeArrowheads="1"/>
          </p:cNvSpPr>
          <p:nvPr/>
        </p:nvSpPr>
        <p:spPr bwMode="auto">
          <a:xfrm>
            <a:off x="1207691" y="5394151"/>
            <a:ext cx="914400" cy="609600"/>
          </a:xfrm>
          <a:prstGeom prst="flowChartMagneticDisk">
            <a:avLst/>
          </a:prstGeom>
          <a:solidFill>
            <a:schemeClr val="bg1"/>
          </a:solidFill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0" tIns="46038" rIns="540000" bIns="46038" anchor="ctr"/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kumimoji="0" lang="de-DE" sz="280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</a:t>
            </a:r>
          </a:p>
        </p:txBody>
      </p:sp>
      <p:sp>
        <p:nvSpPr>
          <p:cNvPr id="125" name="Line 48"/>
          <p:cNvSpPr>
            <a:spLocks noChangeShapeType="1"/>
          </p:cNvSpPr>
          <p:nvPr/>
        </p:nvSpPr>
        <p:spPr bwMode="auto">
          <a:xfrm>
            <a:off x="2133203" y="5671964"/>
            <a:ext cx="625475" cy="338137"/>
          </a:xfrm>
          <a:prstGeom prst="line">
            <a:avLst/>
          </a:prstGeom>
          <a:noFill/>
          <a:ln w="38100" cap="sq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038" rIns="540000" bIns="46038" anchor="ctr"/>
          <a:lstStyle/>
          <a:p>
            <a:endParaRPr lang="ko-KR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6" name="Line 49"/>
          <p:cNvSpPr>
            <a:spLocks noChangeShapeType="1"/>
          </p:cNvSpPr>
          <p:nvPr/>
        </p:nvSpPr>
        <p:spPr bwMode="auto">
          <a:xfrm flipV="1">
            <a:off x="2134791" y="5279851"/>
            <a:ext cx="650875" cy="390525"/>
          </a:xfrm>
          <a:prstGeom prst="line">
            <a:avLst/>
          </a:prstGeom>
          <a:noFill/>
          <a:ln w="38100" cap="sq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038" rIns="540000" bIns="46038" anchor="ctr"/>
          <a:lstStyle/>
          <a:p>
            <a:endParaRPr lang="ko-KR" altLang="en-US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27" name="Group 62"/>
          <p:cNvGrpSpPr>
            <a:grpSpLocks/>
          </p:cNvGrpSpPr>
          <p:nvPr/>
        </p:nvGrpSpPr>
        <p:grpSpPr bwMode="auto">
          <a:xfrm>
            <a:off x="4247761" y="3911426"/>
            <a:ext cx="481013" cy="322263"/>
            <a:chOff x="4825" y="2179"/>
            <a:chExt cx="303" cy="203"/>
          </a:xfrm>
        </p:grpSpPr>
        <p:sp>
          <p:nvSpPr>
            <p:cNvPr id="128" name="AutoShape 63"/>
            <p:cNvSpPr>
              <a:spLocks noChangeArrowheads="1"/>
            </p:cNvSpPr>
            <p:nvPr/>
          </p:nvSpPr>
          <p:spPr bwMode="auto">
            <a:xfrm rot="5400000" flipV="1">
              <a:off x="4955" y="2146"/>
              <a:ext cx="139" cy="206"/>
            </a:xfrm>
            <a:prstGeom prst="flowChartCollate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9" name="Text Box 64"/>
            <p:cNvSpPr txBox="1">
              <a:spLocks noChangeArrowheads="1"/>
            </p:cNvSpPr>
            <p:nvPr/>
          </p:nvSpPr>
          <p:spPr bwMode="auto">
            <a:xfrm>
              <a:off x="4825" y="2188"/>
              <a:ext cx="117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bg2"/>
                </a:buClr>
                <a:buSzPct val="75000"/>
              </a:pPr>
              <a:endParaRPr kumimoji="0" lang="de-DE" sz="140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cxnSp>
        <p:nvCxnSpPr>
          <p:cNvPr id="130" name="AutoShape 68"/>
          <p:cNvCxnSpPr>
            <a:cxnSpLocks noChangeShapeType="1"/>
            <a:stCxn id="88" idx="4"/>
          </p:cNvCxnSpPr>
          <p:nvPr/>
        </p:nvCxnSpPr>
        <p:spPr bwMode="auto">
          <a:xfrm flipV="1">
            <a:off x="3427016" y="2925589"/>
            <a:ext cx="2613025" cy="2306637"/>
          </a:xfrm>
          <a:prstGeom prst="curvedConnector2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1" name="AutoShape 71"/>
          <p:cNvCxnSpPr>
            <a:cxnSpLocks noChangeShapeType="1"/>
            <a:stCxn id="99" idx="4"/>
          </p:cNvCxnSpPr>
          <p:nvPr/>
        </p:nvCxnSpPr>
        <p:spPr bwMode="auto">
          <a:xfrm flipV="1">
            <a:off x="3485753" y="4278139"/>
            <a:ext cx="2917825" cy="1709737"/>
          </a:xfrm>
          <a:prstGeom prst="curvedConnector2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2" name="Text Box 72"/>
          <p:cNvSpPr txBox="1">
            <a:spLocks noChangeArrowheads="1"/>
          </p:cNvSpPr>
          <p:nvPr/>
        </p:nvSpPr>
        <p:spPr bwMode="auto">
          <a:xfrm>
            <a:off x="7219890" y="3151814"/>
            <a:ext cx="915315" cy="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038" rIns="0" bIns="46038" anchor="ctr">
            <a:spAutoFit/>
          </a:bodyPr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kumimoji="0" lang="de-DE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Result</a:t>
            </a:r>
          </a:p>
        </p:txBody>
      </p:sp>
      <p:sp>
        <p:nvSpPr>
          <p:cNvPr id="133" name="Line 77"/>
          <p:cNvSpPr>
            <a:spLocks noChangeShapeType="1"/>
          </p:cNvSpPr>
          <p:nvPr/>
        </p:nvSpPr>
        <p:spPr bwMode="auto">
          <a:xfrm>
            <a:off x="5006578" y="2727151"/>
            <a:ext cx="1017588" cy="0"/>
          </a:xfrm>
          <a:prstGeom prst="line">
            <a:avLst/>
          </a:prstGeom>
          <a:noFill/>
          <a:ln w="38100" cap="sq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038" rIns="540000" bIns="46038" anchor="ctr"/>
          <a:lstStyle/>
          <a:p>
            <a:endParaRPr lang="ko-KR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4" name="Line 78"/>
          <p:cNvSpPr>
            <a:spLocks noChangeShapeType="1"/>
          </p:cNvSpPr>
          <p:nvPr/>
        </p:nvSpPr>
        <p:spPr bwMode="auto">
          <a:xfrm>
            <a:off x="4981178" y="4030489"/>
            <a:ext cx="1057275" cy="14287"/>
          </a:xfrm>
          <a:prstGeom prst="line">
            <a:avLst/>
          </a:prstGeom>
          <a:noFill/>
          <a:ln w="38100" cap="sq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038" rIns="540000" bIns="46038" anchor="ctr"/>
          <a:lstStyle/>
          <a:p>
            <a:endParaRPr lang="ko-KR" altLang="en-US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35" name="Group 94"/>
          <p:cNvGrpSpPr>
            <a:grpSpLocks/>
          </p:cNvGrpSpPr>
          <p:nvPr/>
        </p:nvGrpSpPr>
        <p:grpSpPr bwMode="auto">
          <a:xfrm>
            <a:off x="6098778" y="3951114"/>
            <a:ext cx="509588" cy="339725"/>
            <a:chOff x="4394" y="3607"/>
            <a:chExt cx="321" cy="214"/>
          </a:xfrm>
        </p:grpSpPr>
        <p:sp>
          <p:nvSpPr>
            <p:cNvPr id="136" name="AutoShape 87"/>
            <p:cNvSpPr>
              <a:spLocks noChangeArrowheads="1"/>
            </p:cNvSpPr>
            <p:nvPr/>
          </p:nvSpPr>
          <p:spPr bwMode="auto">
            <a:xfrm rot="5400000" flipV="1">
              <a:off x="4427" y="3582"/>
              <a:ext cx="139" cy="206"/>
            </a:xfrm>
            <a:prstGeom prst="flowChartCollate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85600" tIns="46038" rIns="92075" bIns="46038" anchor="b"/>
            <a:lstStyle/>
            <a:p>
              <a:endParaRPr lang="ko-KR" alt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7" name="Text Box 93"/>
            <p:cNvSpPr txBox="1">
              <a:spLocks noChangeArrowheads="1"/>
            </p:cNvSpPr>
            <p:nvPr/>
          </p:nvSpPr>
          <p:spPr bwMode="auto">
            <a:xfrm>
              <a:off x="4640" y="3607"/>
              <a:ext cx="75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6038" rIns="0" bIns="46038" anchor="ctr">
              <a:spAutoFit/>
            </a:bodyPr>
            <a:lstStyle/>
            <a:p>
              <a:pPr algn="ctr">
                <a:spcBef>
                  <a:spcPct val="20000"/>
                </a:spcBef>
                <a:buClr>
                  <a:schemeClr val="bg2"/>
                </a:buClr>
                <a:buSzPct val="75000"/>
              </a:pPr>
              <a:r>
                <a:rPr kumimoji="0" lang="de-DE" sz="160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A</a:t>
              </a:r>
            </a:p>
          </p:txBody>
        </p:sp>
      </p:grpSp>
      <p:grpSp>
        <p:nvGrpSpPr>
          <p:cNvPr id="138" name="Group 95"/>
          <p:cNvGrpSpPr>
            <a:grpSpLocks/>
          </p:cNvGrpSpPr>
          <p:nvPr/>
        </p:nvGrpSpPr>
        <p:grpSpPr bwMode="auto">
          <a:xfrm>
            <a:off x="6108303" y="2604914"/>
            <a:ext cx="509588" cy="339725"/>
            <a:chOff x="4394" y="3607"/>
            <a:chExt cx="321" cy="214"/>
          </a:xfrm>
        </p:grpSpPr>
        <p:sp>
          <p:nvSpPr>
            <p:cNvPr id="139" name="AutoShape 96"/>
            <p:cNvSpPr>
              <a:spLocks noChangeArrowheads="1"/>
            </p:cNvSpPr>
            <p:nvPr/>
          </p:nvSpPr>
          <p:spPr bwMode="auto">
            <a:xfrm rot="5400000" flipV="1">
              <a:off x="4427" y="3582"/>
              <a:ext cx="139" cy="206"/>
            </a:xfrm>
            <a:prstGeom prst="flowChartCollate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85600" tIns="46038" rIns="92075" bIns="46038" anchor="b"/>
            <a:lstStyle/>
            <a:p>
              <a:endParaRPr lang="ko-KR" alt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0" name="Text Box 97"/>
            <p:cNvSpPr txBox="1">
              <a:spLocks noChangeArrowheads="1"/>
            </p:cNvSpPr>
            <p:nvPr/>
          </p:nvSpPr>
          <p:spPr bwMode="auto">
            <a:xfrm>
              <a:off x="4640" y="3607"/>
              <a:ext cx="75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6038" rIns="0" bIns="46038" anchor="ctr">
              <a:spAutoFit/>
            </a:bodyPr>
            <a:lstStyle/>
            <a:p>
              <a:pPr algn="ctr">
                <a:spcBef>
                  <a:spcPct val="20000"/>
                </a:spcBef>
                <a:buClr>
                  <a:schemeClr val="bg2"/>
                </a:buClr>
                <a:buSzPct val="75000"/>
              </a:pPr>
              <a:r>
                <a:rPr kumimoji="0" lang="de-DE" sz="160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A</a:t>
              </a:r>
            </a:p>
          </p:txBody>
        </p:sp>
      </p:grpSp>
      <p:cxnSp>
        <p:nvCxnSpPr>
          <p:cNvPr id="141" name="AutoShape 98"/>
          <p:cNvCxnSpPr>
            <a:cxnSpLocks noChangeShapeType="1"/>
            <a:stCxn id="140" idx="3"/>
            <a:endCxn id="132" idx="0"/>
          </p:cNvCxnSpPr>
          <p:nvPr/>
        </p:nvCxnSpPr>
        <p:spPr bwMode="auto">
          <a:xfrm>
            <a:off x="6617891" y="2774777"/>
            <a:ext cx="1059657" cy="377037"/>
          </a:xfrm>
          <a:prstGeom prst="bentConnector2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AutoShape 99"/>
          <p:cNvCxnSpPr>
            <a:cxnSpLocks noChangeShapeType="1"/>
            <a:stCxn id="137" idx="3"/>
            <a:endCxn id="132" idx="2"/>
          </p:cNvCxnSpPr>
          <p:nvPr/>
        </p:nvCxnSpPr>
        <p:spPr bwMode="auto">
          <a:xfrm flipV="1">
            <a:off x="6608366" y="3675676"/>
            <a:ext cx="1069182" cy="445301"/>
          </a:xfrm>
          <a:prstGeom prst="bentConnector2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" name="Text Box 116"/>
          <p:cNvSpPr txBox="1">
            <a:spLocks noChangeArrowheads="1"/>
          </p:cNvSpPr>
          <p:nvPr/>
        </p:nvSpPr>
        <p:spPr bwMode="auto">
          <a:xfrm>
            <a:off x="2204641" y="2712642"/>
            <a:ext cx="831850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540000" bIns="46038" anchor="ctr">
            <a:spAutoFit/>
          </a:bodyPr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kumimoji="0" lang="de-DE" sz="14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R.A</a:t>
            </a:r>
          </a:p>
        </p:txBody>
      </p:sp>
      <p:sp>
        <p:nvSpPr>
          <p:cNvPr id="144" name="Text Box 117"/>
          <p:cNvSpPr txBox="1">
            <a:spLocks noChangeArrowheads="1"/>
          </p:cNvSpPr>
          <p:nvPr/>
        </p:nvSpPr>
        <p:spPr bwMode="auto">
          <a:xfrm>
            <a:off x="2291324" y="4003280"/>
            <a:ext cx="787071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038" rIns="540000" bIns="46038" anchor="ctr">
            <a:spAutoFit/>
          </a:bodyPr>
          <a:lstStyle/>
          <a:p>
            <a:pPr algn="ctr">
              <a:spcBef>
                <a:spcPct val="50000"/>
              </a:spcBef>
              <a:buClr>
                <a:schemeClr val="bg2"/>
              </a:buClr>
              <a:buSzPct val="75000"/>
            </a:pPr>
            <a:r>
              <a:rPr kumimoji="0" lang="de-DE" sz="14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S.A</a:t>
            </a:r>
            <a:endParaRPr kumimoji="0" lang="de-DE" sz="1400" i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5" name="Text Box 118"/>
          <p:cNvSpPr txBox="1">
            <a:spLocks noChangeArrowheads="1"/>
          </p:cNvSpPr>
          <p:nvPr/>
        </p:nvSpPr>
        <p:spPr bwMode="auto">
          <a:xfrm>
            <a:off x="2348745" y="5520930"/>
            <a:ext cx="777004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038" rIns="540000" bIns="46038" anchor="ctr">
            <a:spAutoFit/>
          </a:bodyPr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kumimoji="0" lang="de-DE" sz="14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T.A</a:t>
            </a:r>
          </a:p>
        </p:txBody>
      </p:sp>
      <p:grpSp>
        <p:nvGrpSpPr>
          <p:cNvPr id="146" name="Group 120"/>
          <p:cNvGrpSpPr>
            <a:grpSpLocks/>
          </p:cNvGrpSpPr>
          <p:nvPr/>
        </p:nvGrpSpPr>
        <p:grpSpPr bwMode="auto">
          <a:xfrm>
            <a:off x="467544" y="1124744"/>
            <a:ext cx="2570163" cy="546101"/>
            <a:chOff x="237" y="1077"/>
            <a:chExt cx="1619" cy="344"/>
          </a:xfrm>
        </p:grpSpPr>
        <p:sp>
          <p:nvSpPr>
            <p:cNvPr id="147" name="Text Box 121"/>
            <p:cNvSpPr txBox="1">
              <a:spLocks noChangeArrowheads="1"/>
            </p:cNvSpPr>
            <p:nvPr/>
          </p:nvSpPr>
          <p:spPr bwMode="auto">
            <a:xfrm>
              <a:off x="237" y="1086"/>
              <a:ext cx="46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6038" rIns="540000" bIns="46038" anchor="ctr">
              <a:spAutoFit/>
            </a:bodyPr>
            <a:lstStyle/>
            <a:p>
              <a:pPr algn="ctr">
                <a:spcBef>
                  <a:spcPct val="20000"/>
                </a:spcBef>
                <a:buClr>
                  <a:schemeClr val="bg2"/>
                </a:buClr>
                <a:buSzPct val="75000"/>
              </a:pPr>
              <a:r>
                <a:rPr kumimoji="0" lang="de-DE" sz="280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R</a:t>
              </a:r>
              <a:endParaRPr kumimoji="0" lang="de-DE" sz="140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48" name="Group 122"/>
            <p:cNvGrpSpPr>
              <a:grpSpLocks/>
            </p:cNvGrpSpPr>
            <p:nvPr/>
          </p:nvGrpSpPr>
          <p:grpSpPr bwMode="auto">
            <a:xfrm>
              <a:off x="1028" y="1186"/>
              <a:ext cx="321" cy="214"/>
              <a:chOff x="4394" y="3607"/>
              <a:chExt cx="321" cy="214"/>
            </a:xfrm>
          </p:grpSpPr>
          <p:sp>
            <p:nvSpPr>
              <p:cNvPr id="154" name="AutoShape 123"/>
              <p:cNvSpPr>
                <a:spLocks noChangeArrowheads="1"/>
              </p:cNvSpPr>
              <p:nvPr/>
            </p:nvSpPr>
            <p:spPr bwMode="auto">
              <a:xfrm rot="5400000" flipV="1">
                <a:off x="4427" y="3582"/>
                <a:ext cx="139" cy="206"/>
              </a:xfrm>
              <a:prstGeom prst="flowChartCollate">
                <a:avLst/>
              </a:prstGeom>
              <a:solidFill>
                <a:schemeClr val="bg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85600" tIns="46038" rIns="92075" bIns="46038" anchor="b"/>
              <a:lstStyle/>
              <a:p>
                <a:endParaRPr lang="ko-KR" alt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55" name="Text Box 124"/>
              <p:cNvSpPr txBox="1">
                <a:spLocks noChangeArrowheads="1"/>
              </p:cNvSpPr>
              <p:nvPr/>
            </p:nvSpPr>
            <p:spPr bwMode="auto">
              <a:xfrm>
                <a:off x="4640" y="3607"/>
                <a:ext cx="75" cy="2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46038" rIns="0" bIns="46038" anchor="ctr">
                <a:sp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bg2"/>
                  </a:buClr>
                  <a:buSzPct val="75000"/>
                </a:pPr>
                <a:r>
                  <a:rPr kumimoji="0" lang="de-DE" sz="160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A</a:t>
                </a:r>
              </a:p>
            </p:txBody>
          </p:sp>
        </p:grpSp>
        <p:grpSp>
          <p:nvGrpSpPr>
            <p:cNvPr id="149" name="Group 125"/>
            <p:cNvGrpSpPr>
              <a:grpSpLocks/>
            </p:cNvGrpSpPr>
            <p:nvPr/>
          </p:nvGrpSpPr>
          <p:grpSpPr bwMode="auto">
            <a:xfrm>
              <a:off x="466" y="1176"/>
              <a:ext cx="321" cy="214"/>
              <a:chOff x="4394" y="3607"/>
              <a:chExt cx="321" cy="214"/>
            </a:xfrm>
          </p:grpSpPr>
          <p:sp>
            <p:nvSpPr>
              <p:cNvPr id="152" name="AutoShape 126"/>
              <p:cNvSpPr>
                <a:spLocks noChangeArrowheads="1"/>
              </p:cNvSpPr>
              <p:nvPr/>
            </p:nvSpPr>
            <p:spPr bwMode="auto">
              <a:xfrm rot="5400000" flipV="1">
                <a:off x="4427" y="3582"/>
                <a:ext cx="139" cy="206"/>
              </a:xfrm>
              <a:prstGeom prst="flowChartCollate">
                <a:avLst/>
              </a:prstGeom>
              <a:solidFill>
                <a:schemeClr val="bg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85600" tIns="46038" rIns="92075" bIns="46038" anchor="b"/>
              <a:lstStyle/>
              <a:p>
                <a:endParaRPr lang="ko-KR" alt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53" name="Text Box 127"/>
              <p:cNvSpPr txBox="1">
                <a:spLocks noChangeArrowheads="1"/>
              </p:cNvSpPr>
              <p:nvPr/>
            </p:nvSpPr>
            <p:spPr bwMode="auto">
              <a:xfrm>
                <a:off x="4640" y="3607"/>
                <a:ext cx="75" cy="2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46038" rIns="0" bIns="46038" anchor="ctr">
                <a:sp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bg2"/>
                  </a:buClr>
                  <a:buSzPct val="75000"/>
                </a:pPr>
                <a:r>
                  <a:rPr kumimoji="0" lang="de-DE" sz="160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A</a:t>
                </a:r>
              </a:p>
            </p:txBody>
          </p:sp>
        </p:grpSp>
        <p:sp>
          <p:nvSpPr>
            <p:cNvPr id="150" name="Text Box 128"/>
            <p:cNvSpPr txBox="1">
              <a:spLocks noChangeArrowheads="1"/>
            </p:cNvSpPr>
            <p:nvPr/>
          </p:nvSpPr>
          <p:spPr bwMode="auto">
            <a:xfrm>
              <a:off x="844" y="1094"/>
              <a:ext cx="4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6038" rIns="540000" bIns="46038" anchor="ctr">
              <a:spAutoFit/>
            </a:bodyPr>
            <a:lstStyle/>
            <a:p>
              <a:pPr algn="ctr">
                <a:spcBef>
                  <a:spcPct val="20000"/>
                </a:spcBef>
                <a:buClr>
                  <a:schemeClr val="bg2"/>
                </a:buClr>
                <a:buSzPct val="75000"/>
              </a:pPr>
              <a:r>
                <a:rPr kumimoji="0" lang="de-DE" sz="280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S</a:t>
              </a:r>
            </a:p>
          </p:txBody>
        </p:sp>
        <p:sp>
          <p:nvSpPr>
            <p:cNvPr id="151" name="Text Box 129"/>
            <p:cNvSpPr txBox="1">
              <a:spLocks noChangeArrowheads="1"/>
            </p:cNvSpPr>
            <p:nvPr/>
          </p:nvSpPr>
          <p:spPr bwMode="auto">
            <a:xfrm>
              <a:off x="1402" y="1077"/>
              <a:ext cx="45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6038" rIns="540000" bIns="46038" anchor="ctr">
              <a:spAutoFit/>
            </a:bodyPr>
            <a:lstStyle/>
            <a:p>
              <a:pPr algn="ctr">
                <a:spcBef>
                  <a:spcPct val="20000"/>
                </a:spcBef>
                <a:buClr>
                  <a:schemeClr val="bg2"/>
                </a:buClr>
                <a:buSzPct val="75000"/>
              </a:pPr>
              <a:r>
                <a:rPr kumimoji="0" lang="de-DE" sz="280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T</a:t>
              </a:r>
              <a:endParaRPr kumimoji="0" lang="de-DE" sz="140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168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71448" y="1124744"/>
            <a:ext cx="8801104" cy="5400600"/>
          </a:xfrm>
        </p:spPr>
        <p:txBody>
          <a:bodyPr>
            <a:normAutofit/>
          </a:bodyPr>
          <a:lstStyle/>
          <a:p>
            <a:pPr>
              <a:lnSpc>
                <a:spcPts val="27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ko-KR" dirty="0" smtClean="0"/>
              <a:t>Introduction</a:t>
            </a:r>
          </a:p>
          <a:p>
            <a:pPr>
              <a:lnSpc>
                <a:spcPts val="2700"/>
              </a:lnSpc>
              <a:spcBef>
                <a:spcPts val="500"/>
              </a:spcBef>
              <a:spcAft>
                <a:spcPts val="500"/>
              </a:spcAft>
            </a:pPr>
            <a:r>
              <a:rPr lang="de-DE" altLang="ko-KR" dirty="0" smtClean="0"/>
              <a:t>Related Work</a:t>
            </a:r>
          </a:p>
          <a:p>
            <a:pPr>
              <a:lnSpc>
                <a:spcPts val="2700"/>
              </a:lnSpc>
              <a:spcBef>
                <a:spcPts val="500"/>
              </a:spcBef>
              <a:spcAft>
                <a:spcPts val="500"/>
              </a:spcAft>
            </a:pPr>
            <a:r>
              <a:rPr lang="de-DE" altLang="ko-KR" u="sng" dirty="0" smtClean="0"/>
              <a:t>Binary Joins with Aggregation</a:t>
            </a:r>
          </a:p>
          <a:p>
            <a:pPr>
              <a:lnSpc>
                <a:spcPts val="2700"/>
              </a:lnSpc>
              <a:spcBef>
                <a:spcPts val="500"/>
              </a:spcBef>
              <a:spcAft>
                <a:spcPts val="500"/>
              </a:spcAft>
            </a:pPr>
            <a:r>
              <a:rPr lang="de-DE" altLang="ko-KR" dirty="0"/>
              <a:t>Implementation </a:t>
            </a:r>
            <a:r>
              <a:rPr lang="de-DE" altLang="ko-KR" dirty="0" smtClean="0"/>
              <a:t>Details</a:t>
            </a:r>
          </a:p>
          <a:p>
            <a:pPr>
              <a:lnSpc>
                <a:spcPts val="2700"/>
              </a:lnSpc>
              <a:spcBef>
                <a:spcPts val="500"/>
              </a:spcBef>
              <a:spcAft>
                <a:spcPts val="500"/>
              </a:spcAft>
            </a:pPr>
            <a:r>
              <a:rPr lang="de-DE" altLang="ko-KR" dirty="0" smtClean="0"/>
              <a:t>Multi-Way Joins</a:t>
            </a:r>
          </a:p>
          <a:p>
            <a:pPr>
              <a:lnSpc>
                <a:spcPts val="2700"/>
              </a:lnSpc>
              <a:spcBef>
                <a:spcPts val="500"/>
              </a:spcBef>
              <a:spcAft>
                <a:spcPts val="500"/>
              </a:spcAft>
            </a:pPr>
            <a:r>
              <a:rPr lang="de-DE" altLang="ko-KR" dirty="0" smtClean="0"/>
              <a:t>False </a:t>
            </a:r>
            <a:r>
              <a:rPr lang="de-DE" altLang="ko-KR" dirty="0"/>
              <a:t>Drops </a:t>
            </a:r>
            <a:r>
              <a:rPr lang="de-DE" altLang="ko-KR" dirty="0" smtClean="0"/>
              <a:t>Analysis</a:t>
            </a:r>
          </a:p>
          <a:p>
            <a:pPr>
              <a:lnSpc>
                <a:spcPts val="2700"/>
              </a:lnSpc>
              <a:spcBef>
                <a:spcPts val="500"/>
              </a:spcBef>
              <a:spcAft>
                <a:spcPts val="500"/>
              </a:spcAft>
            </a:pPr>
            <a:r>
              <a:rPr lang="de-DE" altLang="ko-KR" dirty="0" smtClean="0"/>
              <a:t>Performance Evaluation</a:t>
            </a:r>
          </a:p>
          <a:p>
            <a:pPr>
              <a:lnSpc>
                <a:spcPts val="2700"/>
              </a:lnSpc>
              <a:spcBef>
                <a:spcPts val="500"/>
              </a:spcBef>
              <a:spcAft>
                <a:spcPts val="500"/>
              </a:spcAft>
            </a:pPr>
            <a:r>
              <a:rPr lang="de-DE" altLang="ko-KR" dirty="0" smtClean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219924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Query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88318" y="1196752"/>
            <a:ext cx="3096344" cy="129614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smtClean="0"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c.city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b="1" dirty="0" smtClean="0">
                <a:latin typeface="Times New Roman" pitchFamily="18" charset="0"/>
                <a:cs typeface="Times New Roman" pitchFamily="18" charset="0"/>
              </a:rPr>
              <a:t>sum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o.value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altLang="ko-KR" b="1" dirty="0" smtClean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customer c, order o</a:t>
            </a:r>
          </a:p>
          <a:p>
            <a:r>
              <a:rPr lang="en-US" altLang="ko-KR" b="1" dirty="0" smtClean="0"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c.c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# = </a:t>
            </a:r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o.c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#</a:t>
            </a:r>
          </a:p>
          <a:p>
            <a:r>
              <a:rPr lang="en-US" altLang="ko-KR" b="1" dirty="0" smtClean="0">
                <a:latin typeface="Times New Roman" pitchFamily="18" charset="0"/>
                <a:cs typeface="Times New Roman" pitchFamily="18" charset="0"/>
              </a:rPr>
              <a:t>GROUP BY </a:t>
            </a:r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c.city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596195"/>
              </p:ext>
            </p:extLst>
          </p:nvPr>
        </p:nvGraphicFramePr>
        <p:xfrm>
          <a:off x="1660933" y="2981992"/>
          <a:ext cx="1872208" cy="361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/>
                <a:gridCol w="936104"/>
              </a:tblGrid>
              <a:tr h="21938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customer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19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c#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city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PA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219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219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NYC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219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219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LA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219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HH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219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NYC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219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LA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219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219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219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PA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219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42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HH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214306"/>
              </p:ext>
            </p:extLst>
          </p:nvPr>
        </p:nvGraphicFramePr>
        <p:xfrm>
          <a:off x="4836367" y="2084872"/>
          <a:ext cx="2255913" cy="451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1971"/>
                <a:gridCol w="751971"/>
                <a:gridCol w="751971"/>
              </a:tblGrid>
              <a:tr h="257177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order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57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o#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c#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257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54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257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257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59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257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66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257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42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257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43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33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257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45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257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42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75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257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257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28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257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33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51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257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42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257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257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0800" marB="108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357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Generating Bitmaps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51520" y="1056318"/>
            <a:ext cx="3096344" cy="129614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smtClean="0"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c.city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b="1" dirty="0" smtClean="0">
                <a:latin typeface="Times New Roman" pitchFamily="18" charset="0"/>
                <a:cs typeface="Times New Roman" pitchFamily="18" charset="0"/>
              </a:rPr>
              <a:t>sum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o.value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altLang="ko-KR" b="1" dirty="0" smtClean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customer c, order o</a:t>
            </a:r>
          </a:p>
          <a:p>
            <a:r>
              <a:rPr lang="en-US" altLang="ko-KR" b="1" dirty="0" smtClean="0"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c.c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# = </a:t>
            </a:r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o.c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#</a:t>
            </a:r>
          </a:p>
          <a:p>
            <a:r>
              <a:rPr lang="en-US" altLang="ko-KR" b="1" dirty="0" smtClean="0">
                <a:latin typeface="Times New Roman" pitchFamily="18" charset="0"/>
                <a:cs typeface="Times New Roman" pitchFamily="18" charset="0"/>
              </a:rPr>
              <a:t>GROUP BY </a:t>
            </a:r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c.city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716253"/>
              </p:ext>
            </p:extLst>
          </p:nvPr>
        </p:nvGraphicFramePr>
        <p:xfrm>
          <a:off x="813436" y="2703004"/>
          <a:ext cx="1872208" cy="361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/>
                <a:gridCol w="936104"/>
              </a:tblGrid>
              <a:tr h="21938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customer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19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c#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city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PA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219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219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NYC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219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219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LA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219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HH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219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NYC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219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LA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219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219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219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PA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219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42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HH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0" name="Line 1158"/>
          <p:cNvSpPr>
            <a:spLocks noChangeShapeType="1"/>
          </p:cNvSpPr>
          <p:nvPr/>
        </p:nvSpPr>
        <p:spPr bwMode="auto">
          <a:xfrm>
            <a:off x="2699792" y="3715847"/>
            <a:ext cx="86409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038" rIns="540000" bIns="46038" anchor="ctr"/>
          <a:lstStyle/>
          <a:p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672223" y="3485014"/>
            <a:ext cx="5774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altLang="ko-KR" sz="2400" i="1" dirty="0" smtClean="0">
                <a:latin typeface="Times New Roman" pitchFamily="18" charset="0"/>
                <a:cs typeface="Times New Roman" pitchFamily="18" charset="0"/>
              </a:rPr>
              <a:t>ptn</a:t>
            </a:r>
            <a:endParaRPr lang="ko-KR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Rectangle 1152"/>
          <p:cNvSpPr>
            <a:spLocks noChangeArrowheads="1"/>
          </p:cNvSpPr>
          <p:nvPr/>
        </p:nvSpPr>
        <p:spPr bwMode="auto">
          <a:xfrm>
            <a:off x="3847286" y="3658096"/>
            <a:ext cx="928688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 anchor="ctr">
            <a:spAutoFit/>
          </a:bodyPr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kumimoji="0" lang="de-DE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city</a:t>
            </a:r>
            <a:endParaRPr kumimoji="0" lang="de-DE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Line 1158"/>
          <p:cNvSpPr>
            <a:spLocks noChangeShapeType="1"/>
          </p:cNvSpPr>
          <p:nvPr/>
        </p:nvSpPr>
        <p:spPr bwMode="auto">
          <a:xfrm>
            <a:off x="4571998" y="3715847"/>
            <a:ext cx="1512169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038" rIns="540000" bIns="46038" anchor="ctr"/>
          <a:lstStyle/>
          <a:p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Line 1158"/>
          <p:cNvSpPr>
            <a:spLocks noChangeShapeType="1"/>
          </p:cNvSpPr>
          <p:nvPr/>
        </p:nvSpPr>
        <p:spPr bwMode="auto">
          <a:xfrm flipV="1">
            <a:off x="4571999" y="2348878"/>
            <a:ext cx="1512168" cy="130921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038" rIns="540000" bIns="46038" anchor="ctr"/>
          <a:lstStyle/>
          <a:p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Line 1158"/>
          <p:cNvSpPr>
            <a:spLocks noChangeShapeType="1"/>
          </p:cNvSpPr>
          <p:nvPr/>
        </p:nvSpPr>
        <p:spPr bwMode="auto">
          <a:xfrm>
            <a:off x="4571999" y="3798076"/>
            <a:ext cx="1512168" cy="164714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038" rIns="540000" bIns="46038" anchor="ctr"/>
          <a:lstStyle/>
          <a:p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2" name="표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066329"/>
              </p:ext>
            </p:extLst>
          </p:nvPr>
        </p:nvGraphicFramePr>
        <p:xfrm>
          <a:off x="6228184" y="1245171"/>
          <a:ext cx="1872208" cy="1549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/>
                <a:gridCol w="936104"/>
              </a:tblGrid>
              <a:tr h="21938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customer</a:t>
                      </a:r>
                      <a:r>
                        <a:rPr lang="en-US" altLang="ko-KR" sz="16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sz="1600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19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c#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city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PA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219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219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219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PA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621884"/>
              </p:ext>
            </p:extLst>
          </p:nvPr>
        </p:nvGraphicFramePr>
        <p:xfrm>
          <a:off x="6228184" y="2973363"/>
          <a:ext cx="1872208" cy="1549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/>
                <a:gridCol w="936104"/>
              </a:tblGrid>
              <a:tr h="21938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customer</a:t>
                      </a:r>
                      <a:r>
                        <a:rPr lang="en-US" altLang="ko-KR" sz="16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ko-KR" altLang="en-US" sz="1600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19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c#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city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219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HH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219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219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42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HH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910910"/>
              </p:ext>
            </p:extLst>
          </p:nvPr>
        </p:nvGraphicFramePr>
        <p:xfrm>
          <a:off x="6228184" y="4687872"/>
          <a:ext cx="1872208" cy="1549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/>
                <a:gridCol w="936104"/>
              </a:tblGrid>
              <a:tr h="21938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customer</a:t>
                      </a:r>
                      <a:r>
                        <a:rPr lang="en-US" altLang="ko-KR" sz="16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ko-KR" altLang="en-US" sz="1600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19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c#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city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NYC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219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LA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219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NYC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219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LA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72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5" name="직사각형 84"/>
          <p:cNvSpPr/>
          <p:nvPr/>
        </p:nvSpPr>
        <p:spPr>
          <a:xfrm>
            <a:off x="5181888" y="2505043"/>
            <a:ext cx="4897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altLang="ko-KR" sz="2000" dirty="0" smtClean="0">
                <a:latin typeface="Times New Roman" pitchFamily="18" charset="0"/>
                <a:cs typeface="Times New Roman" pitchFamily="18" charset="0"/>
              </a:rPr>
              <a:t>PA</a:t>
            </a:r>
            <a:br>
              <a:rPr lang="de-DE" altLang="ko-KR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de-DE" altLang="ko-KR" sz="2000" dirty="0" smtClean="0">
                <a:latin typeface="Times New Roman" pitchFamily="18" charset="0"/>
                <a:cs typeface="Times New Roman" pitchFamily="18" charset="0"/>
              </a:rPr>
              <a:t>M</a:t>
            </a:r>
            <a:endParaRPr lang="ko-KR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181888" y="3354805"/>
            <a:ext cx="5565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altLang="ko-KR" sz="2000" dirty="0" smtClean="0">
                <a:latin typeface="Times New Roman" pitchFamily="18" charset="0"/>
                <a:cs typeface="Times New Roman" pitchFamily="18" charset="0"/>
              </a:rPr>
              <a:t>B</a:t>
            </a:r>
            <a:br>
              <a:rPr lang="de-DE" altLang="ko-KR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de-DE" altLang="ko-KR" sz="2000" dirty="0" smtClean="0">
                <a:latin typeface="Times New Roman" pitchFamily="18" charset="0"/>
                <a:cs typeface="Times New Roman" pitchFamily="18" charset="0"/>
              </a:rPr>
              <a:t>HH</a:t>
            </a:r>
            <a:endParaRPr lang="ko-KR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5292226" y="4361743"/>
            <a:ext cx="7280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altLang="ko-KR" sz="2000" dirty="0" smtClean="0">
                <a:latin typeface="Times New Roman" pitchFamily="18" charset="0"/>
                <a:cs typeface="Times New Roman" pitchFamily="18" charset="0"/>
              </a:rPr>
              <a:t>NYC</a:t>
            </a:r>
            <a:br>
              <a:rPr lang="de-DE" altLang="ko-KR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de-DE" altLang="ko-KR" sz="2000" dirty="0" smtClean="0">
                <a:latin typeface="Times New Roman" pitchFamily="18" charset="0"/>
                <a:cs typeface="Times New Roman" pitchFamily="18" charset="0"/>
              </a:rPr>
              <a:t>LA</a:t>
            </a:r>
            <a:endParaRPr lang="ko-KR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2828552" y="3937053"/>
            <a:ext cx="10518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altLang="ko-KR" sz="1600" dirty="0" smtClean="0">
                <a:latin typeface="Times New Roman" pitchFamily="18" charset="0"/>
                <a:cs typeface="Times New Roman" pitchFamily="18" charset="0"/>
              </a:rPr>
              <a:t>c# mod 10</a:t>
            </a:r>
            <a:endParaRPr lang="ko-KR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Line 1158"/>
          <p:cNvSpPr>
            <a:spLocks noChangeShapeType="1"/>
          </p:cNvSpPr>
          <p:nvPr/>
        </p:nvSpPr>
        <p:spPr bwMode="auto">
          <a:xfrm>
            <a:off x="4028299" y="3937053"/>
            <a:ext cx="0" cy="347526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038" rIns="540000" bIns="46038" anchor="ctr"/>
          <a:lstStyle/>
          <a:p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795153"/>
              </p:ext>
            </p:extLst>
          </p:nvPr>
        </p:nvGraphicFramePr>
        <p:xfrm>
          <a:off x="3336031" y="4394408"/>
          <a:ext cx="455712" cy="234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712"/>
              </a:tblGrid>
              <a:tr h="1764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en-US" altLang="ko-KR" sz="14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sz="1400" baseline="-25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5" name="표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81573"/>
              </p:ext>
            </p:extLst>
          </p:nvPr>
        </p:nvGraphicFramePr>
        <p:xfrm>
          <a:off x="3864674" y="4391018"/>
          <a:ext cx="455712" cy="234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712"/>
              </a:tblGrid>
              <a:tr h="1764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en-US" altLang="ko-KR" sz="14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ko-KR" altLang="en-US" sz="1400" baseline="-25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6" name="표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394348"/>
              </p:ext>
            </p:extLst>
          </p:nvPr>
        </p:nvGraphicFramePr>
        <p:xfrm>
          <a:off x="4393168" y="4385212"/>
          <a:ext cx="455712" cy="234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712"/>
              </a:tblGrid>
              <a:tr h="1764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en-US" altLang="ko-KR" sz="14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ko-KR" altLang="en-US" sz="1400" baseline="-25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176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070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3" grpId="0"/>
      <p:bldP spid="74" grpId="0"/>
      <p:bldP spid="75" grpId="0" animBg="1"/>
      <p:bldP spid="77" grpId="0" animBg="1"/>
      <p:bldP spid="78" grpId="0" animBg="1"/>
      <p:bldP spid="85" grpId="0"/>
      <p:bldP spid="86" grpId="0"/>
      <p:bldP spid="87" grpId="0"/>
      <p:bldP spid="88" grpId="0"/>
      <p:bldP spid="99" grpId="0" animBg="1"/>
    </p:bldLst>
  </p:timing>
</p:sld>
</file>

<file path=ppt/theme/theme1.xml><?xml version="1.0" encoding="utf-8"?>
<a:theme xmlns:a="http://schemas.openxmlformats.org/drawingml/2006/main" name="RA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RACs</Template>
  <TotalTime>609</TotalTime>
  <Words>1515</Words>
  <Application>Microsoft Office PowerPoint</Application>
  <PresentationFormat>화면 슬라이드 쇼(4:3)</PresentationFormat>
  <Paragraphs>968</Paragraphs>
  <Slides>30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RACs</vt:lpstr>
      <vt:lpstr>Generalized Hash Teams for Join and Group-by</vt:lpstr>
      <vt:lpstr>Outline</vt:lpstr>
      <vt:lpstr>Traditional (Hash) Join Plan</vt:lpstr>
      <vt:lpstr>Generalized Hash Teams</vt:lpstr>
      <vt:lpstr>Outline</vt:lpstr>
      <vt:lpstr>Traditional Hash Team Join Plan [Graefe, Bunker, Cooper: VLDB 98]</vt:lpstr>
      <vt:lpstr>Outline</vt:lpstr>
      <vt:lpstr>Example Query</vt:lpstr>
      <vt:lpstr>Generating Bitmaps</vt:lpstr>
      <vt:lpstr>Partitioning Using Bitmaps</vt:lpstr>
      <vt:lpstr>Join and Aggregation</vt:lpstr>
      <vt:lpstr>Outline</vt:lpstr>
      <vt:lpstr>Reducing the # of Bitmap Comparisons</vt:lpstr>
      <vt:lpstr>Increasing Locality on Bitmaps</vt:lpstr>
      <vt:lpstr>Teaming Up Join and Aggregation: Build Phase</vt:lpstr>
      <vt:lpstr>Teaming Up Join and Aggregation: Probe Phase</vt:lpstr>
      <vt:lpstr>Outline</vt:lpstr>
      <vt:lpstr>Multi-Way Joins</vt:lpstr>
      <vt:lpstr>Alternative Query Evaluation Plans</vt:lpstr>
      <vt:lpstr>Outline</vt:lpstr>
      <vt:lpstr>False Drops</vt:lpstr>
      <vt:lpstr>Cause of False Drops</vt:lpstr>
      <vt:lpstr>False Drops Estimation</vt:lpstr>
      <vt:lpstr>Outline</vt:lpstr>
      <vt:lpstr>Experimental Environment</vt:lpstr>
      <vt:lpstr>Performance Comparison</vt:lpstr>
      <vt:lpstr>False Drops Estimation and Measurement</vt:lpstr>
      <vt:lpstr>Outline</vt:lpstr>
      <vt:lpstr>Our Approach: Multi-way Bloomjoin</vt:lpstr>
      <vt:lpstr>Pros and Cons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Hash Teams for Join and Group-by</dc:title>
  <dc:creator>taewhi</dc:creator>
  <cp:lastModifiedBy>taewhi</cp:lastModifiedBy>
  <cp:revision>49</cp:revision>
  <dcterms:created xsi:type="dcterms:W3CDTF">2012-04-10T04:42:05Z</dcterms:created>
  <dcterms:modified xsi:type="dcterms:W3CDTF">2012-04-12T09:01:00Z</dcterms:modified>
</cp:coreProperties>
</file>