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74" r:id="rId11"/>
    <p:sldId id="266" r:id="rId12"/>
    <p:sldId id="267" r:id="rId13"/>
    <p:sldId id="268" r:id="rId14"/>
    <p:sldId id="275" r:id="rId15"/>
    <p:sldId id="270" r:id="rId16"/>
    <p:sldId id="271" r:id="rId17"/>
    <p:sldId id="276" r:id="rId1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93521EF-52D8-4FAB-8627-D69660F156E9}">
          <p14:sldIdLst>
            <p14:sldId id="256"/>
            <p14:sldId id="257"/>
            <p14:sldId id="258"/>
          </p14:sldIdLst>
        </p14:section>
        <p14:section name="제목 없는 구역" id="{5F6C9942-A69A-4614-82D9-7F35769FA79F}">
          <p14:sldIdLst>
            <p14:sldId id="259"/>
            <p14:sldId id="260"/>
            <p14:sldId id="261"/>
          </p14:sldIdLst>
        </p14:section>
        <p14:section name="제목 없는 구역" id="{85623268-444E-4E8A-B2A7-ACF133A626EC}">
          <p14:sldIdLst>
            <p14:sldId id="262"/>
            <p14:sldId id="273"/>
            <p14:sldId id="264"/>
            <p14:sldId id="274"/>
            <p14:sldId id="266"/>
            <p14:sldId id="267"/>
            <p14:sldId id="268"/>
            <p14:sldId id="275"/>
            <p14:sldId id="270"/>
            <p14:sldId id="271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5943" autoAdjust="0"/>
  </p:normalViewPr>
  <p:slideViewPr>
    <p:cSldViewPr>
      <p:cViewPr>
        <p:scale>
          <a:sx n="125" d="100"/>
          <a:sy n="125" d="100"/>
        </p:scale>
        <p:origin x="-122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196" y="-11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24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9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98F76-12A5-42E0-BA9C-6FF661EAC70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02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9240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87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42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42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399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282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8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39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0B1FF-5ACF-4DD8-A6D2-E778AE7B5284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49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246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40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6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184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8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79CED-297E-48CB-B23B-3395A9393EAC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68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000" dirty="0" smtClean="0"/>
              <a:t>Practical RDF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2. RDF: Heart and Soul</a:t>
            </a:r>
            <a:endParaRPr lang="ko-KR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Shelley Powers, O’Reilly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SNU IDB Lab.</a:t>
            </a:r>
          </a:p>
          <a:p>
            <a:r>
              <a:rPr lang="en-US" altLang="ko-KR" dirty="0" err="1" smtClean="0"/>
              <a:t>Taikyoung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6740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The Basic RDF data model and the RDF graph </a:t>
            </a:r>
            <a:r>
              <a:rPr lang="en-US" altLang="ko-KR" sz="2200" dirty="0">
                <a:ea typeface="굴림" pitchFamily="50" charset="-127"/>
              </a:rPr>
              <a:t>(3/3)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Blank node example</a:t>
            </a:r>
          </a:p>
          <a:p>
            <a:pPr lvl="1"/>
            <a:r>
              <a:rPr lang="en-US" altLang="ko-KR" dirty="0" smtClean="0"/>
              <a:t>Most tools generate a unique identifier for each blank 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649377" y="2270449"/>
            <a:ext cx="8099087" cy="3030759"/>
            <a:chOff x="649377" y="2270449"/>
            <a:chExt cx="8099087" cy="3030759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1754980" y="2270449"/>
              <a:ext cx="329930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ea typeface="굴림" pitchFamily="50" charset="-127"/>
                </a:rPr>
                <a:t>http://www.w3.org/1999/02/22-rdf-syntax-ns#Subject</a:t>
              </a:r>
              <a:endParaRPr lang="ko-KR" altLang="en-US" sz="1000" dirty="0">
                <a:ea typeface="굴림" pitchFamily="50" charset="-127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754980" y="2886154"/>
              <a:ext cx="341471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ea typeface="굴림" pitchFamily="50" charset="-127"/>
                </a:rPr>
                <a:t>http://www.w3.org/1999/02/22-rdf-syntax-ns#predicate</a:t>
              </a:r>
              <a:endParaRPr lang="ko-KR" altLang="en-US" sz="1000" dirty="0">
                <a:ea typeface="굴림" pitchFamily="50" charset="-127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1754902" y="3609940"/>
              <a:ext cx="323357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ea typeface="굴림" pitchFamily="50" charset="-127"/>
                </a:rPr>
                <a:t>http://www.w3.org/1999/02/22-rdf-syntax-ns#object</a:t>
              </a:r>
              <a:endParaRPr lang="ko-KR" altLang="en-US" sz="1000" dirty="0">
                <a:ea typeface="굴림" pitchFamily="50" charset="-127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1754980" y="4305101"/>
              <a:ext cx="312617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ea typeface="굴림" pitchFamily="50" charset="-127"/>
                </a:rPr>
                <a:t>http://www.w3.org/1999/02/22-rdf-syntax-ns#type</a:t>
              </a:r>
              <a:endParaRPr lang="ko-KR" altLang="en-US" sz="1000" dirty="0">
                <a:ea typeface="굴림" pitchFamily="50" charset="-127"/>
              </a:endParaRPr>
            </a:p>
          </p:txBody>
        </p:sp>
        <p:sp>
          <p:nvSpPr>
            <p:cNvPr id="21" name="Text Box 26"/>
            <p:cNvSpPr txBox="1">
              <a:spLocks noChangeArrowheads="1"/>
            </p:cNvSpPr>
            <p:nvPr/>
          </p:nvSpPr>
          <p:spPr bwMode="auto">
            <a:xfrm>
              <a:off x="1754980" y="4890065"/>
              <a:ext cx="297709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ea typeface="굴림" pitchFamily="50" charset="-127"/>
                </a:rPr>
                <a:t>http://burningbird.net/schema/recommendedBy</a:t>
              </a:r>
              <a:endParaRPr lang="ko-KR" altLang="en-US" sz="1000" dirty="0">
                <a:ea typeface="굴림" pitchFamily="50" charset="-127"/>
              </a:endParaRPr>
            </a:p>
          </p:txBody>
        </p:sp>
        <p:cxnSp>
          <p:nvCxnSpPr>
            <p:cNvPr id="26" name="꺾인 연결선 25"/>
            <p:cNvCxnSpPr>
              <a:stCxn id="27" idx="0"/>
            </p:cNvCxnSpPr>
            <p:nvPr/>
          </p:nvCxnSpPr>
          <p:spPr>
            <a:xfrm rot="5400000" flipH="1" flipV="1">
              <a:off x="2700115" y="942337"/>
              <a:ext cx="906063" cy="4133856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26"/>
            <p:cNvSpPr/>
            <p:nvPr/>
          </p:nvSpPr>
          <p:spPr>
            <a:xfrm>
              <a:off x="649377" y="3462296"/>
              <a:ext cx="873682" cy="86780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ea typeface="굴림" pitchFamily="50" charset="-127"/>
                </a:rPr>
                <a:t>genid:158</a:t>
              </a:r>
              <a:endParaRPr lang="en-US" altLang="ko-KR" sz="10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220323" y="2534291"/>
              <a:ext cx="3099472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000" dirty="0">
                  <a:solidFill>
                    <a:schemeClr val="tx1"/>
                  </a:solidFill>
                </a:rPr>
                <a:t>http://www.webreference.com/dhtml/hiemenus</a:t>
              </a:r>
              <a:endParaRPr lang="ko-KR" altLang="en-US" sz="10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220323" y="3087360"/>
              <a:ext cx="3099472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000" dirty="0">
                  <a:solidFill>
                    <a:schemeClr val="tx1"/>
                  </a:solidFill>
                </a:rPr>
                <a:t>http://burningbird.net/schema/Contains</a:t>
              </a:r>
              <a:endParaRPr lang="ko-KR" altLang="en-US" sz="10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220324" y="3679248"/>
              <a:ext cx="2736054" cy="43390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ea typeface="굴림" pitchFamily="50" charset="-127"/>
                </a:rPr>
                <a:t>Tutorials and source code about creating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ea typeface="굴림" pitchFamily="50" charset="-127"/>
                </a:rPr>
                <a:t>hierarchical menus in DHTML</a:t>
              </a:r>
              <a:endParaRPr lang="ko-KR" altLang="en-US" sz="10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215758" y="4428212"/>
              <a:ext cx="3532706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en-US" sz="1000" dirty="0">
                  <a:solidFill>
                    <a:schemeClr val="tx1"/>
                  </a:solidFill>
                </a:rPr>
                <a:t>http://www.w3.org/1999/02/22-rdf-syntax-ns#Statement</a:t>
              </a:r>
              <a:endParaRPr lang="ko-KR" altLang="en-US" sz="10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220323" y="5013176"/>
              <a:ext cx="1079869" cy="28803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ea typeface="굴림" pitchFamily="50" charset="-127"/>
                </a:rPr>
                <a:t>Shelley Powers</a:t>
              </a:r>
              <a:endParaRPr lang="ko-KR" altLang="en-US" sz="10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36" name="꺾인 연결선 35"/>
            <p:cNvCxnSpPr>
              <a:stCxn id="27" idx="0"/>
              <a:endCxn id="32" idx="1"/>
            </p:cNvCxnSpPr>
            <p:nvPr/>
          </p:nvCxnSpPr>
          <p:spPr>
            <a:xfrm rot="5400000" flipH="1" flipV="1">
              <a:off x="3038192" y="1280166"/>
              <a:ext cx="230156" cy="4134105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7" idx="2"/>
              <a:endCxn id="34" idx="1"/>
            </p:cNvCxnSpPr>
            <p:nvPr/>
          </p:nvCxnSpPr>
          <p:spPr>
            <a:xfrm rot="16200000" flipH="1">
              <a:off x="3029545" y="2386778"/>
              <a:ext cx="242887" cy="4129540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7" idx="2"/>
              <a:endCxn id="35" idx="1"/>
            </p:cNvCxnSpPr>
            <p:nvPr/>
          </p:nvCxnSpPr>
          <p:spPr>
            <a:xfrm rot="16200000" flipH="1">
              <a:off x="2739727" y="2676595"/>
              <a:ext cx="827087" cy="4134105"/>
            </a:xfrm>
            <a:prstGeom prst="bent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27" idx="3"/>
              <a:endCxn id="33" idx="1"/>
            </p:cNvCxnSpPr>
            <p:nvPr/>
          </p:nvCxnSpPr>
          <p:spPr>
            <a:xfrm flipV="1">
              <a:off x="1523059" y="3896200"/>
              <a:ext cx="369726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821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95E8E-7BB8-43F7-87BF-A9A652017E2F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167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URIs </a:t>
            </a:r>
            <a:r>
              <a:rPr lang="en-US" altLang="ko-KR" sz="3200" dirty="0" smtClean="0">
                <a:ea typeface="굴림" pitchFamily="50" charset="-127"/>
              </a:rPr>
              <a:t>[</a:t>
            </a:r>
            <a:r>
              <a:rPr lang="en-US" altLang="ko-KR" sz="2800" dirty="0" smtClean="0">
                <a:ea typeface="굴림" pitchFamily="50" charset="-127"/>
              </a:rPr>
              <a:t>Uniform </a:t>
            </a:r>
            <a:r>
              <a:rPr lang="en-US" altLang="ko-KR" sz="2800" dirty="0">
                <a:ea typeface="굴림" pitchFamily="50" charset="-127"/>
              </a:rPr>
              <a:t>Resource </a:t>
            </a:r>
            <a:r>
              <a:rPr lang="en-US" altLang="ko-KR" sz="2800" dirty="0" smtClean="0">
                <a:ea typeface="굴림" pitchFamily="50" charset="-127"/>
              </a:rPr>
              <a:t>Identifier]</a:t>
            </a:r>
            <a:endParaRPr lang="en-US" altLang="ko-KR" sz="2800" dirty="0">
              <a:ea typeface="굴림" pitchFamily="50" charset="-127"/>
            </a:endParaRPr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The identifiers contained within a </a:t>
            </a:r>
            <a:r>
              <a:rPr lang="en-US" altLang="ko-KR" sz="2400" dirty="0" err="1">
                <a:ea typeface="굴림" pitchFamily="50" charset="-127"/>
              </a:rPr>
              <a:t>uriref</a:t>
            </a:r>
            <a:endParaRPr lang="en-US" altLang="ko-KR" sz="24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Used to identify specific predicates</a:t>
            </a:r>
          </a:p>
          <a:p>
            <a:r>
              <a:rPr lang="en-US" altLang="ko-KR" sz="2400" dirty="0" smtClean="0">
                <a:ea typeface="굴림" pitchFamily="50" charset="-127"/>
              </a:rPr>
              <a:t>Provide </a:t>
            </a:r>
            <a:r>
              <a:rPr lang="en-US" altLang="ko-KR" sz="2400" dirty="0">
                <a:ea typeface="굴림" pitchFamily="50" charset="-127"/>
              </a:rPr>
              <a:t>a common syntax for naming a resource regardless of the protocol used to access the resource</a:t>
            </a:r>
          </a:p>
          <a:p>
            <a:r>
              <a:rPr lang="en-US" altLang="ko-KR" sz="2400" dirty="0">
                <a:ea typeface="굴림" pitchFamily="50" charset="-127"/>
              </a:rPr>
              <a:t>Absolute or Partial URIs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http://burningbird.net/articles/monsters1.htm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monsters1.htm</a:t>
            </a:r>
          </a:p>
          <a:p>
            <a:r>
              <a:rPr lang="en-US" altLang="ko-KR" sz="2400" dirty="0">
                <a:ea typeface="굴림" pitchFamily="50" charset="-127"/>
              </a:rPr>
              <a:t>URI include fragment identifier (#)</a:t>
            </a:r>
          </a:p>
          <a:p>
            <a:pPr lvl="1"/>
            <a:r>
              <a:rPr lang="en-US" altLang="ko-KR" sz="1800" dirty="0">
                <a:ea typeface="굴림" pitchFamily="50" charset="-127"/>
              </a:rPr>
              <a:t>http://burningbird.net/articles/monsters1.htm#introduction</a:t>
            </a:r>
          </a:p>
          <a:p>
            <a:r>
              <a:rPr lang="en-US" altLang="ko-KR" sz="2400" dirty="0">
                <a:ea typeface="굴림" pitchFamily="50" charset="-127"/>
              </a:rPr>
              <a:t>URL(Uniform Resource Locators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A location of an object</a:t>
            </a:r>
            <a:endParaRPr lang="en-US" altLang="ko-KR" sz="20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URN(Uniform Resource Name</a:t>
            </a:r>
            <a:r>
              <a:rPr lang="en-US" altLang="ko-KR" sz="2400" dirty="0" smtClean="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Globally unique name</a:t>
            </a:r>
            <a:endParaRPr lang="en-US" altLang="ko-KR" sz="2000" dirty="0">
              <a:ea typeface="굴림" pitchFamily="50" charset="-127"/>
            </a:endParaRPr>
          </a:p>
          <a:p>
            <a:endParaRPr lang="en-US" altLang="ko-KR" sz="2000" dirty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9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5042-AB4C-4615-A854-45500910F73F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1/4)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The </a:t>
            </a:r>
            <a:r>
              <a:rPr lang="en-US" altLang="ko-KR" dirty="0">
                <a:ea typeface="굴림" pitchFamily="50" charset="-127"/>
              </a:rPr>
              <a:t>basic structure of an </a:t>
            </a:r>
            <a:r>
              <a:rPr lang="en-US" altLang="ko-KR" dirty="0" smtClean="0">
                <a:ea typeface="굴림" pitchFamily="50" charset="-127"/>
              </a:rPr>
              <a:t>N3(or Notation3) </a:t>
            </a:r>
            <a:r>
              <a:rPr lang="en-US" altLang="ko-KR" dirty="0">
                <a:ea typeface="굴림" pitchFamily="50" charset="-127"/>
              </a:rPr>
              <a:t>tuple</a:t>
            </a:r>
          </a:p>
          <a:p>
            <a:pPr lvl="1"/>
            <a:r>
              <a:rPr lang="en-US" altLang="ko-KR" i="1" dirty="0">
                <a:ea typeface="굴림" pitchFamily="50" charset="-127"/>
              </a:rPr>
              <a:t>subject </a:t>
            </a:r>
            <a:r>
              <a:rPr lang="en-US" altLang="ko-KR" i="1" dirty="0" smtClean="0">
                <a:ea typeface="굴림" pitchFamily="50" charset="-127"/>
              </a:rPr>
              <a:t>  predicate   object  </a:t>
            </a:r>
            <a:r>
              <a:rPr lang="en-US" altLang="ko-KR" dirty="0" smtClean="0">
                <a:ea typeface="굴림" pitchFamily="50" charset="-127"/>
              </a:rPr>
              <a:t>.</a:t>
            </a:r>
            <a:endParaRPr lang="en-US" altLang="ko-KR" dirty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Ex) &lt;http://webblog.burningbird.net/fires/000805.htm&gt; </a:t>
            </a:r>
            <a:r>
              <a:rPr lang="en-US" altLang="ko-KR" sz="1800" dirty="0" smtClean="0">
                <a:ea typeface="굴림" pitchFamily="50" charset="-127"/>
              </a:rPr>
              <a:t>   	&lt;</a:t>
            </a:r>
            <a:r>
              <a:rPr lang="en-US" altLang="ko-KR" sz="1800" dirty="0">
                <a:ea typeface="굴림" pitchFamily="50" charset="-127"/>
              </a:rPr>
              <a:t>http://purl.org/dc/elements/1.1/creatir&gt; </a:t>
            </a:r>
            <a:r>
              <a:rPr lang="en-US" altLang="ko-KR" sz="1800" dirty="0" smtClean="0">
                <a:ea typeface="굴림" pitchFamily="50" charset="-127"/>
              </a:rPr>
              <a:t> Shelley.</a:t>
            </a:r>
          </a:p>
          <a:p>
            <a:pPr lvl="1">
              <a:buFont typeface="Wingdings" pitchFamily="2" charset="2"/>
              <a:buNone/>
            </a:pPr>
            <a:endParaRPr lang="en-US" altLang="ko-KR" sz="1800" dirty="0">
              <a:ea typeface="굴림" pitchFamily="50" charset="-127"/>
            </a:endParaRPr>
          </a:p>
          <a:p>
            <a:pPr lvl="1"/>
            <a:r>
              <a:rPr lang="en-US" altLang="ko-KR" dirty="0" err="1">
                <a:ea typeface="굴림" pitchFamily="50" charset="-127"/>
              </a:rPr>
              <a:t>QNames</a:t>
            </a:r>
            <a:r>
              <a:rPr lang="en-US" altLang="ko-KR" dirty="0">
                <a:ea typeface="굴림" pitchFamily="50" charset="-127"/>
              </a:rPr>
              <a:t> can be used instead of the full namespace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Ex) &lt;bbd:000805.htm&gt; </a:t>
            </a:r>
            <a:r>
              <a:rPr lang="en-US" altLang="ko-KR" sz="1800" dirty="0" err="1">
                <a:ea typeface="굴림" pitchFamily="50" charset="-127"/>
              </a:rPr>
              <a:t>dc:creator</a:t>
            </a:r>
            <a:r>
              <a:rPr lang="en-US" altLang="ko-KR" sz="1800" dirty="0">
                <a:ea typeface="굴림" pitchFamily="50" charset="-127"/>
              </a:rPr>
              <a:t> Shelley.</a:t>
            </a:r>
          </a:p>
        </p:txBody>
      </p:sp>
    </p:spTree>
    <p:extLst>
      <p:ext uri="{BB962C8B-B14F-4D97-AF65-F5344CB8AC3E}">
        <p14:creationId xmlns:p14="http://schemas.microsoft.com/office/powerpoint/2010/main" val="174949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B536-4A7B-4B90-BFFD-E19F5A8B539D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RDF Serialization </a:t>
            </a:r>
            <a:r>
              <a:rPr lang="en-US" altLang="ko-KR" sz="2000" dirty="0" smtClean="0">
                <a:ea typeface="굴림" pitchFamily="50" charset="-127"/>
              </a:rPr>
              <a:t>(2/4)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ea typeface="굴림" pitchFamily="50" charset="-127"/>
              </a:rPr>
              <a:t>N-Triples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N-triples is a subset of N3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It supports the same format for RDF triples</a:t>
            </a:r>
          </a:p>
          <a:p>
            <a:pPr lvl="2"/>
            <a:r>
              <a:rPr lang="en-US" altLang="ko-KR" i="1" smtClean="0">
                <a:ea typeface="굴림" pitchFamily="50" charset="-127"/>
              </a:rPr>
              <a:t>subject  predicate  object  .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N-triples can contain comments</a:t>
            </a:r>
          </a:p>
          <a:p>
            <a:pPr lvl="2"/>
            <a:r>
              <a:rPr lang="en-US" altLang="ko-KR" i="1" smtClean="0">
                <a:ea typeface="굴림" pitchFamily="50" charset="-127"/>
              </a:rPr>
              <a:t>#comment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The subject can consist of either a uriref or a blank node identifier</a:t>
            </a:r>
          </a:p>
          <a:p>
            <a:pPr lvl="2"/>
            <a:r>
              <a:rPr lang="en-US" altLang="ko-KR" i="1" smtClean="0">
                <a:ea typeface="굴림" pitchFamily="50" charset="-127"/>
              </a:rPr>
              <a:t>_:name</a:t>
            </a:r>
          </a:p>
          <a:p>
            <a:pPr lvl="1"/>
            <a:r>
              <a:rPr lang="en-US" altLang="ko-KR" smtClean="0">
                <a:ea typeface="굴림" pitchFamily="50" charset="-127"/>
              </a:rPr>
              <a:t>The predicate is always a uriref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10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B536-4A7B-4B90-BFFD-E19F5A8B539D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(3/4</a:t>
            </a:r>
            <a:r>
              <a:rPr lang="en-US" altLang="ko-KR" sz="2000" dirty="0">
                <a:ea typeface="굴림" pitchFamily="50" charset="-127"/>
              </a:rPr>
              <a:t>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N-Triples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9358" y="3134459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RDF graph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547116" y="4176082"/>
            <a:ext cx="8129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000" dirty="0" smtClean="0">
                <a:ea typeface="굴림" pitchFamily="50" charset="-127"/>
              </a:rPr>
              <a:t>&lt;http</a:t>
            </a:r>
            <a:r>
              <a:rPr lang="en-US" altLang="ko-KR" sz="1000" dirty="0">
                <a:ea typeface="굴림" pitchFamily="50" charset="-127"/>
              </a:rPr>
              <a:t>://</a:t>
            </a:r>
            <a:r>
              <a:rPr lang="en-US" altLang="ko-KR" sz="1000" dirty="0" smtClean="0">
                <a:ea typeface="굴림" pitchFamily="50" charset="-127"/>
              </a:rPr>
              <a:t>burningbird.net/articles/monsters2.htm&gt; </a:t>
            </a:r>
            <a:r>
              <a:rPr lang="en-US" altLang="ko-KR" sz="1000" dirty="0" smtClean="0">
                <a:ea typeface="굴림" pitchFamily="50" charset="-127"/>
              </a:rPr>
              <a:t>&lt;</a:t>
            </a:r>
            <a:r>
              <a:rPr lang="en-US" altLang="ko-KR" sz="1000" dirty="0" smtClean="0">
                <a:ea typeface="굴림" pitchFamily="50" charset="-127"/>
              </a:rPr>
              <a:t>http</a:t>
            </a:r>
            <a:r>
              <a:rPr lang="en-US" altLang="ko-KR" sz="1000" dirty="0">
                <a:ea typeface="굴림" pitchFamily="50" charset="-127"/>
              </a:rPr>
              <a:t>://</a:t>
            </a:r>
            <a:r>
              <a:rPr lang="en-US" altLang="ko-KR" sz="1000" dirty="0" smtClean="0">
                <a:ea typeface="굴림" pitchFamily="50" charset="-127"/>
              </a:rPr>
              <a:t>burningbird.net/postcon/elements/1.0/author&gt; “Shelly Powers” .</a:t>
            </a:r>
          </a:p>
          <a:p>
            <a:pPr>
              <a:buFont typeface="Wingdings" pitchFamily="2" charset="2"/>
              <a:buNone/>
            </a:pPr>
            <a:r>
              <a:rPr lang="en-US" altLang="ko-KR" sz="1000" dirty="0" smtClean="0">
                <a:ea typeface="굴림" pitchFamily="50" charset="-127"/>
              </a:rPr>
              <a:t>&lt;</a:t>
            </a:r>
            <a:r>
              <a:rPr lang="en-US" altLang="ko-KR" sz="1000" dirty="0">
                <a:ea typeface="굴림" pitchFamily="50" charset="-127"/>
              </a:rPr>
              <a:t>http://burningbird.net/articles/monsters2.htm&gt; </a:t>
            </a:r>
            <a:r>
              <a:rPr lang="en-US" altLang="ko-KR" sz="1000" dirty="0" smtClean="0">
                <a:ea typeface="굴림" pitchFamily="50" charset="-127"/>
              </a:rPr>
              <a:t>&lt;http</a:t>
            </a:r>
            <a:r>
              <a:rPr lang="en-US" altLang="ko-KR" sz="1000" dirty="0">
                <a:ea typeface="굴림" pitchFamily="50" charset="-127"/>
              </a:rPr>
              <a:t>://</a:t>
            </a:r>
            <a:r>
              <a:rPr lang="en-US" altLang="ko-KR" sz="1000" dirty="0" smtClean="0">
                <a:ea typeface="굴림" pitchFamily="50" charset="-127"/>
              </a:rPr>
              <a:t>burningbird.net/postcon/elements/1.0/title&gt; “</a:t>
            </a:r>
            <a:r>
              <a:rPr lang="en-US" altLang="ko-KR" sz="1000" dirty="0" err="1" smtClean="0">
                <a:ea typeface="굴림" pitchFamily="50" charset="-127"/>
              </a:rPr>
              <a:t>Architeuthis</a:t>
            </a:r>
            <a:r>
              <a:rPr lang="en-US" altLang="ko-KR" sz="1000" dirty="0" smtClean="0">
                <a:ea typeface="굴림" pitchFamily="50" charset="-127"/>
              </a:rPr>
              <a:t> Dux” 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283467" y="4725144"/>
            <a:ext cx="200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N-Triples output</a:t>
            </a:r>
            <a:endParaRPr lang="ko-KR" altLang="en-US" b="1" dirty="0"/>
          </a:p>
        </p:txBody>
      </p:sp>
      <p:grpSp>
        <p:nvGrpSpPr>
          <p:cNvPr id="1675275" name="그룹 1675274"/>
          <p:cNvGrpSpPr/>
          <p:nvPr/>
        </p:nvGrpSpPr>
        <p:grpSpPr>
          <a:xfrm>
            <a:off x="488455" y="1947029"/>
            <a:ext cx="7509371" cy="1049915"/>
            <a:chOff x="488455" y="1947029"/>
            <a:chExt cx="7509371" cy="1049915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71052" y="1947029"/>
              <a:ext cx="304602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ea typeface="굴림" pitchFamily="50" charset="-127"/>
                </a:rPr>
                <a:t>http://burningbird.net/postcon/elements/1.0/title</a:t>
              </a:r>
              <a:endParaRPr lang="ko-KR" altLang="en-US" sz="1000" dirty="0">
                <a:ea typeface="굴림" pitchFamily="50" charset="-127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671052" y="2533714"/>
              <a:ext cx="380900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ea typeface="굴림" pitchFamily="50" charset="-127"/>
                </a:rPr>
                <a:t>http://burningbird.net/postcon/elements/1.0/author</a:t>
              </a:r>
              <a:endParaRPr lang="ko-KR" altLang="en-US" sz="1000" dirty="0">
                <a:ea typeface="굴림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88455" y="2074773"/>
              <a:ext cx="3099472" cy="289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ea typeface="굴림" pitchFamily="50" charset="-127"/>
                </a:rPr>
                <a:t>http://burningbird.net/articles/monsters2.htm</a:t>
              </a:r>
              <a:endParaRPr lang="ko-KR" altLang="en-US" sz="10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cxnSp>
          <p:nvCxnSpPr>
            <p:cNvPr id="20" name="꺾인 연결선 19"/>
            <p:cNvCxnSpPr>
              <a:stCxn id="19" idx="3"/>
              <a:endCxn id="28" idx="1"/>
            </p:cNvCxnSpPr>
            <p:nvPr/>
          </p:nvCxnSpPr>
          <p:spPr>
            <a:xfrm>
              <a:off x="3587927" y="2219553"/>
              <a:ext cx="3257041" cy="602112"/>
            </a:xfrm>
            <a:prstGeom prst="bentConnector3">
              <a:avLst>
                <a:gd name="adj1" fmla="val 2405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9" idx="3"/>
              <a:endCxn id="27" idx="1"/>
            </p:cNvCxnSpPr>
            <p:nvPr/>
          </p:nvCxnSpPr>
          <p:spPr>
            <a:xfrm>
              <a:off x="3587927" y="2219553"/>
              <a:ext cx="3257041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모서리가 둥근 직사각형 26"/>
            <p:cNvSpPr/>
            <p:nvPr/>
          </p:nvSpPr>
          <p:spPr>
            <a:xfrm>
              <a:off x="6844968" y="2044273"/>
              <a:ext cx="1152858" cy="35055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  <a:ea typeface="굴림" pitchFamily="50" charset="-127"/>
                </a:rPr>
                <a:t>Architeuthis</a:t>
              </a:r>
              <a:r>
                <a:rPr lang="en-US" altLang="ko-KR" sz="1000" dirty="0">
                  <a:solidFill>
                    <a:schemeClr val="tx1"/>
                  </a:solidFill>
                  <a:ea typeface="굴림" pitchFamily="50" charset="-127"/>
                </a:rPr>
                <a:t> Dux</a:t>
              </a:r>
              <a:endParaRPr lang="ko-KR" altLang="en-US" sz="10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844968" y="2646385"/>
              <a:ext cx="1152858" cy="35055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ea typeface="굴림" pitchFamily="50" charset="-127"/>
                </a:rPr>
                <a:t>Shelley Powers</a:t>
              </a:r>
              <a:endParaRPr lang="ko-KR" altLang="en-US" sz="1000" dirty="0">
                <a:solidFill>
                  <a:schemeClr val="tx1"/>
                </a:solidFill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44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72BB9-ECB8-42B1-92FA-25B2893EFAF4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Serialization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4/4)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itchFamily="50" charset="-127"/>
              </a:rPr>
              <a:t>Ex) N-triples output with generated blank node identifier</a:t>
            </a:r>
          </a:p>
          <a:p>
            <a:pPr>
              <a:buFont typeface="Wingdings" pitchFamily="2" charset="2"/>
              <a:buNone/>
            </a:pPr>
            <a:endParaRPr lang="en-US" altLang="ko-KR" sz="1400" dirty="0" smtClean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400" dirty="0" smtClean="0">
                <a:ea typeface="굴림" pitchFamily="50" charset="-127"/>
              </a:rPr>
              <a:t>_:</a:t>
            </a:r>
            <a:r>
              <a:rPr lang="en-US" altLang="ko-KR" sz="1400" dirty="0">
                <a:ea typeface="굴림" pitchFamily="50" charset="-127"/>
              </a:rPr>
              <a:t>j0 &lt;http://www.w3.org/1999/02/22-rdf-syntax-ns#Subject&gt; </a:t>
            </a:r>
            <a:r>
              <a:rPr lang="en-US" altLang="ko-KR" sz="1400" dirty="0" smtClean="0">
                <a:ea typeface="굴림" pitchFamily="50" charset="-127"/>
              </a:rPr>
              <a:t> &lt;</a:t>
            </a:r>
            <a:r>
              <a:rPr lang="en-US" altLang="ko-KR" sz="1400" dirty="0">
                <a:ea typeface="굴림" pitchFamily="50" charset="-127"/>
              </a:rPr>
              <a:t>http://www.webreference.com/dhtml/hiemenus&gt; 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www.w3.org/1999/02/22-rdf-syntax-ns#predicate&gt;  &lt;http</a:t>
            </a:r>
            <a:r>
              <a:rPr lang="en-US" altLang="ko-KR" sz="1400" dirty="0">
                <a:ea typeface="굴림" pitchFamily="50" charset="-127"/>
              </a:rPr>
              <a:t>://burningbird.net/schema/Contains </a:t>
            </a:r>
            <a:r>
              <a:rPr lang="en-US" altLang="ko-KR" sz="1400" dirty="0" smtClean="0">
                <a:ea typeface="굴림" pitchFamily="50" charset="-127"/>
              </a:rPr>
              <a:t>&gt; .</a:t>
            </a:r>
            <a:endParaRPr lang="en-US" altLang="ko-KR" sz="1400" dirty="0">
              <a:ea typeface="굴림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www.w3.org/1999/02/22-rdf-syntax-ns#object&gt;  “</a:t>
            </a:r>
            <a:r>
              <a:rPr lang="en-US" altLang="ko-KR" sz="1400" dirty="0">
                <a:ea typeface="굴림" pitchFamily="50" charset="-127"/>
              </a:rPr>
              <a:t>Tutorials and source code about creating hierarchical menus in DHTML” 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www.w3.org/1999/02/22-rdf-syntax-ns#type&gt;  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www.w3.org/1999/02/22-rdf-syntax-ns#Staement&gt; </a:t>
            </a:r>
            <a:r>
              <a:rPr lang="en-US" altLang="ko-KR" sz="1400" dirty="0">
                <a:ea typeface="굴림" pitchFamily="50" charset="-127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1400" dirty="0">
                <a:ea typeface="굴림" pitchFamily="50" charset="-127"/>
              </a:rPr>
              <a:t>_:j0 </a:t>
            </a:r>
            <a:r>
              <a:rPr lang="en-US" altLang="ko-KR" sz="1400" dirty="0" smtClean="0">
                <a:ea typeface="굴림" pitchFamily="50" charset="-127"/>
              </a:rPr>
              <a:t>&lt;http</a:t>
            </a:r>
            <a:r>
              <a:rPr lang="en-US" altLang="ko-KR" sz="1400" dirty="0">
                <a:ea typeface="굴림" pitchFamily="50" charset="-127"/>
              </a:rPr>
              <a:t>://</a:t>
            </a:r>
            <a:r>
              <a:rPr lang="en-US" altLang="ko-KR" sz="1400" dirty="0" smtClean="0">
                <a:ea typeface="굴림" pitchFamily="50" charset="-127"/>
              </a:rPr>
              <a:t>burningbird.net/schema/recommendedBy&gt;  “</a:t>
            </a:r>
            <a:r>
              <a:rPr lang="en-US" altLang="ko-KR" sz="1400" dirty="0">
                <a:ea typeface="굴림" pitchFamily="50" charset="-127"/>
              </a:rPr>
              <a:t>Shelley Powers” .</a:t>
            </a:r>
          </a:p>
        </p:txBody>
      </p:sp>
    </p:spTree>
    <p:extLst>
      <p:ext uri="{BB962C8B-B14F-4D97-AF65-F5344CB8AC3E}">
        <p14:creationId xmlns:p14="http://schemas.microsoft.com/office/powerpoint/2010/main" val="2166750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96D5-A479-4350-B469-CFB3A31E5AC7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Lingo and </a:t>
            </a:r>
            <a:r>
              <a:rPr lang="en-US" altLang="ko-KR" dirty="0" smtClean="0">
                <a:ea typeface="굴림" pitchFamily="50" charset="-127"/>
              </a:rPr>
              <a:t>vocabulary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1/2)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67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Graph and </a:t>
            </a:r>
            <a:r>
              <a:rPr lang="en-US" altLang="ko-KR" sz="2400" dirty="0" err="1">
                <a:ea typeface="굴림" pitchFamily="50" charset="-127"/>
              </a:rPr>
              <a:t>subgraphs</a:t>
            </a:r>
            <a:endParaRPr lang="en-US" altLang="ko-KR" sz="2400" dirty="0">
              <a:ea typeface="굴림" pitchFamily="50" charset="-127"/>
            </a:endParaRPr>
          </a:p>
          <a:p>
            <a:pPr lvl="1"/>
            <a:r>
              <a:rPr lang="en-US" altLang="ko-KR" sz="2000" dirty="0" err="1">
                <a:ea typeface="굴림" pitchFamily="50" charset="-127"/>
              </a:rPr>
              <a:t>Subgraph</a:t>
            </a:r>
            <a:r>
              <a:rPr lang="en-US" altLang="ko-KR" sz="2000" dirty="0">
                <a:ea typeface="굴림" pitchFamily="50" charset="-127"/>
              </a:rPr>
              <a:t> is a subset of the triples contained in the graph</a:t>
            </a:r>
          </a:p>
          <a:p>
            <a:r>
              <a:rPr lang="en-US" altLang="ko-KR" sz="2400" dirty="0">
                <a:ea typeface="굴림" pitchFamily="50" charset="-127"/>
              </a:rPr>
              <a:t>Merge of the graphs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Union of two or more RDF graphs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Blank nodes are never merged in a graph</a:t>
            </a:r>
          </a:p>
          <a:p>
            <a:pPr lvl="2"/>
            <a:r>
              <a:rPr lang="en-US" altLang="ko-KR" sz="1800" dirty="0">
                <a:ea typeface="굴림" pitchFamily="50" charset="-127"/>
              </a:rPr>
              <a:t>There is no way of determining whether two nodes are same</a:t>
            </a:r>
          </a:p>
          <a:p>
            <a:r>
              <a:rPr lang="en-US" altLang="ko-KR" sz="2400" dirty="0">
                <a:ea typeface="굴림" pitchFamily="50" charset="-127"/>
              </a:rPr>
              <a:t>Ground and not graph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An RDF graph is considered grounded if there are no blank nodes</a:t>
            </a:r>
          </a:p>
          <a:p>
            <a:r>
              <a:rPr lang="en-US" altLang="ko-KR" sz="2400" dirty="0">
                <a:ea typeface="굴림" pitchFamily="50" charset="-127"/>
              </a:rPr>
              <a:t>Entailment</a:t>
            </a:r>
          </a:p>
          <a:p>
            <a:pPr lvl="1"/>
            <a:r>
              <a:rPr lang="en-US" altLang="ko-KR" sz="2000" dirty="0">
                <a:ea typeface="굴림" pitchFamily="50" charset="-127"/>
              </a:rPr>
              <a:t>Within RDF semantics document, entailment describes two graphs, which are equal in all aspects</a:t>
            </a:r>
          </a:p>
        </p:txBody>
      </p:sp>
    </p:spTree>
    <p:extLst>
      <p:ext uri="{BB962C8B-B14F-4D97-AF65-F5344CB8AC3E}">
        <p14:creationId xmlns:p14="http://schemas.microsoft.com/office/powerpoint/2010/main" val="403276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Lingo and </a:t>
            </a:r>
            <a:r>
              <a:rPr lang="en-US" altLang="ko-KR" dirty="0" smtClean="0">
                <a:ea typeface="굴림" pitchFamily="50" charset="-127"/>
              </a:rPr>
              <a:t>vocabulary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Merged RDF graph (with disconnected nodes)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817492" y="5359488"/>
            <a:ext cx="30460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dirty="0">
                <a:ea typeface="굴림" pitchFamily="50" charset="-127"/>
              </a:rPr>
              <a:t>http://burningbird.net/postcon/elements/1.0/title</a:t>
            </a:r>
            <a:endParaRPr lang="ko-KR" altLang="en-US" sz="1000" dirty="0"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4" y="1628800"/>
            <a:ext cx="8915052" cy="4464496"/>
          </a:xfrm>
          <a:prstGeom prst="rect">
            <a:avLst/>
          </a:prstGeom>
          <a:ln w="31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11560" y="5229200"/>
            <a:ext cx="7920880" cy="720080"/>
          </a:xfrm>
          <a:prstGeom prst="roundRect">
            <a:avLst/>
          </a:prstGeom>
          <a:noFill/>
          <a:ln>
            <a:solidFill>
              <a:srgbClr val="0099FF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1503" y="6230986"/>
            <a:ext cx="20272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099FF"/>
                </a:solidFill>
                <a:ea typeface="굴림" pitchFamily="50" charset="-127"/>
              </a:rPr>
              <a:t>Grounded RDF Graph</a:t>
            </a:r>
            <a:endParaRPr lang="ko-KR" altLang="en-US" sz="1400" b="1" dirty="0">
              <a:solidFill>
                <a:srgbClr val="0099FF"/>
              </a:solidFill>
            </a:endParaRPr>
          </a:p>
        </p:txBody>
      </p:sp>
      <p:cxnSp>
        <p:nvCxnSpPr>
          <p:cNvPr id="42" name="직선 화살표 연결선 41"/>
          <p:cNvCxnSpPr>
            <a:stCxn id="39" idx="2"/>
            <a:endCxn id="40" idx="1"/>
          </p:cNvCxnSpPr>
          <p:nvPr/>
        </p:nvCxnSpPr>
        <p:spPr>
          <a:xfrm>
            <a:off x="4572000" y="5949280"/>
            <a:ext cx="719503" cy="435595"/>
          </a:xfrm>
          <a:prstGeom prst="straightConnector1">
            <a:avLst/>
          </a:prstGeom>
          <a:ln w="25400">
            <a:solidFill>
              <a:srgbClr val="0099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1609154" y="1831838"/>
            <a:ext cx="32993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dirty="0">
                <a:ea typeface="굴림" pitchFamily="50" charset="-127"/>
              </a:rPr>
              <a:t>http://www.w3.org/1999/02/22-rdf-syntax-ns#Subject</a:t>
            </a:r>
            <a:endParaRPr lang="ko-KR" altLang="en-US" sz="1000" dirty="0">
              <a:ea typeface="굴림" pitchFamily="50" charset="-127"/>
            </a:endParaRP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1609154" y="2447543"/>
            <a:ext cx="34147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dirty="0">
                <a:ea typeface="굴림" pitchFamily="50" charset="-127"/>
              </a:rPr>
              <a:t>http://www.w3.org/1999/02/22-rdf-syntax-ns#predicate</a:t>
            </a:r>
            <a:endParaRPr lang="ko-KR" altLang="en-US" sz="1000" dirty="0">
              <a:ea typeface="굴림" pitchFamily="50" charset="-127"/>
            </a:endParaRPr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1609076" y="3171329"/>
            <a:ext cx="32335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dirty="0">
                <a:ea typeface="굴림" pitchFamily="50" charset="-127"/>
              </a:rPr>
              <a:t>http://www.w3.org/1999/02/22-rdf-syntax-ns#object</a:t>
            </a:r>
            <a:endParaRPr lang="ko-KR" altLang="en-US" sz="1000" dirty="0">
              <a:ea typeface="굴림" pitchFamily="50" charset="-127"/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1609154" y="3866490"/>
            <a:ext cx="31261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dirty="0">
                <a:ea typeface="굴림" pitchFamily="50" charset="-127"/>
              </a:rPr>
              <a:t>http://www.w3.org/1999/02/22-rdf-syntax-ns#type</a:t>
            </a:r>
            <a:endParaRPr lang="ko-KR" altLang="en-US" sz="1000" dirty="0">
              <a:ea typeface="굴림" pitchFamily="50" charset="-127"/>
            </a:endParaRP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1609154" y="4451454"/>
            <a:ext cx="29770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dirty="0">
                <a:ea typeface="굴림" pitchFamily="50" charset="-127"/>
              </a:rPr>
              <a:t>http://burningbird.net/schema/recommendedBy</a:t>
            </a:r>
            <a:endParaRPr lang="ko-KR" altLang="en-US" sz="1000" dirty="0">
              <a:ea typeface="굴림" pitchFamily="50" charset="-127"/>
            </a:endParaRPr>
          </a:p>
        </p:txBody>
      </p:sp>
      <p:cxnSp>
        <p:nvCxnSpPr>
          <p:cNvPr id="45" name="꺾인 연결선 44"/>
          <p:cNvCxnSpPr>
            <a:stCxn id="46" idx="0"/>
          </p:cNvCxnSpPr>
          <p:nvPr/>
        </p:nvCxnSpPr>
        <p:spPr>
          <a:xfrm rot="5400000" flipH="1" flipV="1">
            <a:off x="2554289" y="503726"/>
            <a:ext cx="906063" cy="413385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03551" y="3023685"/>
            <a:ext cx="873682" cy="8678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굴림" pitchFamily="50" charset="-127"/>
              </a:rPr>
              <a:t>genid:158</a:t>
            </a:r>
            <a:endParaRPr lang="en-US" altLang="ko-KR" sz="100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074497" y="2095680"/>
            <a:ext cx="3099472" cy="2895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00" dirty="0">
                <a:solidFill>
                  <a:schemeClr val="tx1"/>
                </a:solidFill>
              </a:rPr>
              <a:t>http://www.webreference.com/dhtml/hiemenus</a:t>
            </a:r>
            <a:endParaRPr lang="ko-KR" altLang="en-US" sz="100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074497" y="2648749"/>
            <a:ext cx="3099472" cy="2895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00" dirty="0">
                <a:solidFill>
                  <a:schemeClr val="tx1"/>
                </a:solidFill>
              </a:rPr>
              <a:t>http://burningbird.net/schema/Contains</a:t>
            </a:r>
            <a:endParaRPr lang="ko-KR" altLang="en-US" sz="100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074498" y="3240637"/>
            <a:ext cx="2736054" cy="4339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굴림" pitchFamily="50" charset="-127"/>
              </a:rPr>
              <a:t>Tutorials and source code about creating </a:t>
            </a:r>
          </a:p>
          <a:p>
            <a:r>
              <a:rPr lang="en-US" altLang="ko-KR" sz="1000" dirty="0">
                <a:solidFill>
                  <a:schemeClr val="tx1"/>
                </a:solidFill>
                <a:ea typeface="굴림" pitchFamily="50" charset="-127"/>
              </a:rPr>
              <a:t>hierarchical menus in DHTML</a:t>
            </a:r>
            <a:endParaRPr lang="ko-KR" altLang="en-US" sz="100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69932" y="3989601"/>
            <a:ext cx="3532706" cy="2895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000" dirty="0">
                <a:solidFill>
                  <a:schemeClr val="tx1"/>
                </a:solidFill>
              </a:rPr>
              <a:t>http://www.w3.org/1999/02/22-rdf-syntax-ns#Statement</a:t>
            </a:r>
            <a:endParaRPr lang="ko-KR" altLang="en-US" sz="1000" dirty="0">
              <a:solidFill>
                <a:schemeClr val="tx1"/>
              </a:solidFill>
              <a:ea typeface="굴림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74497" y="4574565"/>
            <a:ext cx="1079869" cy="2880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굴림" pitchFamily="50" charset="-127"/>
              </a:rPr>
              <a:t>Shelley Powers</a:t>
            </a:r>
            <a:endParaRPr lang="ko-KR" altLang="en-US" sz="1000" dirty="0">
              <a:solidFill>
                <a:schemeClr val="tx1"/>
              </a:solidFill>
              <a:ea typeface="굴림" pitchFamily="50" charset="-127"/>
            </a:endParaRPr>
          </a:p>
        </p:txBody>
      </p:sp>
      <p:cxnSp>
        <p:nvCxnSpPr>
          <p:cNvPr id="52" name="꺾인 연결선 51"/>
          <p:cNvCxnSpPr>
            <a:stCxn id="46" idx="0"/>
            <a:endCxn id="48" idx="1"/>
          </p:cNvCxnSpPr>
          <p:nvPr/>
        </p:nvCxnSpPr>
        <p:spPr>
          <a:xfrm rot="5400000" flipH="1" flipV="1">
            <a:off x="2892366" y="841555"/>
            <a:ext cx="230156" cy="413410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46" idx="2"/>
            <a:endCxn id="50" idx="1"/>
          </p:cNvCxnSpPr>
          <p:nvPr/>
        </p:nvCxnSpPr>
        <p:spPr>
          <a:xfrm rot="16200000" flipH="1">
            <a:off x="2883719" y="1948167"/>
            <a:ext cx="242887" cy="412954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6" idx="2"/>
            <a:endCxn id="51" idx="1"/>
          </p:cNvCxnSpPr>
          <p:nvPr/>
        </p:nvCxnSpPr>
        <p:spPr>
          <a:xfrm rot="16200000" flipH="1">
            <a:off x="2593901" y="2237984"/>
            <a:ext cx="827087" cy="413410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3"/>
            <a:endCxn id="49" idx="1"/>
          </p:cNvCxnSpPr>
          <p:nvPr/>
        </p:nvCxnSpPr>
        <p:spPr>
          <a:xfrm flipV="1">
            <a:off x="1377233" y="3457589"/>
            <a:ext cx="3697265" cy="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7139184" y="5494613"/>
            <a:ext cx="1249240" cy="2880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  <a:ea typeface="굴림" pitchFamily="50" charset="-127"/>
              </a:rPr>
              <a:t>Architeuthis</a:t>
            </a:r>
            <a:r>
              <a:rPr lang="en-US" altLang="ko-KR" sz="1000" dirty="0">
                <a:solidFill>
                  <a:schemeClr val="tx1"/>
                </a:solidFill>
                <a:ea typeface="굴림" pitchFamily="50" charset="-127"/>
              </a:rPr>
              <a:t> Dux</a:t>
            </a:r>
            <a:endParaRPr lang="ko-KR" altLang="en-US" sz="1000" dirty="0">
              <a:solidFill>
                <a:schemeClr val="tx1"/>
              </a:solidFill>
              <a:ea typeface="굴림" pitchFamily="50" charset="-127"/>
            </a:endParaRPr>
          </a:p>
        </p:txBody>
      </p:sp>
      <p:cxnSp>
        <p:nvCxnSpPr>
          <p:cNvPr id="57" name="직선 화살표 연결선 56"/>
          <p:cNvCxnSpPr>
            <a:stCxn id="58" idx="3"/>
            <a:endCxn id="56" idx="1"/>
          </p:cNvCxnSpPr>
          <p:nvPr/>
        </p:nvCxnSpPr>
        <p:spPr>
          <a:xfrm>
            <a:off x="3675994" y="5627379"/>
            <a:ext cx="3463190" cy="1125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01649" y="5482599"/>
            <a:ext cx="2974345" cy="2895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굴림" pitchFamily="50" charset="-127"/>
              </a:rPr>
              <a:t>http://burningbird.net/articles/monsters2.htm</a:t>
            </a:r>
            <a:endParaRPr lang="ko-KR" altLang="en-US" sz="100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48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en-US" altLang="ko-KR" dirty="0"/>
          </a:p>
        </p:txBody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Search for Knowledge</a:t>
            </a:r>
          </a:p>
          <a:p>
            <a:r>
              <a:rPr lang="en-US" altLang="ko-KR" dirty="0" smtClean="0"/>
              <a:t>The RDF Triple</a:t>
            </a:r>
          </a:p>
          <a:p>
            <a:r>
              <a:rPr lang="en-US" altLang="ko-KR" dirty="0" smtClean="0"/>
              <a:t>The Basic RDF Data Model and the RDF Graph</a:t>
            </a:r>
          </a:p>
          <a:p>
            <a:r>
              <a:rPr lang="en-US" altLang="ko-KR" dirty="0" smtClean="0"/>
              <a:t>URIs</a:t>
            </a:r>
          </a:p>
          <a:p>
            <a:r>
              <a:rPr lang="en-US" altLang="ko-KR" dirty="0" smtClean="0"/>
              <a:t>RDF Serialization</a:t>
            </a:r>
          </a:p>
          <a:p>
            <a:r>
              <a:rPr lang="en-US" altLang="ko-KR" dirty="0" smtClean="0"/>
              <a:t>Lingo and Vocabulary</a:t>
            </a:r>
          </a:p>
          <a:p>
            <a:pPr lvl="1"/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2DA4C-944B-420A-A939-7B039F3D48B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46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search for </a:t>
            </a:r>
            <a:r>
              <a:rPr lang="en-US" altLang="ko-KR" dirty="0" smtClean="0">
                <a:ea typeface="굴림" pitchFamily="50" charset="-127"/>
              </a:rPr>
              <a:t>knowledge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Previous method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F079-F261-4870-9CAF-DC8DF0E75068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3038" y="1638616"/>
            <a:ext cx="3060850" cy="1652202"/>
          </a:xfrm>
          <a:prstGeom prst="cloudCallout">
            <a:avLst>
              <a:gd name="adj1" fmla="val 71699"/>
              <a:gd name="adj2" fmla="val -3539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ko-KR" dirty="0" smtClean="0">
              <a:ea typeface="굴림" pitchFamily="50" charset="-127"/>
            </a:endParaRPr>
          </a:p>
          <a:p>
            <a:endParaRPr lang="en-US" altLang="ko-KR" dirty="0" smtClean="0">
              <a:ea typeface="굴림" pitchFamily="50" charset="-127"/>
            </a:endParaRPr>
          </a:p>
          <a:p>
            <a:r>
              <a:rPr lang="en-US" altLang="ko-KR" dirty="0" smtClean="0">
                <a:ea typeface="굴림" pitchFamily="50" charset="-127"/>
              </a:rPr>
              <a:t>  What is giant    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  squid?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 rot="5400000">
            <a:off x="3977584" y="3238601"/>
            <a:ext cx="502202" cy="398424"/>
          </a:xfrm>
          <a:prstGeom prst="rightArrow">
            <a:avLst>
              <a:gd name="adj1" fmla="val 50000"/>
              <a:gd name="adj2" fmla="val 38866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5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751" y="3735518"/>
            <a:ext cx="4353223" cy="52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67" y="1889479"/>
            <a:ext cx="1728192" cy="472552"/>
          </a:xfrm>
          <a:prstGeom prst="rect">
            <a:avLst/>
          </a:prstGeom>
        </p:spPr>
      </p:pic>
      <p:sp>
        <p:nvSpPr>
          <p:cNvPr id="18" name="AutoShape 16"/>
          <p:cNvSpPr>
            <a:spLocks noChangeArrowheads="1"/>
          </p:cNvSpPr>
          <p:nvPr/>
        </p:nvSpPr>
        <p:spPr bwMode="auto">
          <a:xfrm rot="5400000">
            <a:off x="4073122" y="4174668"/>
            <a:ext cx="270480" cy="398424"/>
          </a:xfrm>
          <a:prstGeom prst="rightArrow">
            <a:avLst>
              <a:gd name="adj1" fmla="val 50000"/>
              <a:gd name="adj2" fmla="val 38866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03720" y="4509120"/>
            <a:ext cx="3089159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ea typeface="굴림" pitchFamily="50" charset="-127"/>
              </a:rPr>
              <a:t>[Links about giant squid]</a:t>
            </a:r>
          </a:p>
          <a:p>
            <a:r>
              <a:rPr lang="en-US" altLang="ko-KR" dirty="0" smtClean="0">
                <a:ea typeface="굴림" pitchFamily="50" charset="-127"/>
              </a:rPr>
              <a:t>Giant squid company ..</a:t>
            </a:r>
          </a:p>
          <a:p>
            <a:r>
              <a:rPr lang="en-US" altLang="ko-KR" dirty="0" smtClean="0">
                <a:ea typeface="굴림" pitchFamily="50" charset="-127"/>
              </a:rPr>
              <a:t>Giant squid restaurant ..</a:t>
            </a:r>
          </a:p>
          <a:p>
            <a:r>
              <a:rPr lang="en-US" altLang="ko-KR" dirty="0" smtClean="0">
                <a:ea typeface="굴림" pitchFamily="50" charset="-127"/>
              </a:rPr>
              <a:t>Giant squid food ..</a:t>
            </a:r>
          </a:p>
          <a:p>
            <a:r>
              <a:rPr lang="en-US" altLang="ko-KR" dirty="0" smtClean="0">
                <a:ea typeface="굴림" pitchFamily="50" charset="-127"/>
              </a:rPr>
              <a:t>..</a:t>
            </a:r>
          </a:p>
          <a:p>
            <a:r>
              <a:rPr lang="en-US" altLang="ko-KR" dirty="0" smtClean="0">
                <a:ea typeface="굴림" pitchFamily="50" charset="-127"/>
              </a:rPr>
              <a:t>..</a:t>
            </a:r>
          </a:p>
          <a:p>
            <a:pPr algn="l"/>
            <a:r>
              <a:rPr lang="en-US" altLang="ko-KR" dirty="0" smtClean="0">
                <a:ea typeface="굴림" pitchFamily="50" charset="-127"/>
              </a:rPr>
              <a:t>Legend of giant squid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20" y="1073508"/>
            <a:ext cx="3327680" cy="26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곱셈 기호 18"/>
          <p:cNvSpPr/>
          <p:nvPr/>
        </p:nvSpPr>
        <p:spPr>
          <a:xfrm>
            <a:off x="5374543" y="5085184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508104" y="1124745"/>
            <a:ext cx="308216" cy="7647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508104" y="3064480"/>
            <a:ext cx="308216" cy="58054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063880" y="2443583"/>
            <a:ext cx="1080120" cy="1056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25" name="곱셈 기호 24"/>
          <p:cNvSpPr/>
          <p:nvPr/>
        </p:nvSpPr>
        <p:spPr>
          <a:xfrm>
            <a:off x="5374543" y="4860052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5374543" y="5360907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5374543" y="5713397"/>
            <a:ext cx="327750" cy="32775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도넛 27"/>
          <p:cNvSpPr/>
          <p:nvPr/>
        </p:nvSpPr>
        <p:spPr>
          <a:xfrm>
            <a:off x="5405580" y="6224630"/>
            <a:ext cx="272951" cy="272951"/>
          </a:xfrm>
          <a:prstGeom prst="donu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8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F529-84B3-4D08-8294-D37EF6F18CDF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search for </a:t>
            </a:r>
            <a:r>
              <a:rPr lang="en-US" altLang="ko-KR" dirty="0" smtClean="0">
                <a:ea typeface="굴림" pitchFamily="50" charset="-127"/>
              </a:rPr>
              <a:t>knowledge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2/2)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The reason we get so many links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Most search engine use keyword based search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Need for </a:t>
            </a:r>
            <a:r>
              <a:rPr lang="en-US" altLang="ko-KR" b="1" dirty="0">
                <a:ea typeface="굴림" pitchFamily="50" charset="-127"/>
              </a:rPr>
              <a:t>context </a:t>
            </a:r>
            <a:r>
              <a:rPr lang="en-US" altLang="ko-KR" dirty="0">
                <a:ea typeface="굴림" pitchFamily="50" charset="-127"/>
              </a:rPr>
              <a:t>based</a:t>
            </a:r>
            <a:r>
              <a:rPr lang="en-US" altLang="ko-KR" b="1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search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Attach information about the context of the resource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dirty="0">
                <a:ea typeface="굴림" pitchFamily="50" charset="-127"/>
              </a:rPr>
              <a:t>		</a:t>
            </a:r>
            <a:r>
              <a:rPr lang="en-US" altLang="ko-KR" dirty="0">
                <a:ea typeface="굴림" pitchFamily="50" charset="-127"/>
              </a:rPr>
              <a:t>Ex)  </a:t>
            </a:r>
            <a:r>
              <a:rPr lang="en-US" altLang="ko-KR" sz="1600" dirty="0">
                <a:ea typeface="굴림" pitchFamily="50" charset="-127"/>
              </a:rPr>
              <a:t>The article’s title is “</a:t>
            </a:r>
            <a:r>
              <a:rPr lang="en-US" altLang="ko-KR" sz="1600" dirty="0" err="1">
                <a:ea typeface="굴림" pitchFamily="50" charset="-127"/>
              </a:rPr>
              <a:t>Architeuthis</a:t>
            </a:r>
            <a:r>
              <a:rPr lang="en-US" altLang="ko-KR" sz="1600" dirty="0">
                <a:ea typeface="굴림" pitchFamily="50" charset="-127"/>
              </a:rPr>
              <a:t> Dux”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600" dirty="0">
                <a:ea typeface="굴림" pitchFamily="50" charset="-127"/>
              </a:rPr>
              <a:t>                 </a:t>
            </a:r>
            <a:r>
              <a:rPr lang="ko-KR" altLang="en-US" sz="1600" dirty="0" smtClean="0">
                <a:ea typeface="굴림" pitchFamily="50" charset="-127"/>
              </a:rPr>
              <a:t>     </a:t>
            </a:r>
            <a:r>
              <a:rPr lang="en-US" altLang="ko-KR" sz="1600" dirty="0">
                <a:ea typeface="굴림" pitchFamily="50" charset="-127"/>
              </a:rPr>
              <a:t>The article’s author is Shelly Powers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                </a:t>
            </a:r>
            <a:r>
              <a:rPr lang="en-US" altLang="ko-KR" sz="1600" dirty="0" smtClean="0">
                <a:ea typeface="굴림" pitchFamily="50" charset="-127"/>
              </a:rPr>
              <a:t>     </a:t>
            </a:r>
            <a:r>
              <a:rPr lang="en-US" altLang="ko-KR" sz="1600" dirty="0">
                <a:ea typeface="굴림" pitchFamily="50" charset="-127"/>
              </a:rPr>
              <a:t>The article’s is part of a series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               </a:t>
            </a:r>
            <a:r>
              <a:rPr lang="en-US" altLang="ko-KR" sz="1600" dirty="0" smtClean="0">
                <a:ea typeface="굴림" pitchFamily="50" charset="-127"/>
              </a:rPr>
              <a:t>      </a:t>
            </a:r>
            <a:r>
              <a:rPr lang="en-US" altLang="ko-KR" sz="1600" dirty="0">
                <a:ea typeface="굴림" pitchFamily="50" charset="-127"/>
              </a:rPr>
              <a:t>The related article is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                </a:t>
            </a:r>
            <a:r>
              <a:rPr lang="en-US" altLang="ko-KR" sz="1600" dirty="0" smtClean="0">
                <a:ea typeface="굴림" pitchFamily="50" charset="-127"/>
              </a:rPr>
              <a:t>     </a:t>
            </a:r>
            <a:r>
              <a:rPr lang="en-US" altLang="ko-KR" sz="1600" dirty="0">
                <a:ea typeface="굴림" pitchFamily="50" charset="-127"/>
              </a:rPr>
              <a:t>The article is about the giant squid and its place in the legends</a:t>
            </a:r>
          </a:p>
          <a:p>
            <a:pPr lvl="2"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RDF records data in a machine understandable format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RDF is based on a domain-neutral model</a:t>
            </a:r>
          </a:p>
        </p:txBody>
      </p:sp>
    </p:spTree>
    <p:extLst>
      <p:ext uri="{BB962C8B-B14F-4D97-AF65-F5344CB8AC3E}">
        <p14:creationId xmlns:p14="http://schemas.microsoft.com/office/powerpoint/2010/main" val="61680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953E-F753-42B4-B42A-0FBB58B153C7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The RDF </a:t>
            </a:r>
            <a:r>
              <a:rPr lang="en-US" altLang="ko-KR" dirty="0" smtClean="0">
                <a:ea typeface="굴림" pitchFamily="50" charset="-127"/>
              </a:rPr>
              <a:t>triple </a:t>
            </a:r>
            <a:r>
              <a:rPr lang="en-US" altLang="ko-KR" sz="2000" dirty="0" smtClean="0">
                <a:ea typeface="굴림" pitchFamily="50" charset="-127"/>
              </a:rPr>
              <a:t>(</a:t>
            </a:r>
            <a:r>
              <a:rPr lang="en-US" altLang="ko-KR" sz="2000" dirty="0">
                <a:ea typeface="굴림" pitchFamily="50" charset="-127"/>
              </a:rPr>
              <a:t>1/3)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itchFamily="50" charset="-127"/>
              </a:rPr>
              <a:t>Three pieces of information are all that’s needed in order to fully define a single bit of </a:t>
            </a:r>
            <a:r>
              <a:rPr lang="en-US" altLang="ko-KR" dirty="0" smtClean="0">
                <a:ea typeface="굴림" pitchFamily="50" charset="-127"/>
              </a:rPr>
              <a:t>knowledge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The RDF triple is what allows human understanding and meaning to be interpreted consistently and mechanically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굴림" pitchFamily="50" charset="-127"/>
              </a:rPr>
              <a:t>RDF </a:t>
            </a:r>
            <a:r>
              <a:rPr lang="en-US" altLang="ko-KR" dirty="0">
                <a:ea typeface="굴림" pitchFamily="50" charset="-127"/>
              </a:rPr>
              <a:t>triple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</a:rPr>
              <a:t>Subject</a:t>
            </a:r>
            <a:r>
              <a:rPr lang="en-US" altLang="ko-KR" dirty="0">
                <a:ea typeface="굴림" pitchFamily="50" charset="-127"/>
              </a:rPr>
              <a:t> : something to describe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</a:rPr>
              <a:t>Property(predicate)</a:t>
            </a:r>
            <a:r>
              <a:rPr lang="en-US" altLang="ko-KR" dirty="0">
                <a:ea typeface="굴림" pitchFamily="50" charset="-127"/>
              </a:rPr>
              <a:t> : attributes, relationships</a:t>
            </a:r>
          </a:p>
          <a:p>
            <a:pPr lvl="1">
              <a:lnSpc>
                <a:spcPct val="90000"/>
              </a:lnSpc>
            </a:pPr>
            <a:r>
              <a:rPr lang="en-US" altLang="ko-KR" b="1" dirty="0">
                <a:ea typeface="굴림" pitchFamily="50" charset="-127"/>
              </a:rPr>
              <a:t>value(object) </a:t>
            </a:r>
            <a:r>
              <a:rPr lang="en-US" altLang="ko-KR" dirty="0">
                <a:ea typeface="굴림" pitchFamily="50" charset="-127"/>
              </a:rPr>
              <a:t>: the value associated with the </a:t>
            </a:r>
            <a:r>
              <a:rPr lang="en-US" altLang="ko-KR" dirty="0" smtClean="0">
                <a:ea typeface="굴림" pitchFamily="50" charset="-127"/>
              </a:rPr>
              <a:t>property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Ex</a:t>
            </a:r>
            <a:r>
              <a:rPr lang="en-US" altLang="ko-KR" dirty="0">
                <a:ea typeface="굴림" pitchFamily="50" charset="-127"/>
              </a:rPr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   </a:t>
            </a:r>
            <a:r>
              <a:rPr lang="en-US" altLang="ko-KR" sz="1800" b="1" dirty="0">
                <a:solidFill>
                  <a:srgbClr val="CC0000"/>
                </a:solidFill>
                <a:ea typeface="굴림" pitchFamily="50" charset="-127"/>
              </a:rPr>
              <a:t>I</a:t>
            </a:r>
            <a:r>
              <a:rPr lang="en-US" altLang="ko-KR" sz="1800" dirty="0">
                <a:ea typeface="굴림" pitchFamily="50" charset="-127"/>
              </a:rPr>
              <a:t>(subject) have a </a:t>
            </a:r>
            <a:r>
              <a:rPr lang="en-US" altLang="ko-KR" sz="1800" b="1" dirty="0">
                <a:solidFill>
                  <a:srgbClr val="CC0000"/>
                </a:solidFill>
                <a:ea typeface="굴림" pitchFamily="50" charset="-127"/>
              </a:rPr>
              <a:t>name</a:t>
            </a:r>
            <a:r>
              <a:rPr lang="en-US" altLang="ko-KR" sz="1800" dirty="0">
                <a:ea typeface="굴림" pitchFamily="50" charset="-127"/>
              </a:rPr>
              <a:t>(property), which is </a:t>
            </a:r>
            <a:r>
              <a:rPr lang="en-US" altLang="ko-KR" sz="1800" b="1" dirty="0">
                <a:solidFill>
                  <a:srgbClr val="CC0000"/>
                </a:solidFill>
                <a:ea typeface="굴림" pitchFamily="50" charset="-127"/>
              </a:rPr>
              <a:t>Shelley Powers</a:t>
            </a:r>
            <a:r>
              <a:rPr lang="en-US" altLang="ko-KR" sz="1800" dirty="0">
                <a:ea typeface="굴림" pitchFamily="50" charset="-127"/>
              </a:rPr>
              <a:t>(property value)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   </a:t>
            </a:r>
            <a:r>
              <a:rPr lang="en-US" altLang="ko-KR" sz="1800" b="1" dirty="0">
                <a:solidFill>
                  <a:srgbClr val="CC0000"/>
                </a:solidFill>
                <a:ea typeface="굴림" pitchFamily="50" charset="-127"/>
              </a:rPr>
              <a:t>I</a:t>
            </a:r>
            <a:r>
              <a:rPr lang="en-US" altLang="ko-KR" sz="1800" dirty="0">
                <a:ea typeface="굴림" pitchFamily="50" charset="-127"/>
              </a:rPr>
              <a:t>(subject) have a </a:t>
            </a:r>
            <a:r>
              <a:rPr lang="en-US" altLang="ko-KR" sz="1800" b="1" dirty="0">
                <a:solidFill>
                  <a:srgbClr val="CC0000"/>
                </a:solidFill>
                <a:ea typeface="굴림" pitchFamily="50" charset="-127"/>
              </a:rPr>
              <a:t>height</a:t>
            </a:r>
            <a:r>
              <a:rPr lang="en-US" altLang="ko-KR" sz="1800" dirty="0">
                <a:ea typeface="굴림" pitchFamily="50" charset="-127"/>
              </a:rPr>
              <a:t>(property), which is </a:t>
            </a:r>
            <a:r>
              <a:rPr lang="en-US" altLang="ko-KR" sz="1800" b="1" dirty="0">
                <a:solidFill>
                  <a:srgbClr val="CC0000"/>
                </a:solidFill>
                <a:ea typeface="굴림" pitchFamily="50" charset="-127"/>
              </a:rPr>
              <a:t>five feet eleven inches</a:t>
            </a:r>
            <a:r>
              <a:rPr lang="en-US" altLang="ko-KR" sz="1800" dirty="0">
                <a:ea typeface="굴림" pitchFamily="50" charset="-127"/>
              </a:rPr>
              <a:t>(property value)</a:t>
            </a:r>
          </a:p>
        </p:txBody>
      </p:sp>
    </p:spTree>
    <p:extLst>
      <p:ext uri="{BB962C8B-B14F-4D97-AF65-F5344CB8AC3E}">
        <p14:creationId xmlns:p14="http://schemas.microsoft.com/office/powerpoint/2010/main" val="117301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EDEC-43CC-40B4-9AC3-5ED58E65E5B3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The RDF triple </a:t>
            </a:r>
            <a:r>
              <a:rPr lang="en-US" altLang="ko-KR" sz="2000" dirty="0" smtClean="0">
                <a:ea typeface="굴림" pitchFamily="50" charset="-127"/>
              </a:rPr>
              <a:t>(2/3)</a:t>
            </a:r>
            <a:endParaRPr lang="ko-KR" altLang="en-US" sz="2000" dirty="0">
              <a:ea typeface="굴림" pitchFamily="50" charset="-127"/>
            </a:endParaRPr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50" charset="-127"/>
              </a:rPr>
              <a:t>The </a:t>
            </a:r>
            <a:r>
              <a:rPr lang="en-US" altLang="ko-KR" sz="2400" u="sng" dirty="0" smtClean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2400" dirty="0" smtClean="0">
                <a:solidFill>
                  <a:srgbClr val="CC0000"/>
                </a:solidFill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of the </a:t>
            </a:r>
            <a:r>
              <a:rPr lang="en-US" altLang="ko-KR" sz="2400" u="sng" dirty="0" smtClean="0">
                <a:solidFill>
                  <a:srgbClr val="CC0000"/>
                </a:solidFill>
                <a:ea typeface="굴림" pitchFamily="50" charset="-127"/>
              </a:rPr>
              <a:t>article</a:t>
            </a:r>
            <a:r>
              <a:rPr lang="en-US" altLang="ko-KR" sz="2400" dirty="0" smtClean="0">
                <a:ea typeface="굴림" pitchFamily="50" charset="-127"/>
              </a:rPr>
              <a:t> is </a:t>
            </a:r>
            <a:r>
              <a:rPr lang="en-US" altLang="ko-KR" sz="2400" u="sng" dirty="0" smtClean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2400" u="sng" dirty="0" err="1" smtClean="0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2400" u="sng" dirty="0" smtClean="0">
                <a:solidFill>
                  <a:srgbClr val="CC0000"/>
                </a:solidFill>
                <a:ea typeface="굴림" pitchFamily="50" charset="-127"/>
              </a:rPr>
              <a:t> Dux”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        (predicate)    (subject)              (object)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>
              <a:ea typeface="굴림" pitchFamily="50" charset="-127"/>
            </a:endParaRPr>
          </a:p>
          <a:p>
            <a:r>
              <a:rPr lang="en-US" altLang="ko-KR" sz="2400" dirty="0" smtClean="0">
                <a:ea typeface="굴림" pitchFamily="50" charset="-127"/>
              </a:rPr>
              <a:t>In RDF terms, a resource identified by URI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The </a:t>
            </a:r>
            <a:r>
              <a:rPr lang="en-US" altLang="ko-KR" sz="2000" b="1" dirty="0" smtClean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2000" dirty="0" smtClean="0">
                <a:ea typeface="굴림" pitchFamily="50" charset="-127"/>
              </a:rPr>
              <a:t> of the article at </a:t>
            </a:r>
            <a:r>
              <a:rPr lang="en-US" altLang="ko-KR" sz="1800" b="1" dirty="0" smtClean="0">
                <a:solidFill>
                  <a:srgbClr val="CC0000"/>
                </a:solidFill>
                <a:ea typeface="굴림" pitchFamily="50" charset="-127"/>
              </a:rPr>
              <a:t>http://burningbird.net/articles/monsters1.htm</a:t>
            </a:r>
            <a:r>
              <a:rPr lang="en-US" altLang="ko-KR" sz="2000" dirty="0" smtClean="0">
                <a:ea typeface="굴림" pitchFamily="50" charset="-127"/>
              </a:rPr>
              <a:t>  is </a:t>
            </a:r>
            <a:r>
              <a:rPr lang="en-US" altLang="ko-KR" sz="1800" b="1" dirty="0" smtClean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1800" b="1" dirty="0" err="1" smtClean="0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1800" b="1" dirty="0" smtClean="0">
                <a:solidFill>
                  <a:srgbClr val="CC0000"/>
                </a:solidFill>
                <a:ea typeface="굴림" pitchFamily="50" charset="-127"/>
              </a:rPr>
              <a:t> Dux”</a:t>
            </a:r>
          </a:p>
          <a:p>
            <a:pPr lvl="1"/>
            <a:r>
              <a:rPr lang="en-US" altLang="ko-KR" dirty="0" smtClean="0">
                <a:ea typeface="굴림" pitchFamily="50" charset="-127"/>
              </a:rPr>
              <a:t>Providing a URI is equivalent to giving a person a unique identifier within a personal system</a:t>
            </a:r>
          </a:p>
          <a:p>
            <a:pPr lvl="1"/>
            <a:endParaRPr lang="en-US" altLang="ko-KR" sz="1800" dirty="0" smtClean="0">
              <a:ea typeface="굴림" pitchFamily="50" charset="-127"/>
            </a:endParaRPr>
          </a:p>
          <a:p>
            <a:r>
              <a:rPr lang="en-US" altLang="ko-KR" sz="2400" dirty="0" smtClean="0">
                <a:ea typeface="굴림" pitchFamily="50" charset="-127"/>
              </a:rPr>
              <a:t>Each of the three components specifically broken out into the following format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&lt;subject&gt; has &lt;predicate&gt; &lt;object&gt;</a:t>
            </a:r>
          </a:p>
          <a:p>
            <a:pPr lvl="1">
              <a:buFont typeface="Wingdings" pitchFamily="2" charset="2"/>
              <a:buNone/>
            </a:pP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Ex)</a:t>
            </a:r>
            <a:r>
              <a:rPr lang="en-US" altLang="ko-KR" sz="1800" dirty="0" smtClean="0">
                <a:solidFill>
                  <a:srgbClr val="CC0000"/>
                </a:solidFill>
                <a:ea typeface="굴림" pitchFamily="50" charset="-127"/>
              </a:rPr>
              <a:t> </a:t>
            </a:r>
            <a:r>
              <a:rPr lang="en-US" altLang="ko-KR" sz="1800" b="1" dirty="0" smtClean="0">
                <a:solidFill>
                  <a:srgbClr val="CC0000"/>
                </a:solidFill>
                <a:ea typeface="굴림" pitchFamily="50" charset="-127"/>
              </a:rPr>
              <a:t>http://burningbird.net/articles/monsters1.htm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has</a:t>
            </a: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a</a:t>
            </a: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1800" b="1" dirty="0" smtClean="0">
                <a:solidFill>
                  <a:srgbClr val="CC0000"/>
                </a:solidFill>
                <a:ea typeface="굴림" pitchFamily="50" charset="-127"/>
              </a:rPr>
              <a:t>title</a:t>
            </a: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1800" dirty="0" smtClean="0">
                <a:solidFill>
                  <a:schemeClr val="tx1"/>
                </a:solidFill>
                <a:ea typeface="굴림" pitchFamily="50" charset="-127"/>
              </a:rPr>
              <a:t>of</a:t>
            </a:r>
            <a:r>
              <a:rPr lang="en-US" altLang="ko-KR" sz="1800" b="1" dirty="0" smtClean="0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sz="1800" b="1" dirty="0" smtClean="0">
                <a:solidFill>
                  <a:srgbClr val="CC0000"/>
                </a:solidFill>
                <a:ea typeface="굴림" pitchFamily="50" charset="-127"/>
              </a:rPr>
              <a:t>“</a:t>
            </a:r>
            <a:r>
              <a:rPr lang="en-US" altLang="ko-KR" sz="1800" b="1" dirty="0" err="1" smtClean="0">
                <a:solidFill>
                  <a:srgbClr val="CC0000"/>
                </a:solidFill>
                <a:ea typeface="굴림" pitchFamily="50" charset="-127"/>
              </a:rPr>
              <a:t>Architeuthis</a:t>
            </a:r>
            <a:r>
              <a:rPr lang="en-US" altLang="ko-KR" sz="1800" b="1" dirty="0" smtClean="0">
                <a:solidFill>
                  <a:srgbClr val="CC0000"/>
                </a:solidFill>
                <a:ea typeface="굴림" pitchFamily="50" charset="-127"/>
              </a:rPr>
              <a:t> Dux”</a:t>
            </a:r>
            <a:endParaRPr lang="en-US" altLang="ko-KR" sz="2000" b="1" dirty="0" smtClean="0">
              <a:solidFill>
                <a:srgbClr val="CC0000"/>
              </a:solidFill>
              <a:ea typeface="굴림" pitchFamily="50" charset="-127"/>
            </a:endParaRPr>
          </a:p>
          <a:p>
            <a:pPr lvl="1"/>
            <a:endParaRPr lang="en-US" altLang="ko-KR" sz="2000" dirty="0">
              <a:solidFill>
                <a:srgbClr val="CC0000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2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RDF triple </a:t>
            </a:r>
            <a:r>
              <a:rPr lang="en-US" altLang="ko-KR" sz="2000" dirty="0" smtClean="0"/>
              <a:t>(3/3)</a:t>
            </a:r>
            <a:endParaRPr lang="ko-KR" altLang="en-US" dirty="0"/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One shorthand technique</a:t>
            </a:r>
          </a:p>
          <a:p>
            <a:pPr lvl="1"/>
            <a:r>
              <a:rPr lang="en-US" altLang="ko-KR" dirty="0" smtClean="0"/>
              <a:t>{ subject, predicate, object }</a:t>
            </a:r>
          </a:p>
          <a:p>
            <a:pPr marL="457200" lvl="1" indent="0">
              <a:buNone/>
            </a:pPr>
            <a:r>
              <a:rPr lang="en-US" altLang="ko-KR" dirty="0" smtClean="0"/>
              <a:t>Ex) {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http://burningbird.net/articles/monsters1.htm</a:t>
            </a:r>
            <a:r>
              <a:rPr lang="en-US" altLang="ko-KR" sz="1800" dirty="0" smtClean="0"/>
              <a:t>,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title</a:t>
            </a:r>
            <a:r>
              <a:rPr lang="en-US" altLang="ko-KR" sz="1800" dirty="0" smtClean="0"/>
              <a:t>,</a:t>
            </a:r>
            <a:r>
              <a:rPr lang="en-US" altLang="ko-KR" sz="1800" dirty="0" smtClean="0">
                <a:solidFill>
                  <a:srgbClr val="C0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“</a:t>
            </a:r>
            <a:r>
              <a:rPr lang="en-US" altLang="ko-KR" sz="1800" b="1" dirty="0" err="1" smtClean="0">
                <a:solidFill>
                  <a:srgbClr val="C00000"/>
                </a:solidFill>
              </a:rPr>
              <a:t>Architeuthis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 Dux” </a:t>
            </a:r>
            <a:r>
              <a:rPr lang="en-US" altLang="ko-KR" dirty="0" smtClean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Regardless of the manner, four facts are immutable</a:t>
            </a:r>
          </a:p>
          <a:p>
            <a:pPr lvl="1"/>
            <a:r>
              <a:rPr lang="en-US" altLang="ko-KR" dirty="0" smtClean="0"/>
              <a:t>Each RDF triple is made up of subject, predicate, and object</a:t>
            </a:r>
          </a:p>
          <a:p>
            <a:pPr lvl="1"/>
            <a:r>
              <a:rPr lang="en-US" altLang="ko-KR" dirty="0" smtClean="0"/>
              <a:t>Each RDF triple is a complete and unique fact</a:t>
            </a:r>
          </a:p>
          <a:p>
            <a:pPr lvl="1"/>
            <a:r>
              <a:rPr lang="en-US" altLang="ko-KR" dirty="0" smtClean="0"/>
              <a:t>An triple is a 3-tuple</a:t>
            </a:r>
          </a:p>
          <a:p>
            <a:pPr lvl="2"/>
            <a:r>
              <a:rPr lang="en-US" altLang="ko-KR" dirty="0" smtClean="0"/>
              <a:t>subject, predicate, and object which are respectively a </a:t>
            </a:r>
            <a:r>
              <a:rPr lang="en-US" altLang="ko-KR" dirty="0" err="1" smtClean="0"/>
              <a:t>uriref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bnode</a:t>
            </a:r>
            <a:r>
              <a:rPr lang="en-US" altLang="ko-KR" dirty="0" smtClean="0"/>
              <a:t>; a </a:t>
            </a:r>
            <a:r>
              <a:rPr lang="en-US" altLang="ko-KR" dirty="0" err="1" smtClean="0"/>
              <a:t>uriref</a:t>
            </a:r>
            <a:r>
              <a:rPr lang="en-US" altLang="ko-KR" dirty="0" smtClean="0"/>
              <a:t>; and a </a:t>
            </a:r>
            <a:r>
              <a:rPr lang="en-US" altLang="ko-KR" dirty="0" err="1" smtClean="0"/>
              <a:t>uriref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bnode</a:t>
            </a:r>
            <a:r>
              <a:rPr lang="en-US" altLang="ko-KR" dirty="0" smtClean="0"/>
              <a:t> or literal</a:t>
            </a:r>
          </a:p>
          <a:p>
            <a:pPr lvl="1"/>
            <a:r>
              <a:rPr lang="en-US" altLang="ko-KR" dirty="0" smtClean="0"/>
              <a:t>Each RDF triple can be joined other RDF triples, but it still retains its own unique meaning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336C-3FF6-458A-B8BA-9C8FFFD955A7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29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The Basic RDF data model and the RDF graph </a:t>
            </a:r>
            <a:r>
              <a:rPr lang="en-US" altLang="ko-KR" sz="2200" dirty="0">
                <a:ea typeface="굴림" pitchFamily="50" charset="-127"/>
              </a:rPr>
              <a:t>(</a:t>
            </a:r>
            <a:r>
              <a:rPr lang="en-US" altLang="ko-KR" sz="2200" dirty="0" smtClean="0">
                <a:ea typeface="굴림" pitchFamily="50" charset="-127"/>
              </a:rPr>
              <a:t>1/3)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RDF graph 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RDF </a:t>
            </a:r>
            <a:r>
              <a:rPr lang="en-US" altLang="ko-KR" dirty="0" smtClean="0">
                <a:ea typeface="굴림" pitchFamily="50" charset="-127"/>
              </a:rPr>
              <a:t>Core Working Group decided on it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A directed labeled graph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Graphs are extremely easy to read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RDF data model can be represented in RDF graphs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The graph consists of a set of nodes connected by arcs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Node – Arc – Node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6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3602-2838-4774-9862-5B8120A9D2CB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굴림" pitchFamily="50" charset="-127"/>
              </a:rPr>
              <a:t>The Basic RDF data model </a:t>
            </a:r>
            <a:r>
              <a:rPr lang="en-US" altLang="ko-KR" sz="3200" dirty="0" smtClean="0">
                <a:ea typeface="굴림" pitchFamily="50" charset="-127"/>
              </a:rPr>
              <a:t>and </a:t>
            </a:r>
            <a:r>
              <a:rPr lang="en-US" altLang="ko-KR" sz="3200" dirty="0">
                <a:ea typeface="굴림" pitchFamily="50" charset="-127"/>
              </a:rPr>
              <a:t>the RDF graph 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altLang="ko-KR" sz="2000" dirty="0" smtClean="0">
                <a:ea typeface="굴림" pitchFamily="50" charset="-127"/>
              </a:rPr>
              <a:t>2/3)</a:t>
            </a:r>
            <a:endParaRPr lang="ko-KR" altLang="en-US" sz="3200" dirty="0">
              <a:ea typeface="굴림" pitchFamily="50" charset="-127"/>
            </a:endParaRP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Node of RDF graph </a:t>
            </a:r>
          </a:p>
          <a:p>
            <a:pPr lvl="1"/>
            <a:r>
              <a:rPr lang="en-US" altLang="ko-KR" sz="2000" b="1" dirty="0" err="1" smtClean="0">
                <a:ea typeface="굴림" pitchFamily="50" charset="-127"/>
              </a:rPr>
              <a:t>Uriref</a:t>
            </a:r>
            <a:r>
              <a:rPr lang="en-US" altLang="ko-KR" sz="2000" dirty="0" smtClean="0">
                <a:ea typeface="굴림" pitchFamily="50" charset="-127"/>
              </a:rPr>
              <a:t> node : </a:t>
            </a:r>
            <a:r>
              <a:rPr lang="en-US" altLang="ko-KR" sz="2000" dirty="0">
                <a:ea typeface="굴림" pitchFamily="50" charset="-127"/>
              </a:rPr>
              <a:t>Uniform Resource Identifier(URI) that provides a specific </a:t>
            </a:r>
            <a:r>
              <a:rPr lang="en-US" altLang="ko-KR" sz="2000" dirty="0" smtClean="0">
                <a:ea typeface="굴림" pitchFamily="50" charset="-127"/>
              </a:rPr>
              <a:t>			      identifier </a:t>
            </a:r>
            <a:r>
              <a:rPr lang="en-US" altLang="ko-KR" sz="2000" dirty="0">
                <a:ea typeface="굴림" pitchFamily="50" charset="-127"/>
              </a:rPr>
              <a:t>unique to the node</a:t>
            </a:r>
          </a:p>
          <a:p>
            <a:pPr lvl="1"/>
            <a:r>
              <a:rPr lang="en-US" altLang="ko-KR" sz="2000" b="1" dirty="0">
                <a:ea typeface="굴림" pitchFamily="50" charset="-127"/>
              </a:rPr>
              <a:t>Blank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smtClean="0">
                <a:ea typeface="굴림" pitchFamily="50" charset="-127"/>
              </a:rPr>
              <a:t>node : </a:t>
            </a:r>
            <a:r>
              <a:rPr lang="en-US" altLang="ko-KR" sz="2000" dirty="0">
                <a:ea typeface="굴림" pitchFamily="50" charset="-127"/>
              </a:rPr>
              <a:t>nodes that don’t have a URI</a:t>
            </a:r>
          </a:p>
          <a:p>
            <a:pPr lvl="1"/>
            <a:r>
              <a:rPr lang="en-US" altLang="ko-KR" sz="2000" b="1" dirty="0" smtClean="0">
                <a:ea typeface="굴림" pitchFamily="50" charset="-127"/>
              </a:rPr>
              <a:t>Literal</a:t>
            </a:r>
            <a:r>
              <a:rPr lang="en-US" altLang="ko-KR" sz="2000" dirty="0" smtClean="0">
                <a:ea typeface="굴림" pitchFamily="50" charset="-127"/>
              </a:rPr>
              <a:t> : </a:t>
            </a:r>
            <a:r>
              <a:rPr lang="en-US" altLang="ko-KR" sz="2000" dirty="0">
                <a:ea typeface="굴림" pitchFamily="50" charset="-127"/>
              </a:rPr>
              <a:t>literal values represent RDF objects</a:t>
            </a: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r>
              <a:rPr lang="en-US" altLang="ko-KR" sz="2400" dirty="0">
                <a:ea typeface="굴림" pitchFamily="50" charset="-127"/>
              </a:rPr>
              <a:t>The arcs are directional and labeled with the predicate</a:t>
            </a:r>
          </a:p>
          <a:p>
            <a:pPr lvl="1"/>
            <a:r>
              <a:rPr lang="en-US" altLang="ko-KR" sz="2000" dirty="0" smtClean="0">
                <a:ea typeface="굴림" pitchFamily="50" charset="-127"/>
              </a:rPr>
              <a:t>Predicate </a:t>
            </a:r>
            <a:r>
              <a:rPr lang="en-US" altLang="ko-KR" sz="2000" dirty="0">
                <a:ea typeface="굴림" pitchFamily="50" charset="-127"/>
              </a:rPr>
              <a:t>is given a </a:t>
            </a:r>
            <a:r>
              <a:rPr lang="en-US" altLang="ko-KR" sz="2000" dirty="0" err="1">
                <a:ea typeface="굴림" pitchFamily="50" charset="-127"/>
              </a:rPr>
              <a:t>uriref</a:t>
            </a:r>
            <a:r>
              <a:rPr lang="en-US" altLang="ko-KR" sz="2000" dirty="0">
                <a:ea typeface="굴림" pitchFamily="50" charset="-127"/>
              </a:rPr>
              <a:t> equal to the schema for RDF vocabulary elements</a:t>
            </a:r>
          </a:p>
          <a:p>
            <a:pPr lvl="1"/>
            <a:endParaRPr lang="en-US" altLang="ko-KR" sz="2000" dirty="0">
              <a:ea typeface="굴림" pitchFamily="50" charset="-127"/>
            </a:endParaRPr>
          </a:p>
          <a:p>
            <a:pPr lvl="1"/>
            <a:endParaRPr lang="en-US" altLang="ko-KR" dirty="0">
              <a:ea typeface="굴림" pitchFamily="50" charset="-127"/>
            </a:endParaRPr>
          </a:p>
        </p:txBody>
      </p:sp>
      <p:sp>
        <p:nvSpPr>
          <p:cNvPr id="1671181" name="Text Box 13"/>
          <p:cNvSpPr txBox="1">
            <a:spLocks noChangeArrowheads="1"/>
          </p:cNvSpPr>
          <p:nvPr/>
        </p:nvSpPr>
        <p:spPr bwMode="auto">
          <a:xfrm>
            <a:off x="3702542" y="4581128"/>
            <a:ext cx="317907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50" dirty="0">
                <a:ea typeface="굴림" pitchFamily="50" charset="-127"/>
              </a:rPr>
              <a:t>http://burningbird.net/postcon/elements/1.0/title</a:t>
            </a:r>
            <a:endParaRPr lang="ko-KR" altLang="en-US" sz="1050" dirty="0"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4719628"/>
            <a:ext cx="2952328" cy="2895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ea typeface="굴림" pitchFamily="50" charset="-127"/>
              </a:rPr>
              <a:t>http://burningbird.net/articles/monsters1.htm</a:t>
            </a:r>
            <a:endParaRPr lang="ko-KR" altLang="en-US" sz="1000" dirty="0">
              <a:solidFill>
                <a:schemeClr val="tx1"/>
              </a:solidFill>
              <a:ea typeface="굴림" pitchFamily="50" charset="-127"/>
            </a:endParaRPr>
          </a:p>
        </p:txBody>
      </p:sp>
      <p:cxnSp>
        <p:nvCxnSpPr>
          <p:cNvPr id="5" name="직선 화살표 연결선 4"/>
          <p:cNvCxnSpPr>
            <a:stCxn id="9" idx="3"/>
            <a:endCxn id="16" idx="1"/>
          </p:cNvCxnSpPr>
          <p:nvPr/>
        </p:nvCxnSpPr>
        <p:spPr>
          <a:xfrm>
            <a:off x="3635896" y="4864408"/>
            <a:ext cx="3312368" cy="423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948264" y="4723866"/>
            <a:ext cx="1224136" cy="2895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  <a:ea typeface="굴림" pitchFamily="50" charset="-127"/>
              </a:rPr>
              <a:t>Architeuthis</a:t>
            </a:r>
            <a:r>
              <a:rPr lang="en-US" altLang="ko-KR" sz="1000" dirty="0">
                <a:solidFill>
                  <a:schemeClr val="tx1"/>
                </a:solidFill>
                <a:ea typeface="굴림" pitchFamily="50" charset="-127"/>
              </a:rPr>
              <a:t> Dux</a:t>
            </a:r>
            <a:endParaRPr lang="ko-KR" altLang="en-US" sz="100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434237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10981</TotalTime>
  <Words>1017</Words>
  <Application>Microsoft Office PowerPoint</Application>
  <PresentationFormat>화면 슬라이드 쇼(4:3)</PresentationFormat>
  <Paragraphs>217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SNU IDB Lab.</vt:lpstr>
      <vt:lpstr>Practical RDF Chapter 2. RDF: Heart and Soul</vt:lpstr>
      <vt:lpstr>Outline</vt:lpstr>
      <vt:lpstr>The search for knowledge (1/2)</vt:lpstr>
      <vt:lpstr>The search for knowledge (2/2)</vt:lpstr>
      <vt:lpstr>The RDF triple (1/3)</vt:lpstr>
      <vt:lpstr>The RDF triple (2/3)</vt:lpstr>
      <vt:lpstr>The RDF triple (3/3)</vt:lpstr>
      <vt:lpstr>The Basic RDF data model and the RDF graph (1/3)</vt:lpstr>
      <vt:lpstr>The Basic RDF data model and the RDF graph (2/3)</vt:lpstr>
      <vt:lpstr>The Basic RDF data model and the RDF graph (3/3)</vt:lpstr>
      <vt:lpstr>URIs [Uniform Resource Identifier]</vt:lpstr>
      <vt:lpstr>RDF Serialization (1/4)</vt:lpstr>
      <vt:lpstr>RDF Serialization (2/4)</vt:lpstr>
      <vt:lpstr>RDF Serialization (3/4)</vt:lpstr>
      <vt:lpstr>RDF Serialization (4/4)</vt:lpstr>
      <vt:lpstr>Lingo and vocabulary (1/2)</vt:lpstr>
      <vt:lpstr>Lingo and vocabulary (2/2)</vt:lpstr>
    </vt:vector>
  </TitlesOfParts>
  <Company>SNU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SimRank</dc:title>
  <dc:creator>Taikyoung Kim</dc:creator>
  <cp:lastModifiedBy>Ryan</cp:lastModifiedBy>
  <cp:revision>1160</cp:revision>
  <dcterms:created xsi:type="dcterms:W3CDTF">2006-10-05T04:04:58Z</dcterms:created>
  <dcterms:modified xsi:type="dcterms:W3CDTF">2011-07-13T07:07:47Z</dcterms:modified>
</cp:coreProperties>
</file>