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58" r:id="rId2"/>
    <p:sldId id="266" r:id="rId3"/>
    <p:sldId id="404" r:id="rId4"/>
    <p:sldId id="405" r:id="rId5"/>
    <p:sldId id="425" r:id="rId6"/>
    <p:sldId id="406" r:id="rId7"/>
    <p:sldId id="420" r:id="rId8"/>
    <p:sldId id="421" r:id="rId9"/>
    <p:sldId id="422" r:id="rId10"/>
    <p:sldId id="423" r:id="rId11"/>
    <p:sldId id="424" r:id="rId12"/>
    <p:sldId id="408" r:id="rId13"/>
    <p:sldId id="409" r:id="rId14"/>
    <p:sldId id="397" r:id="rId15"/>
    <p:sldId id="398" r:id="rId16"/>
    <p:sldId id="410" r:id="rId17"/>
    <p:sldId id="414" r:id="rId18"/>
    <p:sldId id="415" r:id="rId19"/>
    <p:sldId id="413" r:id="rId20"/>
    <p:sldId id="416" r:id="rId21"/>
    <p:sldId id="417" r:id="rId22"/>
    <p:sldId id="418" r:id="rId23"/>
    <p:sldId id="419" r:id="rId24"/>
    <p:sldId id="426" r:id="rId25"/>
    <p:sldId id="427" r:id="rId26"/>
    <p:sldId id="428" r:id="rId27"/>
    <p:sldId id="399" r:id="rId28"/>
    <p:sldId id="412" r:id="rId29"/>
    <p:sldId id="411" r:id="rId30"/>
    <p:sldId id="429" r:id="rId31"/>
    <p:sldId id="430" r:id="rId32"/>
    <p:sldId id="431" r:id="rId33"/>
    <p:sldId id="432" r:id="rId34"/>
    <p:sldId id="433" r:id="rId35"/>
    <p:sldId id="434" r:id="rId36"/>
    <p:sldId id="435" r:id="rId37"/>
    <p:sldId id="436" r:id="rId38"/>
    <p:sldId id="437" r:id="rId39"/>
    <p:sldId id="438" r:id="rId40"/>
    <p:sldId id="439" r:id="rId41"/>
    <p:sldId id="440" r:id="rId42"/>
    <p:sldId id="441" r:id="rId43"/>
    <p:sldId id="400" r:id="rId44"/>
    <p:sldId id="442" r:id="rId45"/>
    <p:sldId id="444" r:id="rId46"/>
    <p:sldId id="443" r:id="rId47"/>
    <p:sldId id="401" r:id="rId48"/>
    <p:sldId id="445" r:id="rId49"/>
    <p:sldId id="446" r:id="rId50"/>
    <p:sldId id="447" r:id="rId51"/>
    <p:sldId id="448" r:id="rId52"/>
    <p:sldId id="402" r:id="rId53"/>
    <p:sldId id="392" r:id="rId54"/>
    <p:sldId id="265" r:id="rId5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90154" autoAdjust="0"/>
  </p:normalViewPr>
  <p:slideViewPr>
    <p:cSldViewPr>
      <p:cViewPr varScale="1">
        <p:scale>
          <a:sx n="101" d="100"/>
          <a:sy n="101" d="100"/>
        </p:scale>
        <p:origin x="-57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2130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CB361-3D4A-4F34-B15F-E155E4F637E1}" type="datetimeFigureOut">
              <a:rPr lang="ko-KR" altLang="en-US" smtClean="0"/>
              <a:pPr/>
              <a:t>2011-11-30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85ECF-8581-44AE-9CEB-464E4EBC46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557039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16F53-3723-4E20-8B48-55D705579F0E}" type="datetimeFigureOut">
              <a:rPr lang="ko-KR" altLang="en-US" smtClean="0"/>
              <a:pPr/>
              <a:t>2011-11-30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915CE-DEBD-4A47-BF96-224F81E542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35026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14438" y="214313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E1F218CC-981A-4E1A-BC31-F6D8E5B0BA02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7C969-CD8F-4690-B14C-22777E8EDB27}" type="slidenum">
              <a:rPr lang="ko-KR" altLang="en-US" smtClean="0"/>
              <a:pPr/>
              <a:t>54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 descr="IDB-bluelogo(shadow)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353464" y="6286520"/>
            <a:ext cx="719130" cy="488053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Corbel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Corbe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Corbel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800" kern="1200">
          <a:solidFill>
            <a:schemeClr val="tx1"/>
          </a:solidFill>
          <a:latin typeface="Corbel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Efficient Interactive Fuzzy Keyword Search</a:t>
            </a:r>
            <a:endParaRPr lang="ko-KR" altLang="en-US" sz="3200" dirty="0"/>
          </a:p>
        </p:txBody>
      </p:sp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692938" y="3571876"/>
            <a:ext cx="7839501" cy="2857520"/>
          </a:xfrm>
        </p:spPr>
        <p:txBody>
          <a:bodyPr>
            <a:normAutofit/>
          </a:bodyPr>
          <a:lstStyle/>
          <a:p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Shengyue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Ji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Guoliang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Li, 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Jianhua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Feng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, Chen Li</a:t>
            </a:r>
          </a:p>
          <a:p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University of California, Irvine</a:t>
            </a:r>
          </a:p>
          <a:p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WWW 2009</a:t>
            </a:r>
          </a:p>
          <a:p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1 Dec 2011</a:t>
            </a:r>
          </a:p>
          <a:p>
            <a:pPr algn="r"/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Presentation @ IDB Lab. Seminar</a:t>
            </a:r>
          </a:p>
          <a:p>
            <a:pPr algn="r"/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Presented by 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Jee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-bum Park</a:t>
            </a:r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251520" y="4149080"/>
            <a:ext cx="79208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251520" y="4149080"/>
            <a:ext cx="2448272" cy="288032"/>
          </a:xfrm>
          <a:prstGeom prst="rect">
            <a:avLst/>
          </a:prstGeom>
          <a:solidFill>
            <a:srgbClr val="FFC000">
              <a:alpha val="2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251520" y="4437112"/>
            <a:ext cx="244827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8676456" y="3861048"/>
            <a:ext cx="288032" cy="288032"/>
          </a:xfrm>
          <a:prstGeom prst="rect">
            <a:avLst/>
          </a:prstGeom>
          <a:solidFill>
            <a:srgbClr val="FFC000">
              <a:alpha val="2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8676456" y="4149080"/>
            <a:ext cx="28803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131840" y="3573016"/>
            <a:ext cx="5760640" cy="288032"/>
          </a:xfrm>
          <a:prstGeom prst="rect">
            <a:avLst/>
          </a:prstGeom>
          <a:solidFill>
            <a:srgbClr val="FFC000">
              <a:alpha val="2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51520" y="3861048"/>
            <a:ext cx="792088" cy="288032"/>
          </a:xfrm>
          <a:prstGeom prst="rect">
            <a:avLst/>
          </a:prstGeom>
          <a:solidFill>
            <a:srgbClr val="FFC000">
              <a:alpha val="2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411760" y="3861048"/>
            <a:ext cx="2232248" cy="288032"/>
          </a:xfrm>
          <a:prstGeom prst="rect">
            <a:avLst/>
          </a:prstGeom>
          <a:solidFill>
            <a:srgbClr val="FFC000">
              <a:alpha val="2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51520" y="5013176"/>
            <a:ext cx="5760640" cy="288032"/>
          </a:xfrm>
          <a:prstGeom prst="rect">
            <a:avLst/>
          </a:prstGeom>
          <a:solidFill>
            <a:srgbClr val="FFC000">
              <a:alpha val="2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100" dirty="0" smtClean="0"/>
              <a:t>http://</a:t>
            </a:r>
            <a:r>
              <a:rPr lang="en-US" altLang="ko-KR" sz="1100" dirty="0" smtClean="0"/>
              <a:t>searchenginewatch.com/article/2128218/Google-Searchers-Use-Autocomplete-Most-Ignore-Google-Instant-Eye-Tracking-Study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5738" y="1556792"/>
            <a:ext cx="8772525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직선 연결선 8"/>
          <p:cNvCxnSpPr/>
          <p:nvPr/>
        </p:nvCxnSpPr>
        <p:spPr>
          <a:xfrm>
            <a:off x="3131840" y="3861048"/>
            <a:ext cx="57606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411760" y="4149080"/>
            <a:ext cx="223224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51520" y="5301208"/>
            <a:ext cx="57606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251520" y="4149080"/>
            <a:ext cx="79208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251520" y="4149080"/>
            <a:ext cx="2448272" cy="288032"/>
          </a:xfrm>
          <a:prstGeom prst="rect">
            <a:avLst/>
          </a:prstGeom>
          <a:solidFill>
            <a:srgbClr val="FFC000">
              <a:alpha val="2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251520" y="4437112"/>
            <a:ext cx="244827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8676456" y="3861048"/>
            <a:ext cx="288032" cy="288032"/>
          </a:xfrm>
          <a:prstGeom prst="rect">
            <a:avLst/>
          </a:prstGeom>
          <a:solidFill>
            <a:srgbClr val="FFC000">
              <a:alpha val="2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8676456" y="4149080"/>
            <a:ext cx="28803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131840" y="3573016"/>
            <a:ext cx="5760640" cy="288032"/>
          </a:xfrm>
          <a:prstGeom prst="rect">
            <a:avLst/>
          </a:prstGeom>
          <a:solidFill>
            <a:srgbClr val="FFC000">
              <a:alpha val="2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51520" y="3861048"/>
            <a:ext cx="792088" cy="288032"/>
          </a:xfrm>
          <a:prstGeom prst="rect">
            <a:avLst/>
          </a:prstGeom>
          <a:solidFill>
            <a:srgbClr val="FFC000">
              <a:alpha val="2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411760" y="3861048"/>
            <a:ext cx="2232248" cy="288032"/>
          </a:xfrm>
          <a:prstGeom prst="rect">
            <a:avLst/>
          </a:prstGeom>
          <a:solidFill>
            <a:srgbClr val="FFC000">
              <a:alpha val="2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51520" y="5013176"/>
            <a:ext cx="5760640" cy="288032"/>
          </a:xfrm>
          <a:prstGeom prst="rect">
            <a:avLst/>
          </a:prstGeom>
          <a:solidFill>
            <a:srgbClr val="FFC000">
              <a:alpha val="2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475656" y="5589240"/>
            <a:ext cx="2952328" cy="288032"/>
          </a:xfrm>
          <a:prstGeom prst="rect">
            <a:avLst/>
          </a:prstGeom>
          <a:solidFill>
            <a:srgbClr val="FFC000">
              <a:alpha val="2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100" dirty="0" smtClean="0"/>
              <a:t>http://</a:t>
            </a:r>
            <a:r>
              <a:rPr lang="en-US" altLang="ko-KR" sz="1100" dirty="0" smtClean="0"/>
              <a:t>searchenginewatch.com/article/2128218/Google-Searchers-Use-Autocomplete-Most-Ignore-Google-Instant-Eye-Tracking-Study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5738" y="1556792"/>
            <a:ext cx="8772525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직선 연결선 8"/>
          <p:cNvCxnSpPr/>
          <p:nvPr/>
        </p:nvCxnSpPr>
        <p:spPr>
          <a:xfrm>
            <a:off x="3131840" y="3861048"/>
            <a:ext cx="57606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411760" y="4149080"/>
            <a:ext cx="223224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51520" y="5301208"/>
            <a:ext cx="57606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475656" y="5877272"/>
            <a:ext cx="295232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 typical directory-search form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7" y="1936343"/>
            <a:ext cx="6192688" cy="2985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Interactive fuzzy search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363" y="2047875"/>
            <a:ext cx="8677275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“interactive, fuzzy search”</a:t>
            </a:r>
          </a:p>
          <a:p>
            <a:pPr lvl="1"/>
            <a:r>
              <a:rPr lang="en-US" altLang="ko-KR" dirty="0" smtClean="0"/>
              <a:t>Interactive</a:t>
            </a:r>
          </a:p>
          <a:p>
            <a:pPr lvl="2"/>
            <a:r>
              <a:rPr lang="en-US" altLang="ko-KR" dirty="0" smtClean="0"/>
              <a:t>The system searches for the best answers </a:t>
            </a:r>
            <a:r>
              <a:rPr lang="en-US" altLang="ko-KR" b="1" i="1" dirty="0" smtClean="0">
                <a:solidFill>
                  <a:srgbClr val="C00000"/>
                </a:solidFill>
              </a:rPr>
              <a:t>on the fly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en-US" altLang="ko-KR" dirty="0" smtClean="0"/>
              <a:t>as the user types in a keyword query</a:t>
            </a:r>
          </a:p>
          <a:p>
            <a:pPr lvl="1"/>
            <a:r>
              <a:rPr lang="en-US" altLang="ko-KR" dirty="0" smtClean="0"/>
              <a:t>Fuzzy</a:t>
            </a:r>
          </a:p>
          <a:p>
            <a:pPr lvl="2"/>
            <a:r>
              <a:rPr lang="en-US" altLang="ko-KR" dirty="0" smtClean="0"/>
              <a:t>The system tries to find relevant records that include words </a:t>
            </a:r>
            <a:r>
              <a:rPr lang="en-US" altLang="ko-KR" b="1" i="1" dirty="0" smtClean="0">
                <a:solidFill>
                  <a:srgbClr val="C00000"/>
                </a:solidFill>
              </a:rPr>
              <a:t>similar </a:t>
            </a:r>
            <a:r>
              <a:rPr lang="en-US" altLang="ko-KR" dirty="0" smtClean="0"/>
              <a:t>to the keywords in the query, even if they </a:t>
            </a:r>
            <a:r>
              <a:rPr lang="en-US" altLang="ko-KR" b="1" u="sng" dirty="0" smtClean="0"/>
              <a:t>do not match exactly</a:t>
            </a:r>
            <a:endParaRPr lang="en-US" altLang="ko-KR" b="1" u="sng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altLang="ko-KR" b="1" u="sng" dirty="0" smtClean="0">
                <a:solidFill>
                  <a:srgbClr val="C00000"/>
                </a:solidFill>
              </a:rPr>
              <a:t>Indexing Methods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Single Keyword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 Keywords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Experiments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Conclusions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Indexing Methods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List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16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524000" y="1916832"/>
          <a:ext cx="6096000" cy="367961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48000"/>
                <a:gridCol w="3048000"/>
              </a:tblGrid>
              <a:tr h="6132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itchFamily="18" charset="0"/>
                          <a:cs typeface="Times New Roman" pitchFamily="18" charset="0"/>
                        </a:rPr>
                        <a:t>Prefix</a:t>
                      </a:r>
                      <a:r>
                        <a:rPr lang="en-US" altLang="ko-KR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query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itchFamily="18" charset="0"/>
                          <a:cs typeface="Times New Roman" pitchFamily="18" charset="0"/>
                        </a:rPr>
                        <a:t>Inverted index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</a:tr>
              <a:tr h="6132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li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</a:tr>
              <a:tr h="6132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lin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itchFamily="18" charset="0"/>
                          <a:cs typeface="Times New Roman" pitchFamily="18" charset="0"/>
                        </a:rPr>
                        <a:t>3, 4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</a:tr>
              <a:tr h="6132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liu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</a:tr>
              <a:tr h="6132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lu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</a:tr>
              <a:tr h="6132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luis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Indexing Methods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List</a:t>
            </a:r>
          </a:p>
          <a:p>
            <a:pPr lvl="1"/>
            <a:r>
              <a:rPr lang="en-US" altLang="ko-KR" dirty="0" smtClean="0"/>
              <a:t>Typed “</a:t>
            </a:r>
            <a:r>
              <a:rPr lang="en-US" altLang="ko-KR" i="1" dirty="0" err="1" smtClean="0"/>
              <a:t>li</a:t>
            </a:r>
            <a:r>
              <a:rPr lang="en-US" altLang="ko-KR" dirty="0" smtClean="0"/>
              <a:t>”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17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524000" y="1916832"/>
          <a:ext cx="6096000" cy="367961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48000"/>
                <a:gridCol w="3048000"/>
              </a:tblGrid>
              <a:tr h="6132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itchFamily="18" charset="0"/>
                          <a:cs typeface="Times New Roman" pitchFamily="18" charset="0"/>
                        </a:rPr>
                        <a:t>Prefix</a:t>
                      </a:r>
                      <a:r>
                        <a:rPr lang="en-US" altLang="ko-KR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query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itchFamily="18" charset="0"/>
                          <a:cs typeface="Times New Roman" pitchFamily="18" charset="0"/>
                        </a:rPr>
                        <a:t>Inverted index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</a:tr>
              <a:tr h="6132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li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132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lin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itchFamily="18" charset="0"/>
                          <a:cs typeface="Times New Roman" pitchFamily="18" charset="0"/>
                        </a:rPr>
                        <a:t>3, 4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132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liu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132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lu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</a:tr>
              <a:tr h="6132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luis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Indexing Methods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List</a:t>
            </a:r>
          </a:p>
          <a:p>
            <a:pPr lvl="1"/>
            <a:r>
              <a:rPr lang="en-US" altLang="ko-KR" dirty="0" smtClean="0"/>
              <a:t>Typed “</a:t>
            </a:r>
            <a:r>
              <a:rPr lang="en-US" altLang="ko-KR" i="1" dirty="0" err="1" smtClean="0"/>
              <a:t>lu</a:t>
            </a:r>
            <a:r>
              <a:rPr lang="en-US" altLang="ko-KR" dirty="0" smtClean="0"/>
              <a:t>”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18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524000" y="1916832"/>
          <a:ext cx="6096000" cy="367961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48000"/>
                <a:gridCol w="3048000"/>
              </a:tblGrid>
              <a:tr h="6132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itchFamily="18" charset="0"/>
                          <a:cs typeface="Times New Roman" pitchFamily="18" charset="0"/>
                        </a:rPr>
                        <a:t>Prefix</a:t>
                      </a:r>
                      <a:r>
                        <a:rPr lang="en-US" altLang="ko-KR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query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itchFamily="18" charset="0"/>
                          <a:cs typeface="Times New Roman" pitchFamily="18" charset="0"/>
                        </a:rPr>
                        <a:t>Inverted index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</a:tr>
              <a:tr h="6132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li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</a:tr>
              <a:tr h="6132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lin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itchFamily="18" charset="0"/>
                          <a:cs typeface="Times New Roman" pitchFamily="18" charset="0"/>
                        </a:rPr>
                        <a:t>3, 4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</a:tr>
              <a:tr h="6132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liu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</a:tr>
              <a:tr h="6132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lu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132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luis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Indexing Methods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Trie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4067944" y="2348880"/>
            <a:ext cx="1008112" cy="5760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10: l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4067944" y="1268760"/>
            <a:ext cx="1008112" cy="5760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0: \0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5508104" y="3429000"/>
            <a:ext cx="1008112" cy="5760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14: u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508104" y="4509120"/>
            <a:ext cx="1008112" cy="5760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15: </a:t>
            </a:r>
            <a:r>
              <a:rPr lang="en-US" altLang="ko-KR" sz="1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5508104" y="5517232"/>
            <a:ext cx="1008112" cy="5760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16: s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627784" y="3429000"/>
            <a:ext cx="1008112" cy="5760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11: </a:t>
            </a:r>
            <a:r>
              <a:rPr lang="en-US" altLang="ko-KR" sz="1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627784" y="4509120"/>
            <a:ext cx="1008112" cy="5760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12: n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067944" y="4509120"/>
            <a:ext cx="1008112" cy="5760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13: u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13" name="직선 화살표 연결선 12"/>
          <p:cNvCxnSpPr>
            <a:stCxn id="6" idx="4"/>
            <a:endCxn id="5" idx="0"/>
          </p:cNvCxnSpPr>
          <p:nvPr/>
        </p:nvCxnSpPr>
        <p:spPr>
          <a:xfrm>
            <a:off x="4572000" y="1844824"/>
            <a:ext cx="0" cy="50405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5" idx="3"/>
            <a:endCxn id="10" idx="7"/>
          </p:cNvCxnSpPr>
          <p:nvPr/>
        </p:nvCxnSpPr>
        <p:spPr>
          <a:xfrm flipH="1">
            <a:off x="3488261" y="2840581"/>
            <a:ext cx="727318" cy="6727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5" idx="5"/>
            <a:endCxn id="7" idx="1"/>
          </p:cNvCxnSpPr>
          <p:nvPr/>
        </p:nvCxnSpPr>
        <p:spPr>
          <a:xfrm>
            <a:off x="4928421" y="2840581"/>
            <a:ext cx="727318" cy="6727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0" idx="4"/>
            <a:endCxn id="11" idx="0"/>
          </p:cNvCxnSpPr>
          <p:nvPr/>
        </p:nvCxnSpPr>
        <p:spPr>
          <a:xfrm>
            <a:off x="3131840" y="4005064"/>
            <a:ext cx="0" cy="50405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0" idx="5"/>
            <a:endCxn id="12" idx="1"/>
          </p:cNvCxnSpPr>
          <p:nvPr/>
        </p:nvCxnSpPr>
        <p:spPr>
          <a:xfrm>
            <a:off x="3488261" y="3920701"/>
            <a:ext cx="727318" cy="6727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7" idx="4"/>
            <a:endCxn id="8" idx="0"/>
          </p:cNvCxnSpPr>
          <p:nvPr/>
        </p:nvCxnSpPr>
        <p:spPr>
          <a:xfrm>
            <a:off x="6012160" y="4005064"/>
            <a:ext cx="0" cy="50405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8" idx="4"/>
            <a:endCxn id="9" idx="0"/>
          </p:cNvCxnSpPr>
          <p:nvPr/>
        </p:nvCxnSpPr>
        <p:spPr>
          <a:xfrm>
            <a:off x="6012160" y="5085184"/>
            <a:ext cx="0" cy="4320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843808" y="5661248"/>
            <a:ext cx="64807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3, 4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635896" y="5661248"/>
            <a:ext cx="64807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5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427984" y="5661248"/>
            <a:ext cx="64807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7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652120" y="2492896"/>
            <a:ext cx="64807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4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843808" y="2492896"/>
            <a:ext cx="64807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25" name="직선 화살표 연결선 24"/>
          <p:cNvCxnSpPr>
            <a:stCxn id="10" idx="0"/>
            <a:endCxn id="24" idx="2"/>
          </p:cNvCxnSpPr>
          <p:nvPr/>
        </p:nvCxnSpPr>
        <p:spPr>
          <a:xfrm flipV="1">
            <a:off x="3131840" y="2780928"/>
            <a:ext cx="36004" cy="64807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1" idx="4"/>
            <a:endCxn id="20" idx="0"/>
          </p:cNvCxnSpPr>
          <p:nvPr/>
        </p:nvCxnSpPr>
        <p:spPr>
          <a:xfrm>
            <a:off x="3131840" y="5085184"/>
            <a:ext cx="36004" cy="5760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2" idx="4"/>
            <a:endCxn id="21" idx="0"/>
          </p:cNvCxnSpPr>
          <p:nvPr/>
        </p:nvCxnSpPr>
        <p:spPr>
          <a:xfrm flipH="1">
            <a:off x="3959932" y="5085184"/>
            <a:ext cx="612068" cy="5760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7" idx="0"/>
            <a:endCxn id="23" idx="2"/>
          </p:cNvCxnSpPr>
          <p:nvPr/>
        </p:nvCxnSpPr>
        <p:spPr>
          <a:xfrm flipH="1" flipV="1">
            <a:off x="5976156" y="2780928"/>
            <a:ext cx="36004" cy="64807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9" idx="2"/>
            <a:endCxn id="22" idx="3"/>
          </p:cNvCxnSpPr>
          <p:nvPr/>
        </p:nvCxnSpPr>
        <p:spPr>
          <a:xfrm flipH="1">
            <a:off x="5076056" y="5805264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u="sng" dirty="0" smtClean="0">
                <a:solidFill>
                  <a:srgbClr val="C00000"/>
                </a:solidFill>
              </a:rPr>
              <a:t>Introduction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Indexing Methods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Single Keyword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 Keywords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Experiments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Conclusions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Indexing Methods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Trie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Typed “</a:t>
            </a:r>
            <a:r>
              <a:rPr lang="en-US" altLang="ko-KR" i="1" dirty="0" err="1" smtClean="0"/>
              <a:t>li</a:t>
            </a:r>
            <a:r>
              <a:rPr lang="en-US" altLang="ko-KR" dirty="0" smtClean="0"/>
              <a:t>”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4067944" y="2348880"/>
            <a:ext cx="1008112" cy="5760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10: l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4067944" y="1268760"/>
            <a:ext cx="1008112" cy="5760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0: \0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5508104" y="3429000"/>
            <a:ext cx="1008112" cy="5760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14: u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508104" y="4509120"/>
            <a:ext cx="1008112" cy="5760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15: </a:t>
            </a:r>
            <a:r>
              <a:rPr lang="en-US" altLang="ko-KR" sz="1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5508104" y="5517232"/>
            <a:ext cx="1008112" cy="5760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16: s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627784" y="3429000"/>
            <a:ext cx="1008112" cy="5760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11: </a:t>
            </a:r>
            <a:r>
              <a:rPr lang="en-US" altLang="ko-KR" sz="1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627784" y="4509120"/>
            <a:ext cx="1008112" cy="5760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12: n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067944" y="4509120"/>
            <a:ext cx="1008112" cy="5760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13: u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13" name="직선 화살표 연결선 12"/>
          <p:cNvCxnSpPr>
            <a:stCxn id="6" idx="4"/>
            <a:endCxn id="5" idx="0"/>
          </p:cNvCxnSpPr>
          <p:nvPr/>
        </p:nvCxnSpPr>
        <p:spPr>
          <a:xfrm>
            <a:off x="4572000" y="1844824"/>
            <a:ext cx="0" cy="50405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5" idx="3"/>
            <a:endCxn id="10" idx="7"/>
          </p:cNvCxnSpPr>
          <p:nvPr/>
        </p:nvCxnSpPr>
        <p:spPr>
          <a:xfrm flipH="1">
            <a:off x="3488261" y="2840581"/>
            <a:ext cx="727318" cy="6727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5" idx="5"/>
            <a:endCxn id="7" idx="1"/>
          </p:cNvCxnSpPr>
          <p:nvPr/>
        </p:nvCxnSpPr>
        <p:spPr>
          <a:xfrm>
            <a:off x="4928421" y="2840581"/>
            <a:ext cx="727318" cy="6727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0" idx="4"/>
            <a:endCxn id="11" idx="0"/>
          </p:cNvCxnSpPr>
          <p:nvPr/>
        </p:nvCxnSpPr>
        <p:spPr>
          <a:xfrm>
            <a:off x="3131840" y="4005064"/>
            <a:ext cx="0" cy="50405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0" idx="5"/>
            <a:endCxn id="12" idx="1"/>
          </p:cNvCxnSpPr>
          <p:nvPr/>
        </p:nvCxnSpPr>
        <p:spPr>
          <a:xfrm>
            <a:off x="3488261" y="3920701"/>
            <a:ext cx="727318" cy="6727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7" idx="4"/>
            <a:endCxn id="8" idx="0"/>
          </p:cNvCxnSpPr>
          <p:nvPr/>
        </p:nvCxnSpPr>
        <p:spPr>
          <a:xfrm>
            <a:off x="6012160" y="4005064"/>
            <a:ext cx="0" cy="50405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8" idx="4"/>
            <a:endCxn id="9" idx="0"/>
          </p:cNvCxnSpPr>
          <p:nvPr/>
        </p:nvCxnSpPr>
        <p:spPr>
          <a:xfrm>
            <a:off x="6012160" y="5085184"/>
            <a:ext cx="0" cy="4320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843808" y="5661248"/>
            <a:ext cx="64807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3, 4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635896" y="5661248"/>
            <a:ext cx="64807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5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427984" y="5661248"/>
            <a:ext cx="64807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7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652120" y="2492896"/>
            <a:ext cx="64807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4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843808" y="2492896"/>
            <a:ext cx="64807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25" name="직선 화살표 연결선 24"/>
          <p:cNvCxnSpPr>
            <a:stCxn id="10" idx="0"/>
            <a:endCxn id="24" idx="2"/>
          </p:cNvCxnSpPr>
          <p:nvPr/>
        </p:nvCxnSpPr>
        <p:spPr>
          <a:xfrm flipV="1">
            <a:off x="3131840" y="2780928"/>
            <a:ext cx="36004" cy="64807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1" idx="4"/>
            <a:endCxn id="20" idx="0"/>
          </p:cNvCxnSpPr>
          <p:nvPr/>
        </p:nvCxnSpPr>
        <p:spPr>
          <a:xfrm>
            <a:off x="3131840" y="5085184"/>
            <a:ext cx="36004" cy="5760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2" idx="4"/>
            <a:endCxn id="21" idx="0"/>
          </p:cNvCxnSpPr>
          <p:nvPr/>
        </p:nvCxnSpPr>
        <p:spPr>
          <a:xfrm flipH="1">
            <a:off x="3959932" y="5085184"/>
            <a:ext cx="612068" cy="5760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7" idx="0"/>
            <a:endCxn id="23" idx="2"/>
          </p:cNvCxnSpPr>
          <p:nvPr/>
        </p:nvCxnSpPr>
        <p:spPr>
          <a:xfrm flipH="1" flipV="1">
            <a:off x="5976156" y="2780928"/>
            <a:ext cx="36004" cy="64807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9" idx="2"/>
            <a:endCxn id="22" idx="3"/>
          </p:cNvCxnSpPr>
          <p:nvPr/>
        </p:nvCxnSpPr>
        <p:spPr>
          <a:xfrm flipH="1">
            <a:off x="5076056" y="5805264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Indexing Methods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Trie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Typed “</a:t>
            </a:r>
            <a:r>
              <a:rPr lang="en-US" altLang="ko-KR" i="1" dirty="0" err="1" smtClean="0"/>
              <a:t>li</a:t>
            </a:r>
            <a:r>
              <a:rPr lang="en-US" altLang="ko-KR" dirty="0" smtClean="0"/>
              <a:t>”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4067944" y="2348880"/>
            <a:ext cx="1008112" cy="5760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10: l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4067944" y="1268760"/>
            <a:ext cx="1008112" cy="57606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0: \0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5508104" y="3429000"/>
            <a:ext cx="1008112" cy="5760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14: u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508104" y="4509120"/>
            <a:ext cx="1008112" cy="5760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15: </a:t>
            </a:r>
            <a:r>
              <a:rPr lang="en-US" altLang="ko-KR" sz="1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5508104" y="5517232"/>
            <a:ext cx="1008112" cy="5760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16: s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627784" y="3429000"/>
            <a:ext cx="1008112" cy="5760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11: </a:t>
            </a:r>
            <a:r>
              <a:rPr lang="en-US" altLang="ko-KR" sz="1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627784" y="4509120"/>
            <a:ext cx="1008112" cy="5760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12: n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067944" y="4509120"/>
            <a:ext cx="1008112" cy="5760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13: u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13" name="직선 화살표 연결선 12"/>
          <p:cNvCxnSpPr>
            <a:stCxn id="6" idx="4"/>
            <a:endCxn id="5" idx="0"/>
          </p:cNvCxnSpPr>
          <p:nvPr/>
        </p:nvCxnSpPr>
        <p:spPr>
          <a:xfrm>
            <a:off x="4572000" y="1844824"/>
            <a:ext cx="0" cy="50405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5" idx="3"/>
            <a:endCxn id="10" idx="7"/>
          </p:cNvCxnSpPr>
          <p:nvPr/>
        </p:nvCxnSpPr>
        <p:spPr>
          <a:xfrm flipH="1">
            <a:off x="3488261" y="2840581"/>
            <a:ext cx="727318" cy="6727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5" idx="5"/>
            <a:endCxn id="7" idx="1"/>
          </p:cNvCxnSpPr>
          <p:nvPr/>
        </p:nvCxnSpPr>
        <p:spPr>
          <a:xfrm>
            <a:off x="4928421" y="2840581"/>
            <a:ext cx="727318" cy="6727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0" idx="4"/>
            <a:endCxn id="11" idx="0"/>
          </p:cNvCxnSpPr>
          <p:nvPr/>
        </p:nvCxnSpPr>
        <p:spPr>
          <a:xfrm>
            <a:off x="3131840" y="4005064"/>
            <a:ext cx="0" cy="50405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0" idx="5"/>
            <a:endCxn id="12" idx="1"/>
          </p:cNvCxnSpPr>
          <p:nvPr/>
        </p:nvCxnSpPr>
        <p:spPr>
          <a:xfrm>
            <a:off x="3488261" y="3920701"/>
            <a:ext cx="727318" cy="6727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7" idx="4"/>
            <a:endCxn id="8" idx="0"/>
          </p:cNvCxnSpPr>
          <p:nvPr/>
        </p:nvCxnSpPr>
        <p:spPr>
          <a:xfrm>
            <a:off x="6012160" y="4005064"/>
            <a:ext cx="0" cy="50405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8" idx="4"/>
            <a:endCxn id="9" idx="0"/>
          </p:cNvCxnSpPr>
          <p:nvPr/>
        </p:nvCxnSpPr>
        <p:spPr>
          <a:xfrm>
            <a:off x="6012160" y="5085184"/>
            <a:ext cx="0" cy="4320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843808" y="5661248"/>
            <a:ext cx="64807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3, 4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635896" y="5661248"/>
            <a:ext cx="64807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5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427984" y="5661248"/>
            <a:ext cx="64807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7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652120" y="2492896"/>
            <a:ext cx="64807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4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843808" y="2492896"/>
            <a:ext cx="64807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25" name="직선 화살표 연결선 24"/>
          <p:cNvCxnSpPr>
            <a:stCxn id="10" idx="0"/>
            <a:endCxn id="24" idx="2"/>
          </p:cNvCxnSpPr>
          <p:nvPr/>
        </p:nvCxnSpPr>
        <p:spPr>
          <a:xfrm flipV="1">
            <a:off x="3131840" y="2780928"/>
            <a:ext cx="36004" cy="64807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1" idx="4"/>
            <a:endCxn id="20" idx="0"/>
          </p:cNvCxnSpPr>
          <p:nvPr/>
        </p:nvCxnSpPr>
        <p:spPr>
          <a:xfrm>
            <a:off x="3131840" y="5085184"/>
            <a:ext cx="36004" cy="5760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2" idx="4"/>
            <a:endCxn id="21" idx="0"/>
          </p:cNvCxnSpPr>
          <p:nvPr/>
        </p:nvCxnSpPr>
        <p:spPr>
          <a:xfrm flipH="1">
            <a:off x="3959932" y="5085184"/>
            <a:ext cx="612068" cy="5760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7" idx="0"/>
            <a:endCxn id="23" idx="2"/>
          </p:cNvCxnSpPr>
          <p:nvPr/>
        </p:nvCxnSpPr>
        <p:spPr>
          <a:xfrm flipH="1" flipV="1">
            <a:off x="5976156" y="2780928"/>
            <a:ext cx="36004" cy="64807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9" idx="2"/>
            <a:endCxn id="22" idx="3"/>
          </p:cNvCxnSpPr>
          <p:nvPr/>
        </p:nvCxnSpPr>
        <p:spPr>
          <a:xfrm flipH="1">
            <a:off x="5076056" y="5805264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Indexing Methods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Trie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Typed “</a:t>
            </a:r>
            <a:r>
              <a:rPr lang="en-US" altLang="ko-KR" i="1" dirty="0" err="1" smtClean="0"/>
              <a:t>li</a:t>
            </a:r>
            <a:r>
              <a:rPr lang="en-US" altLang="ko-KR" dirty="0" smtClean="0"/>
              <a:t>”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4067944" y="2348880"/>
            <a:ext cx="1008112" cy="57606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10: l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4067944" y="1268760"/>
            <a:ext cx="1008112" cy="57606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0: \0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5508104" y="3429000"/>
            <a:ext cx="1008112" cy="5760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14: u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508104" y="4509120"/>
            <a:ext cx="1008112" cy="5760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15: </a:t>
            </a:r>
            <a:r>
              <a:rPr lang="en-US" altLang="ko-KR" sz="1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5508104" y="5517232"/>
            <a:ext cx="1008112" cy="5760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16: s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627784" y="3429000"/>
            <a:ext cx="1008112" cy="5760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11: </a:t>
            </a:r>
            <a:r>
              <a:rPr lang="en-US" altLang="ko-KR" sz="1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627784" y="4509120"/>
            <a:ext cx="1008112" cy="5760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12: n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067944" y="4509120"/>
            <a:ext cx="1008112" cy="5760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13: u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13" name="직선 화살표 연결선 12"/>
          <p:cNvCxnSpPr>
            <a:stCxn id="6" idx="4"/>
            <a:endCxn id="5" idx="0"/>
          </p:cNvCxnSpPr>
          <p:nvPr/>
        </p:nvCxnSpPr>
        <p:spPr>
          <a:xfrm>
            <a:off x="4572000" y="1844824"/>
            <a:ext cx="0" cy="50405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5" idx="3"/>
            <a:endCxn id="10" idx="7"/>
          </p:cNvCxnSpPr>
          <p:nvPr/>
        </p:nvCxnSpPr>
        <p:spPr>
          <a:xfrm flipH="1">
            <a:off x="3488261" y="2840581"/>
            <a:ext cx="727318" cy="6727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5" idx="5"/>
            <a:endCxn id="7" idx="1"/>
          </p:cNvCxnSpPr>
          <p:nvPr/>
        </p:nvCxnSpPr>
        <p:spPr>
          <a:xfrm>
            <a:off x="4928421" y="2840581"/>
            <a:ext cx="727318" cy="6727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0" idx="4"/>
            <a:endCxn id="11" idx="0"/>
          </p:cNvCxnSpPr>
          <p:nvPr/>
        </p:nvCxnSpPr>
        <p:spPr>
          <a:xfrm>
            <a:off x="3131840" y="4005064"/>
            <a:ext cx="0" cy="50405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0" idx="5"/>
            <a:endCxn id="12" idx="1"/>
          </p:cNvCxnSpPr>
          <p:nvPr/>
        </p:nvCxnSpPr>
        <p:spPr>
          <a:xfrm>
            <a:off x="3488261" y="3920701"/>
            <a:ext cx="727318" cy="6727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7" idx="4"/>
            <a:endCxn id="8" idx="0"/>
          </p:cNvCxnSpPr>
          <p:nvPr/>
        </p:nvCxnSpPr>
        <p:spPr>
          <a:xfrm>
            <a:off x="6012160" y="4005064"/>
            <a:ext cx="0" cy="50405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8" idx="4"/>
            <a:endCxn id="9" idx="0"/>
          </p:cNvCxnSpPr>
          <p:nvPr/>
        </p:nvCxnSpPr>
        <p:spPr>
          <a:xfrm>
            <a:off x="6012160" y="5085184"/>
            <a:ext cx="0" cy="4320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843808" y="5661248"/>
            <a:ext cx="64807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3, 4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635896" y="5661248"/>
            <a:ext cx="64807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5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427984" y="5661248"/>
            <a:ext cx="64807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7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652120" y="2492896"/>
            <a:ext cx="64807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4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843808" y="2492896"/>
            <a:ext cx="64807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25" name="직선 화살표 연결선 24"/>
          <p:cNvCxnSpPr>
            <a:stCxn id="10" idx="0"/>
            <a:endCxn id="24" idx="2"/>
          </p:cNvCxnSpPr>
          <p:nvPr/>
        </p:nvCxnSpPr>
        <p:spPr>
          <a:xfrm flipV="1">
            <a:off x="3131840" y="2780928"/>
            <a:ext cx="36004" cy="64807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1" idx="4"/>
            <a:endCxn id="20" idx="0"/>
          </p:cNvCxnSpPr>
          <p:nvPr/>
        </p:nvCxnSpPr>
        <p:spPr>
          <a:xfrm>
            <a:off x="3131840" y="5085184"/>
            <a:ext cx="36004" cy="5760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2" idx="4"/>
            <a:endCxn id="21" idx="0"/>
          </p:cNvCxnSpPr>
          <p:nvPr/>
        </p:nvCxnSpPr>
        <p:spPr>
          <a:xfrm flipH="1">
            <a:off x="3959932" y="5085184"/>
            <a:ext cx="612068" cy="5760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7" idx="0"/>
            <a:endCxn id="23" idx="2"/>
          </p:cNvCxnSpPr>
          <p:nvPr/>
        </p:nvCxnSpPr>
        <p:spPr>
          <a:xfrm flipH="1" flipV="1">
            <a:off x="5976156" y="2780928"/>
            <a:ext cx="36004" cy="64807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9" idx="2"/>
            <a:endCxn id="22" idx="3"/>
          </p:cNvCxnSpPr>
          <p:nvPr/>
        </p:nvCxnSpPr>
        <p:spPr>
          <a:xfrm flipH="1">
            <a:off x="5076056" y="5805264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Indexing Methods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Trie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Typed “</a:t>
            </a:r>
            <a:r>
              <a:rPr lang="en-US" altLang="ko-KR" i="1" dirty="0" err="1" smtClean="0"/>
              <a:t>li</a:t>
            </a:r>
            <a:r>
              <a:rPr lang="en-US" altLang="ko-KR" dirty="0" smtClean="0"/>
              <a:t>”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4067944" y="2348880"/>
            <a:ext cx="1008112" cy="57606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10: l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4067944" y="1268760"/>
            <a:ext cx="1008112" cy="57606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0: \0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5508104" y="3429000"/>
            <a:ext cx="1008112" cy="5760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14: u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508104" y="4509120"/>
            <a:ext cx="1008112" cy="5760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15: </a:t>
            </a:r>
            <a:r>
              <a:rPr lang="en-US" altLang="ko-KR" sz="1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5508104" y="5517232"/>
            <a:ext cx="1008112" cy="5760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16: s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627784" y="3429000"/>
            <a:ext cx="1008112" cy="57606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11: </a:t>
            </a:r>
            <a:r>
              <a:rPr lang="en-US" altLang="ko-KR" sz="1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627784" y="4509120"/>
            <a:ext cx="1008112" cy="5760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12: n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067944" y="4509120"/>
            <a:ext cx="1008112" cy="5760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13: u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13" name="직선 화살표 연결선 12"/>
          <p:cNvCxnSpPr>
            <a:stCxn id="6" idx="4"/>
            <a:endCxn id="5" idx="0"/>
          </p:cNvCxnSpPr>
          <p:nvPr/>
        </p:nvCxnSpPr>
        <p:spPr>
          <a:xfrm>
            <a:off x="4572000" y="1844824"/>
            <a:ext cx="0" cy="50405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5" idx="3"/>
            <a:endCxn id="10" idx="7"/>
          </p:cNvCxnSpPr>
          <p:nvPr/>
        </p:nvCxnSpPr>
        <p:spPr>
          <a:xfrm flipH="1">
            <a:off x="3488261" y="2840581"/>
            <a:ext cx="727318" cy="6727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5" idx="5"/>
            <a:endCxn id="7" idx="1"/>
          </p:cNvCxnSpPr>
          <p:nvPr/>
        </p:nvCxnSpPr>
        <p:spPr>
          <a:xfrm>
            <a:off x="4928421" y="2840581"/>
            <a:ext cx="727318" cy="6727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0" idx="4"/>
            <a:endCxn id="11" idx="0"/>
          </p:cNvCxnSpPr>
          <p:nvPr/>
        </p:nvCxnSpPr>
        <p:spPr>
          <a:xfrm>
            <a:off x="3131840" y="4005064"/>
            <a:ext cx="0" cy="50405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0" idx="5"/>
            <a:endCxn id="12" idx="1"/>
          </p:cNvCxnSpPr>
          <p:nvPr/>
        </p:nvCxnSpPr>
        <p:spPr>
          <a:xfrm>
            <a:off x="3488261" y="3920701"/>
            <a:ext cx="727318" cy="6727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7" idx="4"/>
            <a:endCxn id="8" idx="0"/>
          </p:cNvCxnSpPr>
          <p:nvPr/>
        </p:nvCxnSpPr>
        <p:spPr>
          <a:xfrm>
            <a:off x="6012160" y="4005064"/>
            <a:ext cx="0" cy="50405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8" idx="4"/>
            <a:endCxn id="9" idx="0"/>
          </p:cNvCxnSpPr>
          <p:nvPr/>
        </p:nvCxnSpPr>
        <p:spPr>
          <a:xfrm>
            <a:off x="6012160" y="5085184"/>
            <a:ext cx="0" cy="4320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843808" y="5661248"/>
            <a:ext cx="64807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3, 4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635896" y="5661248"/>
            <a:ext cx="64807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5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427984" y="5661248"/>
            <a:ext cx="64807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7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652120" y="2492896"/>
            <a:ext cx="64807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4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843808" y="2492896"/>
            <a:ext cx="64807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25" name="직선 화살표 연결선 24"/>
          <p:cNvCxnSpPr>
            <a:stCxn id="10" idx="0"/>
            <a:endCxn id="24" idx="2"/>
          </p:cNvCxnSpPr>
          <p:nvPr/>
        </p:nvCxnSpPr>
        <p:spPr>
          <a:xfrm flipV="1">
            <a:off x="3131840" y="2780928"/>
            <a:ext cx="36004" cy="64807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1" idx="4"/>
            <a:endCxn id="20" idx="0"/>
          </p:cNvCxnSpPr>
          <p:nvPr/>
        </p:nvCxnSpPr>
        <p:spPr>
          <a:xfrm>
            <a:off x="3131840" y="5085184"/>
            <a:ext cx="36004" cy="5760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2" idx="4"/>
            <a:endCxn id="21" idx="0"/>
          </p:cNvCxnSpPr>
          <p:nvPr/>
        </p:nvCxnSpPr>
        <p:spPr>
          <a:xfrm flipH="1">
            <a:off x="3959932" y="5085184"/>
            <a:ext cx="612068" cy="5760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7" idx="0"/>
            <a:endCxn id="23" idx="2"/>
          </p:cNvCxnSpPr>
          <p:nvPr/>
        </p:nvCxnSpPr>
        <p:spPr>
          <a:xfrm flipH="1" flipV="1">
            <a:off x="5976156" y="2780928"/>
            <a:ext cx="36004" cy="64807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9" idx="2"/>
            <a:endCxn id="22" idx="3"/>
          </p:cNvCxnSpPr>
          <p:nvPr/>
        </p:nvCxnSpPr>
        <p:spPr>
          <a:xfrm flipH="1">
            <a:off x="5076056" y="5805264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Indexing Methods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Trie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Typed “</a:t>
            </a:r>
            <a:r>
              <a:rPr lang="en-US" altLang="ko-KR" i="1" dirty="0" err="1" smtClean="0"/>
              <a:t>li</a:t>
            </a:r>
            <a:r>
              <a:rPr lang="en-US" altLang="ko-KR" dirty="0" smtClean="0"/>
              <a:t>”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4067944" y="2348880"/>
            <a:ext cx="1008112" cy="57606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10: l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4067944" y="1268760"/>
            <a:ext cx="1008112" cy="57606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0: \0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5508104" y="3429000"/>
            <a:ext cx="1008112" cy="5760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14: u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508104" y="4509120"/>
            <a:ext cx="1008112" cy="5760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15: </a:t>
            </a:r>
            <a:r>
              <a:rPr lang="en-US" altLang="ko-KR" sz="1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5508104" y="5517232"/>
            <a:ext cx="1008112" cy="5760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16: s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627784" y="3429000"/>
            <a:ext cx="1008112" cy="57606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11: </a:t>
            </a:r>
            <a:r>
              <a:rPr lang="en-US" altLang="ko-KR" sz="1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627784" y="4509120"/>
            <a:ext cx="1008112" cy="5760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12: n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067944" y="4509120"/>
            <a:ext cx="1008112" cy="5760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13: u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13" name="직선 화살표 연결선 12"/>
          <p:cNvCxnSpPr>
            <a:stCxn id="6" idx="4"/>
            <a:endCxn id="5" idx="0"/>
          </p:cNvCxnSpPr>
          <p:nvPr/>
        </p:nvCxnSpPr>
        <p:spPr>
          <a:xfrm>
            <a:off x="4572000" y="1844824"/>
            <a:ext cx="0" cy="50405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5" idx="3"/>
            <a:endCxn id="10" idx="7"/>
          </p:cNvCxnSpPr>
          <p:nvPr/>
        </p:nvCxnSpPr>
        <p:spPr>
          <a:xfrm flipH="1">
            <a:off x="3488261" y="2840581"/>
            <a:ext cx="727318" cy="6727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5" idx="5"/>
            <a:endCxn id="7" idx="1"/>
          </p:cNvCxnSpPr>
          <p:nvPr/>
        </p:nvCxnSpPr>
        <p:spPr>
          <a:xfrm>
            <a:off x="4928421" y="2840581"/>
            <a:ext cx="727318" cy="6727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0" idx="4"/>
            <a:endCxn id="11" idx="0"/>
          </p:cNvCxnSpPr>
          <p:nvPr/>
        </p:nvCxnSpPr>
        <p:spPr>
          <a:xfrm>
            <a:off x="3131840" y="4005064"/>
            <a:ext cx="0" cy="50405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0" idx="5"/>
            <a:endCxn id="12" idx="1"/>
          </p:cNvCxnSpPr>
          <p:nvPr/>
        </p:nvCxnSpPr>
        <p:spPr>
          <a:xfrm>
            <a:off x="3488261" y="3920701"/>
            <a:ext cx="727318" cy="6727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7" idx="4"/>
            <a:endCxn id="8" idx="0"/>
          </p:cNvCxnSpPr>
          <p:nvPr/>
        </p:nvCxnSpPr>
        <p:spPr>
          <a:xfrm>
            <a:off x="6012160" y="4005064"/>
            <a:ext cx="0" cy="50405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8" idx="4"/>
            <a:endCxn id="9" idx="0"/>
          </p:cNvCxnSpPr>
          <p:nvPr/>
        </p:nvCxnSpPr>
        <p:spPr>
          <a:xfrm>
            <a:off x="6012160" y="5085184"/>
            <a:ext cx="0" cy="4320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843808" y="5661248"/>
            <a:ext cx="64807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3, 4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635896" y="5661248"/>
            <a:ext cx="64807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5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427984" y="5661248"/>
            <a:ext cx="64807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7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652120" y="2492896"/>
            <a:ext cx="64807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4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843808" y="2492896"/>
            <a:ext cx="648072" cy="288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25" name="직선 화살표 연결선 24"/>
          <p:cNvCxnSpPr>
            <a:stCxn id="10" idx="0"/>
            <a:endCxn id="24" idx="2"/>
          </p:cNvCxnSpPr>
          <p:nvPr/>
        </p:nvCxnSpPr>
        <p:spPr>
          <a:xfrm flipV="1">
            <a:off x="3131840" y="2780928"/>
            <a:ext cx="36004" cy="64807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1" idx="4"/>
            <a:endCxn id="20" idx="0"/>
          </p:cNvCxnSpPr>
          <p:nvPr/>
        </p:nvCxnSpPr>
        <p:spPr>
          <a:xfrm>
            <a:off x="3131840" y="5085184"/>
            <a:ext cx="36004" cy="5760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2" idx="4"/>
            <a:endCxn id="21" idx="0"/>
          </p:cNvCxnSpPr>
          <p:nvPr/>
        </p:nvCxnSpPr>
        <p:spPr>
          <a:xfrm flipH="1">
            <a:off x="3959932" y="5085184"/>
            <a:ext cx="612068" cy="5760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7" idx="0"/>
            <a:endCxn id="23" idx="2"/>
          </p:cNvCxnSpPr>
          <p:nvPr/>
        </p:nvCxnSpPr>
        <p:spPr>
          <a:xfrm flipH="1" flipV="1">
            <a:off x="5976156" y="2780928"/>
            <a:ext cx="36004" cy="64807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9" idx="2"/>
            <a:endCxn id="22" idx="3"/>
          </p:cNvCxnSpPr>
          <p:nvPr/>
        </p:nvCxnSpPr>
        <p:spPr>
          <a:xfrm flipH="1">
            <a:off x="5076056" y="5805264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Indexing Methods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Trie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Typed “</a:t>
            </a:r>
            <a:r>
              <a:rPr lang="en-US" altLang="ko-KR" i="1" dirty="0" err="1" smtClean="0"/>
              <a:t>li</a:t>
            </a:r>
            <a:r>
              <a:rPr lang="en-US" altLang="ko-KR" dirty="0" smtClean="0"/>
              <a:t>”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4067944" y="2348880"/>
            <a:ext cx="1008112" cy="57606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10: l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4067944" y="1268760"/>
            <a:ext cx="1008112" cy="57606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0: \0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5508104" y="3429000"/>
            <a:ext cx="1008112" cy="5760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14: u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508104" y="4509120"/>
            <a:ext cx="1008112" cy="5760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15: </a:t>
            </a:r>
            <a:r>
              <a:rPr lang="en-US" altLang="ko-KR" sz="1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5508104" y="5517232"/>
            <a:ext cx="1008112" cy="5760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16: s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627784" y="3429000"/>
            <a:ext cx="1008112" cy="57606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11: </a:t>
            </a:r>
            <a:r>
              <a:rPr lang="en-US" altLang="ko-KR" sz="1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627784" y="4509120"/>
            <a:ext cx="1008112" cy="57606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12: n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067944" y="4509120"/>
            <a:ext cx="1008112" cy="57606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13: u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13" name="직선 화살표 연결선 12"/>
          <p:cNvCxnSpPr>
            <a:stCxn id="6" idx="4"/>
            <a:endCxn id="5" idx="0"/>
          </p:cNvCxnSpPr>
          <p:nvPr/>
        </p:nvCxnSpPr>
        <p:spPr>
          <a:xfrm>
            <a:off x="4572000" y="1844824"/>
            <a:ext cx="0" cy="50405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5" idx="3"/>
            <a:endCxn id="10" idx="7"/>
          </p:cNvCxnSpPr>
          <p:nvPr/>
        </p:nvCxnSpPr>
        <p:spPr>
          <a:xfrm flipH="1">
            <a:off x="3488261" y="2840581"/>
            <a:ext cx="727318" cy="6727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5" idx="5"/>
            <a:endCxn id="7" idx="1"/>
          </p:cNvCxnSpPr>
          <p:nvPr/>
        </p:nvCxnSpPr>
        <p:spPr>
          <a:xfrm>
            <a:off x="4928421" y="2840581"/>
            <a:ext cx="727318" cy="6727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0" idx="4"/>
            <a:endCxn id="11" idx="0"/>
          </p:cNvCxnSpPr>
          <p:nvPr/>
        </p:nvCxnSpPr>
        <p:spPr>
          <a:xfrm>
            <a:off x="3131840" y="4005064"/>
            <a:ext cx="0" cy="50405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0" idx="5"/>
            <a:endCxn id="12" idx="1"/>
          </p:cNvCxnSpPr>
          <p:nvPr/>
        </p:nvCxnSpPr>
        <p:spPr>
          <a:xfrm>
            <a:off x="3488261" y="3920701"/>
            <a:ext cx="727318" cy="6727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7" idx="4"/>
            <a:endCxn id="8" idx="0"/>
          </p:cNvCxnSpPr>
          <p:nvPr/>
        </p:nvCxnSpPr>
        <p:spPr>
          <a:xfrm>
            <a:off x="6012160" y="4005064"/>
            <a:ext cx="0" cy="50405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8" idx="4"/>
            <a:endCxn id="9" idx="0"/>
          </p:cNvCxnSpPr>
          <p:nvPr/>
        </p:nvCxnSpPr>
        <p:spPr>
          <a:xfrm>
            <a:off x="6012160" y="5085184"/>
            <a:ext cx="0" cy="4320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843808" y="5661248"/>
            <a:ext cx="64807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3, 4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635896" y="5661248"/>
            <a:ext cx="64807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5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427984" y="5661248"/>
            <a:ext cx="64807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7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652120" y="2492896"/>
            <a:ext cx="64807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4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843808" y="2492896"/>
            <a:ext cx="648072" cy="288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25" name="직선 화살표 연결선 24"/>
          <p:cNvCxnSpPr>
            <a:stCxn id="10" idx="0"/>
            <a:endCxn id="24" idx="2"/>
          </p:cNvCxnSpPr>
          <p:nvPr/>
        </p:nvCxnSpPr>
        <p:spPr>
          <a:xfrm flipV="1">
            <a:off x="3131840" y="2780928"/>
            <a:ext cx="36004" cy="64807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1" idx="4"/>
            <a:endCxn id="20" idx="0"/>
          </p:cNvCxnSpPr>
          <p:nvPr/>
        </p:nvCxnSpPr>
        <p:spPr>
          <a:xfrm>
            <a:off x="3131840" y="5085184"/>
            <a:ext cx="36004" cy="5760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2" idx="4"/>
            <a:endCxn id="21" idx="0"/>
          </p:cNvCxnSpPr>
          <p:nvPr/>
        </p:nvCxnSpPr>
        <p:spPr>
          <a:xfrm flipH="1">
            <a:off x="3959932" y="5085184"/>
            <a:ext cx="612068" cy="5760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7" idx="0"/>
            <a:endCxn id="23" idx="2"/>
          </p:cNvCxnSpPr>
          <p:nvPr/>
        </p:nvCxnSpPr>
        <p:spPr>
          <a:xfrm flipH="1" flipV="1">
            <a:off x="5976156" y="2780928"/>
            <a:ext cx="36004" cy="64807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9" idx="2"/>
            <a:endCxn id="22" idx="3"/>
          </p:cNvCxnSpPr>
          <p:nvPr/>
        </p:nvCxnSpPr>
        <p:spPr>
          <a:xfrm flipH="1">
            <a:off x="5076056" y="5805264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Indexing Methods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Trie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Typed “</a:t>
            </a:r>
            <a:r>
              <a:rPr lang="en-US" altLang="ko-KR" i="1" dirty="0" err="1" smtClean="0"/>
              <a:t>li</a:t>
            </a:r>
            <a:r>
              <a:rPr lang="en-US" altLang="ko-KR" dirty="0" smtClean="0"/>
              <a:t>”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4067944" y="2348880"/>
            <a:ext cx="1008112" cy="57606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10: l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4067944" y="1268760"/>
            <a:ext cx="1008112" cy="57606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0: \0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5508104" y="3429000"/>
            <a:ext cx="1008112" cy="5760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14: u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508104" y="4509120"/>
            <a:ext cx="1008112" cy="5760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15: </a:t>
            </a:r>
            <a:r>
              <a:rPr lang="en-US" altLang="ko-KR" sz="1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5508104" y="5517232"/>
            <a:ext cx="1008112" cy="5760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16: s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627784" y="3429000"/>
            <a:ext cx="1008112" cy="57606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11: </a:t>
            </a:r>
            <a:r>
              <a:rPr lang="en-US" altLang="ko-KR" sz="1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627784" y="4509120"/>
            <a:ext cx="1008112" cy="57606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12: n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067944" y="4509120"/>
            <a:ext cx="1008112" cy="57606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13: u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13" name="직선 화살표 연결선 12"/>
          <p:cNvCxnSpPr>
            <a:stCxn id="6" idx="4"/>
            <a:endCxn id="5" idx="0"/>
          </p:cNvCxnSpPr>
          <p:nvPr/>
        </p:nvCxnSpPr>
        <p:spPr>
          <a:xfrm>
            <a:off x="4572000" y="1844824"/>
            <a:ext cx="0" cy="50405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5" idx="3"/>
            <a:endCxn id="10" idx="7"/>
          </p:cNvCxnSpPr>
          <p:nvPr/>
        </p:nvCxnSpPr>
        <p:spPr>
          <a:xfrm flipH="1">
            <a:off x="3488261" y="2840581"/>
            <a:ext cx="727318" cy="6727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5" idx="5"/>
            <a:endCxn id="7" idx="1"/>
          </p:cNvCxnSpPr>
          <p:nvPr/>
        </p:nvCxnSpPr>
        <p:spPr>
          <a:xfrm>
            <a:off x="4928421" y="2840581"/>
            <a:ext cx="727318" cy="6727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0" idx="4"/>
            <a:endCxn id="11" idx="0"/>
          </p:cNvCxnSpPr>
          <p:nvPr/>
        </p:nvCxnSpPr>
        <p:spPr>
          <a:xfrm>
            <a:off x="3131840" y="4005064"/>
            <a:ext cx="0" cy="50405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0" idx="5"/>
            <a:endCxn id="12" idx="1"/>
          </p:cNvCxnSpPr>
          <p:nvPr/>
        </p:nvCxnSpPr>
        <p:spPr>
          <a:xfrm>
            <a:off x="3488261" y="3920701"/>
            <a:ext cx="727318" cy="6727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7" idx="4"/>
            <a:endCxn id="8" idx="0"/>
          </p:cNvCxnSpPr>
          <p:nvPr/>
        </p:nvCxnSpPr>
        <p:spPr>
          <a:xfrm>
            <a:off x="6012160" y="4005064"/>
            <a:ext cx="0" cy="50405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8" idx="4"/>
            <a:endCxn id="9" idx="0"/>
          </p:cNvCxnSpPr>
          <p:nvPr/>
        </p:nvCxnSpPr>
        <p:spPr>
          <a:xfrm>
            <a:off x="6012160" y="5085184"/>
            <a:ext cx="0" cy="4320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843808" y="5661248"/>
            <a:ext cx="648072" cy="288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3, 4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635896" y="5661248"/>
            <a:ext cx="648072" cy="288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5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427984" y="5661248"/>
            <a:ext cx="64807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7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652120" y="2492896"/>
            <a:ext cx="64807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4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843808" y="2492896"/>
            <a:ext cx="648072" cy="288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25" name="직선 화살표 연결선 24"/>
          <p:cNvCxnSpPr>
            <a:stCxn id="10" idx="0"/>
            <a:endCxn id="24" idx="2"/>
          </p:cNvCxnSpPr>
          <p:nvPr/>
        </p:nvCxnSpPr>
        <p:spPr>
          <a:xfrm flipV="1">
            <a:off x="3131840" y="2780928"/>
            <a:ext cx="36004" cy="64807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1" idx="4"/>
            <a:endCxn id="20" idx="0"/>
          </p:cNvCxnSpPr>
          <p:nvPr/>
        </p:nvCxnSpPr>
        <p:spPr>
          <a:xfrm>
            <a:off x="3131840" y="5085184"/>
            <a:ext cx="36004" cy="5760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2" idx="4"/>
            <a:endCxn id="21" idx="0"/>
          </p:cNvCxnSpPr>
          <p:nvPr/>
        </p:nvCxnSpPr>
        <p:spPr>
          <a:xfrm flipH="1">
            <a:off x="3959932" y="5085184"/>
            <a:ext cx="612068" cy="5760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7" idx="0"/>
            <a:endCxn id="23" idx="2"/>
          </p:cNvCxnSpPr>
          <p:nvPr/>
        </p:nvCxnSpPr>
        <p:spPr>
          <a:xfrm flipH="1" flipV="1">
            <a:off x="5976156" y="2780928"/>
            <a:ext cx="36004" cy="64807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9" idx="2"/>
            <a:endCxn id="22" idx="3"/>
          </p:cNvCxnSpPr>
          <p:nvPr/>
        </p:nvCxnSpPr>
        <p:spPr>
          <a:xfrm flipH="1">
            <a:off x="5076056" y="5805264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Indexing Methods</a:t>
            </a:r>
          </a:p>
          <a:p>
            <a:r>
              <a:rPr lang="en-US" altLang="ko-KR" b="1" u="sng" dirty="0" smtClean="0">
                <a:solidFill>
                  <a:srgbClr val="C00000"/>
                </a:solidFill>
              </a:rPr>
              <a:t>Single Keyword</a:t>
            </a:r>
            <a:endParaRPr lang="en-US" altLang="ko-KR" b="1" u="sng" dirty="0" smtClean="0">
              <a:solidFill>
                <a:srgbClr val="C00000"/>
              </a:solidFill>
            </a:endParaRP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 Keywords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Experiments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Conclusions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Single Keyword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28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9058" y="1058063"/>
            <a:ext cx="6685310" cy="547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Single Keyword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Example</a:t>
            </a:r>
          </a:p>
          <a:p>
            <a:pPr lvl="1"/>
            <a:r>
              <a:rPr lang="en-US" altLang="ko-KR" dirty="0" smtClean="0"/>
              <a:t>Query = “</a:t>
            </a:r>
            <a:r>
              <a:rPr lang="en-US" altLang="ko-KR" b="1" i="1" dirty="0" err="1" smtClean="0"/>
              <a:t>nlis</a:t>
            </a:r>
            <a:r>
              <a:rPr lang="en-US" altLang="ko-KR" dirty="0" smtClean="0"/>
              <a:t>”, edit distance threshold = </a:t>
            </a:r>
            <a:r>
              <a:rPr lang="en-US" altLang="ko-KR" b="1" dirty="0" smtClean="0"/>
              <a:t>2</a:t>
            </a:r>
            <a:endParaRPr lang="en-US" altLang="ko-KR" b="1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6300192" y="2348880"/>
            <a:ext cx="1008112" cy="5760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10: l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6300192" y="1268760"/>
            <a:ext cx="1008112" cy="5760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0: \0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7740352" y="3429000"/>
            <a:ext cx="1008112" cy="5760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14: u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7740352" y="4509120"/>
            <a:ext cx="1008112" cy="5760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15: </a:t>
            </a:r>
            <a:r>
              <a:rPr lang="en-US" altLang="ko-KR" sz="1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740352" y="5517232"/>
            <a:ext cx="1008112" cy="5760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16: s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860032" y="3429000"/>
            <a:ext cx="1008112" cy="5760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11: </a:t>
            </a:r>
            <a:r>
              <a:rPr lang="en-US" altLang="ko-KR" sz="1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860032" y="4509120"/>
            <a:ext cx="1008112" cy="5760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12: n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6300192" y="4509120"/>
            <a:ext cx="1008112" cy="5760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13: u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14" name="직선 화살표 연결선 13"/>
          <p:cNvCxnSpPr>
            <a:stCxn id="6" idx="4"/>
            <a:endCxn id="5" idx="0"/>
          </p:cNvCxnSpPr>
          <p:nvPr/>
        </p:nvCxnSpPr>
        <p:spPr>
          <a:xfrm>
            <a:off x="6804248" y="1844824"/>
            <a:ext cx="0" cy="50405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5" idx="3"/>
            <a:endCxn id="10" idx="7"/>
          </p:cNvCxnSpPr>
          <p:nvPr/>
        </p:nvCxnSpPr>
        <p:spPr>
          <a:xfrm flipH="1">
            <a:off x="5720509" y="2840581"/>
            <a:ext cx="727318" cy="6727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5" idx="5"/>
            <a:endCxn id="7" idx="1"/>
          </p:cNvCxnSpPr>
          <p:nvPr/>
        </p:nvCxnSpPr>
        <p:spPr>
          <a:xfrm>
            <a:off x="7160669" y="2840581"/>
            <a:ext cx="727318" cy="6727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0" idx="4"/>
            <a:endCxn id="11" idx="0"/>
          </p:cNvCxnSpPr>
          <p:nvPr/>
        </p:nvCxnSpPr>
        <p:spPr>
          <a:xfrm>
            <a:off x="5364088" y="4005064"/>
            <a:ext cx="0" cy="50405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0" idx="5"/>
            <a:endCxn id="12" idx="1"/>
          </p:cNvCxnSpPr>
          <p:nvPr/>
        </p:nvCxnSpPr>
        <p:spPr>
          <a:xfrm>
            <a:off x="5720509" y="3920701"/>
            <a:ext cx="727318" cy="6727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7" idx="4"/>
            <a:endCxn id="8" idx="0"/>
          </p:cNvCxnSpPr>
          <p:nvPr/>
        </p:nvCxnSpPr>
        <p:spPr>
          <a:xfrm>
            <a:off x="8244408" y="4005064"/>
            <a:ext cx="0" cy="50405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8" idx="4"/>
            <a:endCxn id="9" idx="0"/>
          </p:cNvCxnSpPr>
          <p:nvPr/>
        </p:nvCxnSpPr>
        <p:spPr>
          <a:xfrm>
            <a:off x="8244408" y="5085184"/>
            <a:ext cx="0" cy="4320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5076056" y="5661248"/>
            <a:ext cx="64807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3, 4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868144" y="5661248"/>
            <a:ext cx="64807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5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60232" y="5661248"/>
            <a:ext cx="64807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7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884368" y="2492896"/>
            <a:ext cx="64807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4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076056" y="2492896"/>
            <a:ext cx="64807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33" name="직선 화살표 연결선 32"/>
          <p:cNvCxnSpPr>
            <a:stCxn id="10" idx="0"/>
            <a:endCxn id="31" idx="2"/>
          </p:cNvCxnSpPr>
          <p:nvPr/>
        </p:nvCxnSpPr>
        <p:spPr>
          <a:xfrm flipV="1">
            <a:off x="5364088" y="2780928"/>
            <a:ext cx="36004" cy="64807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11" idx="4"/>
            <a:endCxn id="27" idx="0"/>
          </p:cNvCxnSpPr>
          <p:nvPr/>
        </p:nvCxnSpPr>
        <p:spPr>
          <a:xfrm>
            <a:off x="5364088" y="5085184"/>
            <a:ext cx="36004" cy="5760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12" idx="4"/>
            <a:endCxn id="28" idx="0"/>
          </p:cNvCxnSpPr>
          <p:nvPr/>
        </p:nvCxnSpPr>
        <p:spPr>
          <a:xfrm flipH="1">
            <a:off x="6192180" y="5085184"/>
            <a:ext cx="612068" cy="5760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7" idx="0"/>
            <a:endCxn id="30" idx="2"/>
          </p:cNvCxnSpPr>
          <p:nvPr/>
        </p:nvCxnSpPr>
        <p:spPr>
          <a:xfrm flipH="1" flipV="1">
            <a:off x="8208404" y="2780928"/>
            <a:ext cx="36004" cy="64807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9" idx="2"/>
            <a:endCxn id="29" idx="3"/>
          </p:cNvCxnSpPr>
          <p:nvPr/>
        </p:nvCxnSpPr>
        <p:spPr>
          <a:xfrm flipH="1">
            <a:off x="7308304" y="5805264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/>
          <p:cNvSpPr/>
          <p:nvPr/>
        </p:nvSpPr>
        <p:spPr>
          <a:xfrm>
            <a:off x="5940152" y="260648"/>
            <a:ext cx="432048" cy="4320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016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0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6588224" y="260648"/>
            <a:ext cx="432048" cy="4320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7236296" y="260648"/>
            <a:ext cx="432048" cy="4320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2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56" name="모서리가 둥근 사각형 설명선 55"/>
          <p:cNvSpPr/>
          <p:nvPr/>
        </p:nvSpPr>
        <p:spPr>
          <a:xfrm>
            <a:off x="7956376" y="116632"/>
            <a:ext cx="1080120" cy="504056"/>
          </a:xfrm>
          <a:prstGeom prst="wedgeRoundRectCallout">
            <a:avLst>
              <a:gd name="adj1" fmla="val -76939"/>
              <a:gd name="adj2" fmla="val -6697"/>
              <a:gd name="adj3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Edit distance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100" dirty="0" smtClean="0"/>
              <a:t>http://</a:t>
            </a:r>
            <a:r>
              <a:rPr lang="en-US" altLang="ko-KR" sz="1100" dirty="0" smtClean="0"/>
              <a:t>searchenginewatch.com/article/2128218/Google-Searchers-Use-Autocomplete-Most-Ignore-Google-Instant-Eye-Tracking-Study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90675" y="1652588"/>
            <a:ext cx="5962650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Single Keyword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Initial state: “”</a:t>
            </a:r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Query = “</a:t>
            </a:r>
            <a:r>
              <a:rPr lang="en-US" altLang="ko-KR" b="1" i="1" dirty="0" err="1" smtClean="0">
                <a:solidFill>
                  <a:prstClr val="black"/>
                </a:solidFill>
              </a:rPr>
              <a:t>nlis</a:t>
            </a:r>
            <a:r>
              <a:rPr lang="en-US" altLang="ko-KR" dirty="0" smtClean="0">
                <a:solidFill>
                  <a:prstClr val="black"/>
                </a:solidFill>
              </a:rPr>
              <a:t>”, edit distance threshold = </a:t>
            </a:r>
            <a:r>
              <a:rPr lang="en-US" altLang="ko-KR" b="1" dirty="0" smtClean="0">
                <a:solidFill>
                  <a:prstClr val="black"/>
                </a:solidFill>
              </a:rPr>
              <a:t>2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6300192" y="2348880"/>
            <a:ext cx="1008112" cy="57606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10: l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6300192" y="1268760"/>
            <a:ext cx="1008112" cy="57606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016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0: \0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7740352" y="3429000"/>
            <a:ext cx="1008112" cy="57606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14: u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7740352" y="4509120"/>
            <a:ext cx="1008112" cy="5760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15: </a:t>
            </a:r>
            <a:r>
              <a:rPr lang="en-US" altLang="ko-KR" sz="1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740352" y="5517232"/>
            <a:ext cx="1008112" cy="5760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16: s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860032" y="3429000"/>
            <a:ext cx="1008112" cy="57606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11: </a:t>
            </a:r>
            <a:r>
              <a:rPr lang="en-US" altLang="ko-KR" sz="1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860032" y="4509120"/>
            <a:ext cx="1008112" cy="5760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12: n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6300192" y="4509120"/>
            <a:ext cx="1008112" cy="5760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13: u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14" name="직선 화살표 연결선 13"/>
          <p:cNvCxnSpPr>
            <a:stCxn id="6" idx="4"/>
            <a:endCxn id="5" idx="0"/>
          </p:cNvCxnSpPr>
          <p:nvPr/>
        </p:nvCxnSpPr>
        <p:spPr>
          <a:xfrm>
            <a:off x="6804248" y="1844824"/>
            <a:ext cx="0" cy="50405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5" idx="3"/>
            <a:endCxn id="10" idx="7"/>
          </p:cNvCxnSpPr>
          <p:nvPr/>
        </p:nvCxnSpPr>
        <p:spPr>
          <a:xfrm flipH="1">
            <a:off x="5720509" y="2840581"/>
            <a:ext cx="727318" cy="6727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5" idx="5"/>
            <a:endCxn id="7" idx="1"/>
          </p:cNvCxnSpPr>
          <p:nvPr/>
        </p:nvCxnSpPr>
        <p:spPr>
          <a:xfrm>
            <a:off x="7160669" y="2840581"/>
            <a:ext cx="727318" cy="6727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0" idx="4"/>
            <a:endCxn id="11" idx="0"/>
          </p:cNvCxnSpPr>
          <p:nvPr/>
        </p:nvCxnSpPr>
        <p:spPr>
          <a:xfrm>
            <a:off x="5364088" y="4005064"/>
            <a:ext cx="0" cy="50405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0" idx="5"/>
            <a:endCxn id="12" idx="1"/>
          </p:cNvCxnSpPr>
          <p:nvPr/>
        </p:nvCxnSpPr>
        <p:spPr>
          <a:xfrm>
            <a:off x="5720509" y="3920701"/>
            <a:ext cx="727318" cy="6727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7" idx="4"/>
            <a:endCxn id="8" idx="0"/>
          </p:cNvCxnSpPr>
          <p:nvPr/>
        </p:nvCxnSpPr>
        <p:spPr>
          <a:xfrm>
            <a:off x="8244408" y="4005064"/>
            <a:ext cx="0" cy="50405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8" idx="4"/>
            <a:endCxn id="9" idx="0"/>
          </p:cNvCxnSpPr>
          <p:nvPr/>
        </p:nvCxnSpPr>
        <p:spPr>
          <a:xfrm>
            <a:off x="8244408" y="5085184"/>
            <a:ext cx="0" cy="4320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5076056" y="5661248"/>
            <a:ext cx="64807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3, 4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868144" y="5661248"/>
            <a:ext cx="64807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5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60232" y="5661248"/>
            <a:ext cx="64807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7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884368" y="2492896"/>
            <a:ext cx="64807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4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076056" y="2492896"/>
            <a:ext cx="64807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33" name="직선 화살표 연결선 32"/>
          <p:cNvCxnSpPr>
            <a:stCxn id="10" idx="0"/>
            <a:endCxn id="31" idx="2"/>
          </p:cNvCxnSpPr>
          <p:nvPr/>
        </p:nvCxnSpPr>
        <p:spPr>
          <a:xfrm flipV="1">
            <a:off x="5364088" y="2780928"/>
            <a:ext cx="36004" cy="64807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11" idx="4"/>
            <a:endCxn id="27" idx="0"/>
          </p:cNvCxnSpPr>
          <p:nvPr/>
        </p:nvCxnSpPr>
        <p:spPr>
          <a:xfrm>
            <a:off x="5364088" y="5085184"/>
            <a:ext cx="36004" cy="5760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12" idx="4"/>
            <a:endCxn id="28" idx="0"/>
          </p:cNvCxnSpPr>
          <p:nvPr/>
        </p:nvCxnSpPr>
        <p:spPr>
          <a:xfrm flipH="1">
            <a:off x="6192180" y="5085184"/>
            <a:ext cx="612068" cy="5760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7" idx="0"/>
            <a:endCxn id="30" idx="2"/>
          </p:cNvCxnSpPr>
          <p:nvPr/>
        </p:nvCxnSpPr>
        <p:spPr>
          <a:xfrm flipH="1" flipV="1">
            <a:off x="8208404" y="2780928"/>
            <a:ext cx="36004" cy="64807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9" idx="2"/>
            <a:endCxn id="29" idx="3"/>
          </p:cNvCxnSpPr>
          <p:nvPr/>
        </p:nvCxnSpPr>
        <p:spPr>
          <a:xfrm flipH="1">
            <a:off x="7308304" y="5805264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5940152" y="260648"/>
            <a:ext cx="432048" cy="4320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016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0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6588224" y="260648"/>
            <a:ext cx="432048" cy="4320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7236296" y="260648"/>
            <a:ext cx="432048" cy="4320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2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40" name="모서리가 둥근 사각형 설명선 39"/>
          <p:cNvSpPr/>
          <p:nvPr/>
        </p:nvSpPr>
        <p:spPr>
          <a:xfrm>
            <a:off x="7956376" y="116632"/>
            <a:ext cx="1080120" cy="504056"/>
          </a:xfrm>
          <a:prstGeom prst="wedgeRoundRectCallout">
            <a:avLst>
              <a:gd name="adj1" fmla="val -76939"/>
              <a:gd name="adj2" fmla="val -6697"/>
              <a:gd name="adj3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Edit distance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/>
        </p:nvGraphicFramePr>
        <p:xfrm>
          <a:off x="179513" y="1988840"/>
          <a:ext cx="4392485" cy="24482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8497"/>
                <a:gridCol w="878497"/>
                <a:gridCol w="878497"/>
                <a:gridCol w="878497"/>
                <a:gridCol w="878497"/>
              </a:tblGrid>
              <a:tr h="4896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Φ</a:t>
                      </a:r>
                      <a:r>
                        <a:rPr lang="en-US" altLang="ko-KR" sz="1200" i="1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ε</a:t>
                      </a:r>
                      <a:endParaRPr lang="ko-KR" altLang="en-US" sz="1200" i="1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Delete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Substitute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Match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Insert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</a:tr>
              <a:tr h="4896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&lt;0,0&gt;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</a:tr>
              <a:tr h="4896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&lt;10,1&gt;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</a:tr>
              <a:tr h="4896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&lt;11,2&gt;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</a:tr>
              <a:tr h="4896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&lt;14,2&gt;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Single Keyword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Typed</a:t>
            </a:r>
            <a:r>
              <a:rPr lang="en-US" altLang="ko-KR" dirty="0" smtClean="0"/>
              <a:t>: “</a:t>
            </a:r>
            <a:r>
              <a:rPr lang="en-US" altLang="ko-KR" b="1" i="1" dirty="0" smtClean="0"/>
              <a:t>n</a:t>
            </a:r>
            <a:r>
              <a:rPr lang="en-US" altLang="ko-KR" dirty="0" smtClean="0"/>
              <a:t>”</a:t>
            </a:r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Query = “</a:t>
            </a:r>
            <a:r>
              <a:rPr lang="en-US" altLang="ko-KR" b="1" i="1" dirty="0" err="1" smtClean="0">
                <a:solidFill>
                  <a:prstClr val="black"/>
                </a:solidFill>
              </a:rPr>
              <a:t>nlis</a:t>
            </a:r>
            <a:r>
              <a:rPr lang="en-US" altLang="ko-KR" dirty="0" smtClean="0">
                <a:solidFill>
                  <a:prstClr val="black"/>
                </a:solidFill>
              </a:rPr>
              <a:t>”, edit distance threshold = </a:t>
            </a:r>
            <a:r>
              <a:rPr lang="en-US" altLang="ko-KR" b="1" dirty="0" smtClean="0">
                <a:solidFill>
                  <a:prstClr val="black"/>
                </a:solidFill>
              </a:rPr>
              <a:t>2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5940152" y="260648"/>
            <a:ext cx="432048" cy="4320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016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0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6588224" y="260648"/>
            <a:ext cx="432048" cy="4320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7236296" y="260648"/>
            <a:ext cx="432048" cy="4320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2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40" name="모서리가 둥근 사각형 설명선 39"/>
          <p:cNvSpPr/>
          <p:nvPr/>
        </p:nvSpPr>
        <p:spPr>
          <a:xfrm>
            <a:off x="7956376" y="116632"/>
            <a:ext cx="1080120" cy="504056"/>
          </a:xfrm>
          <a:prstGeom prst="wedgeRoundRectCallout">
            <a:avLst>
              <a:gd name="adj1" fmla="val -76939"/>
              <a:gd name="adj2" fmla="val -6697"/>
              <a:gd name="adj3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Edit distance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/>
        </p:nvGraphicFramePr>
        <p:xfrm>
          <a:off x="179512" y="1988840"/>
          <a:ext cx="4392485" cy="24482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8497"/>
                <a:gridCol w="878497"/>
                <a:gridCol w="878497"/>
                <a:gridCol w="878497"/>
                <a:gridCol w="878497"/>
              </a:tblGrid>
              <a:tr h="4896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Φ</a:t>
                      </a:r>
                      <a:r>
                        <a:rPr lang="en-US" altLang="ko-KR" sz="1200" i="1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ε</a:t>
                      </a:r>
                      <a:endParaRPr lang="ko-KR" altLang="en-US" sz="1200" i="1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Delete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Substitute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Match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Insert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</a:tr>
              <a:tr h="4896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&lt;0,0&gt;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&lt;0,1&gt;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&lt;10,1&gt;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</a:tr>
              <a:tr h="4896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&lt;10,1&gt;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&lt;10,2&gt;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&lt;11,2&gt;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&lt;14,2&gt;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</a:tr>
              <a:tr h="4896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&lt;11,2&gt;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&lt;12,2&gt;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</a:tr>
              <a:tr h="4896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&lt;14,2&gt;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44" name="타원 43"/>
          <p:cNvSpPr/>
          <p:nvPr/>
        </p:nvSpPr>
        <p:spPr>
          <a:xfrm>
            <a:off x="6300192" y="2348880"/>
            <a:ext cx="1008112" cy="57606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10: l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6300192" y="1268760"/>
            <a:ext cx="1008112" cy="57606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016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0: \0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7740352" y="3429000"/>
            <a:ext cx="1008112" cy="57606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14: u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7740352" y="4509120"/>
            <a:ext cx="1008112" cy="5760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15: </a:t>
            </a:r>
            <a:r>
              <a:rPr lang="en-US" altLang="ko-KR" sz="1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7740352" y="5517232"/>
            <a:ext cx="1008112" cy="5760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16: s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4860032" y="3429000"/>
            <a:ext cx="1008112" cy="57606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11: </a:t>
            </a:r>
            <a:r>
              <a:rPr lang="en-US" altLang="ko-KR" sz="1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4860032" y="4509120"/>
            <a:ext cx="1008112" cy="5760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12: n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6300192" y="4509120"/>
            <a:ext cx="1008112" cy="5760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13: u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52" name="직선 화살표 연결선 51"/>
          <p:cNvCxnSpPr>
            <a:stCxn id="45" idx="4"/>
            <a:endCxn id="44" idx="0"/>
          </p:cNvCxnSpPr>
          <p:nvPr/>
        </p:nvCxnSpPr>
        <p:spPr>
          <a:xfrm>
            <a:off x="6804248" y="1844824"/>
            <a:ext cx="0" cy="50405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44" idx="3"/>
            <a:endCxn id="49" idx="7"/>
          </p:cNvCxnSpPr>
          <p:nvPr/>
        </p:nvCxnSpPr>
        <p:spPr>
          <a:xfrm flipH="1">
            <a:off x="5720509" y="2840581"/>
            <a:ext cx="727318" cy="6727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44" idx="5"/>
            <a:endCxn id="46" idx="1"/>
          </p:cNvCxnSpPr>
          <p:nvPr/>
        </p:nvCxnSpPr>
        <p:spPr>
          <a:xfrm>
            <a:off x="7160669" y="2840581"/>
            <a:ext cx="727318" cy="6727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49" idx="4"/>
            <a:endCxn id="50" idx="0"/>
          </p:cNvCxnSpPr>
          <p:nvPr/>
        </p:nvCxnSpPr>
        <p:spPr>
          <a:xfrm>
            <a:off x="5364088" y="4005064"/>
            <a:ext cx="0" cy="50405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49" idx="5"/>
            <a:endCxn id="51" idx="1"/>
          </p:cNvCxnSpPr>
          <p:nvPr/>
        </p:nvCxnSpPr>
        <p:spPr>
          <a:xfrm>
            <a:off x="5720509" y="3920701"/>
            <a:ext cx="727318" cy="6727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46" idx="4"/>
            <a:endCxn id="47" idx="0"/>
          </p:cNvCxnSpPr>
          <p:nvPr/>
        </p:nvCxnSpPr>
        <p:spPr>
          <a:xfrm>
            <a:off x="8244408" y="4005064"/>
            <a:ext cx="0" cy="50405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47" idx="4"/>
            <a:endCxn id="48" idx="0"/>
          </p:cNvCxnSpPr>
          <p:nvPr/>
        </p:nvCxnSpPr>
        <p:spPr>
          <a:xfrm>
            <a:off x="8244408" y="5085184"/>
            <a:ext cx="0" cy="4320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5076056" y="5661248"/>
            <a:ext cx="64807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3, 4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868144" y="5661248"/>
            <a:ext cx="64807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5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660232" y="5661248"/>
            <a:ext cx="64807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7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884368" y="2492896"/>
            <a:ext cx="64807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4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076056" y="2492896"/>
            <a:ext cx="64807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64" name="직선 화살표 연결선 63"/>
          <p:cNvCxnSpPr>
            <a:stCxn id="49" idx="0"/>
            <a:endCxn id="63" idx="2"/>
          </p:cNvCxnSpPr>
          <p:nvPr/>
        </p:nvCxnSpPr>
        <p:spPr>
          <a:xfrm flipV="1">
            <a:off x="5364088" y="2780928"/>
            <a:ext cx="36004" cy="64807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50" idx="4"/>
            <a:endCxn id="59" idx="0"/>
          </p:cNvCxnSpPr>
          <p:nvPr/>
        </p:nvCxnSpPr>
        <p:spPr>
          <a:xfrm>
            <a:off x="5364088" y="5085184"/>
            <a:ext cx="36004" cy="5760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51" idx="4"/>
            <a:endCxn id="60" idx="0"/>
          </p:cNvCxnSpPr>
          <p:nvPr/>
        </p:nvCxnSpPr>
        <p:spPr>
          <a:xfrm flipH="1">
            <a:off x="6192180" y="5085184"/>
            <a:ext cx="612068" cy="5760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46" idx="0"/>
            <a:endCxn id="62" idx="2"/>
          </p:cNvCxnSpPr>
          <p:nvPr/>
        </p:nvCxnSpPr>
        <p:spPr>
          <a:xfrm flipH="1" flipV="1">
            <a:off x="8208404" y="2780928"/>
            <a:ext cx="36004" cy="64807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48" idx="2"/>
            <a:endCxn id="61" idx="3"/>
          </p:cNvCxnSpPr>
          <p:nvPr/>
        </p:nvCxnSpPr>
        <p:spPr>
          <a:xfrm flipH="1">
            <a:off x="7308304" y="5805264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Single Keyword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Typed</a:t>
            </a:r>
            <a:r>
              <a:rPr lang="en-US" altLang="ko-KR" dirty="0" smtClean="0"/>
              <a:t>: “</a:t>
            </a:r>
            <a:r>
              <a:rPr lang="en-US" altLang="ko-KR" b="1" i="1" dirty="0" smtClean="0"/>
              <a:t>n</a:t>
            </a:r>
            <a:r>
              <a:rPr lang="en-US" altLang="ko-KR" dirty="0" smtClean="0"/>
              <a:t>”</a:t>
            </a:r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Query = “</a:t>
            </a:r>
            <a:r>
              <a:rPr lang="en-US" altLang="ko-KR" b="1" i="1" dirty="0" err="1" smtClean="0">
                <a:solidFill>
                  <a:prstClr val="black"/>
                </a:solidFill>
              </a:rPr>
              <a:t>nlis</a:t>
            </a:r>
            <a:r>
              <a:rPr lang="en-US" altLang="ko-KR" dirty="0" smtClean="0">
                <a:solidFill>
                  <a:prstClr val="black"/>
                </a:solidFill>
              </a:rPr>
              <a:t>”, edit distance threshold = </a:t>
            </a:r>
            <a:r>
              <a:rPr lang="en-US" altLang="ko-KR" b="1" dirty="0" smtClean="0">
                <a:solidFill>
                  <a:prstClr val="black"/>
                </a:solidFill>
              </a:rPr>
              <a:t>2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6300192" y="2348880"/>
            <a:ext cx="1008112" cy="57606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10: l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6300192" y="1268760"/>
            <a:ext cx="1008112" cy="57606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0: \0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7740352" y="3429000"/>
            <a:ext cx="1008112" cy="57606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14: u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7740352" y="4509120"/>
            <a:ext cx="1008112" cy="5760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15: </a:t>
            </a:r>
            <a:r>
              <a:rPr lang="en-US" altLang="ko-KR" sz="1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740352" y="5517232"/>
            <a:ext cx="1008112" cy="5760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16: s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860032" y="3429000"/>
            <a:ext cx="1008112" cy="57606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11: </a:t>
            </a:r>
            <a:r>
              <a:rPr lang="en-US" altLang="ko-KR" sz="1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860032" y="4509120"/>
            <a:ext cx="1008112" cy="57606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12: n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6300192" y="4509120"/>
            <a:ext cx="1008112" cy="5760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13: u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14" name="직선 화살표 연결선 13"/>
          <p:cNvCxnSpPr>
            <a:stCxn id="6" idx="4"/>
            <a:endCxn id="5" idx="0"/>
          </p:cNvCxnSpPr>
          <p:nvPr/>
        </p:nvCxnSpPr>
        <p:spPr>
          <a:xfrm>
            <a:off x="6804248" y="1844824"/>
            <a:ext cx="0" cy="50405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5" idx="3"/>
            <a:endCxn id="10" idx="7"/>
          </p:cNvCxnSpPr>
          <p:nvPr/>
        </p:nvCxnSpPr>
        <p:spPr>
          <a:xfrm flipH="1">
            <a:off x="5720509" y="2840581"/>
            <a:ext cx="727318" cy="6727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5" idx="5"/>
            <a:endCxn id="7" idx="1"/>
          </p:cNvCxnSpPr>
          <p:nvPr/>
        </p:nvCxnSpPr>
        <p:spPr>
          <a:xfrm>
            <a:off x="7160669" y="2840581"/>
            <a:ext cx="727318" cy="6727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0" idx="4"/>
            <a:endCxn id="11" idx="0"/>
          </p:cNvCxnSpPr>
          <p:nvPr/>
        </p:nvCxnSpPr>
        <p:spPr>
          <a:xfrm>
            <a:off x="5364088" y="4005064"/>
            <a:ext cx="0" cy="50405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0" idx="5"/>
            <a:endCxn id="12" idx="1"/>
          </p:cNvCxnSpPr>
          <p:nvPr/>
        </p:nvCxnSpPr>
        <p:spPr>
          <a:xfrm>
            <a:off x="5720509" y="3920701"/>
            <a:ext cx="727318" cy="6727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7" idx="4"/>
            <a:endCxn id="8" idx="0"/>
          </p:cNvCxnSpPr>
          <p:nvPr/>
        </p:nvCxnSpPr>
        <p:spPr>
          <a:xfrm>
            <a:off x="8244408" y="4005064"/>
            <a:ext cx="0" cy="50405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8" idx="4"/>
            <a:endCxn id="9" idx="0"/>
          </p:cNvCxnSpPr>
          <p:nvPr/>
        </p:nvCxnSpPr>
        <p:spPr>
          <a:xfrm>
            <a:off x="8244408" y="5085184"/>
            <a:ext cx="0" cy="4320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5076056" y="5661248"/>
            <a:ext cx="64807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3, 4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868144" y="5661248"/>
            <a:ext cx="64807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5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60232" y="5661248"/>
            <a:ext cx="64807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7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884368" y="2492896"/>
            <a:ext cx="64807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4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076056" y="2492896"/>
            <a:ext cx="64807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33" name="직선 화살표 연결선 32"/>
          <p:cNvCxnSpPr>
            <a:stCxn id="10" idx="0"/>
            <a:endCxn id="31" idx="2"/>
          </p:cNvCxnSpPr>
          <p:nvPr/>
        </p:nvCxnSpPr>
        <p:spPr>
          <a:xfrm flipV="1">
            <a:off x="5364088" y="2780928"/>
            <a:ext cx="36004" cy="64807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11" idx="4"/>
            <a:endCxn id="27" idx="0"/>
          </p:cNvCxnSpPr>
          <p:nvPr/>
        </p:nvCxnSpPr>
        <p:spPr>
          <a:xfrm>
            <a:off x="5364088" y="5085184"/>
            <a:ext cx="36004" cy="5760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12" idx="4"/>
            <a:endCxn id="28" idx="0"/>
          </p:cNvCxnSpPr>
          <p:nvPr/>
        </p:nvCxnSpPr>
        <p:spPr>
          <a:xfrm flipH="1">
            <a:off x="6192180" y="5085184"/>
            <a:ext cx="612068" cy="5760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7" idx="0"/>
            <a:endCxn id="30" idx="2"/>
          </p:cNvCxnSpPr>
          <p:nvPr/>
        </p:nvCxnSpPr>
        <p:spPr>
          <a:xfrm flipH="1" flipV="1">
            <a:off x="8208404" y="2780928"/>
            <a:ext cx="36004" cy="64807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9" idx="2"/>
            <a:endCxn id="29" idx="3"/>
          </p:cNvCxnSpPr>
          <p:nvPr/>
        </p:nvCxnSpPr>
        <p:spPr>
          <a:xfrm flipH="1">
            <a:off x="7308304" y="5805264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5940152" y="260648"/>
            <a:ext cx="432048" cy="4320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016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0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6588224" y="260648"/>
            <a:ext cx="432048" cy="4320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7236296" y="260648"/>
            <a:ext cx="432048" cy="4320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2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40" name="모서리가 둥근 사각형 설명선 39"/>
          <p:cNvSpPr/>
          <p:nvPr/>
        </p:nvSpPr>
        <p:spPr>
          <a:xfrm>
            <a:off x="7956376" y="116632"/>
            <a:ext cx="1080120" cy="504056"/>
          </a:xfrm>
          <a:prstGeom prst="wedgeRoundRectCallout">
            <a:avLst>
              <a:gd name="adj1" fmla="val -76939"/>
              <a:gd name="adj2" fmla="val -6697"/>
              <a:gd name="adj3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Edit distance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/>
        </p:nvGraphicFramePr>
        <p:xfrm>
          <a:off x="179512" y="1988840"/>
          <a:ext cx="4392485" cy="24482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8497"/>
                <a:gridCol w="878497"/>
                <a:gridCol w="878497"/>
                <a:gridCol w="878497"/>
                <a:gridCol w="878497"/>
              </a:tblGrid>
              <a:tr h="4896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Φ</a:t>
                      </a:r>
                      <a:r>
                        <a:rPr lang="en-US" altLang="ko-KR" sz="1200" i="1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ε</a:t>
                      </a:r>
                      <a:endParaRPr lang="ko-KR" altLang="en-US" sz="1200" i="1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Delete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Substitute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Match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Insert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</a:tr>
              <a:tr h="4896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&lt;0,0&gt;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&lt;0,1&gt;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&lt;10,1&gt;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</a:tr>
              <a:tr h="4896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&lt;10,1&gt;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&lt;10,2&gt;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&lt;11,2&gt;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&lt;14,2&gt;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</a:tr>
              <a:tr h="4896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&lt;11,2&gt;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&lt;12,2&gt;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</a:tr>
              <a:tr h="4896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&lt;14,2&gt;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179512" y="5783664"/>
          <a:ext cx="4392488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488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Φ</a:t>
                      </a:r>
                      <a:r>
                        <a:rPr lang="en-US" altLang="ko-KR" sz="1800" i="1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lang="ko-KR" altLang="en-US" sz="1800" i="1" baseline="-25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Times New Roman" pitchFamily="18" charset="0"/>
                          <a:cs typeface="Times New Roman" pitchFamily="18" charset="0"/>
                        </a:rPr>
                        <a:t>&lt;0,1&gt;, &lt;10,1&gt;, &lt;11,2&gt;,</a:t>
                      </a:r>
                      <a:r>
                        <a:rPr lang="en-US" altLang="ko-KR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&lt;12,2&gt;, &lt;14,2&gt;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Single Keyword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Typed: “</a:t>
            </a:r>
            <a:r>
              <a:rPr lang="en-US" altLang="ko-KR" b="1" i="1" dirty="0" smtClean="0"/>
              <a:t>n</a:t>
            </a:r>
            <a:r>
              <a:rPr lang="en-US" altLang="ko-KR" dirty="0" smtClean="0"/>
              <a:t>”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Query = “</a:t>
            </a:r>
            <a:r>
              <a:rPr lang="en-US" altLang="ko-KR" b="1" i="1" dirty="0" err="1" smtClean="0">
                <a:solidFill>
                  <a:prstClr val="black"/>
                </a:solidFill>
              </a:rPr>
              <a:t>nlis</a:t>
            </a:r>
            <a:r>
              <a:rPr lang="en-US" altLang="ko-KR" dirty="0" smtClean="0">
                <a:solidFill>
                  <a:prstClr val="black"/>
                </a:solidFill>
              </a:rPr>
              <a:t>”, edit distance threshold = </a:t>
            </a:r>
            <a:r>
              <a:rPr lang="en-US" altLang="ko-KR" b="1" dirty="0" smtClean="0">
                <a:solidFill>
                  <a:prstClr val="black"/>
                </a:solidFill>
              </a:rPr>
              <a:t>2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5940152" y="260648"/>
            <a:ext cx="432048" cy="4320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016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0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6588224" y="260648"/>
            <a:ext cx="432048" cy="4320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7236296" y="260648"/>
            <a:ext cx="432048" cy="4320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2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40" name="모서리가 둥근 사각형 설명선 39"/>
          <p:cNvSpPr/>
          <p:nvPr/>
        </p:nvSpPr>
        <p:spPr>
          <a:xfrm>
            <a:off x="7956376" y="116632"/>
            <a:ext cx="1080120" cy="504056"/>
          </a:xfrm>
          <a:prstGeom prst="wedgeRoundRectCallout">
            <a:avLst>
              <a:gd name="adj1" fmla="val -76939"/>
              <a:gd name="adj2" fmla="val -6697"/>
              <a:gd name="adj3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Edit distance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/>
        </p:nvGraphicFramePr>
        <p:xfrm>
          <a:off x="179513" y="1988840"/>
          <a:ext cx="4392485" cy="29379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8497"/>
                <a:gridCol w="878497"/>
                <a:gridCol w="878497"/>
                <a:gridCol w="878497"/>
                <a:gridCol w="878497"/>
              </a:tblGrid>
              <a:tr h="4896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Φ</a:t>
                      </a:r>
                      <a:r>
                        <a:rPr lang="en-US" altLang="ko-KR" sz="1200" i="1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lang="ko-KR" altLang="en-US" sz="1200" i="1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Delete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Substitute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Match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Insert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</a:tr>
              <a:tr h="4896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&lt;0,1&gt;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</a:tr>
              <a:tr h="4896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&lt;10,1&gt;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</a:tr>
              <a:tr h="4896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&lt;11,2&gt;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</a:tr>
              <a:tr h="4896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&lt;12,2&gt;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</a:tr>
              <a:tr h="4896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&lt;14,2&gt;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43" name="타원 42"/>
          <p:cNvSpPr/>
          <p:nvPr/>
        </p:nvSpPr>
        <p:spPr>
          <a:xfrm>
            <a:off x="6300192" y="2348880"/>
            <a:ext cx="1008112" cy="57606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10: l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6300192" y="1268760"/>
            <a:ext cx="1008112" cy="57606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0: \0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7740352" y="3429000"/>
            <a:ext cx="1008112" cy="57606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14: u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7740352" y="4509120"/>
            <a:ext cx="1008112" cy="5760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15: </a:t>
            </a:r>
            <a:r>
              <a:rPr lang="en-US" altLang="ko-KR" sz="1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7740352" y="5517232"/>
            <a:ext cx="1008112" cy="5760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16: s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4860032" y="3429000"/>
            <a:ext cx="1008112" cy="57606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11: </a:t>
            </a:r>
            <a:r>
              <a:rPr lang="en-US" altLang="ko-KR" sz="1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4860032" y="4509120"/>
            <a:ext cx="1008112" cy="57606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12: n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6300192" y="4509120"/>
            <a:ext cx="1008112" cy="5760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13: u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51" name="직선 화살표 연결선 50"/>
          <p:cNvCxnSpPr>
            <a:stCxn id="44" idx="4"/>
            <a:endCxn id="43" idx="0"/>
          </p:cNvCxnSpPr>
          <p:nvPr/>
        </p:nvCxnSpPr>
        <p:spPr>
          <a:xfrm>
            <a:off x="6804248" y="1844824"/>
            <a:ext cx="0" cy="50405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43" idx="3"/>
            <a:endCxn id="48" idx="7"/>
          </p:cNvCxnSpPr>
          <p:nvPr/>
        </p:nvCxnSpPr>
        <p:spPr>
          <a:xfrm flipH="1">
            <a:off x="5720509" y="2840581"/>
            <a:ext cx="727318" cy="6727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43" idx="5"/>
            <a:endCxn id="45" idx="1"/>
          </p:cNvCxnSpPr>
          <p:nvPr/>
        </p:nvCxnSpPr>
        <p:spPr>
          <a:xfrm>
            <a:off x="7160669" y="2840581"/>
            <a:ext cx="727318" cy="6727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48" idx="4"/>
            <a:endCxn id="49" idx="0"/>
          </p:cNvCxnSpPr>
          <p:nvPr/>
        </p:nvCxnSpPr>
        <p:spPr>
          <a:xfrm>
            <a:off x="5364088" y="4005064"/>
            <a:ext cx="0" cy="50405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48" idx="5"/>
            <a:endCxn id="50" idx="1"/>
          </p:cNvCxnSpPr>
          <p:nvPr/>
        </p:nvCxnSpPr>
        <p:spPr>
          <a:xfrm>
            <a:off x="5720509" y="3920701"/>
            <a:ext cx="727318" cy="6727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45" idx="4"/>
            <a:endCxn id="46" idx="0"/>
          </p:cNvCxnSpPr>
          <p:nvPr/>
        </p:nvCxnSpPr>
        <p:spPr>
          <a:xfrm>
            <a:off x="8244408" y="4005064"/>
            <a:ext cx="0" cy="50405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46" idx="4"/>
            <a:endCxn id="47" idx="0"/>
          </p:cNvCxnSpPr>
          <p:nvPr/>
        </p:nvCxnSpPr>
        <p:spPr>
          <a:xfrm>
            <a:off x="8244408" y="5085184"/>
            <a:ext cx="0" cy="4320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5076056" y="5661248"/>
            <a:ext cx="64807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3, 4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868144" y="5661248"/>
            <a:ext cx="64807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5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660232" y="5661248"/>
            <a:ext cx="64807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7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884368" y="2492896"/>
            <a:ext cx="64807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4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076056" y="2492896"/>
            <a:ext cx="64807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63" name="직선 화살표 연결선 62"/>
          <p:cNvCxnSpPr>
            <a:stCxn id="48" idx="0"/>
            <a:endCxn id="62" idx="2"/>
          </p:cNvCxnSpPr>
          <p:nvPr/>
        </p:nvCxnSpPr>
        <p:spPr>
          <a:xfrm flipV="1">
            <a:off x="5364088" y="2780928"/>
            <a:ext cx="36004" cy="64807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49" idx="4"/>
            <a:endCxn id="58" idx="0"/>
          </p:cNvCxnSpPr>
          <p:nvPr/>
        </p:nvCxnSpPr>
        <p:spPr>
          <a:xfrm>
            <a:off x="5364088" y="5085184"/>
            <a:ext cx="36004" cy="5760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50" idx="4"/>
            <a:endCxn id="59" idx="0"/>
          </p:cNvCxnSpPr>
          <p:nvPr/>
        </p:nvCxnSpPr>
        <p:spPr>
          <a:xfrm flipH="1">
            <a:off x="6192180" y="5085184"/>
            <a:ext cx="612068" cy="5760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45" idx="0"/>
            <a:endCxn id="61" idx="2"/>
          </p:cNvCxnSpPr>
          <p:nvPr/>
        </p:nvCxnSpPr>
        <p:spPr>
          <a:xfrm flipH="1" flipV="1">
            <a:off x="8208404" y="2780928"/>
            <a:ext cx="36004" cy="64807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47" idx="2"/>
            <a:endCxn id="60" idx="3"/>
          </p:cNvCxnSpPr>
          <p:nvPr/>
        </p:nvCxnSpPr>
        <p:spPr>
          <a:xfrm flipH="1">
            <a:off x="7308304" y="5805264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Single Keyword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Typed: “</a:t>
            </a:r>
            <a:r>
              <a:rPr lang="en-US" altLang="ko-KR" b="1" i="1" dirty="0" err="1" smtClean="0"/>
              <a:t>nl</a:t>
            </a:r>
            <a:r>
              <a:rPr lang="en-US" altLang="ko-KR" dirty="0" smtClean="0"/>
              <a:t>”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Query = “</a:t>
            </a:r>
            <a:r>
              <a:rPr lang="en-US" altLang="ko-KR" b="1" i="1" dirty="0" err="1" smtClean="0">
                <a:solidFill>
                  <a:prstClr val="black"/>
                </a:solidFill>
              </a:rPr>
              <a:t>nlis</a:t>
            </a:r>
            <a:r>
              <a:rPr lang="en-US" altLang="ko-KR" dirty="0" smtClean="0">
                <a:solidFill>
                  <a:prstClr val="black"/>
                </a:solidFill>
              </a:rPr>
              <a:t>”, edit distance threshold = </a:t>
            </a:r>
            <a:r>
              <a:rPr lang="en-US" altLang="ko-KR" b="1" dirty="0" smtClean="0">
                <a:solidFill>
                  <a:prstClr val="black"/>
                </a:solidFill>
              </a:rPr>
              <a:t>2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5940152" y="260648"/>
            <a:ext cx="432048" cy="4320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016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0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6588224" y="260648"/>
            <a:ext cx="432048" cy="4320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7236296" y="260648"/>
            <a:ext cx="432048" cy="4320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2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40" name="모서리가 둥근 사각형 설명선 39"/>
          <p:cNvSpPr/>
          <p:nvPr/>
        </p:nvSpPr>
        <p:spPr>
          <a:xfrm>
            <a:off x="7956376" y="116632"/>
            <a:ext cx="1080120" cy="504056"/>
          </a:xfrm>
          <a:prstGeom prst="wedgeRoundRectCallout">
            <a:avLst>
              <a:gd name="adj1" fmla="val -76939"/>
              <a:gd name="adj2" fmla="val -6697"/>
              <a:gd name="adj3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Edit distance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/>
        </p:nvGraphicFramePr>
        <p:xfrm>
          <a:off x="179513" y="1988840"/>
          <a:ext cx="4392485" cy="29379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8497"/>
                <a:gridCol w="878497"/>
                <a:gridCol w="878497"/>
                <a:gridCol w="878497"/>
                <a:gridCol w="878497"/>
              </a:tblGrid>
              <a:tr h="4896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Φ</a:t>
                      </a:r>
                      <a:r>
                        <a:rPr lang="en-US" altLang="ko-KR" sz="1200" i="1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lang="ko-KR" altLang="en-US" sz="1200" i="1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Delete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Substitute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Match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Insert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</a:tr>
              <a:tr h="4896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&lt;0,1&gt;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&lt;0,2&gt;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&lt;10,1&gt;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&lt;11,2&gt;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&lt;14,2&gt;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</a:tr>
              <a:tr h="4896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&lt;10,1&gt;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&lt;10,2&gt;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&lt;11,2&gt;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&lt;14,2&gt;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</a:tr>
              <a:tr h="4896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&lt;11,2&gt;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</a:tr>
              <a:tr h="4896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&lt;12,2&gt;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</a:tr>
              <a:tr h="4896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&lt;14,2&gt;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43" name="타원 42"/>
          <p:cNvSpPr/>
          <p:nvPr/>
        </p:nvSpPr>
        <p:spPr>
          <a:xfrm>
            <a:off x="6300192" y="2348880"/>
            <a:ext cx="1008112" cy="57606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10: l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6300192" y="1268760"/>
            <a:ext cx="1008112" cy="57606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0: \0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7740352" y="3429000"/>
            <a:ext cx="1008112" cy="57606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14: u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7740352" y="4509120"/>
            <a:ext cx="1008112" cy="5760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15: </a:t>
            </a:r>
            <a:r>
              <a:rPr lang="en-US" altLang="ko-KR" sz="1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7740352" y="5517232"/>
            <a:ext cx="1008112" cy="5760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16: s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4860032" y="3429000"/>
            <a:ext cx="1008112" cy="57606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11: </a:t>
            </a:r>
            <a:r>
              <a:rPr lang="en-US" altLang="ko-KR" sz="1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4860032" y="4509120"/>
            <a:ext cx="1008112" cy="57606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12: n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6300192" y="4509120"/>
            <a:ext cx="1008112" cy="5760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13: u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51" name="직선 화살표 연결선 50"/>
          <p:cNvCxnSpPr>
            <a:stCxn id="44" idx="4"/>
            <a:endCxn id="43" idx="0"/>
          </p:cNvCxnSpPr>
          <p:nvPr/>
        </p:nvCxnSpPr>
        <p:spPr>
          <a:xfrm>
            <a:off x="6804248" y="1844824"/>
            <a:ext cx="0" cy="50405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43" idx="3"/>
            <a:endCxn id="48" idx="7"/>
          </p:cNvCxnSpPr>
          <p:nvPr/>
        </p:nvCxnSpPr>
        <p:spPr>
          <a:xfrm flipH="1">
            <a:off x="5720509" y="2840581"/>
            <a:ext cx="727318" cy="6727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43" idx="5"/>
            <a:endCxn id="45" idx="1"/>
          </p:cNvCxnSpPr>
          <p:nvPr/>
        </p:nvCxnSpPr>
        <p:spPr>
          <a:xfrm>
            <a:off x="7160669" y="2840581"/>
            <a:ext cx="727318" cy="6727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48" idx="4"/>
            <a:endCxn id="49" idx="0"/>
          </p:cNvCxnSpPr>
          <p:nvPr/>
        </p:nvCxnSpPr>
        <p:spPr>
          <a:xfrm>
            <a:off x="5364088" y="4005064"/>
            <a:ext cx="0" cy="50405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48" idx="5"/>
            <a:endCxn id="50" idx="1"/>
          </p:cNvCxnSpPr>
          <p:nvPr/>
        </p:nvCxnSpPr>
        <p:spPr>
          <a:xfrm>
            <a:off x="5720509" y="3920701"/>
            <a:ext cx="727318" cy="6727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45" idx="4"/>
            <a:endCxn id="46" idx="0"/>
          </p:cNvCxnSpPr>
          <p:nvPr/>
        </p:nvCxnSpPr>
        <p:spPr>
          <a:xfrm>
            <a:off x="8244408" y="4005064"/>
            <a:ext cx="0" cy="50405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46" idx="4"/>
            <a:endCxn id="47" idx="0"/>
          </p:cNvCxnSpPr>
          <p:nvPr/>
        </p:nvCxnSpPr>
        <p:spPr>
          <a:xfrm>
            <a:off x="8244408" y="5085184"/>
            <a:ext cx="0" cy="4320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5076056" y="5661248"/>
            <a:ext cx="64807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3, 4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868144" y="5661248"/>
            <a:ext cx="64807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5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660232" y="5661248"/>
            <a:ext cx="64807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7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884368" y="2492896"/>
            <a:ext cx="64807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4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076056" y="2492896"/>
            <a:ext cx="64807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63" name="직선 화살표 연결선 62"/>
          <p:cNvCxnSpPr>
            <a:stCxn id="48" idx="0"/>
            <a:endCxn id="62" idx="2"/>
          </p:cNvCxnSpPr>
          <p:nvPr/>
        </p:nvCxnSpPr>
        <p:spPr>
          <a:xfrm flipV="1">
            <a:off x="5364088" y="2780928"/>
            <a:ext cx="36004" cy="64807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49" idx="4"/>
            <a:endCxn id="58" idx="0"/>
          </p:cNvCxnSpPr>
          <p:nvPr/>
        </p:nvCxnSpPr>
        <p:spPr>
          <a:xfrm>
            <a:off x="5364088" y="5085184"/>
            <a:ext cx="36004" cy="5760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50" idx="4"/>
            <a:endCxn id="59" idx="0"/>
          </p:cNvCxnSpPr>
          <p:nvPr/>
        </p:nvCxnSpPr>
        <p:spPr>
          <a:xfrm flipH="1">
            <a:off x="6192180" y="5085184"/>
            <a:ext cx="612068" cy="5760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45" idx="0"/>
            <a:endCxn id="61" idx="2"/>
          </p:cNvCxnSpPr>
          <p:nvPr/>
        </p:nvCxnSpPr>
        <p:spPr>
          <a:xfrm flipH="1" flipV="1">
            <a:off x="8208404" y="2780928"/>
            <a:ext cx="36004" cy="64807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47" idx="2"/>
            <a:endCxn id="60" idx="3"/>
          </p:cNvCxnSpPr>
          <p:nvPr/>
        </p:nvCxnSpPr>
        <p:spPr>
          <a:xfrm flipH="1">
            <a:off x="7308304" y="5805264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Single Keyword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Typed: “</a:t>
            </a:r>
            <a:r>
              <a:rPr lang="en-US" altLang="ko-KR" b="1" i="1" dirty="0" err="1" smtClean="0"/>
              <a:t>nl</a:t>
            </a:r>
            <a:r>
              <a:rPr lang="en-US" altLang="ko-KR" dirty="0" smtClean="0"/>
              <a:t>”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Query = “</a:t>
            </a:r>
            <a:r>
              <a:rPr lang="en-US" altLang="ko-KR" b="1" i="1" dirty="0" err="1" smtClean="0">
                <a:solidFill>
                  <a:prstClr val="black"/>
                </a:solidFill>
              </a:rPr>
              <a:t>nlis</a:t>
            </a:r>
            <a:r>
              <a:rPr lang="en-US" altLang="ko-KR" dirty="0" smtClean="0">
                <a:solidFill>
                  <a:prstClr val="black"/>
                </a:solidFill>
              </a:rPr>
              <a:t>”, edit distance threshold = </a:t>
            </a:r>
            <a:r>
              <a:rPr lang="en-US" altLang="ko-KR" b="1" dirty="0" smtClean="0">
                <a:solidFill>
                  <a:prstClr val="black"/>
                </a:solidFill>
              </a:rPr>
              <a:t>2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5940152" y="260648"/>
            <a:ext cx="432048" cy="4320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016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0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6588224" y="260648"/>
            <a:ext cx="432048" cy="4320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7236296" y="260648"/>
            <a:ext cx="432048" cy="4320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2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40" name="모서리가 둥근 사각형 설명선 39"/>
          <p:cNvSpPr/>
          <p:nvPr/>
        </p:nvSpPr>
        <p:spPr>
          <a:xfrm>
            <a:off x="7956376" y="116632"/>
            <a:ext cx="1080120" cy="504056"/>
          </a:xfrm>
          <a:prstGeom prst="wedgeRoundRectCallout">
            <a:avLst>
              <a:gd name="adj1" fmla="val -76939"/>
              <a:gd name="adj2" fmla="val -6697"/>
              <a:gd name="adj3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Edit distance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/>
        </p:nvGraphicFramePr>
        <p:xfrm>
          <a:off x="179513" y="1988840"/>
          <a:ext cx="4392485" cy="29379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8497"/>
                <a:gridCol w="878497"/>
                <a:gridCol w="878497"/>
                <a:gridCol w="878497"/>
                <a:gridCol w="878497"/>
              </a:tblGrid>
              <a:tr h="4896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Φ</a:t>
                      </a:r>
                      <a:r>
                        <a:rPr lang="en-US" altLang="ko-KR" sz="1200" i="1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lang="ko-KR" altLang="en-US" sz="1200" i="1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Delete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Substitute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Match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Insert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</a:tr>
              <a:tr h="4896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&lt;0,1&gt;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&lt;0,2&gt;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&lt;10,1&gt;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&lt;11,2&gt;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&lt;14,2&gt;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</a:tr>
              <a:tr h="4896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&lt;10,1&gt;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&lt;10,2&gt;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&lt;11,2&gt;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&lt;14,2&gt;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</a:tr>
              <a:tr h="4896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&lt;11,2&gt;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</a:tr>
              <a:tr h="4896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&lt;12,2&gt;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</a:tr>
              <a:tr h="4896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&lt;14,2&gt;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43" name="타원 42"/>
          <p:cNvSpPr/>
          <p:nvPr/>
        </p:nvSpPr>
        <p:spPr>
          <a:xfrm>
            <a:off x="6300192" y="2348880"/>
            <a:ext cx="1008112" cy="57606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10: l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6300192" y="1268760"/>
            <a:ext cx="1008112" cy="57606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0: \0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7740352" y="3429000"/>
            <a:ext cx="1008112" cy="57606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14: u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7740352" y="4509120"/>
            <a:ext cx="1008112" cy="5760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15: </a:t>
            </a:r>
            <a:r>
              <a:rPr lang="en-US" altLang="ko-KR" sz="1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7740352" y="5517232"/>
            <a:ext cx="1008112" cy="5760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16: s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4860032" y="3429000"/>
            <a:ext cx="1008112" cy="57606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11: </a:t>
            </a:r>
            <a:r>
              <a:rPr lang="en-US" altLang="ko-KR" sz="1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4860032" y="4509120"/>
            <a:ext cx="1008112" cy="5760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12: n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6300192" y="4509120"/>
            <a:ext cx="1008112" cy="5760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13: u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51" name="직선 화살표 연결선 50"/>
          <p:cNvCxnSpPr>
            <a:stCxn id="44" idx="4"/>
            <a:endCxn id="43" idx="0"/>
          </p:cNvCxnSpPr>
          <p:nvPr/>
        </p:nvCxnSpPr>
        <p:spPr>
          <a:xfrm>
            <a:off x="6804248" y="1844824"/>
            <a:ext cx="0" cy="50405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43" idx="3"/>
            <a:endCxn id="48" idx="7"/>
          </p:cNvCxnSpPr>
          <p:nvPr/>
        </p:nvCxnSpPr>
        <p:spPr>
          <a:xfrm flipH="1">
            <a:off x="5720509" y="2840581"/>
            <a:ext cx="727318" cy="6727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43" idx="5"/>
            <a:endCxn id="45" idx="1"/>
          </p:cNvCxnSpPr>
          <p:nvPr/>
        </p:nvCxnSpPr>
        <p:spPr>
          <a:xfrm>
            <a:off x="7160669" y="2840581"/>
            <a:ext cx="727318" cy="6727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48" idx="4"/>
            <a:endCxn id="49" idx="0"/>
          </p:cNvCxnSpPr>
          <p:nvPr/>
        </p:nvCxnSpPr>
        <p:spPr>
          <a:xfrm>
            <a:off x="5364088" y="4005064"/>
            <a:ext cx="0" cy="50405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48" idx="5"/>
            <a:endCxn id="50" idx="1"/>
          </p:cNvCxnSpPr>
          <p:nvPr/>
        </p:nvCxnSpPr>
        <p:spPr>
          <a:xfrm>
            <a:off x="5720509" y="3920701"/>
            <a:ext cx="727318" cy="6727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45" idx="4"/>
            <a:endCxn id="46" idx="0"/>
          </p:cNvCxnSpPr>
          <p:nvPr/>
        </p:nvCxnSpPr>
        <p:spPr>
          <a:xfrm>
            <a:off x="8244408" y="4005064"/>
            <a:ext cx="0" cy="50405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46" idx="4"/>
            <a:endCxn id="47" idx="0"/>
          </p:cNvCxnSpPr>
          <p:nvPr/>
        </p:nvCxnSpPr>
        <p:spPr>
          <a:xfrm>
            <a:off x="8244408" y="5085184"/>
            <a:ext cx="0" cy="4320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5076056" y="5661248"/>
            <a:ext cx="64807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3, 4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868144" y="5661248"/>
            <a:ext cx="64807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5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660232" y="5661248"/>
            <a:ext cx="64807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7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884368" y="2492896"/>
            <a:ext cx="64807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4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076056" y="2492896"/>
            <a:ext cx="64807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63" name="직선 화살표 연결선 62"/>
          <p:cNvCxnSpPr>
            <a:stCxn id="48" idx="0"/>
            <a:endCxn id="62" idx="2"/>
          </p:cNvCxnSpPr>
          <p:nvPr/>
        </p:nvCxnSpPr>
        <p:spPr>
          <a:xfrm flipV="1">
            <a:off x="5364088" y="2780928"/>
            <a:ext cx="36004" cy="64807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49" idx="4"/>
            <a:endCxn id="58" idx="0"/>
          </p:cNvCxnSpPr>
          <p:nvPr/>
        </p:nvCxnSpPr>
        <p:spPr>
          <a:xfrm>
            <a:off x="5364088" y="5085184"/>
            <a:ext cx="36004" cy="5760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50" idx="4"/>
            <a:endCxn id="59" idx="0"/>
          </p:cNvCxnSpPr>
          <p:nvPr/>
        </p:nvCxnSpPr>
        <p:spPr>
          <a:xfrm flipH="1">
            <a:off x="6192180" y="5085184"/>
            <a:ext cx="612068" cy="5760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45" idx="0"/>
            <a:endCxn id="61" idx="2"/>
          </p:cNvCxnSpPr>
          <p:nvPr/>
        </p:nvCxnSpPr>
        <p:spPr>
          <a:xfrm flipH="1" flipV="1">
            <a:off x="8208404" y="2780928"/>
            <a:ext cx="36004" cy="64807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47" idx="2"/>
            <a:endCxn id="60" idx="3"/>
          </p:cNvCxnSpPr>
          <p:nvPr/>
        </p:nvCxnSpPr>
        <p:spPr>
          <a:xfrm flipH="1">
            <a:off x="7308304" y="5805264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179512" y="5783664"/>
          <a:ext cx="4392488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488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Φ</a:t>
                      </a:r>
                      <a:r>
                        <a:rPr lang="en-US" altLang="ko-KR" sz="1800" i="1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nl</a:t>
                      </a:r>
                      <a:endParaRPr lang="ko-KR" altLang="en-US" sz="1800" i="1" baseline="-25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Times New Roman" pitchFamily="18" charset="0"/>
                          <a:cs typeface="Times New Roman" pitchFamily="18" charset="0"/>
                        </a:rPr>
                        <a:t>&lt;10,1&gt;, &lt;0,2&gt;, &lt;11,2&gt;,</a:t>
                      </a:r>
                      <a:r>
                        <a:rPr lang="en-US" altLang="ko-KR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&lt;14,2&gt;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Single Keyword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Typed: “</a:t>
            </a:r>
            <a:r>
              <a:rPr lang="en-US" altLang="ko-KR" b="1" i="1" dirty="0" err="1" smtClean="0"/>
              <a:t>nl</a:t>
            </a:r>
            <a:r>
              <a:rPr lang="en-US" altLang="ko-KR" dirty="0" smtClean="0"/>
              <a:t>”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Query = “</a:t>
            </a:r>
            <a:r>
              <a:rPr lang="en-US" altLang="ko-KR" b="1" i="1" dirty="0" err="1" smtClean="0">
                <a:solidFill>
                  <a:prstClr val="black"/>
                </a:solidFill>
              </a:rPr>
              <a:t>nlis</a:t>
            </a:r>
            <a:r>
              <a:rPr lang="en-US" altLang="ko-KR" dirty="0" smtClean="0">
                <a:solidFill>
                  <a:prstClr val="black"/>
                </a:solidFill>
              </a:rPr>
              <a:t>”, edit distance threshold = </a:t>
            </a:r>
            <a:r>
              <a:rPr lang="en-US" altLang="ko-KR" b="1" dirty="0" smtClean="0">
                <a:solidFill>
                  <a:prstClr val="black"/>
                </a:solidFill>
              </a:rPr>
              <a:t>2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5940152" y="260648"/>
            <a:ext cx="432048" cy="4320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016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0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6588224" y="260648"/>
            <a:ext cx="432048" cy="4320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7236296" y="260648"/>
            <a:ext cx="432048" cy="4320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2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40" name="모서리가 둥근 사각형 설명선 39"/>
          <p:cNvSpPr/>
          <p:nvPr/>
        </p:nvSpPr>
        <p:spPr>
          <a:xfrm>
            <a:off x="7956376" y="116632"/>
            <a:ext cx="1080120" cy="504056"/>
          </a:xfrm>
          <a:prstGeom prst="wedgeRoundRectCallout">
            <a:avLst>
              <a:gd name="adj1" fmla="val -76939"/>
              <a:gd name="adj2" fmla="val -6697"/>
              <a:gd name="adj3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Edit distance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/>
        </p:nvGraphicFramePr>
        <p:xfrm>
          <a:off x="179513" y="1988840"/>
          <a:ext cx="4392485" cy="24482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8497"/>
                <a:gridCol w="878497"/>
                <a:gridCol w="878497"/>
                <a:gridCol w="878497"/>
                <a:gridCol w="878497"/>
              </a:tblGrid>
              <a:tr h="4896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Φ</a:t>
                      </a:r>
                      <a:r>
                        <a:rPr lang="en-US" altLang="ko-KR" sz="1200" i="1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nl</a:t>
                      </a:r>
                      <a:endParaRPr lang="ko-KR" altLang="en-US" sz="1200" i="1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Delete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Substitute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Match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Insert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</a:tr>
              <a:tr h="4896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&lt;10,1&gt;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</a:tr>
              <a:tr h="4896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&lt;0,2&gt;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</a:tr>
              <a:tr h="4896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&lt;11,2&gt;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</a:tr>
              <a:tr h="4896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&lt;14,2&gt;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35" name="타원 34"/>
          <p:cNvSpPr/>
          <p:nvPr/>
        </p:nvSpPr>
        <p:spPr>
          <a:xfrm>
            <a:off x="6300192" y="2348880"/>
            <a:ext cx="1008112" cy="57606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10: l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6300192" y="1268760"/>
            <a:ext cx="1008112" cy="57606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0: \0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7740352" y="3429000"/>
            <a:ext cx="1008112" cy="57606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14: u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7740352" y="4509120"/>
            <a:ext cx="1008112" cy="5760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15: </a:t>
            </a:r>
            <a:r>
              <a:rPr lang="en-US" altLang="ko-KR" sz="1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7740352" y="5517232"/>
            <a:ext cx="1008112" cy="5760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16: s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4860032" y="3429000"/>
            <a:ext cx="1008112" cy="57606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11: </a:t>
            </a:r>
            <a:r>
              <a:rPr lang="en-US" altLang="ko-KR" sz="1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4860032" y="4509120"/>
            <a:ext cx="1008112" cy="5760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12: n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6300192" y="4509120"/>
            <a:ext cx="1008112" cy="5760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13: u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72" name="직선 화살표 연결선 71"/>
          <p:cNvCxnSpPr>
            <a:stCxn id="37" idx="4"/>
            <a:endCxn id="35" idx="0"/>
          </p:cNvCxnSpPr>
          <p:nvPr/>
        </p:nvCxnSpPr>
        <p:spPr>
          <a:xfrm>
            <a:off x="6804248" y="1844824"/>
            <a:ext cx="0" cy="50405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35" idx="3"/>
            <a:endCxn id="69" idx="7"/>
          </p:cNvCxnSpPr>
          <p:nvPr/>
        </p:nvCxnSpPr>
        <p:spPr>
          <a:xfrm flipH="1">
            <a:off x="5720509" y="2840581"/>
            <a:ext cx="727318" cy="6727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35" idx="5"/>
            <a:endCxn id="39" idx="1"/>
          </p:cNvCxnSpPr>
          <p:nvPr/>
        </p:nvCxnSpPr>
        <p:spPr>
          <a:xfrm>
            <a:off x="7160669" y="2840581"/>
            <a:ext cx="727318" cy="6727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69" idx="4"/>
            <a:endCxn id="70" idx="0"/>
          </p:cNvCxnSpPr>
          <p:nvPr/>
        </p:nvCxnSpPr>
        <p:spPr>
          <a:xfrm>
            <a:off x="5364088" y="4005064"/>
            <a:ext cx="0" cy="50405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69" idx="5"/>
            <a:endCxn id="71" idx="1"/>
          </p:cNvCxnSpPr>
          <p:nvPr/>
        </p:nvCxnSpPr>
        <p:spPr>
          <a:xfrm>
            <a:off x="5720509" y="3920701"/>
            <a:ext cx="727318" cy="6727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39" idx="4"/>
            <a:endCxn id="41" idx="0"/>
          </p:cNvCxnSpPr>
          <p:nvPr/>
        </p:nvCxnSpPr>
        <p:spPr>
          <a:xfrm>
            <a:off x="8244408" y="4005064"/>
            <a:ext cx="0" cy="50405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41" idx="4"/>
            <a:endCxn id="68" idx="0"/>
          </p:cNvCxnSpPr>
          <p:nvPr/>
        </p:nvCxnSpPr>
        <p:spPr>
          <a:xfrm>
            <a:off x="8244408" y="5085184"/>
            <a:ext cx="0" cy="4320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5076056" y="5661248"/>
            <a:ext cx="64807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3, 4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868144" y="5661248"/>
            <a:ext cx="64807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5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6660232" y="5661248"/>
            <a:ext cx="64807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7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7884368" y="2492896"/>
            <a:ext cx="64807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4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076056" y="2492896"/>
            <a:ext cx="64807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84" name="직선 화살표 연결선 83"/>
          <p:cNvCxnSpPr>
            <a:stCxn id="69" idx="0"/>
            <a:endCxn id="83" idx="2"/>
          </p:cNvCxnSpPr>
          <p:nvPr/>
        </p:nvCxnSpPr>
        <p:spPr>
          <a:xfrm flipV="1">
            <a:off x="5364088" y="2780928"/>
            <a:ext cx="36004" cy="64807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70" idx="4"/>
            <a:endCxn id="79" idx="0"/>
          </p:cNvCxnSpPr>
          <p:nvPr/>
        </p:nvCxnSpPr>
        <p:spPr>
          <a:xfrm>
            <a:off x="5364088" y="5085184"/>
            <a:ext cx="36004" cy="5760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71" idx="4"/>
            <a:endCxn id="80" idx="0"/>
          </p:cNvCxnSpPr>
          <p:nvPr/>
        </p:nvCxnSpPr>
        <p:spPr>
          <a:xfrm flipH="1">
            <a:off x="6192180" y="5085184"/>
            <a:ext cx="612068" cy="5760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39" idx="0"/>
            <a:endCxn id="82" idx="2"/>
          </p:cNvCxnSpPr>
          <p:nvPr/>
        </p:nvCxnSpPr>
        <p:spPr>
          <a:xfrm flipH="1" flipV="1">
            <a:off x="8208404" y="2780928"/>
            <a:ext cx="36004" cy="64807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68" idx="2"/>
            <a:endCxn id="81" idx="3"/>
          </p:cNvCxnSpPr>
          <p:nvPr/>
        </p:nvCxnSpPr>
        <p:spPr>
          <a:xfrm flipH="1">
            <a:off x="7308304" y="5805264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Single Keyword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Typed: “</a:t>
            </a:r>
            <a:r>
              <a:rPr lang="en-US" altLang="ko-KR" b="1" i="1" dirty="0" err="1" smtClean="0"/>
              <a:t>nli</a:t>
            </a:r>
            <a:r>
              <a:rPr lang="en-US" altLang="ko-KR" dirty="0" smtClean="0"/>
              <a:t>”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Query = “</a:t>
            </a:r>
            <a:r>
              <a:rPr lang="en-US" altLang="ko-KR" b="1" i="1" dirty="0" err="1" smtClean="0">
                <a:solidFill>
                  <a:prstClr val="black"/>
                </a:solidFill>
              </a:rPr>
              <a:t>nlis</a:t>
            </a:r>
            <a:r>
              <a:rPr lang="en-US" altLang="ko-KR" dirty="0" smtClean="0">
                <a:solidFill>
                  <a:prstClr val="black"/>
                </a:solidFill>
              </a:rPr>
              <a:t>”, edit distance threshold = </a:t>
            </a:r>
            <a:r>
              <a:rPr lang="en-US" altLang="ko-KR" b="1" dirty="0" smtClean="0">
                <a:solidFill>
                  <a:prstClr val="black"/>
                </a:solidFill>
              </a:rPr>
              <a:t>2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5940152" y="260648"/>
            <a:ext cx="432048" cy="4320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016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0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6588224" y="260648"/>
            <a:ext cx="432048" cy="4320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7236296" y="260648"/>
            <a:ext cx="432048" cy="4320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2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40" name="모서리가 둥근 사각형 설명선 39"/>
          <p:cNvSpPr/>
          <p:nvPr/>
        </p:nvSpPr>
        <p:spPr>
          <a:xfrm>
            <a:off x="7956376" y="116632"/>
            <a:ext cx="1080120" cy="504056"/>
          </a:xfrm>
          <a:prstGeom prst="wedgeRoundRectCallout">
            <a:avLst>
              <a:gd name="adj1" fmla="val -76939"/>
              <a:gd name="adj2" fmla="val -6697"/>
              <a:gd name="adj3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Edit distance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/>
        </p:nvGraphicFramePr>
        <p:xfrm>
          <a:off x="179513" y="1988840"/>
          <a:ext cx="4392485" cy="24482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8497"/>
                <a:gridCol w="878497"/>
                <a:gridCol w="878497"/>
                <a:gridCol w="878497"/>
                <a:gridCol w="878497"/>
              </a:tblGrid>
              <a:tr h="4896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Φ</a:t>
                      </a:r>
                      <a:r>
                        <a:rPr lang="en-US" altLang="ko-KR" sz="1200" i="1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nl</a:t>
                      </a:r>
                      <a:endParaRPr lang="ko-KR" altLang="en-US" sz="1200" i="1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Delete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Substitute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Match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Insert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</a:tr>
              <a:tr h="4896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&lt;10,1&gt;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&lt;10,2&gt;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&lt;14,2&gt;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&lt;11,1&gt;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&lt;12,2&gt;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&lt;13,2&gt;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</a:tr>
              <a:tr h="4896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&lt;0,2&gt;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</a:tr>
              <a:tr h="4896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&lt;11,2&gt;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</a:tr>
              <a:tr h="4896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&lt;14,2&gt;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&lt;15,2&gt;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35" name="타원 34"/>
          <p:cNvSpPr/>
          <p:nvPr/>
        </p:nvSpPr>
        <p:spPr>
          <a:xfrm>
            <a:off x="6300192" y="2348880"/>
            <a:ext cx="1008112" cy="57606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10: l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6300192" y="1268760"/>
            <a:ext cx="1008112" cy="57606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0: \0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7740352" y="3429000"/>
            <a:ext cx="1008112" cy="57606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14: u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7740352" y="4509120"/>
            <a:ext cx="1008112" cy="5760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15: </a:t>
            </a:r>
            <a:r>
              <a:rPr lang="en-US" altLang="ko-KR" sz="1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7740352" y="5517232"/>
            <a:ext cx="1008112" cy="5760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16: s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4860032" y="3429000"/>
            <a:ext cx="1008112" cy="57606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11: </a:t>
            </a:r>
            <a:r>
              <a:rPr lang="en-US" altLang="ko-KR" sz="1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4860032" y="4509120"/>
            <a:ext cx="1008112" cy="5760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12: n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6300192" y="4509120"/>
            <a:ext cx="1008112" cy="5760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13: u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72" name="직선 화살표 연결선 71"/>
          <p:cNvCxnSpPr>
            <a:stCxn id="37" idx="4"/>
            <a:endCxn id="35" idx="0"/>
          </p:cNvCxnSpPr>
          <p:nvPr/>
        </p:nvCxnSpPr>
        <p:spPr>
          <a:xfrm>
            <a:off x="6804248" y="1844824"/>
            <a:ext cx="0" cy="50405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35" idx="3"/>
            <a:endCxn id="69" idx="7"/>
          </p:cNvCxnSpPr>
          <p:nvPr/>
        </p:nvCxnSpPr>
        <p:spPr>
          <a:xfrm flipH="1">
            <a:off x="5720509" y="2840581"/>
            <a:ext cx="727318" cy="6727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35" idx="5"/>
            <a:endCxn id="39" idx="1"/>
          </p:cNvCxnSpPr>
          <p:nvPr/>
        </p:nvCxnSpPr>
        <p:spPr>
          <a:xfrm>
            <a:off x="7160669" y="2840581"/>
            <a:ext cx="727318" cy="6727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69" idx="4"/>
            <a:endCxn id="70" idx="0"/>
          </p:cNvCxnSpPr>
          <p:nvPr/>
        </p:nvCxnSpPr>
        <p:spPr>
          <a:xfrm>
            <a:off x="5364088" y="4005064"/>
            <a:ext cx="0" cy="50405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69" idx="5"/>
            <a:endCxn id="71" idx="1"/>
          </p:cNvCxnSpPr>
          <p:nvPr/>
        </p:nvCxnSpPr>
        <p:spPr>
          <a:xfrm>
            <a:off x="5720509" y="3920701"/>
            <a:ext cx="727318" cy="6727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39" idx="4"/>
            <a:endCxn id="41" idx="0"/>
          </p:cNvCxnSpPr>
          <p:nvPr/>
        </p:nvCxnSpPr>
        <p:spPr>
          <a:xfrm>
            <a:off x="8244408" y="4005064"/>
            <a:ext cx="0" cy="50405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41" idx="4"/>
            <a:endCxn id="68" idx="0"/>
          </p:cNvCxnSpPr>
          <p:nvPr/>
        </p:nvCxnSpPr>
        <p:spPr>
          <a:xfrm>
            <a:off x="8244408" y="5085184"/>
            <a:ext cx="0" cy="4320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5076056" y="5661248"/>
            <a:ext cx="64807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3, 4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868144" y="5661248"/>
            <a:ext cx="64807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5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6660232" y="5661248"/>
            <a:ext cx="64807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7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7884368" y="2492896"/>
            <a:ext cx="64807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4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076056" y="2492896"/>
            <a:ext cx="64807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84" name="직선 화살표 연결선 83"/>
          <p:cNvCxnSpPr>
            <a:stCxn id="69" idx="0"/>
            <a:endCxn id="83" idx="2"/>
          </p:cNvCxnSpPr>
          <p:nvPr/>
        </p:nvCxnSpPr>
        <p:spPr>
          <a:xfrm flipV="1">
            <a:off x="5364088" y="2780928"/>
            <a:ext cx="36004" cy="64807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70" idx="4"/>
            <a:endCxn id="79" idx="0"/>
          </p:cNvCxnSpPr>
          <p:nvPr/>
        </p:nvCxnSpPr>
        <p:spPr>
          <a:xfrm>
            <a:off x="5364088" y="5085184"/>
            <a:ext cx="36004" cy="5760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71" idx="4"/>
            <a:endCxn id="80" idx="0"/>
          </p:cNvCxnSpPr>
          <p:nvPr/>
        </p:nvCxnSpPr>
        <p:spPr>
          <a:xfrm flipH="1">
            <a:off x="6192180" y="5085184"/>
            <a:ext cx="612068" cy="5760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39" idx="0"/>
            <a:endCxn id="82" idx="2"/>
          </p:cNvCxnSpPr>
          <p:nvPr/>
        </p:nvCxnSpPr>
        <p:spPr>
          <a:xfrm flipH="1" flipV="1">
            <a:off x="8208404" y="2780928"/>
            <a:ext cx="36004" cy="64807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68" idx="2"/>
            <a:endCxn id="81" idx="3"/>
          </p:cNvCxnSpPr>
          <p:nvPr/>
        </p:nvCxnSpPr>
        <p:spPr>
          <a:xfrm flipH="1">
            <a:off x="7308304" y="5805264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Single Keyword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Typed: “</a:t>
            </a:r>
            <a:r>
              <a:rPr lang="en-US" altLang="ko-KR" b="1" i="1" dirty="0" err="1" smtClean="0"/>
              <a:t>nli</a:t>
            </a:r>
            <a:r>
              <a:rPr lang="en-US" altLang="ko-KR" dirty="0" smtClean="0"/>
              <a:t>”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Query = “</a:t>
            </a:r>
            <a:r>
              <a:rPr lang="en-US" altLang="ko-KR" b="1" i="1" dirty="0" err="1" smtClean="0">
                <a:solidFill>
                  <a:prstClr val="black"/>
                </a:solidFill>
              </a:rPr>
              <a:t>nlis</a:t>
            </a:r>
            <a:r>
              <a:rPr lang="en-US" altLang="ko-KR" dirty="0" smtClean="0">
                <a:solidFill>
                  <a:prstClr val="black"/>
                </a:solidFill>
              </a:rPr>
              <a:t>”, edit distance threshold = </a:t>
            </a:r>
            <a:r>
              <a:rPr lang="en-US" altLang="ko-KR" b="1" dirty="0" smtClean="0">
                <a:solidFill>
                  <a:prstClr val="black"/>
                </a:solidFill>
              </a:rPr>
              <a:t>2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5940152" y="260648"/>
            <a:ext cx="432048" cy="4320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016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0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6588224" y="260648"/>
            <a:ext cx="432048" cy="4320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7236296" y="260648"/>
            <a:ext cx="432048" cy="4320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2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40" name="모서리가 둥근 사각형 설명선 39"/>
          <p:cNvSpPr/>
          <p:nvPr/>
        </p:nvSpPr>
        <p:spPr>
          <a:xfrm>
            <a:off x="7956376" y="116632"/>
            <a:ext cx="1080120" cy="504056"/>
          </a:xfrm>
          <a:prstGeom prst="wedgeRoundRectCallout">
            <a:avLst>
              <a:gd name="adj1" fmla="val -76939"/>
              <a:gd name="adj2" fmla="val -6697"/>
              <a:gd name="adj3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Edit distance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/>
        </p:nvGraphicFramePr>
        <p:xfrm>
          <a:off x="179513" y="1988840"/>
          <a:ext cx="4392485" cy="24482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8497"/>
                <a:gridCol w="878497"/>
                <a:gridCol w="878497"/>
                <a:gridCol w="878497"/>
                <a:gridCol w="878497"/>
              </a:tblGrid>
              <a:tr h="4896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Φ</a:t>
                      </a:r>
                      <a:r>
                        <a:rPr lang="en-US" altLang="ko-KR" sz="1200" i="1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nl</a:t>
                      </a:r>
                      <a:endParaRPr lang="ko-KR" altLang="en-US" sz="1200" i="1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Delete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Substitute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Match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Insert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</a:tr>
              <a:tr h="4896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&lt;10,1&gt;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&lt;10,2&gt;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&lt;14,2&gt;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&lt;11,1&gt;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&lt;12,2&gt;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&lt;13,2&gt;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</a:tr>
              <a:tr h="4896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&lt;0,2&gt;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</a:tr>
              <a:tr h="4896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&lt;11,2&gt;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</a:tr>
              <a:tr h="4896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&lt;14,2&gt;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&lt;15,2&gt;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35" name="타원 34"/>
          <p:cNvSpPr/>
          <p:nvPr/>
        </p:nvSpPr>
        <p:spPr>
          <a:xfrm>
            <a:off x="6300192" y="2348880"/>
            <a:ext cx="1008112" cy="57606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10: l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6300192" y="1268760"/>
            <a:ext cx="1008112" cy="576064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0: \0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7740352" y="3429000"/>
            <a:ext cx="1008112" cy="57606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14: u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7740352" y="4509120"/>
            <a:ext cx="1008112" cy="57606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15: </a:t>
            </a:r>
            <a:r>
              <a:rPr lang="en-US" altLang="ko-KR" sz="1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7740352" y="5517232"/>
            <a:ext cx="1008112" cy="5760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16: s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4860032" y="3429000"/>
            <a:ext cx="1008112" cy="57606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11: </a:t>
            </a:r>
            <a:r>
              <a:rPr lang="en-US" altLang="ko-KR" sz="1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4860032" y="4509120"/>
            <a:ext cx="1008112" cy="57606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12: n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6300192" y="4509120"/>
            <a:ext cx="1008112" cy="57606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13: u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72" name="직선 화살표 연결선 71"/>
          <p:cNvCxnSpPr>
            <a:stCxn id="37" idx="4"/>
            <a:endCxn id="35" idx="0"/>
          </p:cNvCxnSpPr>
          <p:nvPr/>
        </p:nvCxnSpPr>
        <p:spPr>
          <a:xfrm>
            <a:off x="6804248" y="1844824"/>
            <a:ext cx="0" cy="50405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35" idx="3"/>
            <a:endCxn id="69" idx="7"/>
          </p:cNvCxnSpPr>
          <p:nvPr/>
        </p:nvCxnSpPr>
        <p:spPr>
          <a:xfrm flipH="1">
            <a:off x="5720509" y="2840581"/>
            <a:ext cx="727318" cy="6727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35" idx="5"/>
            <a:endCxn id="39" idx="1"/>
          </p:cNvCxnSpPr>
          <p:nvPr/>
        </p:nvCxnSpPr>
        <p:spPr>
          <a:xfrm>
            <a:off x="7160669" y="2840581"/>
            <a:ext cx="727318" cy="6727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69" idx="4"/>
            <a:endCxn id="70" idx="0"/>
          </p:cNvCxnSpPr>
          <p:nvPr/>
        </p:nvCxnSpPr>
        <p:spPr>
          <a:xfrm>
            <a:off x="5364088" y="4005064"/>
            <a:ext cx="0" cy="50405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69" idx="5"/>
            <a:endCxn id="71" idx="1"/>
          </p:cNvCxnSpPr>
          <p:nvPr/>
        </p:nvCxnSpPr>
        <p:spPr>
          <a:xfrm>
            <a:off x="5720509" y="3920701"/>
            <a:ext cx="727318" cy="6727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39" idx="4"/>
            <a:endCxn id="41" idx="0"/>
          </p:cNvCxnSpPr>
          <p:nvPr/>
        </p:nvCxnSpPr>
        <p:spPr>
          <a:xfrm>
            <a:off x="8244408" y="4005064"/>
            <a:ext cx="0" cy="50405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41" idx="4"/>
            <a:endCxn id="68" idx="0"/>
          </p:cNvCxnSpPr>
          <p:nvPr/>
        </p:nvCxnSpPr>
        <p:spPr>
          <a:xfrm>
            <a:off x="8244408" y="5085184"/>
            <a:ext cx="0" cy="4320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5076056" y="5661248"/>
            <a:ext cx="64807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3, 4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868144" y="5661248"/>
            <a:ext cx="64807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5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6660232" y="5661248"/>
            <a:ext cx="64807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7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7884368" y="2492896"/>
            <a:ext cx="64807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4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076056" y="2492896"/>
            <a:ext cx="64807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84" name="직선 화살표 연결선 83"/>
          <p:cNvCxnSpPr>
            <a:stCxn id="69" idx="0"/>
            <a:endCxn id="83" idx="2"/>
          </p:cNvCxnSpPr>
          <p:nvPr/>
        </p:nvCxnSpPr>
        <p:spPr>
          <a:xfrm flipV="1">
            <a:off x="5364088" y="2780928"/>
            <a:ext cx="36004" cy="64807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70" idx="4"/>
            <a:endCxn id="79" idx="0"/>
          </p:cNvCxnSpPr>
          <p:nvPr/>
        </p:nvCxnSpPr>
        <p:spPr>
          <a:xfrm>
            <a:off x="5364088" y="5085184"/>
            <a:ext cx="36004" cy="5760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71" idx="4"/>
            <a:endCxn id="80" idx="0"/>
          </p:cNvCxnSpPr>
          <p:nvPr/>
        </p:nvCxnSpPr>
        <p:spPr>
          <a:xfrm flipH="1">
            <a:off x="6192180" y="5085184"/>
            <a:ext cx="612068" cy="5760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39" idx="0"/>
            <a:endCxn id="82" idx="2"/>
          </p:cNvCxnSpPr>
          <p:nvPr/>
        </p:nvCxnSpPr>
        <p:spPr>
          <a:xfrm flipH="1" flipV="1">
            <a:off x="8208404" y="2780928"/>
            <a:ext cx="36004" cy="64807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68" idx="2"/>
            <a:endCxn id="81" idx="3"/>
          </p:cNvCxnSpPr>
          <p:nvPr/>
        </p:nvCxnSpPr>
        <p:spPr>
          <a:xfrm flipH="1">
            <a:off x="7308304" y="5805264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179512" y="5783664"/>
          <a:ext cx="4824536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824536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Φ</a:t>
                      </a:r>
                      <a:r>
                        <a:rPr lang="en-US" altLang="ko-KR" sz="1800" i="1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nli</a:t>
                      </a:r>
                      <a:endParaRPr lang="ko-KR" altLang="en-US" sz="1800" i="1" baseline="-25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Times New Roman" pitchFamily="18" charset="0"/>
                          <a:cs typeface="Times New Roman" pitchFamily="18" charset="0"/>
                        </a:rPr>
                        <a:t>&lt;11,1&gt;,</a:t>
                      </a:r>
                      <a:r>
                        <a:rPr lang="en-US" altLang="ko-KR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&lt;10,2&gt;, &lt;12,2&gt;, &lt;13,2&gt;, &lt;14,2&gt;, &lt;15,2&gt;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Single Keyword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Typed: “</a:t>
            </a:r>
            <a:r>
              <a:rPr lang="en-US" altLang="ko-KR" b="1" i="1" dirty="0" err="1" smtClean="0"/>
              <a:t>nli</a:t>
            </a:r>
            <a:r>
              <a:rPr lang="en-US" altLang="ko-KR" dirty="0" smtClean="0"/>
              <a:t>”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Query = “</a:t>
            </a:r>
            <a:r>
              <a:rPr lang="en-US" altLang="ko-KR" b="1" i="1" dirty="0" err="1" smtClean="0">
                <a:solidFill>
                  <a:prstClr val="black"/>
                </a:solidFill>
              </a:rPr>
              <a:t>nlis</a:t>
            </a:r>
            <a:r>
              <a:rPr lang="en-US" altLang="ko-KR" dirty="0" smtClean="0">
                <a:solidFill>
                  <a:prstClr val="black"/>
                </a:solidFill>
              </a:rPr>
              <a:t>”, edit distance threshold = </a:t>
            </a:r>
            <a:r>
              <a:rPr lang="en-US" altLang="ko-KR" b="1" dirty="0" smtClean="0">
                <a:solidFill>
                  <a:prstClr val="black"/>
                </a:solidFill>
              </a:rPr>
              <a:t>2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5940152" y="260648"/>
            <a:ext cx="432048" cy="4320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016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0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6588224" y="260648"/>
            <a:ext cx="432048" cy="4320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7236296" y="260648"/>
            <a:ext cx="432048" cy="4320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2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40" name="모서리가 둥근 사각형 설명선 39"/>
          <p:cNvSpPr/>
          <p:nvPr/>
        </p:nvSpPr>
        <p:spPr>
          <a:xfrm>
            <a:off x="7956376" y="116632"/>
            <a:ext cx="1080120" cy="504056"/>
          </a:xfrm>
          <a:prstGeom prst="wedgeRoundRectCallout">
            <a:avLst>
              <a:gd name="adj1" fmla="val -76939"/>
              <a:gd name="adj2" fmla="val -6697"/>
              <a:gd name="adj3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Edit distance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/>
        </p:nvGraphicFramePr>
        <p:xfrm>
          <a:off x="179513" y="1988840"/>
          <a:ext cx="4392485" cy="342757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8497"/>
                <a:gridCol w="878497"/>
                <a:gridCol w="878497"/>
                <a:gridCol w="878497"/>
                <a:gridCol w="878497"/>
              </a:tblGrid>
              <a:tr h="4896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Φ</a:t>
                      </a:r>
                      <a:r>
                        <a:rPr lang="en-US" altLang="ko-KR" sz="1200" i="1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nli</a:t>
                      </a:r>
                      <a:endParaRPr lang="ko-KR" altLang="en-US" sz="1200" i="1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Delete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Substitute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Match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Insert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</a:tr>
              <a:tr h="4896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&lt;11,1&gt;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</a:tr>
              <a:tr h="4896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&lt;10,2&gt;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</a:tr>
              <a:tr h="4896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&lt;12,2&gt;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</a:tr>
              <a:tr h="4896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&lt;13,2&gt;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</a:tr>
              <a:tr h="4896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&lt;14,2&gt;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</a:tr>
              <a:tr h="4896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&lt;15,2&gt;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43" name="타원 42"/>
          <p:cNvSpPr/>
          <p:nvPr/>
        </p:nvSpPr>
        <p:spPr>
          <a:xfrm>
            <a:off x="6300192" y="2348880"/>
            <a:ext cx="1008112" cy="57606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10: l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6300192" y="1268760"/>
            <a:ext cx="1008112" cy="576064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0: \0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7740352" y="3429000"/>
            <a:ext cx="1008112" cy="57606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14: u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7740352" y="4509120"/>
            <a:ext cx="1008112" cy="57606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15: </a:t>
            </a:r>
            <a:r>
              <a:rPr lang="en-US" altLang="ko-KR" sz="1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7740352" y="5517232"/>
            <a:ext cx="1008112" cy="5760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16: s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4860032" y="3429000"/>
            <a:ext cx="1008112" cy="57606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11: </a:t>
            </a:r>
            <a:r>
              <a:rPr lang="en-US" altLang="ko-KR" sz="1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4860032" y="4509120"/>
            <a:ext cx="1008112" cy="57606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12: n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6300192" y="4509120"/>
            <a:ext cx="1008112" cy="57606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13: u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51" name="직선 화살표 연결선 50"/>
          <p:cNvCxnSpPr>
            <a:stCxn id="44" idx="4"/>
            <a:endCxn id="43" idx="0"/>
          </p:cNvCxnSpPr>
          <p:nvPr/>
        </p:nvCxnSpPr>
        <p:spPr>
          <a:xfrm>
            <a:off x="6804248" y="1844824"/>
            <a:ext cx="0" cy="50405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43" idx="3"/>
            <a:endCxn id="48" idx="7"/>
          </p:cNvCxnSpPr>
          <p:nvPr/>
        </p:nvCxnSpPr>
        <p:spPr>
          <a:xfrm flipH="1">
            <a:off x="5720509" y="2840581"/>
            <a:ext cx="727318" cy="6727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43" idx="5"/>
            <a:endCxn id="45" idx="1"/>
          </p:cNvCxnSpPr>
          <p:nvPr/>
        </p:nvCxnSpPr>
        <p:spPr>
          <a:xfrm>
            <a:off x="7160669" y="2840581"/>
            <a:ext cx="727318" cy="6727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48" idx="4"/>
            <a:endCxn id="49" idx="0"/>
          </p:cNvCxnSpPr>
          <p:nvPr/>
        </p:nvCxnSpPr>
        <p:spPr>
          <a:xfrm>
            <a:off x="5364088" y="4005064"/>
            <a:ext cx="0" cy="50405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48" idx="5"/>
            <a:endCxn id="50" idx="1"/>
          </p:cNvCxnSpPr>
          <p:nvPr/>
        </p:nvCxnSpPr>
        <p:spPr>
          <a:xfrm>
            <a:off x="5720509" y="3920701"/>
            <a:ext cx="727318" cy="6727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45" idx="4"/>
            <a:endCxn id="46" idx="0"/>
          </p:cNvCxnSpPr>
          <p:nvPr/>
        </p:nvCxnSpPr>
        <p:spPr>
          <a:xfrm>
            <a:off x="8244408" y="4005064"/>
            <a:ext cx="0" cy="50405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46" idx="4"/>
            <a:endCxn id="47" idx="0"/>
          </p:cNvCxnSpPr>
          <p:nvPr/>
        </p:nvCxnSpPr>
        <p:spPr>
          <a:xfrm>
            <a:off x="8244408" y="5085184"/>
            <a:ext cx="0" cy="4320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5076056" y="5661248"/>
            <a:ext cx="64807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3, 4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868144" y="5661248"/>
            <a:ext cx="64807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5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660232" y="5661248"/>
            <a:ext cx="64807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7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884368" y="2492896"/>
            <a:ext cx="64807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4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076056" y="2492896"/>
            <a:ext cx="64807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63" name="직선 화살표 연결선 62"/>
          <p:cNvCxnSpPr>
            <a:stCxn id="48" idx="0"/>
            <a:endCxn id="62" idx="2"/>
          </p:cNvCxnSpPr>
          <p:nvPr/>
        </p:nvCxnSpPr>
        <p:spPr>
          <a:xfrm flipV="1">
            <a:off x="5364088" y="2780928"/>
            <a:ext cx="36004" cy="64807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49" idx="4"/>
            <a:endCxn id="58" idx="0"/>
          </p:cNvCxnSpPr>
          <p:nvPr/>
        </p:nvCxnSpPr>
        <p:spPr>
          <a:xfrm>
            <a:off x="5364088" y="5085184"/>
            <a:ext cx="36004" cy="5760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50" idx="4"/>
            <a:endCxn id="59" idx="0"/>
          </p:cNvCxnSpPr>
          <p:nvPr/>
        </p:nvCxnSpPr>
        <p:spPr>
          <a:xfrm flipH="1">
            <a:off x="6192180" y="5085184"/>
            <a:ext cx="612068" cy="5760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45" idx="0"/>
            <a:endCxn id="61" idx="2"/>
          </p:cNvCxnSpPr>
          <p:nvPr/>
        </p:nvCxnSpPr>
        <p:spPr>
          <a:xfrm flipH="1" flipV="1">
            <a:off x="8208404" y="2780928"/>
            <a:ext cx="36004" cy="64807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47" idx="2"/>
            <a:endCxn id="60" idx="3"/>
          </p:cNvCxnSpPr>
          <p:nvPr/>
        </p:nvCxnSpPr>
        <p:spPr>
          <a:xfrm flipH="1">
            <a:off x="7308304" y="5805264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411760" y="2132856"/>
            <a:ext cx="1152128" cy="216024"/>
          </a:xfrm>
          <a:prstGeom prst="rect">
            <a:avLst/>
          </a:prstGeom>
          <a:solidFill>
            <a:srgbClr val="FFC000">
              <a:alpha val="2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100" dirty="0" smtClean="0"/>
              <a:t>http://</a:t>
            </a:r>
            <a:r>
              <a:rPr lang="en-US" altLang="ko-KR" sz="1100" dirty="0" smtClean="0"/>
              <a:t>searchenginewatch.com/article/2128218/Google-Searchers-Use-Autocomplete-Most-Ignore-Google-Instant-Eye-Tracking-Study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90675" y="1652588"/>
            <a:ext cx="5962650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직선 연결선 14"/>
          <p:cNvCxnSpPr/>
          <p:nvPr/>
        </p:nvCxnSpPr>
        <p:spPr>
          <a:xfrm>
            <a:off x="2411760" y="2348880"/>
            <a:ext cx="115212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Single Keyword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Typed: “</a:t>
            </a:r>
            <a:r>
              <a:rPr lang="en-US" altLang="ko-KR" b="1" i="1" dirty="0" err="1" smtClean="0"/>
              <a:t>nlis</a:t>
            </a:r>
            <a:r>
              <a:rPr lang="en-US" altLang="ko-KR" dirty="0" smtClean="0"/>
              <a:t>”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Query = “</a:t>
            </a:r>
            <a:r>
              <a:rPr lang="en-US" altLang="ko-KR" b="1" i="1" dirty="0" err="1" smtClean="0">
                <a:solidFill>
                  <a:prstClr val="black"/>
                </a:solidFill>
              </a:rPr>
              <a:t>nlis</a:t>
            </a:r>
            <a:r>
              <a:rPr lang="en-US" altLang="ko-KR" dirty="0" smtClean="0">
                <a:solidFill>
                  <a:prstClr val="black"/>
                </a:solidFill>
              </a:rPr>
              <a:t>”, edit distance threshold = </a:t>
            </a:r>
            <a:r>
              <a:rPr lang="en-US" altLang="ko-KR" b="1" dirty="0" smtClean="0">
                <a:solidFill>
                  <a:prstClr val="black"/>
                </a:solidFill>
              </a:rPr>
              <a:t>2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5940152" y="260648"/>
            <a:ext cx="432048" cy="4320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016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0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6588224" y="260648"/>
            <a:ext cx="432048" cy="4320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7236296" y="260648"/>
            <a:ext cx="432048" cy="4320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2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40" name="모서리가 둥근 사각형 설명선 39"/>
          <p:cNvSpPr/>
          <p:nvPr/>
        </p:nvSpPr>
        <p:spPr>
          <a:xfrm>
            <a:off x="7956376" y="116632"/>
            <a:ext cx="1080120" cy="504056"/>
          </a:xfrm>
          <a:prstGeom prst="wedgeRoundRectCallout">
            <a:avLst>
              <a:gd name="adj1" fmla="val -76939"/>
              <a:gd name="adj2" fmla="val -6697"/>
              <a:gd name="adj3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Edit distance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/>
        </p:nvGraphicFramePr>
        <p:xfrm>
          <a:off x="179513" y="1988840"/>
          <a:ext cx="4392485" cy="342757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8497"/>
                <a:gridCol w="878497"/>
                <a:gridCol w="878497"/>
                <a:gridCol w="878497"/>
                <a:gridCol w="878497"/>
              </a:tblGrid>
              <a:tr h="4896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Φ</a:t>
                      </a:r>
                      <a:r>
                        <a:rPr lang="en-US" altLang="ko-KR" sz="1200" i="1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nli</a:t>
                      </a:r>
                      <a:endParaRPr lang="ko-KR" altLang="en-US" sz="1200" i="1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Delete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Substitute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Match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Insert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</a:tr>
              <a:tr h="4896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&lt;11,1&gt;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&lt;11,2&gt;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&lt;12,2&gt;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&lt;13,2&gt;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</a:tr>
              <a:tr h="4896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&lt;10,2&gt;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</a:tr>
              <a:tr h="4896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&lt;12,2&gt;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</a:tr>
              <a:tr h="4896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&lt;13,2&gt;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</a:tr>
              <a:tr h="4896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&lt;14,2&gt;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</a:tr>
              <a:tr h="4896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&lt;15,2&gt;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&lt;16,2&gt;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43" name="타원 42"/>
          <p:cNvSpPr/>
          <p:nvPr/>
        </p:nvSpPr>
        <p:spPr>
          <a:xfrm>
            <a:off x="6300192" y="2348880"/>
            <a:ext cx="1008112" cy="57606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10: l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6300192" y="1268760"/>
            <a:ext cx="1008112" cy="576064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0: \0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7740352" y="3429000"/>
            <a:ext cx="1008112" cy="57606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14: u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7740352" y="4509120"/>
            <a:ext cx="1008112" cy="57606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15: </a:t>
            </a:r>
            <a:r>
              <a:rPr lang="en-US" altLang="ko-KR" sz="1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7740352" y="5517232"/>
            <a:ext cx="1008112" cy="5760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16: s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4860032" y="3429000"/>
            <a:ext cx="1008112" cy="57606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11: </a:t>
            </a:r>
            <a:r>
              <a:rPr lang="en-US" altLang="ko-KR" sz="1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4860032" y="4509120"/>
            <a:ext cx="1008112" cy="57606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12: n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6300192" y="4509120"/>
            <a:ext cx="1008112" cy="57606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13: u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51" name="직선 화살표 연결선 50"/>
          <p:cNvCxnSpPr>
            <a:stCxn id="44" idx="4"/>
            <a:endCxn id="43" idx="0"/>
          </p:cNvCxnSpPr>
          <p:nvPr/>
        </p:nvCxnSpPr>
        <p:spPr>
          <a:xfrm>
            <a:off x="6804248" y="1844824"/>
            <a:ext cx="0" cy="50405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43" idx="3"/>
            <a:endCxn id="48" idx="7"/>
          </p:cNvCxnSpPr>
          <p:nvPr/>
        </p:nvCxnSpPr>
        <p:spPr>
          <a:xfrm flipH="1">
            <a:off x="5720509" y="2840581"/>
            <a:ext cx="727318" cy="6727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43" idx="5"/>
            <a:endCxn id="45" idx="1"/>
          </p:cNvCxnSpPr>
          <p:nvPr/>
        </p:nvCxnSpPr>
        <p:spPr>
          <a:xfrm>
            <a:off x="7160669" y="2840581"/>
            <a:ext cx="727318" cy="6727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48" idx="4"/>
            <a:endCxn id="49" idx="0"/>
          </p:cNvCxnSpPr>
          <p:nvPr/>
        </p:nvCxnSpPr>
        <p:spPr>
          <a:xfrm>
            <a:off x="5364088" y="4005064"/>
            <a:ext cx="0" cy="50405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48" idx="5"/>
            <a:endCxn id="50" idx="1"/>
          </p:cNvCxnSpPr>
          <p:nvPr/>
        </p:nvCxnSpPr>
        <p:spPr>
          <a:xfrm>
            <a:off x="5720509" y="3920701"/>
            <a:ext cx="727318" cy="6727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45" idx="4"/>
            <a:endCxn id="46" idx="0"/>
          </p:cNvCxnSpPr>
          <p:nvPr/>
        </p:nvCxnSpPr>
        <p:spPr>
          <a:xfrm>
            <a:off x="8244408" y="4005064"/>
            <a:ext cx="0" cy="50405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46" idx="4"/>
            <a:endCxn id="47" idx="0"/>
          </p:cNvCxnSpPr>
          <p:nvPr/>
        </p:nvCxnSpPr>
        <p:spPr>
          <a:xfrm>
            <a:off x="8244408" y="5085184"/>
            <a:ext cx="0" cy="4320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5076056" y="5661248"/>
            <a:ext cx="64807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3, 4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868144" y="5661248"/>
            <a:ext cx="64807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5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660232" y="5661248"/>
            <a:ext cx="64807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7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884368" y="2492896"/>
            <a:ext cx="64807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4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076056" y="2492896"/>
            <a:ext cx="64807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63" name="직선 화살표 연결선 62"/>
          <p:cNvCxnSpPr>
            <a:stCxn id="48" idx="0"/>
            <a:endCxn id="62" idx="2"/>
          </p:cNvCxnSpPr>
          <p:nvPr/>
        </p:nvCxnSpPr>
        <p:spPr>
          <a:xfrm flipV="1">
            <a:off x="5364088" y="2780928"/>
            <a:ext cx="36004" cy="64807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49" idx="4"/>
            <a:endCxn id="58" idx="0"/>
          </p:cNvCxnSpPr>
          <p:nvPr/>
        </p:nvCxnSpPr>
        <p:spPr>
          <a:xfrm>
            <a:off x="5364088" y="5085184"/>
            <a:ext cx="36004" cy="5760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50" idx="4"/>
            <a:endCxn id="59" idx="0"/>
          </p:cNvCxnSpPr>
          <p:nvPr/>
        </p:nvCxnSpPr>
        <p:spPr>
          <a:xfrm flipH="1">
            <a:off x="6192180" y="5085184"/>
            <a:ext cx="612068" cy="5760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45" idx="0"/>
            <a:endCxn id="61" idx="2"/>
          </p:cNvCxnSpPr>
          <p:nvPr/>
        </p:nvCxnSpPr>
        <p:spPr>
          <a:xfrm flipH="1" flipV="1">
            <a:off x="8208404" y="2780928"/>
            <a:ext cx="36004" cy="64807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47" idx="2"/>
            <a:endCxn id="60" idx="3"/>
          </p:cNvCxnSpPr>
          <p:nvPr/>
        </p:nvCxnSpPr>
        <p:spPr>
          <a:xfrm flipH="1">
            <a:off x="7308304" y="5805264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Single Keyword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Typed: “</a:t>
            </a:r>
            <a:r>
              <a:rPr lang="en-US" altLang="ko-KR" b="1" i="1" dirty="0" err="1" smtClean="0"/>
              <a:t>nlis</a:t>
            </a:r>
            <a:r>
              <a:rPr lang="en-US" altLang="ko-KR" dirty="0" smtClean="0"/>
              <a:t>”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Query = “</a:t>
            </a:r>
            <a:r>
              <a:rPr lang="en-US" altLang="ko-KR" b="1" i="1" dirty="0" err="1" smtClean="0">
                <a:solidFill>
                  <a:prstClr val="black"/>
                </a:solidFill>
              </a:rPr>
              <a:t>nlis</a:t>
            </a:r>
            <a:r>
              <a:rPr lang="en-US" altLang="ko-KR" dirty="0" smtClean="0">
                <a:solidFill>
                  <a:prstClr val="black"/>
                </a:solidFill>
              </a:rPr>
              <a:t>”, edit distance threshold = </a:t>
            </a:r>
            <a:r>
              <a:rPr lang="en-US" altLang="ko-KR" b="1" dirty="0" smtClean="0">
                <a:solidFill>
                  <a:prstClr val="black"/>
                </a:solidFill>
              </a:rPr>
              <a:t>2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5940152" y="260648"/>
            <a:ext cx="432048" cy="4320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016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0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6588224" y="260648"/>
            <a:ext cx="432048" cy="4320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7236296" y="260648"/>
            <a:ext cx="432048" cy="4320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2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40" name="모서리가 둥근 사각형 설명선 39"/>
          <p:cNvSpPr/>
          <p:nvPr/>
        </p:nvSpPr>
        <p:spPr>
          <a:xfrm>
            <a:off x="7956376" y="116632"/>
            <a:ext cx="1080120" cy="504056"/>
          </a:xfrm>
          <a:prstGeom prst="wedgeRoundRectCallout">
            <a:avLst>
              <a:gd name="adj1" fmla="val -76939"/>
              <a:gd name="adj2" fmla="val -6697"/>
              <a:gd name="adj3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Edit distance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/>
        </p:nvGraphicFramePr>
        <p:xfrm>
          <a:off x="179513" y="1988840"/>
          <a:ext cx="4392485" cy="342757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8497"/>
                <a:gridCol w="878497"/>
                <a:gridCol w="878497"/>
                <a:gridCol w="878497"/>
                <a:gridCol w="878497"/>
              </a:tblGrid>
              <a:tr h="4896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Φ</a:t>
                      </a:r>
                      <a:r>
                        <a:rPr lang="en-US" altLang="ko-KR" sz="1200" i="1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nli</a:t>
                      </a:r>
                      <a:endParaRPr lang="ko-KR" altLang="en-US" sz="1200" i="1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Delete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Substitute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Match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Insert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</a:tr>
              <a:tr h="4896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&lt;11,1&gt;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&lt;11,2&gt;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&lt;12,2&gt;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&lt;13,2&gt;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</a:tr>
              <a:tr h="4896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&lt;10,2&gt;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</a:tr>
              <a:tr h="4896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&lt;12,2&gt;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</a:tr>
              <a:tr h="4896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&lt;13,2&gt;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</a:tr>
              <a:tr h="4896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&lt;14,2&gt;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</a:tr>
              <a:tr h="4896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&lt;15,2&gt;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&lt;16,2&gt;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43" name="타원 42"/>
          <p:cNvSpPr/>
          <p:nvPr/>
        </p:nvSpPr>
        <p:spPr>
          <a:xfrm>
            <a:off x="6300192" y="2348880"/>
            <a:ext cx="1008112" cy="576064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10: l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6300192" y="1268760"/>
            <a:ext cx="1008112" cy="576064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0: \0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7740352" y="3429000"/>
            <a:ext cx="1008112" cy="5760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14: u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7740352" y="4509120"/>
            <a:ext cx="1008112" cy="5760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15: </a:t>
            </a:r>
            <a:r>
              <a:rPr lang="en-US" altLang="ko-KR" sz="1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7740352" y="5517232"/>
            <a:ext cx="1008112" cy="57606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16: s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4860032" y="3429000"/>
            <a:ext cx="1008112" cy="57606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11: </a:t>
            </a:r>
            <a:r>
              <a:rPr lang="en-US" altLang="ko-KR" sz="1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4860032" y="4509120"/>
            <a:ext cx="1008112" cy="57606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12: n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6300192" y="4509120"/>
            <a:ext cx="1008112" cy="57606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13: u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51" name="직선 화살표 연결선 50"/>
          <p:cNvCxnSpPr>
            <a:stCxn id="44" idx="4"/>
            <a:endCxn id="43" idx="0"/>
          </p:cNvCxnSpPr>
          <p:nvPr/>
        </p:nvCxnSpPr>
        <p:spPr>
          <a:xfrm>
            <a:off x="6804248" y="1844824"/>
            <a:ext cx="0" cy="50405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43" idx="3"/>
            <a:endCxn id="48" idx="7"/>
          </p:cNvCxnSpPr>
          <p:nvPr/>
        </p:nvCxnSpPr>
        <p:spPr>
          <a:xfrm flipH="1">
            <a:off x="5720509" y="2840581"/>
            <a:ext cx="727318" cy="6727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43" idx="5"/>
            <a:endCxn id="45" idx="1"/>
          </p:cNvCxnSpPr>
          <p:nvPr/>
        </p:nvCxnSpPr>
        <p:spPr>
          <a:xfrm>
            <a:off x="7160669" y="2840581"/>
            <a:ext cx="727318" cy="6727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48" idx="4"/>
            <a:endCxn id="49" idx="0"/>
          </p:cNvCxnSpPr>
          <p:nvPr/>
        </p:nvCxnSpPr>
        <p:spPr>
          <a:xfrm>
            <a:off x="5364088" y="4005064"/>
            <a:ext cx="0" cy="50405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48" idx="5"/>
            <a:endCxn id="50" idx="1"/>
          </p:cNvCxnSpPr>
          <p:nvPr/>
        </p:nvCxnSpPr>
        <p:spPr>
          <a:xfrm>
            <a:off x="5720509" y="3920701"/>
            <a:ext cx="727318" cy="6727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45" idx="4"/>
            <a:endCxn id="46" idx="0"/>
          </p:cNvCxnSpPr>
          <p:nvPr/>
        </p:nvCxnSpPr>
        <p:spPr>
          <a:xfrm>
            <a:off x="8244408" y="4005064"/>
            <a:ext cx="0" cy="50405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46" idx="4"/>
            <a:endCxn id="47" idx="0"/>
          </p:cNvCxnSpPr>
          <p:nvPr/>
        </p:nvCxnSpPr>
        <p:spPr>
          <a:xfrm>
            <a:off x="8244408" y="5085184"/>
            <a:ext cx="0" cy="4320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5076056" y="5661248"/>
            <a:ext cx="64807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3, 4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868144" y="5661248"/>
            <a:ext cx="64807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5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660232" y="5661248"/>
            <a:ext cx="64807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7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884368" y="2492896"/>
            <a:ext cx="64807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4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076056" y="2492896"/>
            <a:ext cx="64807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63" name="직선 화살표 연결선 62"/>
          <p:cNvCxnSpPr>
            <a:stCxn id="48" idx="0"/>
            <a:endCxn id="62" idx="2"/>
          </p:cNvCxnSpPr>
          <p:nvPr/>
        </p:nvCxnSpPr>
        <p:spPr>
          <a:xfrm flipV="1">
            <a:off x="5364088" y="2780928"/>
            <a:ext cx="36004" cy="64807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49" idx="4"/>
            <a:endCxn id="58" idx="0"/>
          </p:cNvCxnSpPr>
          <p:nvPr/>
        </p:nvCxnSpPr>
        <p:spPr>
          <a:xfrm>
            <a:off x="5364088" y="5085184"/>
            <a:ext cx="36004" cy="5760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50" idx="4"/>
            <a:endCxn id="59" idx="0"/>
          </p:cNvCxnSpPr>
          <p:nvPr/>
        </p:nvCxnSpPr>
        <p:spPr>
          <a:xfrm flipH="1">
            <a:off x="6192180" y="5085184"/>
            <a:ext cx="612068" cy="5760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45" idx="0"/>
            <a:endCxn id="61" idx="2"/>
          </p:cNvCxnSpPr>
          <p:nvPr/>
        </p:nvCxnSpPr>
        <p:spPr>
          <a:xfrm flipH="1" flipV="1">
            <a:off x="8208404" y="2780928"/>
            <a:ext cx="36004" cy="64807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47" idx="2"/>
            <a:endCxn id="60" idx="3"/>
          </p:cNvCxnSpPr>
          <p:nvPr/>
        </p:nvCxnSpPr>
        <p:spPr>
          <a:xfrm flipH="1">
            <a:off x="7308304" y="5805264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79512" y="5783664"/>
          <a:ext cx="4392488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488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Φ</a:t>
                      </a:r>
                      <a:r>
                        <a:rPr lang="en-US" altLang="ko-KR" sz="1800" i="1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nlis</a:t>
                      </a:r>
                      <a:endParaRPr lang="ko-KR" altLang="en-US" sz="1800" i="1" baseline="-25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Times New Roman" pitchFamily="18" charset="0"/>
                          <a:cs typeface="Times New Roman" pitchFamily="18" charset="0"/>
                        </a:rPr>
                        <a:t>&lt;11,2&gt;,</a:t>
                      </a:r>
                      <a:r>
                        <a:rPr lang="en-US" altLang="ko-KR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&lt;12,2&gt;, &lt;13,2&gt;, &lt;16,2&gt;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Single Keyword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Typed: “</a:t>
            </a:r>
            <a:r>
              <a:rPr lang="en-US" altLang="ko-KR" b="1" i="1" dirty="0" err="1" smtClean="0"/>
              <a:t>nlis</a:t>
            </a:r>
            <a:r>
              <a:rPr lang="en-US" altLang="ko-KR" dirty="0" smtClean="0"/>
              <a:t>”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Query = “</a:t>
            </a:r>
            <a:r>
              <a:rPr lang="en-US" altLang="ko-KR" b="1" i="1" dirty="0" err="1" smtClean="0">
                <a:solidFill>
                  <a:prstClr val="black"/>
                </a:solidFill>
              </a:rPr>
              <a:t>nlis</a:t>
            </a:r>
            <a:r>
              <a:rPr lang="en-US" altLang="ko-KR" dirty="0" smtClean="0">
                <a:solidFill>
                  <a:prstClr val="black"/>
                </a:solidFill>
              </a:rPr>
              <a:t>”, edit distance threshold = </a:t>
            </a:r>
            <a:r>
              <a:rPr lang="en-US" altLang="ko-KR" b="1" dirty="0" smtClean="0">
                <a:solidFill>
                  <a:prstClr val="black"/>
                </a:solidFill>
              </a:rPr>
              <a:t>2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5940152" y="260648"/>
            <a:ext cx="432048" cy="4320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016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0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6588224" y="260648"/>
            <a:ext cx="432048" cy="4320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7236296" y="260648"/>
            <a:ext cx="432048" cy="4320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2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40" name="모서리가 둥근 사각형 설명선 39"/>
          <p:cNvSpPr/>
          <p:nvPr/>
        </p:nvSpPr>
        <p:spPr>
          <a:xfrm>
            <a:off x="7956376" y="116632"/>
            <a:ext cx="1080120" cy="504056"/>
          </a:xfrm>
          <a:prstGeom prst="wedgeRoundRectCallout">
            <a:avLst>
              <a:gd name="adj1" fmla="val -76939"/>
              <a:gd name="adj2" fmla="val -6697"/>
              <a:gd name="adj3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Edit distance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/>
        </p:nvGraphicFramePr>
        <p:xfrm>
          <a:off x="179513" y="1988840"/>
          <a:ext cx="4392485" cy="342757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8497"/>
                <a:gridCol w="878497"/>
                <a:gridCol w="878497"/>
                <a:gridCol w="878497"/>
                <a:gridCol w="878497"/>
              </a:tblGrid>
              <a:tr h="4896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Φ</a:t>
                      </a:r>
                      <a:r>
                        <a:rPr lang="en-US" altLang="ko-KR" sz="1200" i="1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nli</a:t>
                      </a:r>
                      <a:endParaRPr lang="ko-KR" altLang="en-US" sz="1200" i="1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Delete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Substitute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Match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Insert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</a:tr>
              <a:tr h="4896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&lt;11,1&gt;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&lt;11,2&gt;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&lt;12,2&gt;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&lt;13,2&gt;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</a:tr>
              <a:tr h="4896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&lt;10,2&gt;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</a:tr>
              <a:tr h="4896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&lt;12,2&gt;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</a:tr>
              <a:tr h="4896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&lt;13,2&gt;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</a:tr>
              <a:tr h="4896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&lt;14,2&gt;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</a:tr>
              <a:tr h="4896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&lt;15,2&gt;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&lt;16,2&gt;</a:t>
                      </a:r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43" name="타원 42"/>
          <p:cNvSpPr/>
          <p:nvPr/>
        </p:nvSpPr>
        <p:spPr>
          <a:xfrm>
            <a:off x="6300192" y="2348880"/>
            <a:ext cx="1008112" cy="576064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10: l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6300192" y="1268760"/>
            <a:ext cx="1008112" cy="576064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0: \0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7740352" y="3429000"/>
            <a:ext cx="1008112" cy="5760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14: u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7740352" y="4509120"/>
            <a:ext cx="1008112" cy="5760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15: </a:t>
            </a:r>
            <a:r>
              <a:rPr lang="en-US" altLang="ko-KR" sz="1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7740352" y="5517232"/>
            <a:ext cx="1008112" cy="57606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16: s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4860032" y="3429000"/>
            <a:ext cx="1008112" cy="57606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11: </a:t>
            </a:r>
            <a:r>
              <a:rPr lang="en-US" altLang="ko-KR" sz="1400" dirty="0" err="1" smtClean="0">
                <a:solidFill>
                  <a:schemeClr val="tx1"/>
                </a:solidFill>
                <a:latin typeface="Consolas" pitchFamily="49" charset="0"/>
              </a:rPr>
              <a:t>i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4860032" y="4509120"/>
            <a:ext cx="1008112" cy="57606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12: n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6300192" y="4509120"/>
            <a:ext cx="1008112" cy="57606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13: u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51" name="직선 화살표 연결선 50"/>
          <p:cNvCxnSpPr>
            <a:stCxn id="44" idx="4"/>
            <a:endCxn id="43" idx="0"/>
          </p:cNvCxnSpPr>
          <p:nvPr/>
        </p:nvCxnSpPr>
        <p:spPr>
          <a:xfrm>
            <a:off x="6804248" y="1844824"/>
            <a:ext cx="0" cy="50405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43" idx="3"/>
            <a:endCxn id="48" idx="7"/>
          </p:cNvCxnSpPr>
          <p:nvPr/>
        </p:nvCxnSpPr>
        <p:spPr>
          <a:xfrm flipH="1">
            <a:off x="5720509" y="2840581"/>
            <a:ext cx="727318" cy="6727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43" idx="5"/>
            <a:endCxn id="45" idx="1"/>
          </p:cNvCxnSpPr>
          <p:nvPr/>
        </p:nvCxnSpPr>
        <p:spPr>
          <a:xfrm>
            <a:off x="7160669" y="2840581"/>
            <a:ext cx="727318" cy="6727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48" idx="4"/>
            <a:endCxn id="49" idx="0"/>
          </p:cNvCxnSpPr>
          <p:nvPr/>
        </p:nvCxnSpPr>
        <p:spPr>
          <a:xfrm>
            <a:off x="5364088" y="4005064"/>
            <a:ext cx="0" cy="50405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48" idx="5"/>
            <a:endCxn id="50" idx="1"/>
          </p:cNvCxnSpPr>
          <p:nvPr/>
        </p:nvCxnSpPr>
        <p:spPr>
          <a:xfrm>
            <a:off x="5720509" y="3920701"/>
            <a:ext cx="727318" cy="6727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45" idx="4"/>
            <a:endCxn id="46" idx="0"/>
          </p:cNvCxnSpPr>
          <p:nvPr/>
        </p:nvCxnSpPr>
        <p:spPr>
          <a:xfrm>
            <a:off x="8244408" y="4005064"/>
            <a:ext cx="0" cy="50405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46" idx="4"/>
            <a:endCxn id="47" idx="0"/>
          </p:cNvCxnSpPr>
          <p:nvPr/>
        </p:nvCxnSpPr>
        <p:spPr>
          <a:xfrm>
            <a:off x="8244408" y="5085184"/>
            <a:ext cx="0" cy="4320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5076056" y="5661248"/>
            <a:ext cx="64807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3, 4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868144" y="5661248"/>
            <a:ext cx="64807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5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660232" y="5661248"/>
            <a:ext cx="64807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7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884368" y="2492896"/>
            <a:ext cx="64807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4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076056" y="2492896"/>
            <a:ext cx="64807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nsolas" pitchFamily="49" charset="0"/>
              </a:rPr>
              <a:t>1</a:t>
            </a:r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63" name="직선 화살표 연결선 62"/>
          <p:cNvCxnSpPr>
            <a:stCxn id="48" idx="0"/>
            <a:endCxn id="62" idx="2"/>
          </p:cNvCxnSpPr>
          <p:nvPr/>
        </p:nvCxnSpPr>
        <p:spPr>
          <a:xfrm flipV="1">
            <a:off x="5364088" y="2780928"/>
            <a:ext cx="36004" cy="64807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49" idx="4"/>
            <a:endCxn id="58" idx="0"/>
          </p:cNvCxnSpPr>
          <p:nvPr/>
        </p:nvCxnSpPr>
        <p:spPr>
          <a:xfrm>
            <a:off x="5364088" y="5085184"/>
            <a:ext cx="36004" cy="5760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50" idx="4"/>
            <a:endCxn id="59" idx="0"/>
          </p:cNvCxnSpPr>
          <p:nvPr/>
        </p:nvCxnSpPr>
        <p:spPr>
          <a:xfrm flipH="1">
            <a:off x="6192180" y="5085184"/>
            <a:ext cx="612068" cy="5760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45" idx="0"/>
            <a:endCxn id="61" idx="2"/>
          </p:cNvCxnSpPr>
          <p:nvPr/>
        </p:nvCxnSpPr>
        <p:spPr>
          <a:xfrm flipH="1" flipV="1">
            <a:off x="8208404" y="2780928"/>
            <a:ext cx="36004" cy="64807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47" idx="2"/>
            <a:endCxn id="60" idx="3"/>
          </p:cNvCxnSpPr>
          <p:nvPr/>
        </p:nvCxnSpPr>
        <p:spPr>
          <a:xfrm flipH="1">
            <a:off x="7308304" y="5805264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79512" y="5783664"/>
          <a:ext cx="4392488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488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Φ</a:t>
                      </a:r>
                      <a:r>
                        <a:rPr lang="en-US" altLang="ko-KR" sz="1800" i="1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nlis</a:t>
                      </a:r>
                      <a:endParaRPr lang="ko-KR" altLang="en-US" sz="1800" i="1" baseline="-25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Times New Roman" pitchFamily="18" charset="0"/>
                          <a:cs typeface="Times New Roman" pitchFamily="18" charset="0"/>
                        </a:rPr>
                        <a:t>&lt;11,2&gt;,</a:t>
                      </a:r>
                      <a:r>
                        <a:rPr lang="en-US" altLang="ko-KR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&lt;12,2&gt;, &lt;13,2&gt;, &lt;16,2&gt;</a:t>
                      </a:r>
                      <a:endParaRPr lang="ko-KR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Indexing Methods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Single Keyword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b="1" u="sng" dirty="0" smtClean="0">
                <a:solidFill>
                  <a:srgbClr val="C00000"/>
                </a:solidFill>
              </a:rPr>
              <a:t>Multiple Keywords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Experiments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Conclusions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Multiple Keywords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Challenges in multiple keywords</a:t>
            </a:r>
          </a:p>
          <a:p>
            <a:pPr lvl="1"/>
            <a:r>
              <a:rPr lang="en-US" altLang="ko-KR" b="1" i="1" dirty="0" smtClean="0">
                <a:solidFill>
                  <a:srgbClr val="C00000"/>
                </a:solidFill>
              </a:rPr>
              <a:t>Intersection </a:t>
            </a:r>
            <a:r>
              <a:rPr lang="en-US" altLang="ko-KR" dirty="0" smtClean="0"/>
              <a:t>of multiple lists of keywords</a:t>
            </a:r>
          </a:p>
          <a:p>
            <a:pPr lvl="2"/>
            <a:r>
              <a:rPr lang="en-US" altLang="ko-KR" dirty="0" smtClean="0"/>
              <a:t>Each prefix query keyword has</a:t>
            </a:r>
          </a:p>
          <a:p>
            <a:pPr lvl="3"/>
            <a:r>
              <a:rPr lang="en-US" altLang="ko-KR" dirty="0" smtClean="0"/>
              <a:t>Multiple predicted complete keywords</a:t>
            </a:r>
          </a:p>
          <a:p>
            <a:pPr lvl="3"/>
            <a:r>
              <a:rPr lang="en-US" altLang="ko-KR" dirty="0" smtClean="0"/>
              <a:t>The union of the lists of predicted keywords includes potential answers</a:t>
            </a:r>
          </a:p>
          <a:p>
            <a:pPr lvl="2"/>
            <a:r>
              <a:rPr lang="en-US" altLang="ko-KR" dirty="0" smtClean="0"/>
              <a:t>The union lists of multiple query keywords need to be </a:t>
            </a:r>
            <a:r>
              <a:rPr lang="en-US" altLang="ko-KR" b="1" i="1" dirty="0" smtClean="0">
                <a:solidFill>
                  <a:srgbClr val="C00000"/>
                </a:solidFill>
              </a:rPr>
              <a:t>intersected </a:t>
            </a:r>
            <a:r>
              <a:rPr lang="en-US" altLang="ko-KR" dirty="0" smtClean="0"/>
              <a:t>in order to compute the answers to the query</a:t>
            </a:r>
          </a:p>
          <a:p>
            <a:pPr lvl="1"/>
            <a:r>
              <a:rPr lang="en-US" altLang="ko-KR" b="1" i="1" dirty="0" smtClean="0">
                <a:solidFill>
                  <a:srgbClr val="C00000"/>
                </a:solidFill>
              </a:rPr>
              <a:t>Cache-based </a:t>
            </a:r>
            <a:r>
              <a:rPr lang="en-US" altLang="ko-KR" dirty="0" smtClean="0"/>
              <a:t>incremental intersection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Multiple Keywords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HYB </a:t>
            </a:r>
            <a:r>
              <a:rPr lang="en-US" altLang="ko-KR" sz="1200" dirty="0" smtClean="0"/>
              <a:t>(H. </a:t>
            </a:r>
            <a:r>
              <a:rPr lang="en-US" altLang="ko-KR" sz="1200" dirty="0" err="1" smtClean="0"/>
              <a:t>Bast</a:t>
            </a:r>
            <a:r>
              <a:rPr lang="en-US" altLang="ko-KR" sz="1200" dirty="0" smtClean="0"/>
              <a:t>, I. Weber. Type Less, Find More: Fast </a:t>
            </a:r>
            <a:r>
              <a:rPr lang="en-US" altLang="ko-KR" sz="1200" dirty="0" err="1" smtClean="0"/>
              <a:t>Autocompletion</a:t>
            </a:r>
            <a:r>
              <a:rPr lang="en-US" altLang="ko-KR" sz="1200" dirty="0" smtClean="0"/>
              <a:t> Search with a Succinct Index. In SIGIR 2006)</a:t>
            </a:r>
            <a:endParaRPr lang="en-US" altLang="ko-KR" sz="1200" baseline="-25000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r>
              <a:rPr lang="en-US" altLang="ko-KR" sz="1800" dirty="0" smtClean="0"/>
              <a:t>The </a:t>
            </a:r>
            <a:r>
              <a:rPr lang="en-US" altLang="ko-KR" sz="1800" i="1" dirty="0" smtClean="0"/>
              <a:t>intersections</a:t>
            </a:r>
            <a:r>
              <a:rPr lang="en-US" altLang="ko-KR" sz="1800" dirty="0" smtClean="0"/>
              <a:t> can be computed in</a:t>
            </a:r>
          </a:p>
          <a:p>
            <a:pPr>
              <a:buNone/>
            </a:pPr>
            <a:endParaRPr lang="en-US" altLang="ko-KR" sz="1800" dirty="0" smtClean="0"/>
          </a:p>
          <a:p>
            <a:r>
              <a:rPr lang="en-US" altLang="ko-KR" sz="1800" dirty="0" smtClean="0"/>
              <a:t>The </a:t>
            </a:r>
            <a:r>
              <a:rPr lang="en-US" altLang="ko-KR" sz="1800" i="1" dirty="0" smtClean="0"/>
              <a:t>union </a:t>
            </a:r>
            <a:r>
              <a:rPr lang="en-US" altLang="ko-KR" sz="1800" dirty="0" smtClean="0"/>
              <a:t>can be computed in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r>
              <a:rPr lang="en-US" altLang="ko-KR" sz="1800" dirty="0" smtClean="0"/>
              <a:t>Total time complexity</a:t>
            </a:r>
          </a:p>
          <a:p>
            <a:endParaRPr lang="en-US" altLang="ko-KR" sz="1800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45</a:t>
            </a:fld>
            <a:endParaRPr lang="ko-KR" altLang="en-US"/>
          </a:p>
        </p:txBody>
      </p:sp>
      <p:graphicFrame>
        <p:nvGraphicFramePr>
          <p:cNvPr id="10" name="내용 개체 틀 4"/>
          <p:cNvGraphicFramePr>
            <a:graphicFrameLocks/>
          </p:cNvGraphicFramePr>
          <p:nvPr/>
        </p:nvGraphicFramePr>
        <p:xfrm>
          <a:off x="323528" y="1772816"/>
          <a:ext cx="1881493" cy="1640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380"/>
                <a:gridCol w="1523113"/>
              </a:tblGrid>
              <a:tr h="20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D.id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0566" marR="50566" marT="25283" marB="252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D.content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0566" marR="50566" marT="25283" marB="252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0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50566" marR="50566" marT="25283" marB="252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apple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iphone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0566" marR="50566" marT="25283" marB="252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050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0566" marR="50566" marT="25283" marB="252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php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programming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0566" marR="50566" marT="25283" marB="252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0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0566" marR="50566" marT="25283" marB="252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apple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juice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0566" marR="50566" marT="25283" marB="252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0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91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0566" marR="50566" marT="25283" marB="252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iphone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programming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0566" marR="50566" marT="25283" marB="252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0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172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50566" marR="50566" marT="25283" marB="252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iphone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galaxy tab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0566" marR="50566" marT="25283" marB="252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050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308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50566" marR="50566" marT="25283" marB="252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application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iphone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0566" marR="50566" marT="25283" marB="252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050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759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50566" marR="50566" marT="25283" marB="252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difference ipv4 ipv6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0566" marR="50566" marT="25283" marB="252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내용 개체 틀 4"/>
          <p:cNvGraphicFramePr>
            <a:graphicFrameLocks/>
          </p:cNvGraphicFramePr>
          <p:nvPr/>
        </p:nvGraphicFramePr>
        <p:xfrm>
          <a:off x="2483768" y="1772816"/>
          <a:ext cx="3180618" cy="18753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885"/>
                <a:gridCol w="2490733"/>
              </a:tblGrid>
              <a:tr h="187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45411" marR="45411" marT="22705" marB="22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New Data Structure (HYB)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45411" marR="45411" marT="22705" marB="22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69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>
                          <a:solidFill>
                            <a:schemeClr val="tx1"/>
                          </a:solidFill>
                        </a:rPr>
                        <a:t>ipho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45411" marR="45411" marT="22705" marB="22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rgbClr val="C00000"/>
                          </a:solidFill>
                        </a:rPr>
                        <a:t>950(</a:t>
                      </a:r>
                      <a:r>
                        <a:rPr lang="en-US" altLang="ko-KR" sz="1000" b="1" dirty="0" err="1" smtClean="0">
                          <a:solidFill>
                            <a:srgbClr val="C00000"/>
                          </a:solidFill>
                        </a:rPr>
                        <a:t>ipho</a:t>
                      </a:r>
                      <a:r>
                        <a:rPr lang="en-US" altLang="ko-KR" sz="1000" b="1" dirty="0" smtClean="0">
                          <a:solidFill>
                            <a:srgbClr val="C00000"/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rgbClr val="C00000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 smtClean="0">
                          <a:solidFill>
                            <a:srgbClr val="C00000"/>
                          </a:solidFill>
                        </a:rPr>
                        <a:t>900(iph)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 1000, ...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64,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128, 256, </a:t>
                      </a:r>
                      <a:r>
                        <a:rPr lang="en-US" altLang="ko-KR" sz="1000" b="1" baseline="0" dirty="0" smtClean="0">
                          <a:solidFill>
                            <a:srgbClr val="C00000"/>
                          </a:solidFill>
                        </a:rPr>
                        <a:t>900(juice)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000" b="1" baseline="0" dirty="0" smtClean="0">
                          <a:solidFill>
                            <a:srgbClr val="C00000"/>
                          </a:solidFill>
                        </a:rPr>
                        <a:t>950(juice)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, ...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45411" marR="45411" marT="22705" marB="22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69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iph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45411" marR="45411" marT="22705" marB="22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69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juice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45411" marR="45411" marT="22705" marB="22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69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</a:rPr>
                        <a:t>iphone</a:t>
                      </a:r>
                      <a:endParaRPr lang="ko-KR" altLang="en-US" sz="7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5411" marR="45411" marT="22705" marB="22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1, 5, </a:t>
                      </a:r>
                      <a:r>
                        <a:rPr lang="en-US" altLang="ko-KR" sz="1000" b="1" dirty="0" smtClean="0">
                          <a:solidFill>
                            <a:srgbClr val="0070C0"/>
                          </a:solidFill>
                        </a:rPr>
                        <a:t>21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 91, </a:t>
                      </a:r>
                      <a:r>
                        <a:rPr lang="en-US" altLang="ko-KR" sz="1000" b="1" dirty="0" smtClean="0">
                          <a:solidFill>
                            <a:srgbClr val="0070C0"/>
                          </a:solidFill>
                        </a:rPr>
                        <a:t>172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 300, </a:t>
                      </a:r>
                      <a:r>
                        <a:rPr lang="en-US" altLang="ko-KR" sz="1000" b="1" dirty="0" smtClean="0">
                          <a:solidFill>
                            <a:srgbClr val="0070C0"/>
                          </a:solidFill>
                        </a:rPr>
                        <a:t>308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 3000, 3001, ...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 smtClean="0">
                          <a:solidFill>
                            <a:srgbClr val="0070C0"/>
                          </a:solidFill>
                        </a:rPr>
                        <a:t>759(ipv4)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 760, ...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400, </a:t>
                      </a:r>
                      <a:r>
                        <a:rPr lang="en-US" altLang="ko-KR" sz="1000" b="1" dirty="0" smtClean="0">
                          <a:solidFill>
                            <a:srgbClr val="0070C0"/>
                          </a:solidFill>
                        </a:rPr>
                        <a:t>759(ipv6)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000" b="1" dirty="0" smtClean="0">
                          <a:solidFill>
                            <a:srgbClr val="C00000"/>
                          </a:solidFill>
                        </a:rPr>
                        <a:t>800(ipv6)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 ...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 smtClean="0">
                          <a:solidFill>
                            <a:srgbClr val="C00000"/>
                          </a:solidFill>
                        </a:rPr>
                        <a:t>5(ipv)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 6, 1100, 1200, ...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 smtClean="0">
                          <a:solidFill>
                            <a:srgbClr val="C00000"/>
                          </a:solidFill>
                        </a:rPr>
                        <a:t>5(tab)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 172, 272, </a:t>
                      </a:r>
                      <a:r>
                        <a:rPr lang="en-US" altLang="ko-KR" sz="1000" b="1" dirty="0" smtClean="0">
                          <a:solidFill>
                            <a:srgbClr val="C00000"/>
                          </a:solidFill>
                        </a:rPr>
                        <a:t>800(tab)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 ...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45411" marR="45411" marT="22705" marB="22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69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</a:rPr>
                        <a:t>ipv4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45411" marR="45411" marT="22705" marB="22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69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</a:rPr>
                        <a:t>ipv6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45411" marR="45411" marT="22705" marB="22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69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ipv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45411" marR="45411" marT="22705" marB="22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69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tab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45411" marR="45411" marT="22705" marB="22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69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>
                          <a:solidFill>
                            <a:schemeClr val="tx1"/>
                          </a:solidFill>
                        </a:rPr>
                        <a:t>iphon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45411" marR="45411" marT="22705" marB="22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5, 3000, 5123, ...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45411" marR="45411" marT="22705" marB="22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18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 smtClean="0">
                          <a:solidFill>
                            <a:schemeClr val="tx1"/>
                          </a:solidFill>
                        </a:rPr>
                        <a:t>ip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45411" marR="45411" marT="22705" marB="22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2995" marR="72995" marT="36497" marB="364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868144" y="2420888"/>
            <a:ext cx="3096344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W’ = { iphone, ipv4, ipv6 }</a:t>
            </a:r>
          </a:p>
          <a:p>
            <a:r>
              <a:rPr lang="en-US" altLang="ko-KR" sz="1400" dirty="0" smtClean="0"/>
              <a:t>D </a:t>
            </a:r>
            <a:r>
              <a:rPr lang="ko-KR" altLang="en-US" sz="1400" dirty="0" smtClean="0"/>
              <a:t>∩ </a:t>
            </a:r>
            <a:r>
              <a:rPr lang="en-US" altLang="ko-KR" sz="1400" dirty="0" smtClean="0"/>
              <a:t>D</a:t>
            </a:r>
            <a:r>
              <a:rPr lang="en-US" altLang="ko-KR" sz="1400" baseline="-25000" dirty="0" smtClean="0"/>
              <a:t>w</a:t>
            </a:r>
            <a:r>
              <a:rPr lang="en-US" altLang="ko-KR" sz="1400" dirty="0" smtClean="0"/>
              <a:t> = D’ = { 21, 172, 308, 759 }</a:t>
            </a:r>
            <a:endParaRPr lang="ko-KR" altLang="en-US" sz="1400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4005064"/>
            <a:ext cx="1800200" cy="45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4725144"/>
            <a:ext cx="262359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5661248"/>
            <a:ext cx="5040560" cy="619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5249613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Multiple Keywords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Forward lists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46</a:t>
            </a:fld>
            <a:endParaRPr lang="ko-KR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957728"/>
            <a:ext cx="8784976" cy="3991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Indexing Methods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Single Keyword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 Keywords</a:t>
            </a:r>
          </a:p>
          <a:p>
            <a:r>
              <a:rPr lang="en-US" altLang="ko-KR" b="1" u="sng" dirty="0" smtClean="0">
                <a:solidFill>
                  <a:srgbClr val="C00000"/>
                </a:solidFill>
              </a:rPr>
              <a:t>Experiments</a:t>
            </a:r>
            <a:endParaRPr lang="en-US" altLang="ko-KR" b="1" u="sng" dirty="0" smtClean="0">
              <a:solidFill>
                <a:srgbClr val="C00000"/>
              </a:solidFill>
            </a:endParaRP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Conclusions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DBLP</a:t>
            </a:r>
          </a:p>
          <a:p>
            <a:pPr lvl="1"/>
            <a:r>
              <a:rPr lang="en-US" altLang="ko-KR" dirty="0" smtClean="0"/>
              <a:t>It included about one million computer science publication records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Authors, title, conference or journal name, year, page numbers, URL</a:t>
            </a:r>
          </a:p>
          <a:p>
            <a:r>
              <a:rPr lang="en-US" altLang="ko-KR" dirty="0" smtClean="0"/>
              <a:t>MEDLINE</a:t>
            </a:r>
          </a:p>
          <a:p>
            <a:pPr lvl="1"/>
            <a:r>
              <a:rPr lang="en-US" altLang="ko-KR" dirty="0" smtClean="0"/>
              <a:t>It had about 4 million latest publication records related to life sciences and biomedical information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Authors, their affiliations, article title, journal name, journal issue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48</a:t>
            </a:fld>
            <a:endParaRPr lang="ko-KR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3611306"/>
            <a:ext cx="7200800" cy="2986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Computing prefixes similar to a keyword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49</a:t>
            </a:fld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4" y="1844824"/>
            <a:ext cx="8784974" cy="3584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5148064" y="3068960"/>
            <a:ext cx="2304256" cy="216024"/>
          </a:xfrm>
          <a:prstGeom prst="rect">
            <a:avLst/>
          </a:prstGeom>
          <a:solidFill>
            <a:srgbClr val="FFC000">
              <a:alpha val="2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19672" y="3284984"/>
            <a:ext cx="4536504" cy="216024"/>
          </a:xfrm>
          <a:prstGeom prst="rect">
            <a:avLst/>
          </a:prstGeom>
          <a:solidFill>
            <a:srgbClr val="FFC000">
              <a:alpha val="2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411760" y="2132856"/>
            <a:ext cx="1152128" cy="216024"/>
          </a:xfrm>
          <a:prstGeom prst="rect">
            <a:avLst/>
          </a:prstGeom>
          <a:solidFill>
            <a:srgbClr val="FFC000">
              <a:alpha val="2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100" dirty="0" smtClean="0"/>
              <a:t>http://</a:t>
            </a:r>
            <a:r>
              <a:rPr lang="en-US" altLang="ko-KR" sz="1100" dirty="0" smtClean="0"/>
              <a:t>searchenginewatch.com/article/2128218/Google-Searchers-Use-Autocomplete-Most-Ignore-Google-Instant-Eye-Tracking-Study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90675" y="1652588"/>
            <a:ext cx="5962650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직선 연결선 6"/>
          <p:cNvCxnSpPr/>
          <p:nvPr/>
        </p:nvCxnSpPr>
        <p:spPr>
          <a:xfrm>
            <a:off x="5148064" y="3284984"/>
            <a:ext cx="230425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619672" y="3501008"/>
            <a:ext cx="453650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411760" y="2348880"/>
            <a:ext cx="115212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List intersection of multiple keywords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50</a:t>
            </a:fld>
            <a:endParaRPr lang="ko-KR" alt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772816"/>
            <a:ext cx="8784976" cy="3595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Scalability (MEDLINE)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51</a:t>
            </a:fld>
            <a:endParaRPr lang="ko-KR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299106"/>
            <a:ext cx="8496944" cy="3514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5670" y="44624"/>
            <a:ext cx="3722794" cy="317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Indexing Methods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Single Keyword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 Keywords</a:t>
            </a:r>
          </a:p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Experiments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b="1" u="sng" dirty="0" smtClean="0">
                <a:solidFill>
                  <a:srgbClr val="C00000"/>
                </a:solidFill>
              </a:rPr>
              <a:t>Conclusions</a:t>
            </a:r>
            <a:endParaRPr lang="en-US" altLang="ko-KR" b="1" u="sng" dirty="0" smtClean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They proposed an efficient incremental algorithm to answer single-keyword fuzzy queries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They studied various algorithms for computing the answers to a query with multiple keywords that are treated as fuzzy, prefix conditions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Thank You!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Any Questions or Comments?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100" dirty="0" smtClean="0"/>
              <a:t>http://</a:t>
            </a:r>
            <a:r>
              <a:rPr lang="en-US" altLang="ko-KR" sz="1100" dirty="0" smtClean="0"/>
              <a:t>searchenginewatch.com/article/2128218/Google-Searchers-Use-Autocomplete-Most-Ignore-Google-Instant-Eye-Tracking-Study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8" y="1556792"/>
            <a:ext cx="8772525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251520" y="4149080"/>
            <a:ext cx="79208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131840" y="3573016"/>
            <a:ext cx="5760640" cy="288032"/>
          </a:xfrm>
          <a:prstGeom prst="rect">
            <a:avLst/>
          </a:prstGeom>
          <a:solidFill>
            <a:srgbClr val="FFC000">
              <a:alpha val="2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51520" y="3861048"/>
            <a:ext cx="792088" cy="288032"/>
          </a:xfrm>
          <a:prstGeom prst="rect">
            <a:avLst/>
          </a:prstGeom>
          <a:solidFill>
            <a:srgbClr val="FFC000">
              <a:alpha val="2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100" dirty="0" smtClean="0"/>
              <a:t>http://</a:t>
            </a:r>
            <a:r>
              <a:rPr lang="en-US" altLang="ko-KR" sz="1100" dirty="0" smtClean="0"/>
              <a:t>searchenginewatch.com/article/2128218/Google-Searchers-Use-Autocomplete-Most-Ignore-Google-Instant-Eye-Tracking-Study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5738" y="1556792"/>
            <a:ext cx="8772525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직선 연결선 8"/>
          <p:cNvCxnSpPr/>
          <p:nvPr/>
        </p:nvCxnSpPr>
        <p:spPr>
          <a:xfrm>
            <a:off x="3131840" y="3861048"/>
            <a:ext cx="57606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251520" y="4149080"/>
            <a:ext cx="79208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131840" y="3573016"/>
            <a:ext cx="5760640" cy="288032"/>
          </a:xfrm>
          <a:prstGeom prst="rect">
            <a:avLst/>
          </a:prstGeom>
          <a:solidFill>
            <a:srgbClr val="FFC000">
              <a:alpha val="2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51520" y="3861048"/>
            <a:ext cx="792088" cy="288032"/>
          </a:xfrm>
          <a:prstGeom prst="rect">
            <a:avLst/>
          </a:prstGeom>
          <a:solidFill>
            <a:srgbClr val="FFC000">
              <a:alpha val="2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411760" y="3861048"/>
            <a:ext cx="2232248" cy="288032"/>
          </a:xfrm>
          <a:prstGeom prst="rect">
            <a:avLst/>
          </a:prstGeom>
          <a:solidFill>
            <a:srgbClr val="FFC000">
              <a:alpha val="2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100" dirty="0" smtClean="0"/>
              <a:t>http://</a:t>
            </a:r>
            <a:r>
              <a:rPr lang="en-US" altLang="ko-KR" sz="1100" dirty="0" smtClean="0"/>
              <a:t>searchenginewatch.com/article/2128218/Google-Searchers-Use-Autocomplete-Most-Ignore-Google-Instant-Eye-Tracking-Study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5738" y="1556792"/>
            <a:ext cx="8772525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직선 연결선 8"/>
          <p:cNvCxnSpPr/>
          <p:nvPr/>
        </p:nvCxnSpPr>
        <p:spPr>
          <a:xfrm>
            <a:off x="3131840" y="3861048"/>
            <a:ext cx="57606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411760" y="4149080"/>
            <a:ext cx="223224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251520" y="4149080"/>
            <a:ext cx="79208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251520" y="4149080"/>
            <a:ext cx="2448272" cy="288032"/>
          </a:xfrm>
          <a:prstGeom prst="rect">
            <a:avLst/>
          </a:prstGeom>
          <a:solidFill>
            <a:srgbClr val="FFC000">
              <a:alpha val="2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251520" y="4437112"/>
            <a:ext cx="244827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8676456" y="3861048"/>
            <a:ext cx="288032" cy="288032"/>
          </a:xfrm>
          <a:prstGeom prst="rect">
            <a:avLst/>
          </a:prstGeom>
          <a:solidFill>
            <a:srgbClr val="FFC000">
              <a:alpha val="2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8676456" y="4149080"/>
            <a:ext cx="28803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131840" y="3573016"/>
            <a:ext cx="5760640" cy="288032"/>
          </a:xfrm>
          <a:prstGeom prst="rect">
            <a:avLst/>
          </a:prstGeom>
          <a:solidFill>
            <a:srgbClr val="FFC000">
              <a:alpha val="2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51520" y="3861048"/>
            <a:ext cx="792088" cy="288032"/>
          </a:xfrm>
          <a:prstGeom prst="rect">
            <a:avLst/>
          </a:prstGeom>
          <a:solidFill>
            <a:srgbClr val="FFC000">
              <a:alpha val="2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411760" y="3861048"/>
            <a:ext cx="2232248" cy="288032"/>
          </a:xfrm>
          <a:prstGeom prst="rect">
            <a:avLst/>
          </a:prstGeom>
          <a:solidFill>
            <a:srgbClr val="FFC000">
              <a:alpha val="2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100" dirty="0" smtClean="0"/>
              <a:t>http://</a:t>
            </a:r>
            <a:r>
              <a:rPr lang="en-US" altLang="ko-KR" sz="1100" dirty="0" smtClean="0"/>
              <a:t>searchenginewatch.com/article/2128218/Google-Searchers-Use-Autocomplete-Most-Ignore-Google-Instant-Eye-Tracking-Study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5738" y="1556792"/>
            <a:ext cx="8772525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직선 연결선 8"/>
          <p:cNvCxnSpPr/>
          <p:nvPr/>
        </p:nvCxnSpPr>
        <p:spPr>
          <a:xfrm>
            <a:off x="3131840" y="3861048"/>
            <a:ext cx="57606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411760" y="4149080"/>
            <a:ext cx="223224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9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 sz="1400" dirty="0" smtClean="0">
            <a:solidFill>
              <a:schemeClr val="tx1"/>
            </a:solidFill>
            <a:latin typeface="Consolas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8118</TotalTime>
  <Words>2213</Words>
  <Application>Microsoft Office PowerPoint</Application>
  <PresentationFormat>화면 슬라이드 쇼(4:3)</PresentationFormat>
  <Paragraphs>854</Paragraphs>
  <Slides>54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55" baseType="lpstr">
      <vt:lpstr>SNU IDB Lab.</vt:lpstr>
      <vt:lpstr>Efficient Interactive Fuzzy Keyword Search</vt:lpstr>
      <vt:lpstr>Outline 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Outline </vt:lpstr>
      <vt:lpstr>Indexing Methods</vt:lpstr>
      <vt:lpstr>Indexing Methods</vt:lpstr>
      <vt:lpstr>Indexing Methods</vt:lpstr>
      <vt:lpstr>Indexing Methods</vt:lpstr>
      <vt:lpstr>Indexing Methods</vt:lpstr>
      <vt:lpstr>Indexing Methods</vt:lpstr>
      <vt:lpstr>Indexing Methods</vt:lpstr>
      <vt:lpstr>Indexing Methods</vt:lpstr>
      <vt:lpstr>Indexing Methods</vt:lpstr>
      <vt:lpstr>Indexing Methods</vt:lpstr>
      <vt:lpstr>Indexing Methods</vt:lpstr>
      <vt:lpstr>Outline </vt:lpstr>
      <vt:lpstr>Single Keyword</vt:lpstr>
      <vt:lpstr>Single Keyword</vt:lpstr>
      <vt:lpstr>Single Keyword</vt:lpstr>
      <vt:lpstr>Single Keyword</vt:lpstr>
      <vt:lpstr>Single Keyword</vt:lpstr>
      <vt:lpstr>Single Keyword</vt:lpstr>
      <vt:lpstr>Single Keyword</vt:lpstr>
      <vt:lpstr>Single Keyword</vt:lpstr>
      <vt:lpstr>Single Keyword</vt:lpstr>
      <vt:lpstr>Single Keyword</vt:lpstr>
      <vt:lpstr>Single Keyword</vt:lpstr>
      <vt:lpstr>Single Keyword</vt:lpstr>
      <vt:lpstr>Single Keyword</vt:lpstr>
      <vt:lpstr>Single Keyword</vt:lpstr>
      <vt:lpstr>Single Keyword</vt:lpstr>
      <vt:lpstr>Outline </vt:lpstr>
      <vt:lpstr>Multiple Keywords</vt:lpstr>
      <vt:lpstr>Multiple Keywords</vt:lpstr>
      <vt:lpstr>Multiple Keywords</vt:lpstr>
      <vt:lpstr>Outline </vt:lpstr>
      <vt:lpstr>Experiments</vt:lpstr>
      <vt:lpstr>Experiments</vt:lpstr>
      <vt:lpstr>Experiments</vt:lpstr>
      <vt:lpstr>Experiments</vt:lpstr>
      <vt:lpstr>Outline </vt:lpstr>
      <vt:lpstr>Conclusions</vt:lpstr>
      <vt:lpstr>Thank You!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Interactive Fuzzy Keyword Search</dc:title>
  <cp:lastModifiedBy>bem</cp:lastModifiedBy>
  <cp:revision>1293</cp:revision>
  <dcterms:created xsi:type="dcterms:W3CDTF">2006-10-05T04:04:58Z</dcterms:created>
  <dcterms:modified xsi:type="dcterms:W3CDTF">2011-11-30T16:37:10Z</dcterms:modified>
</cp:coreProperties>
</file>