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1" r:id="rId4"/>
    <p:sldId id="292" r:id="rId5"/>
    <p:sldId id="262" r:id="rId6"/>
    <p:sldId id="293" r:id="rId7"/>
    <p:sldId id="294" r:id="rId8"/>
    <p:sldId id="295" r:id="rId9"/>
    <p:sldId id="263" r:id="rId10"/>
    <p:sldId id="296" r:id="rId11"/>
    <p:sldId id="297" r:id="rId12"/>
    <p:sldId id="298" r:id="rId13"/>
    <p:sldId id="299" r:id="rId14"/>
    <p:sldId id="306" r:id="rId15"/>
    <p:sldId id="268" r:id="rId16"/>
    <p:sldId id="300" r:id="rId17"/>
    <p:sldId id="301" r:id="rId18"/>
    <p:sldId id="302" r:id="rId19"/>
    <p:sldId id="303" r:id="rId20"/>
    <p:sldId id="308" r:id="rId21"/>
    <p:sldId id="310" r:id="rId22"/>
    <p:sldId id="311" r:id="rId23"/>
    <p:sldId id="313" r:id="rId24"/>
    <p:sldId id="315" r:id="rId25"/>
    <p:sldId id="316" r:id="rId26"/>
    <p:sldId id="317" r:id="rId27"/>
    <p:sldId id="318" r:id="rId28"/>
    <p:sldId id="319" r:id="rId29"/>
    <p:sldId id="324" r:id="rId30"/>
    <p:sldId id="323" r:id="rId31"/>
    <p:sldId id="325" r:id="rId32"/>
    <p:sldId id="327" r:id="rId33"/>
    <p:sldId id="326" r:id="rId34"/>
    <p:sldId id="320" r:id="rId35"/>
    <p:sldId id="321" r:id="rId36"/>
    <p:sldId id="322" r:id="rId37"/>
    <p:sldId id="305" r:id="rId38"/>
    <p:sldId id="309" r:id="rId39"/>
    <p:sldId id="312" r:id="rId4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99FF"/>
    <a:srgbClr val="FF9900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82834" autoAdjust="0"/>
  </p:normalViewPr>
  <p:slideViewPr>
    <p:cSldViewPr>
      <p:cViewPr>
        <p:scale>
          <a:sx n="96" d="100"/>
          <a:sy n="96" d="100"/>
        </p:scale>
        <p:origin x="-14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Valid</a:t>
            </a:r>
            <a:r>
              <a:rPr lang="en-US" altLang="ko-KR" baseline="0" dirty="0" smtClean="0"/>
              <a:t> token</a:t>
            </a:r>
            <a:r>
              <a:rPr lang="ko-KR" altLang="en-US" baseline="0" dirty="0" smtClean="0"/>
              <a:t>인지 </a:t>
            </a:r>
            <a:r>
              <a:rPr lang="en-US" altLang="ko-KR" baseline="0" dirty="0" smtClean="0"/>
              <a:t>invalid token</a:t>
            </a:r>
            <a:r>
              <a:rPr lang="ko-KR" altLang="en-US" baseline="0" dirty="0" smtClean="0"/>
              <a:t>인지는 </a:t>
            </a:r>
            <a:r>
              <a:rPr lang="en-US" altLang="ko-KR" baseline="0" dirty="0" smtClean="0"/>
              <a:t>generalization hierarchy H</a:t>
            </a:r>
            <a:r>
              <a:rPr lang="ko-KR" altLang="en-US" baseline="0" dirty="0" smtClean="0"/>
              <a:t>에 의해 판단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템플릿이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추가됐으므로 필연적으로 </a:t>
            </a:r>
            <a:r>
              <a:rPr lang="en-US" altLang="ko-KR" dirty="0" smtClean="0"/>
              <a:t>query-to-template edge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template transition edge</a:t>
            </a:r>
            <a:r>
              <a:rPr lang="ko-KR" altLang="en-US" dirty="0" smtClean="0"/>
              <a:t>가 생길 수 밖에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template edge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template rule</a:t>
            </a:r>
            <a:r>
              <a:rPr lang="ko-KR" altLang="en-US" dirty="0" smtClean="0"/>
              <a:t>을 생성할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template edge</a:t>
            </a:r>
            <a:r>
              <a:rPr lang="ko-KR" altLang="en-US" dirty="0" smtClean="0"/>
              <a:t>가 이 논문의 핵심이다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</a:t>
            </a:r>
            <a:r>
              <a:rPr lang="en-US" altLang="ko-KR" dirty="0" smtClean="0"/>
              <a:t>long-tail</a:t>
            </a:r>
            <a:r>
              <a:rPr lang="en-US" altLang="ko-KR" baseline="0" dirty="0" smtClean="0"/>
              <a:t> query (</a:t>
            </a:r>
            <a:r>
              <a:rPr lang="ko-KR" altLang="en-US" baseline="0" dirty="0" smtClean="0"/>
              <a:t>드물게 나오는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나 한번도 나오지 않은 </a:t>
            </a:r>
            <a:r>
              <a:rPr lang="en-US" altLang="ko-KR" baseline="0" dirty="0" smtClean="0"/>
              <a:t>query)</a:t>
            </a:r>
            <a:r>
              <a:rPr lang="ko-KR" altLang="en-US" baseline="0" dirty="0" smtClean="0"/>
              <a:t>를 처리할 확률이 높아지기 때문이다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9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실험은 대부분 </a:t>
            </a:r>
            <a:r>
              <a:rPr lang="en-US" altLang="ko-KR" dirty="0" smtClean="0"/>
              <a:t>QFG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QTFG</a:t>
            </a:r>
            <a:r>
              <a:rPr lang="ko-KR" altLang="en-US" dirty="0" smtClean="0"/>
              <a:t>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6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그냥 </a:t>
            </a:r>
            <a:r>
              <a:rPr lang="en-US" altLang="ko-KR" dirty="0" smtClean="0"/>
              <a:t>QFG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QTFG</a:t>
            </a:r>
            <a:r>
              <a:rPr lang="ko-KR" altLang="en-US" dirty="0" smtClean="0"/>
              <a:t>나 둘 다 </a:t>
            </a:r>
            <a:r>
              <a:rPr lang="en-US" altLang="ko-KR" dirty="0" smtClean="0"/>
              <a:t>accuracy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결과가 잘 나왔다는 실험결과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7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1:</a:t>
            </a:r>
          </a:p>
          <a:p>
            <a:r>
              <a:rPr lang="en-US" altLang="ko-KR" dirty="0" smtClean="0"/>
              <a:t>QFG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query length</a:t>
            </a:r>
            <a:r>
              <a:rPr lang="ko-KR" altLang="en-US" dirty="0" smtClean="0"/>
              <a:t>가 많아질수록 결과값이 작아지는 경향을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</a:t>
            </a:r>
            <a:r>
              <a:rPr lang="en-US" altLang="ko-KR" dirty="0" smtClean="0"/>
              <a:t>query length</a:t>
            </a:r>
            <a:r>
              <a:rPr lang="ko-KR" altLang="en-US" dirty="0" smtClean="0"/>
              <a:t>가 길어질수록 </a:t>
            </a:r>
            <a:r>
              <a:rPr lang="en-US" altLang="ko-KR" dirty="0" smtClean="0"/>
              <a:t>Frequency</a:t>
            </a:r>
            <a:r>
              <a:rPr lang="ko-KR" altLang="en-US" dirty="0" smtClean="0"/>
              <a:t>가 낮아지기 때문에 추천</a:t>
            </a:r>
            <a:r>
              <a:rPr lang="ko-KR" altLang="en-US" baseline="0" dirty="0" smtClean="0"/>
              <a:t>에 필요한 </a:t>
            </a:r>
            <a:r>
              <a:rPr lang="en-US" altLang="ko-KR" baseline="0" dirty="0" smtClean="0"/>
              <a:t>history</a:t>
            </a:r>
            <a:r>
              <a:rPr lang="ko-KR" altLang="en-US" baseline="0" dirty="0" smtClean="0"/>
              <a:t>가 부족하기 때문이다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그에 비해 </a:t>
            </a:r>
            <a:r>
              <a:rPr lang="en-US" altLang="ko-KR" dirty="0" smtClean="0"/>
              <a:t>QTFG</a:t>
            </a:r>
            <a:r>
              <a:rPr lang="ko-KR" altLang="en-US" dirty="0" smtClean="0"/>
              <a:t>는 약간의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가 추가되었을 때 더 좋은 결과를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여러 개의 단어를 통해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일정부분 유추하여 </a:t>
            </a:r>
            <a:r>
              <a:rPr lang="en-US" altLang="ko-KR" dirty="0" smtClean="0"/>
              <a:t>ambiguous </a:t>
            </a:r>
            <a:r>
              <a:rPr lang="ko-KR" altLang="en-US" dirty="0" smtClean="0"/>
              <a:t>문제를 개선시키기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2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Jaguar transmission fluid </a:t>
            </a:r>
            <a:r>
              <a:rPr lang="en-US" altLang="ko-KR" sz="1200" b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jaguar used parts indicates</a:t>
            </a:r>
            <a:r>
              <a:rPr lang="en-US" altLang="ko-KR" sz="1200" b="0" baseline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that “jaguar” is the focus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28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2:</a:t>
            </a:r>
          </a:p>
          <a:p>
            <a:r>
              <a:rPr lang="en-US" altLang="ko-KR" dirty="0" smtClean="0"/>
              <a:t>Frequency</a:t>
            </a:r>
            <a:r>
              <a:rPr lang="ko-KR" altLang="en-US" dirty="0" smtClean="0"/>
              <a:t>가 너무 낮을 때는 </a:t>
            </a:r>
            <a:r>
              <a:rPr lang="en-US" altLang="ko-KR" dirty="0" smtClean="0"/>
              <a:t>test-pair</a:t>
            </a:r>
            <a:r>
              <a:rPr lang="ko-KR" altLang="en-US" dirty="0" smtClean="0"/>
              <a:t>를 찾기 힘들다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이후로는 좋은 결과값을 보이고 </a:t>
            </a:r>
            <a:r>
              <a:rPr lang="en-US" altLang="ko-KR" baseline="0" dirty="0" smtClean="0"/>
              <a:t>query frequency</a:t>
            </a:r>
            <a:r>
              <a:rPr lang="ko-KR" altLang="en-US" baseline="0" dirty="0" smtClean="0"/>
              <a:t>가 많아질수록 결과값이 감소하는 것을 알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오히려 </a:t>
            </a:r>
            <a:r>
              <a:rPr lang="en-US" altLang="ko-KR" baseline="0" dirty="0" smtClean="0"/>
              <a:t>frequency</a:t>
            </a:r>
            <a:r>
              <a:rPr lang="ko-KR" altLang="en-US" baseline="0" dirty="0" smtClean="0"/>
              <a:t>가 많음으로 인해 어떠한 </a:t>
            </a:r>
            <a:r>
              <a:rPr lang="en-US" altLang="ko-KR" baseline="0" dirty="0" smtClean="0"/>
              <a:t>suggestion</a:t>
            </a:r>
            <a:r>
              <a:rPr lang="ko-KR" altLang="en-US" baseline="0" dirty="0" smtClean="0"/>
              <a:t>을 하는 것이 </a:t>
            </a:r>
            <a:r>
              <a:rPr lang="en-US" altLang="ko-KR" baseline="0" dirty="0" smtClean="0"/>
              <a:t>best</a:t>
            </a:r>
            <a:r>
              <a:rPr lang="ko-KR" altLang="en-US" baseline="0" dirty="0" smtClean="0"/>
              <a:t>인지 예상하기가 힘들어지기 때문이다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전반적으로 </a:t>
            </a:r>
            <a:r>
              <a:rPr lang="en-US" altLang="ko-KR" baseline="0" dirty="0" smtClean="0"/>
              <a:t>QTFG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QFG</a:t>
            </a:r>
            <a:r>
              <a:rPr lang="ko-KR" altLang="en-US" baseline="0" dirty="0" smtClean="0"/>
              <a:t>보다 훨씬 좋은 결과를 보이고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2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2:</a:t>
            </a:r>
          </a:p>
          <a:p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test-set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번 나온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“jack </a:t>
            </a:r>
            <a:r>
              <a:rPr lang="en-US" altLang="ko-KR" baseline="0" dirty="0" err="1" smtClean="0"/>
              <a:t>johnson</a:t>
            </a:r>
            <a:r>
              <a:rPr lang="en-US" altLang="ko-KR" baseline="0" dirty="0" smtClean="0"/>
              <a:t> lyrics”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test-pair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{“jack </a:t>
            </a:r>
            <a:r>
              <a:rPr lang="en-US" altLang="ko-KR" baseline="0" dirty="0" err="1" smtClean="0"/>
              <a:t>johnson</a:t>
            </a:r>
            <a:r>
              <a:rPr lang="en-US" altLang="ko-KR" baseline="0" dirty="0" smtClean="0"/>
              <a:t> lyrics”, “jack </a:t>
            </a:r>
            <a:r>
              <a:rPr lang="en-US" altLang="ko-KR" baseline="0" dirty="0" err="1" smtClean="0"/>
              <a:t>johnson</a:t>
            </a:r>
            <a:r>
              <a:rPr lang="en-US" altLang="ko-KR" baseline="0" dirty="0" smtClean="0"/>
              <a:t> music”}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QTFG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위</a:t>
            </a:r>
            <a:r>
              <a:rPr lang="en-US" altLang="ko-KR" baseline="0" dirty="0" smtClean="0"/>
              <a:t>, QFG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43</a:t>
            </a:r>
            <a:r>
              <a:rPr lang="ko-KR" altLang="en-US" baseline="0" dirty="0" smtClean="0"/>
              <a:t>위로 나타났다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2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실험은 대부분 </a:t>
            </a:r>
            <a:r>
              <a:rPr lang="en-US" altLang="ko-KR" dirty="0" smtClean="0"/>
              <a:t>QFG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QTFG</a:t>
            </a:r>
            <a:r>
              <a:rPr lang="ko-KR" altLang="en-US" dirty="0" smtClean="0"/>
              <a:t>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6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7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Nomalize</a:t>
            </a:r>
            <a:r>
              <a:rPr lang="en-US" altLang="ko-KR" dirty="0" smtClean="0"/>
              <a:t> : convert to lower case, remove continuous spaces/non-printable</a:t>
            </a:r>
            <a:r>
              <a:rPr lang="en-US" altLang="ko-KR" baseline="0" dirty="0" smtClean="0"/>
              <a:t> characters, etc.</a:t>
            </a:r>
            <a:endParaRPr lang="ko-KR" altLang="en-US" dirty="0" smtClean="0"/>
          </a:p>
          <a:p>
            <a:r>
              <a:rPr lang="en-US" altLang="ko-KR" dirty="0" smtClean="0"/>
              <a:t>N-gram</a:t>
            </a:r>
            <a:r>
              <a:rPr lang="en-US" altLang="ko-KR" baseline="0" dirty="0" smtClean="0"/>
              <a:t> :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en-US" altLang="ko-KR" baseline="0" dirty="0" smtClean="0"/>
              <a:t> to T(q) all the templates formed by replacing k with each of its generalizations in H</a:t>
            </a:r>
            <a:endParaRPr lang="en-US" altLang="ko-KR" dirty="0" smtClean="0"/>
          </a:p>
          <a:p>
            <a:r>
              <a:rPr lang="en-US" altLang="ko-KR" dirty="0" smtClean="0"/>
              <a:t>note that stop-words</a:t>
            </a:r>
            <a:r>
              <a:rPr lang="en-US" altLang="ko-KR" baseline="0" dirty="0" smtClean="0"/>
              <a:t> are ignored.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9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9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graph structure </a:t>
                </a:r>
              </a:p>
              <a:p>
                <a:pPr lvl="1"/>
                <a:r>
                  <a:rPr lang="en-US" altLang="ko-KR" dirty="0" smtClean="0"/>
                  <a:t>Aggregates information contained in a query log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Nodes: queries</a:t>
                </a:r>
              </a:p>
              <a:p>
                <a:pPr lvl="2"/>
                <a:r>
                  <a:rPr lang="en-US" altLang="ko-KR" dirty="0" smtClean="0"/>
                  <a:t>Edges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with large weights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aseline="0" dirty="0" smtClean="0"/>
                  <a:t>         </a:t>
                </a:r>
                <a:r>
                  <a:rPr lang="en-US" altLang="ko-KR" dirty="0" smtClean="0"/>
                  <a:t>If there is at least one session</a:t>
                </a:r>
                <a:r>
                  <a:rPr lang="en-US" altLang="ko-KR" baseline="0" dirty="0" smtClean="0"/>
                  <a:t> in the query log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baseline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aseline="0" dirty="0" smtClean="0"/>
                  <a:t> follows</a:t>
                </a:r>
                <a:r>
                  <a:rPr lang="ko-KR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baseline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aseline="0" dirty="0" smtClean="0"/>
                  <a:t>, two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baseline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aseline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baseline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aseline="0" dirty="0" smtClean="0"/>
                  <a:t> are connected by an edge.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Methods to decide weights</a:t>
                </a:r>
              </a:p>
              <a:p>
                <a:pPr lvl="3"/>
                <a:r>
                  <a:rPr lang="en-US" altLang="ko-KR" dirty="0" smtClean="0"/>
                  <a:t>Simply, frequency of the transition out of all instances</a:t>
                </a:r>
              </a:p>
              <a:p>
                <a:pPr lvl="3"/>
                <a:r>
                  <a:rPr lang="en-US" altLang="ko-KR" dirty="0" smtClean="0"/>
                  <a:t>Transition probabilities</a:t>
                </a:r>
              </a:p>
              <a:p>
                <a:pPr lvl="3"/>
                <a:endParaRPr lang="ko-KR" altLang="en-US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graph structure </a:t>
                </a:r>
              </a:p>
              <a:p>
                <a:pPr lvl="1"/>
                <a:r>
                  <a:rPr lang="en-US" altLang="ko-KR" dirty="0" smtClean="0"/>
                  <a:t>Aggregates information </a:t>
                </a:r>
                <a:r>
                  <a:rPr lang="en-US" altLang="ko-KR" dirty="0" smtClean="0"/>
                  <a:t>contained in </a:t>
                </a:r>
                <a:r>
                  <a:rPr lang="en-US" altLang="ko-KR" dirty="0" smtClean="0"/>
                  <a:t>a query log</a:t>
                </a:r>
                <a:r>
                  <a:rPr lang="en-US" altLang="ko-KR" b="0" i="0" smtClean="0">
                    <a:latin typeface="Cambria Math"/>
                  </a:rPr>
                  <a:t> </a:t>
                </a:r>
                <a:r>
                  <a:rPr lang="en-US" altLang="ko-KR" b="0" i="0" smtClean="0">
                    <a:latin typeface="Cambria Math"/>
                  </a:rPr>
                  <a:t>𝐺_𝑞=(𝑄_0, 𝐸_𝑞𝑞, 𝑠_𝑞𝑞)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Nodes: queries</a:t>
                </a:r>
              </a:p>
              <a:p>
                <a:pPr lvl="2"/>
                <a:r>
                  <a:rPr lang="en-US" altLang="ko-KR" dirty="0" smtClean="0"/>
                  <a:t>Edges </a:t>
                </a:r>
                <a:r>
                  <a:rPr lang="en-US" altLang="ko-KR" b="0" i="0" smtClean="0">
                    <a:latin typeface="Cambria Math"/>
                  </a:rPr>
                  <a:t>(𝑞_𝑖, 𝑞_𝑗)</a:t>
                </a:r>
                <a:r>
                  <a:rPr lang="en-US" altLang="ko-KR" dirty="0" smtClean="0"/>
                  <a:t> with large </a:t>
                </a:r>
                <a:r>
                  <a:rPr lang="en-US" altLang="ko-KR" dirty="0" smtClean="0"/>
                  <a:t>weights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aseline="0" dirty="0" smtClean="0"/>
                  <a:t>         </a:t>
                </a:r>
                <a:r>
                  <a:rPr lang="en-US" altLang="ko-KR" dirty="0" smtClean="0"/>
                  <a:t>If there is at least one session</a:t>
                </a:r>
                <a:r>
                  <a:rPr lang="en-US" altLang="ko-KR" baseline="0" dirty="0" smtClean="0"/>
                  <a:t> in the query log in which </a:t>
                </a:r>
                <a:r>
                  <a:rPr lang="en-US" altLang="ko-KR" b="0" i="0" baseline="0" smtClean="0">
                    <a:latin typeface="Cambria Math"/>
                  </a:rPr>
                  <a:t>𝑞_𝑗</a:t>
                </a:r>
                <a:r>
                  <a:rPr lang="en-US" altLang="ko-KR" baseline="0" dirty="0" smtClean="0"/>
                  <a:t> follows</a:t>
                </a:r>
                <a:r>
                  <a:rPr lang="ko-KR" altLang="en-US" baseline="0" dirty="0" smtClean="0"/>
                  <a:t> </a:t>
                </a:r>
                <a:r>
                  <a:rPr lang="en-US" altLang="ko-KR" b="0" i="0" baseline="0" smtClean="0">
                    <a:latin typeface="Cambria Math"/>
                  </a:rPr>
                  <a:t>𝑞_𝑖</a:t>
                </a:r>
                <a:r>
                  <a:rPr lang="en-US" altLang="ko-KR" baseline="0" dirty="0" smtClean="0"/>
                  <a:t>, two queries </a:t>
                </a:r>
                <a:r>
                  <a:rPr lang="en-US" altLang="ko-KR" b="0" i="0" baseline="0" smtClean="0">
                    <a:latin typeface="Cambria Math"/>
                  </a:rPr>
                  <a:t>𝑞</a:t>
                </a:r>
                <a:r>
                  <a:rPr lang="en-US" altLang="ko-KR" b="0" i="0" baseline="0" smtClean="0">
                    <a:latin typeface="Cambria Math"/>
                  </a:rPr>
                  <a:t>_</a:t>
                </a:r>
                <a:r>
                  <a:rPr lang="en-US" altLang="ko-KR" b="0" i="0" baseline="0" smtClean="0">
                    <a:latin typeface="Cambria Math"/>
                  </a:rPr>
                  <a:t>𝑖</a:t>
                </a:r>
                <a:r>
                  <a:rPr lang="en-US" altLang="ko-KR" baseline="0" dirty="0" smtClean="0"/>
                  <a:t> and </a:t>
                </a:r>
                <a:r>
                  <a:rPr lang="en-US" altLang="ko-KR" b="0" i="0" baseline="0" smtClean="0">
                    <a:latin typeface="Cambria Math"/>
                  </a:rPr>
                  <a:t>𝑞</a:t>
                </a:r>
                <a:r>
                  <a:rPr lang="en-US" altLang="ko-KR" b="0" i="0" baseline="0" smtClean="0">
                    <a:latin typeface="Cambria Math"/>
                  </a:rPr>
                  <a:t>_</a:t>
                </a:r>
                <a:r>
                  <a:rPr lang="en-US" altLang="ko-KR" b="0" i="0" baseline="0" smtClean="0">
                    <a:latin typeface="Cambria Math"/>
                  </a:rPr>
                  <a:t>𝑗</a:t>
                </a:r>
                <a:r>
                  <a:rPr lang="en-US" altLang="ko-KR" baseline="0" dirty="0" smtClean="0"/>
                  <a:t> are connected by an edge.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Methods </a:t>
                </a:r>
                <a:r>
                  <a:rPr lang="en-US" altLang="ko-KR" dirty="0" smtClean="0"/>
                  <a:t>to decide weights</a:t>
                </a:r>
              </a:p>
              <a:p>
                <a:pPr lvl="3"/>
                <a:r>
                  <a:rPr lang="en-US" altLang="ko-KR" dirty="0" smtClean="0"/>
                  <a:t>Simply, frequency of the </a:t>
                </a:r>
                <a:r>
                  <a:rPr lang="en-US" altLang="ko-KR" dirty="0" smtClean="0"/>
                  <a:t>transition out </a:t>
                </a:r>
                <a:r>
                  <a:rPr lang="en-US" altLang="ko-KR" dirty="0" smtClean="0"/>
                  <a:t>of all instances</a:t>
                </a:r>
              </a:p>
              <a:p>
                <a:pPr lvl="3"/>
                <a:r>
                  <a:rPr lang="en-US" altLang="ko-KR" dirty="0" smtClean="0"/>
                  <a:t>Transition probabilities</a:t>
                </a:r>
              </a:p>
              <a:p>
                <a:pPr lvl="3"/>
                <a:endParaRPr lang="ko-KR" altLang="en-US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Alternative</a:t>
            </a:r>
            <a:r>
              <a:rPr lang="en-US" altLang="ko-KR" baseline="0" dirty="0" smtClean="0"/>
              <a:t> picking those queries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Based on PageRank &amp; personalized PageRank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1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Constructed with the help of a generalization hierarchy H over entities</a:t>
            </a:r>
          </a:p>
          <a:p>
            <a:pPr lvl="2"/>
            <a:r>
              <a:rPr lang="en-US" altLang="ko-KR" dirty="0" err="1" smtClean="0"/>
              <a:t>WordNet</a:t>
            </a:r>
            <a:r>
              <a:rPr lang="en-US" altLang="ko-KR" dirty="0" smtClean="0"/>
              <a:t> 3.0 </a:t>
            </a:r>
            <a:r>
              <a:rPr lang="en-US" altLang="ko-KR" dirty="0" err="1" smtClean="0"/>
              <a:t>hypernymy</a:t>
            </a:r>
            <a:r>
              <a:rPr lang="en-US" altLang="ko-KR" dirty="0" smtClean="0"/>
              <a:t> hierarchy</a:t>
            </a:r>
          </a:p>
          <a:p>
            <a:pPr lvl="2"/>
            <a:r>
              <a:rPr lang="en-US" altLang="ko-KR" dirty="0" smtClean="0"/>
              <a:t>Wikipedia category hierarchy via YAGO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Improving Recommendation for Long-tail Queries via Templates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21420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Idan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Szpektor</a:t>
            </a:r>
            <a:r>
              <a:rPr lang="en-US" altLang="ko-KR" sz="1800" dirty="0" smtClean="0"/>
              <a:t>, Aristides </a:t>
            </a:r>
            <a:r>
              <a:rPr lang="en-US" altLang="ko-KR" sz="1800" dirty="0" err="1" smtClean="0"/>
              <a:t>Gionis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Yoelle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Maarek</a:t>
            </a:r>
            <a:endParaRPr lang="en-US" altLang="ko-KR" sz="1600" baseline="30000" dirty="0" smtClean="0"/>
          </a:p>
          <a:p>
            <a:r>
              <a:rPr lang="en-US" altLang="ko-KR" sz="1600" dirty="0" smtClean="0"/>
              <a:t>Yahoo! Research</a:t>
            </a:r>
          </a:p>
          <a:p>
            <a:r>
              <a:rPr lang="en-US" altLang="ko-KR" b="1" dirty="0" smtClean="0"/>
              <a:t>WWW '11</a:t>
            </a:r>
          </a:p>
          <a:p>
            <a:pPr algn="r"/>
            <a:r>
              <a:rPr lang="en-US" altLang="ko-KR" dirty="0" smtClean="0"/>
              <a:t>November 17,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/>
              <a:t>Preliminaries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Query templates &amp; the Query templates flow graph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38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Query-Flow Graph (QFG)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/>
          <a:stretch/>
        </p:blipFill>
        <p:spPr bwMode="auto">
          <a:xfrm>
            <a:off x="395536" y="1052736"/>
            <a:ext cx="784887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652" y="2780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query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31640" y="3212976"/>
            <a:ext cx="35603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865697" y="3178088"/>
            <a:ext cx="618071" cy="75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206084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query transition</a:t>
            </a:r>
            <a:endParaRPr lang="ko-KR" altLang="en-US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7798" y="2387787"/>
            <a:ext cx="129666" cy="12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87824" y="2368517"/>
            <a:ext cx="709533" cy="7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18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Application of the QFG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Query recommendation</a:t>
                </a:r>
              </a:p>
              <a:p>
                <a:pPr lvl="1"/>
                <a:r>
                  <a:rPr lang="en-US" altLang="ko-KR" dirty="0" smtClean="0"/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recommends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smtClean="0"/>
                  <a:t>The weight of the edge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 the QFG is high enough</a:t>
                </a:r>
              </a:p>
              <a:p>
                <a:pPr lvl="1"/>
                <a:r>
                  <a:rPr lang="en-US" altLang="ko-KR" dirty="0" smtClean="0"/>
                  <a:t>Limitation</a:t>
                </a:r>
              </a:p>
              <a:p>
                <a:pPr lvl="2"/>
                <a:r>
                  <a:rPr lang="en-US" altLang="ko-KR" dirty="0" smtClean="0"/>
                  <a:t>No recommendation can be made for queries that were not seen before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8345" y="3730967"/>
            <a:ext cx="6247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</a:rPr>
              <a:t>Los Angeles hotels </a:t>
            </a:r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  <a:sym typeface="Wingdings" pitchFamily="2" charset="2"/>
              </a:rPr>
              <a:t> Los Angeles restaurants</a:t>
            </a:r>
          </a:p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  <a:sym typeface="Wingdings" pitchFamily="2" charset="2"/>
              </a:rPr>
              <a:t>New York hotels  New York restaurants</a:t>
            </a:r>
            <a:endParaRPr lang="ko-KR" altLang="en-US" sz="2400" b="1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553852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&lt;from query logs&gt;</a:t>
            </a:r>
            <a:endParaRPr lang="ko-KR" altLang="en-US" sz="12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49996"/>
            <a:ext cx="3409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Yancheng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 hotels 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sym typeface="Wingdings" pitchFamily="2" charset="2"/>
              </a:rPr>
              <a:t> ?</a:t>
            </a:r>
            <a:endParaRPr lang="ko-KR" alt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705980"/>
            <a:ext cx="210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&lt;never been observed before&gt;</a:t>
            </a:r>
            <a:endParaRPr lang="ko-KR" altLang="en-US" sz="12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2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b="1" u="sng" dirty="0" smtClean="0"/>
              <a:t>Query templates &amp; the Query Templates Flow Graph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361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Query-Template Flow Graph (QTFG)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b="10267"/>
          <a:stretch/>
        </p:blipFill>
        <p:spPr bwMode="auto">
          <a:xfrm>
            <a:off x="395536" y="1052736"/>
            <a:ext cx="7848872" cy="491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652" y="2780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query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31640" y="3212976"/>
            <a:ext cx="35603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865697" y="3178088"/>
            <a:ext cx="618071" cy="75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206084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query transition</a:t>
            </a:r>
            <a:endParaRPr lang="ko-KR" altLang="en-US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7798" y="2387787"/>
            <a:ext cx="129666" cy="12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87824" y="2368517"/>
            <a:ext cx="709533" cy="7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2915816" y="4509120"/>
            <a:ext cx="1080120" cy="432048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  <a:latin typeface="Corbel" pitchFamily="34" charset="0"/>
              </a:rPr>
              <a:t>&lt;city&gt;</a:t>
            </a:r>
            <a:endParaRPr lang="ko-KR" altLang="en-US" sz="1600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8667" y="4927984"/>
            <a:ext cx="1140991" cy="37322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200" dirty="0" smtClean="0">
                <a:solidFill>
                  <a:schemeClr val="accent3"/>
                </a:solidFill>
                <a:latin typeface="Corbel" pitchFamily="34" charset="0"/>
              </a:rPr>
              <a:t>&lt;city&gt; weather</a:t>
            </a:r>
            <a:endParaRPr lang="ko-KR" altLang="en-US" sz="1200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87824" y="4221088"/>
            <a:ext cx="216024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4" idx="0"/>
          </p:cNvCxnSpPr>
          <p:nvPr/>
        </p:nvCxnSpPr>
        <p:spPr>
          <a:xfrm flipH="1">
            <a:off x="939163" y="4581128"/>
            <a:ext cx="248461" cy="3468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14" idx="6"/>
          </p:cNvCxnSpPr>
          <p:nvPr/>
        </p:nvCxnSpPr>
        <p:spPr>
          <a:xfrm flipH="1">
            <a:off x="1509658" y="4725144"/>
            <a:ext cx="1406158" cy="3894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537321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latin typeface="Corbel" pitchFamily="34" charset="0"/>
              </a:rPr>
              <a:t>template</a:t>
            </a:r>
            <a:endParaRPr lang="ko-KR" altLang="en-US" b="1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635896" y="4941168"/>
            <a:ext cx="43204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3810526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Corbel" pitchFamily="34" charset="0"/>
              </a:rPr>
              <a:t>query to template mapping</a:t>
            </a:r>
            <a:endParaRPr lang="ko-KR" altLang="en-US" sz="1600" b="1" dirty="0" smtClean="0">
              <a:solidFill>
                <a:schemeClr val="accent6"/>
              </a:solidFill>
              <a:latin typeface="Corbel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095836" y="4055165"/>
            <a:ext cx="730729" cy="309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291" y="586798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orbel" pitchFamily="34" charset="0"/>
              </a:rPr>
              <a:t>template transition</a:t>
            </a:r>
            <a:endParaRPr lang="ko-KR" altLang="en-US" b="1" dirty="0" smtClean="0">
              <a:solidFill>
                <a:schemeClr val="accent4"/>
              </a:solidFill>
              <a:latin typeface="Corbel" pitchFamily="34" charset="0"/>
            </a:endParaRPr>
          </a:p>
        </p:txBody>
      </p:sp>
      <p:cxnSp>
        <p:nvCxnSpPr>
          <p:cNvPr id="28" name="직선 화살표 연결선 27"/>
          <p:cNvCxnSpPr>
            <a:stCxn id="26" idx="0"/>
          </p:cNvCxnSpPr>
          <p:nvPr/>
        </p:nvCxnSpPr>
        <p:spPr>
          <a:xfrm flipV="1">
            <a:off x="1741037" y="5013176"/>
            <a:ext cx="166667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704" y="1147391"/>
            <a:ext cx="710681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rbel" pitchFamily="34" charset="0"/>
              </a:rPr>
              <a:t>What is the template?</a:t>
            </a:r>
            <a:endParaRPr lang="ko-KR" altLang="en-US" sz="4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98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3" grpId="0" animBg="1"/>
      <p:bldP spid="14" grpId="0" animBg="1"/>
      <p:bldP spid="19" grpId="0"/>
      <p:bldP spid="22" grpId="0"/>
      <p:bldP spid="26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Templates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structured pattern for interpreting queries</a:t>
                </a:r>
              </a:p>
              <a:p>
                <a:r>
                  <a:rPr lang="en-US" altLang="ko-KR" dirty="0" smtClean="0"/>
                  <a:t>Based on</a:t>
                </a:r>
              </a:p>
              <a:p>
                <a:pPr lvl="1"/>
                <a:r>
                  <a:rPr lang="en-US" altLang="ko-KR" dirty="0" smtClean="0"/>
                  <a:t>Query logs</a:t>
                </a:r>
              </a:p>
              <a:p>
                <a:pPr lvl="1"/>
                <a:r>
                  <a:rPr lang="en-US" altLang="ko-KR" dirty="0" smtClean="0"/>
                  <a:t>Additional information source: a generalization hierarchy</a:t>
                </a:r>
              </a:p>
              <a:p>
                <a:r>
                  <a:rPr lang="en-US" altLang="ko-KR" dirty="0" smtClean="0"/>
                  <a:t>Basic notions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  <m:r>
                      <a:rPr lang="en-US" altLang="ko-KR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…}</m:t>
                    </m:r>
                  </m:oMath>
                </a14:m>
                <a:r>
                  <a:rPr lang="en-US" altLang="ko-KR" dirty="0" smtClean="0"/>
                  <a:t> : the set of all queries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𝑞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sequence of search terms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3578" y="4581128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  <a:endParaRPr lang="ko-KR" altLang="en-US" sz="2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20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Templates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Tokenizations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 grouping of the terms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ko-KR" dirty="0" smtClean="0"/>
                  <a:t> into </a:t>
                </a:r>
                <a:r>
                  <a:rPr lang="en-US" altLang="ko-KR" dirty="0"/>
                  <a:t>consecutive sequences of </a:t>
                </a:r>
                <a:r>
                  <a:rPr lang="en-US" altLang="ko-KR" dirty="0" smtClean="0"/>
                  <a:t>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𝑞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…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…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996952"/>
            <a:ext cx="59843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</a:p>
          <a:p>
            <a:endParaRPr lang="en-US" altLang="ko-KR" sz="2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8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(chocolate)(cookie)(recipe)</a:t>
            </a:r>
          </a:p>
          <a:p>
            <a:r>
              <a:rPr lang="en-US" altLang="ko-KR" sz="28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(chocolate)(cookie recipe)</a:t>
            </a:r>
          </a:p>
          <a:p>
            <a:r>
              <a:rPr lang="en-US" altLang="ko-KR" sz="28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 cookie)(recipe)</a:t>
            </a:r>
          </a:p>
          <a:p>
            <a:r>
              <a:rPr lang="en-US" altLang="ko-KR" sz="28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 cookie recipe)</a:t>
            </a:r>
            <a:endParaRPr lang="ko-KR" altLang="en-US" sz="28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7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Templates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Generalization hierarchy</a:t>
                </a:r>
              </a:p>
              <a:p>
                <a:pPr lvl="1"/>
                <a:r>
                  <a:rPr lang="en-US" altLang="ko-KR" dirty="0" smtClean="0"/>
                  <a:t>An additional source of information to 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on a set of entities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3"/>
                <a:r>
                  <a:rPr lang="en-US" altLang="ko-KR" dirty="0" smtClean="0"/>
                  <a:t>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semantic generalization of the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type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359" y="342493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  <a:endParaRPr lang="en-US" altLang="ko-KR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78" y="3842881"/>
            <a:ext cx="3857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chocolate </a:t>
            </a:r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food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chocolate  drink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cookie  dessert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chocolate cookie </a:t>
            </a:r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dessert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dessert  food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food  substance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recipe  instruction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  <a:endParaRPr lang="ko-KR" alt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44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Templates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Template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Replace the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width a placeholder of type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&gt;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359" y="234888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  <a:endParaRPr lang="en-US" altLang="ko-KR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137" y="2852936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(chocolate)(cookie)(recipe)</a:t>
            </a:r>
          </a:p>
          <a:p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(chocolate)(cookie recipe)</a:t>
            </a:r>
          </a:p>
          <a:p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 cookie)(recipe)</a:t>
            </a:r>
          </a:p>
          <a:p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(chocolate cookie recipe</a:t>
            </a:r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89028"/>
            <a:ext cx="3857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chocolate </a:t>
            </a:r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food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chocolate  drink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cookie  dessert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chocolate cookie </a:t>
            </a:r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dessert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dessert  food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food  substance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recipe  instruction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  <a:endParaRPr lang="ko-KR" alt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83" y="3823880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&lt;food&gt; cookie recipe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&lt;drink&gt; cookie recipe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&lt;food&gt; recipe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&lt;substance&gt; recipe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chocolate cookie &lt;instruction&gt;</a:t>
            </a:r>
            <a:endParaRPr lang="ko-KR" alt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1804" y="2852936"/>
            <a:ext cx="1440160" cy="36004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원호 13"/>
          <p:cNvSpPr/>
          <p:nvPr/>
        </p:nvSpPr>
        <p:spPr>
          <a:xfrm flipH="1">
            <a:off x="260852" y="3032956"/>
            <a:ext cx="618862" cy="1439653"/>
          </a:xfrm>
          <a:prstGeom prst="arc">
            <a:avLst>
              <a:gd name="adj1" fmla="val 16259798"/>
              <a:gd name="adj2" fmla="val 5379751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>
            <a:off x="262373" y="4509627"/>
            <a:ext cx="622210" cy="241277"/>
          </a:xfrm>
          <a:prstGeom prst="arc">
            <a:avLst>
              <a:gd name="adj1" fmla="val 16259798"/>
              <a:gd name="adj2" fmla="val 5379751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131840" y="4289028"/>
            <a:ext cx="1656184" cy="46187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131840" y="4010733"/>
            <a:ext cx="1656184" cy="46187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73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Templates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Utilizing a template</a:t>
            </a:r>
          </a:p>
          <a:p>
            <a:pPr lvl="1"/>
            <a:r>
              <a:rPr lang="en-US" altLang="ko-KR" dirty="0" smtClean="0"/>
              <a:t>by matching a token with type of the template placeholder</a:t>
            </a:r>
          </a:p>
          <a:p>
            <a:pPr lvl="1"/>
            <a:r>
              <a:rPr lang="en-US" altLang="ko-KR" dirty="0" smtClean="0"/>
              <a:t>Could generate queries that were not observed before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8359" y="281286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  <a:endParaRPr lang="en-US" altLang="ko-KR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11" y="3645024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&lt;food&gt; cookie recipe</a:t>
            </a:r>
          </a:p>
          <a:p>
            <a:r>
              <a:rPr lang="en-US" altLang="ko-KR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&lt;drink&gt; cookie recipe</a:t>
            </a:r>
          </a:p>
          <a:p>
            <a:r>
              <a:rPr lang="en-US" altLang="ko-KR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&lt;food&gt; recipe</a:t>
            </a:r>
          </a:p>
          <a:p>
            <a:r>
              <a:rPr lang="en-US" altLang="ko-KR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&lt;substance&gt; recipe</a:t>
            </a:r>
          </a:p>
          <a:p>
            <a:r>
              <a:rPr lang="en-US" altLang="ko-KR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chocolate cookie &lt;instruction&gt;</a:t>
            </a:r>
            <a:endParaRPr lang="ko-KR" alt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60032" y="3645024"/>
                <a:ext cx="3970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itchFamily="49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itchFamily="49" charset="0"/>
                          </a:rPr>
                          <m:t>𝑯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/>
                        <a:cs typeface="Courier New" pitchFamily="49" charset="0"/>
                      </a:rPr>
                      <m:t>(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&lt;food&gt; recipe | cocktail)</a:t>
                </a:r>
              </a:p>
              <a:p>
                <a:r>
                  <a:rPr lang="en-US" altLang="ko-KR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ko-KR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 cocktail recipe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645024"/>
                <a:ext cx="3970895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74" r="-30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82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Query templates &amp; the Query templates flow graph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Query-Template Flow Graph (QTFG)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b="10267"/>
          <a:stretch/>
        </p:blipFill>
        <p:spPr bwMode="auto">
          <a:xfrm>
            <a:off x="395536" y="1052736"/>
            <a:ext cx="7848872" cy="491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652" y="2780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query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31640" y="3212976"/>
            <a:ext cx="35603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865697" y="3178088"/>
            <a:ext cx="618071" cy="75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206084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query transition</a:t>
            </a:r>
            <a:endParaRPr lang="ko-KR" altLang="en-US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7798" y="2387787"/>
            <a:ext cx="129666" cy="12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87824" y="2368517"/>
            <a:ext cx="709533" cy="7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2915816" y="4509120"/>
            <a:ext cx="1080120" cy="432048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  <a:latin typeface="Corbel" pitchFamily="34" charset="0"/>
              </a:rPr>
              <a:t>&lt;city&gt;</a:t>
            </a:r>
            <a:endParaRPr lang="ko-KR" altLang="en-US" sz="1600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8667" y="4927984"/>
            <a:ext cx="1140991" cy="37322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200" dirty="0" smtClean="0">
                <a:solidFill>
                  <a:schemeClr val="accent3"/>
                </a:solidFill>
                <a:latin typeface="Corbel" pitchFamily="34" charset="0"/>
              </a:rPr>
              <a:t>&lt;city&gt; weather</a:t>
            </a:r>
            <a:endParaRPr lang="ko-KR" altLang="en-US" sz="1200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87824" y="4221088"/>
            <a:ext cx="216024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4" idx="0"/>
          </p:cNvCxnSpPr>
          <p:nvPr/>
        </p:nvCxnSpPr>
        <p:spPr>
          <a:xfrm flipH="1">
            <a:off x="939163" y="4581128"/>
            <a:ext cx="248461" cy="3468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14" idx="6"/>
          </p:cNvCxnSpPr>
          <p:nvPr/>
        </p:nvCxnSpPr>
        <p:spPr>
          <a:xfrm flipH="1">
            <a:off x="1509658" y="4725144"/>
            <a:ext cx="1406158" cy="3894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537321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latin typeface="Corbel" pitchFamily="34" charset="0"/>
              </a:rPr>
              <a:t>template</a:t>
            </a:r>
            <a:endParaRPr lang="ko-KR" altLang="en-US" b="1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635896" y="4941168"/>
            <a:ext cx="43204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3810526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Corbel" pitchFamily="34" charset="0"/>
              </a:rPr>
              <a:t>query to template mapping</a:t>
            </a:r>
            <a:endParaRPr lang="ko-KR" altLang="en-US" sz="1600" b="1" dirty="0" smtClean="0">
              <a:solidFill>
                <a:schemeClr val="accent6"/>
              </a:solidFill>
              <a:latin typeface="Corbel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095836" y="4055165"/>
            <a:ext cx="730729" cy="309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291" y="586798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orbel" pitchFamily="34" charset="0"/>
              </a:rPr>
              <a:t>template transition</a:t>
            </a:r>
            <a:endParaRPr lang="ko-KR" altLang="en-US" b="1" dirty="0" smtClean="0">
              <a:solidFill>
                <a:schemeClr val="accent4"/>
              </a:solidFill>
              <a:latin typeface="Corbel" pitchFamily="34" charset="0"/>
            </a:endParaRPr>
          </a:p>
        </p:txBody>
      </p:sp>
      <p:cxnSp>
        <p:nvCxnSpPr>
          <p:cNvPr id="28" name="직선 화살표 연결선 27"/>
          <p:cNvCxnSpPr>
            <a:stCxn id="26" idx="0"/>
          </p:cNvCxnSpPr>
          <p:nvPr/>
        </p:nvCxnSpPr>
        <p:spPr>
          <a:xfrm flipV="1">
            <a:off x="1741037" y="5013176"/>
            <a:ext cx="166667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26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Rules among templates enable</a:t>
            </a:r>
          </a:p>
          <a:p>
            <a:pPr lvl="1"/>
            <a:r>
              <a:rPr lang="en-US" altLang="ko-KR" dirty="0" smtClean="0"/>
              <a:t>the inference of recommendations for queries</a:t>
            </a:r>
          </a:p>
          <a:p>
            <a:pPr lvl="2"/>
            <a:r>
              <a:rPr lang="en-US" altLang="ko-KR" dirty="0" smtClean="0"/>
              <a:t>That have been seen very rarely</a:t>
            </a:r>
          </a:p>
          <a:p>
            <a:pPr lvl="2"/>
            <a:r>
              <a:rPr lang="en-US" altLang="ko-KR" dirty="0" smtClean="0"/>
              <a:t>Even for the first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8345" y="3318083"/>
            <a:ext cx="6247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</a:rPr>
              <a:t>Los Angeles hotels </a:t>
            </a:r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  <a:sym typeface="Wingdings" pitchFamily="2" charset="2"/>
              </a:rPr>
              <a:t> Los Angeles restaurants</a:t>
            </a:r>
          </a:p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  <a:sym typeface="Wingdings" pitchFamily="2" charset="2"/>
              </a:rPr>
              <a:t>New York hotels  New York restaurants</a:t>
            </a:r>
            <a:endParaRPr lang="ko-KR" altLang="en-US" sz="2400" b="1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140968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&lt;from query logs&gt;</a:t>
            </a:r>
            <a:endParaRPr lang="ko-KR" altLang="en-US" sz="12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5229200"/>
            <a:ext cx="6581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Yancheng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 hotels 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sym typeface="Wingdings" pitchFamily="2" charset="2"/>
              </a:rPr>
              <a:t>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sym typeface="Wingdings" pitchFamily="2" charset="2"/>
              </a:rPr>
              <a:t>Yancheng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sym typeface="Wingdings" pitchFamily="2" charset="2"/>
              </a:rPr>
              <a:t> restaurants</a:t>
            </a:r>
            <a:endParaRPr lang="ko-KR" alt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5085184"/>
            <a:ext cx="210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&lt;never been observed before&gt;</a:t>
            </a:r>
            <a:endParaRPr lang="ko-KR" altLang="en-US" sz="1200" dirty="0" smtClean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396462"/>
            <a:ext cx="471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orbel" pitchFamily="34" charset="0"/>
              </a:rPr>
              <a:t>&lt;city&gt; hotels </a:t>
            </a:r>
            <a:r>
              <a:rPr lang="en-US" altLang="ko-KR" sz="2400" b="1" dirty="0" smtClean="0">
                <a:solidFill>
                  <a:schemeClr val="accent1"/>
                </a:solidFill>
                <a:latin typeface="Corbel" pitchFamily="34" charset="0"/>
                <a:sym typeface="Wingdings" pitchFamily="2" charset="2"/>
              </a:rPr>
              <a:t> &lt;city&gt; restaurants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29309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&lt;template rule&gt;</a:t>
            </a:r>
            <a:endParaRPr lang="ko-KR" altLang="en-US" sz="12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of the QTFG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Query recommendation</a:t>
                </a:r>
              </a:p>
              <a:p>
                <a:pPr lvl="1"/>
                <a:r>
                  <a:rPr lang="en-US" altLang="ko-KR" dirty="0"/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recommends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Considers weights </a:t>
                </a:r>
                <a:r>
                  <a:rPr lang="en-US" altLang="ko-KR" dirty="0"/>
                  <a:t>of the </a:t>
                </a:r>
                <a:r>
                  <a:rPr lang="en-US" altLang="ko-KR" dirty="0" smtClean="0"/>
                  <a:t>3 edges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𝑞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𝑞</m:t>
                    </m:r>
                    <m:r>
                      <a:rPr lang="en-US" altLang="ko-KR" b="0" i="1" smtClean="0">
                        <a:latin typeface="Cambria Math"/>
                      </a:rPr>
                      <m:t>′)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the </a:t>
                </a:r>
                <a:r>
                  <a:rPr lang="en-US" altLang="ko-KR" dirty="0" smtClean="0"/>
                  <a:t>QFG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b="0" dirty="0" smtClean="0"/>
                  <a:t> : query-to-template mapping edge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template transition edge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149080"/>
            <a:ext cx="693651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bel" pitchFamily="34" charset="0"/>
              </a:rPr>
              <a:t>How are the weights made?</a:t>
            </a:r>
            <a:endParaRPr lang="ko-KR" altLang="en-US" sz="4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4973106"/>
            <a:ext cx="327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5"/>
                </a:solidFill>
                <a:latin typeface="Corbel" pitchFamily="34" charset="0"/>
              </a:rPr>
              <a:t>Let me explain just simply…</a:t>
            </a:r>
            <a:endParaRPr lang="ko-KR" altLang="en-US" sz="2000" b="1" dirty="0" smtClean="0">
              <a:solidFill>
                <a:schemeClr val="accent5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47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Weights of the QTFG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Query-to-template weight</a:t>
            </a: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The more we generalize a query, the less confident we are.</a:t>
            </a:r>
          </a:p>
          <a:p>
            <a:pPr lvl="1"/>
            <a:r>
              <a:rPr lang="en-US" altLang="ko-KR" dirty="0" smtClean="0"/>
              <a:t>Select score to be exponentially decaying with the distance</a:t>
            </a:r>
          </a:p>
          <a:p>
            <a:pPr lvl="2"/>
            <a:r>
              <a:rPr lang="en-US" altLang="ko-KR" dirty="0" smtClean="0"/>
              <a:t>Between the token and the generalization e in the hierarchy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9007" y="382272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&lt;food&gt; recipe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295688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“Chocolate cookie recipe”</a:t>
            </a:r>
            <a:endParaRPr lang="en-US" altLang="ko-KR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210036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&lt;substance&gt; recipe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806" y="3956863"/>
            <a:ext cx="3857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chocolate cookie </a:t>
            </a:r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dessert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dessert  food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food  substance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  <a:endParaRPr lang="ko-KR" alt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116493" y="3889122"/>
            <a:ext cx="9621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  <a:latin typeface="Corbel" pitchFamily="34" charset="0"/>
              </a:rPr>
              <a:t>&lt;</a:t>
            </a:r>
            <a:endParaRPr lang="ko-KR" altLang="en-US" sz="115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0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of the QTFG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recommendation</a:t>
            </a:r>
          </a:p>
          <a:p>
            <a:pPr lvl="1"/>
            <a:r>
              <a:rPr lang="en-US" altLang="ko-KR" dirty="0" smtClean="0"/>
              <a:t>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7621" y="2362815"/>
            <a:ext cx="19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orbel" pitchFamily="34" charset="0"/>
              </a:rPr>
              <a:t>Adele Astaire</a:t>
            </a:r>
            <a:endParaRPr lang="ko-KR" altLang="en-US" sz="2400" b="1" dirty="0" smtClean="0">
              <a:solidFill>
                <a:schemeClr val="accent3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1857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&lt;query&gt;</a:t>
            </a:r>
            <a:endParaRPr lang="ko-KR" altLang="en-US" sz="1200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3574" y="4417948"/>
            <a:ext cx="389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Adele Astaire biography</a:t>
            </a:r>
            <a:endParaRPr lang="ko-KR" alt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4129916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&lt;query recommendation&gt;</a:t>
            </a:r>
            <a:endParaRPr lang="ko-KR" altLang="en-US" sz="1200" dirty="0" smtClean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5118" y="3100318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orbel" pitchFamily="34" charset="0"/>
              </a:rPr>
              <a:t>Adele Astaire </a:t>
            </a:r>
            <a:r>
              <a:rPr lang="en-US" altLang="ko-KR" sz="2400" b="1" dirty="0" smtClean="0">
                <a:solidFill>
                  <a:schemeClr val="accent1"/>
                </a:solidFill>
                <a:latin typeface="Corbel" pitchFamily="34" charset="0"/>
                <a:sym typeface="Wingdings" pitchFamily="2" charset="2"/>
              </a:rPr>
              <a:t> &lt;artist&gt;</a:t>
            </a:r>
          </a:p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orbel" pitchFamily="34" charset="0"/>
                <a:sym typeface="Wingdings" pitchFamily="2" charset="2"/>
              </a:rPr>
              <a:t>&lt;artist&gt;  &lt;artist&gt; biography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299695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&lt;template rule&gt;</a:t>
            </a:r>
            <a:endParaRPr lang="ko-KR" altLang="en-US" sz="12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98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Query templates &amp; the Query Templates Flow Graph</a:t>
            </a:r>
          </a:p>
          <a:p>
            <a:r>
              <a:rPr lang="en-US" altLang="ko-KR" b="1" u="sng" dirty="0" smtClean="0"/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0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Manual </a:t>
            </a:r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542778"/>
            <a:ext cx="7381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구름 4"/>
          <p:cNvSpPr/>
          <p:nvPr/>
        </p:nvSpPr>
        <p:spPr>
          <a:xfrm>
            <a:off x="2267744" y="2564904"/>
            <a:ext cx="4248472" cy="2470398"/>
          </a:xfrm>
          <a:prstGeom prst="clou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</a:rPr>
              <a:t>It’s not important!!!</a:t>
            </a:r>
            <a:endParaRPr lang="ko-KR" altLang="en-US" sz="32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69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 of manual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task is hard to define</a:t>
            </a:r>
          </a:p>
          <a:p>
            <a:pPr lvl="1"/>
            <a:r>
              <a:rPr lang="en-US" altLang="ko-KR" dirty="0" smtClean="0"/>
              <a:t>Which recommendations should be considered as valid related queries</a:t>
            </a:r>
          </a:p>
          <a:p>
            <a:r>
              <a:rPr lang="en-US" altLang="ko-KR" dirty="0" smtClean="0"/>
              <a:t>Amount of examples</a:t>
            </a:r>
          </a:p>
          <a:p>
            <a:pPr lvl="1"/>
            <a:r>
              <a:rPr lang="en-US" altLang="ko-KR" dirty="0" smtClean="0"/>
              <a:t>No more than several hundred examples (of millions)</a:t>
            </a:r>
          </a:p>
          <a:p>
            <a:r>
              <a:rPr lang="en-US" altLang="ko-KR" dirty="0" smtClean="0"/>
              <a:t>Slow process</a:t>
            </a:r>
          </a:p>
          <a:p>
            <a:pPr lvl="1"/>
            <a:r>
              <a:rPr lang="en-US" altLang="ko-KR" dirty="0" smtClean="0"/>
              <a:t>Several rounds of evaluation are needed during the development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81128"/>
            <a:ext cx="848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So, we propose a novel automatic evaluation!!!</a:t>
            </a:r>
            <a:endParaRPr lang="ko-KR" alt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8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previously unseen query log</a:t>
            </a:r>
          </a:p>
          <a:p>
            <a:r>
              <a:rPr lang="en-US" altLang="ko-KR" dirty="0" smtClean="0"/>
              <a:t>Assumption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87824" y="2060848"/>
                <a:ext cx="1820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accent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accent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3200" dirty="0" smtClean="0">
                  <a:solidFill>
                    <a:schemeClr val="accent1"/>
                  </a:solidFill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060848"/>
                <a:ext cx="182094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V="1">
            <a:off x="4139952" y="272169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9862" y="3212976"/>
            <a:ext cx="443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considered </a:t>
            </a:r>
            <a:r>
              <a:rPr lang="en-US" altLang="ko-KR" sz="2400" b="1" dirty="0">
                <a:solidFill>
                  <a:schemeClr val="accent2"/>
                </a:solidFill>
              </a:rPr>
              <a:t>more 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related </a:t>
            </a:r>
            <a:r>
              <a:rPr lang="en-US" altLang="ko-KR" sz="2400" b="1" dirty="0">
                <a:solidFill>
                  <a:schemeClr val="accent2"/>
                </a:solidFill>
              </a:rPr>
              <a:t>compared to other possible related queries</a:t>
            </a:r>
            <a:endParaRPr lang="ko-KR" altLang="en-US" sz="24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32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Based on a previously unseen query log</a:t>
                </a:r>
              </a:p>
              <a:p>
                <a:r>
                  <a:rPr lang="en-US" altLang="ko-KR" dirty="0" smtClean="0"/>
                  <a:t>Assumption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to test how many of the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are also proposed</a:t>
                </a:r>
              </a:p>
              <a:p>
                <a:pPr lvl="1"/>
                <a:r>
                  <a:rPr lang="en-US" altLang="ko-KR" dirty="0" smtClean="0"/>
                  <a:t>Should be ranked high</a:t>
                </a:r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87824" y="2060848"/>
                <a:ext cx="1820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accent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accent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3200" dirty="0" smtClean="0">
                  <a:solidFill>
                    <a:schemeClr val="accent1"/>
                  </a:solidFill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060848"/>
                <a:ext cx="182094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V="1">
            <a:off x="4139952" y="272169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9862" y="3212976"/>
            <a:ext cx="443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considered </a:t>
            </a:r>
            <a:r>
              <a:rPr lang="en-US" altLang="ko-KR" sz="2400" b="1" dirty="0">
                <a:solidFill>
                  <a:schemeClr val="accent2"/>
                </a:solidFill>
              </a:rPr>
              <a:t>more 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related </a:t>
            </a:r>
            <a:r>
              <a:rPr lang="en-US" altLang="ko-KR" sz="2400" b="1" dirty="0">
                <a:solidFill>
                  <a:schemeClr val="accent2"/>
                </a:solidFill>
              </a:rPr>
              <a:t>compared to other possible related queries</a:t>
            </a:r>
            <a:endParaRPr lang="ko-KR" altLang="en-US" sz="2400" b="1" dirty="0" smtClean="0">
              <a:solidFill>
                <a:schemeClr val="accent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44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query logs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Tremendously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useful for</a:t>
            </a:r>
          </a:p>
          <a:p>
            <a:pPr lvl="1"/>
            <a:r>
              <a:rPr lang="en-US" altLang="ko-KR" dirty="0" smtClean="0"/>
              <a:t>Web search</a:t>
            </a:r>
          </a:p>
          <a:p>
            <a:pPr lvl="1"/>
            <a:r>
              <a:rPr lang="en-US" altLang="ko-KR" dirty="0" smtClean="0"/>
              <a:t>Web applications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http://tangra.si.umich.edu/clair/clair/sample_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22" y="3043680"/>
            <a:ext cx="5334422" cy="30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hcbae\AppData\Local\Microsoft\Windows\Temporary Internet Files\Content.IE5\HMIV9SEM\MC90033486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5961">
            <a:off x="1706122" y="3077634"/>
            <a:ext cx="2027732" cy="23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Analysis: query length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First-last pair</a:t>
            </a:r>
          </a:p>
          <a:p>
            <a:pPr lvl="1"/>
            <a:r>
              <a:rPr lang="en-US" altLang="ko-KR" dirty="0" smtClean="0"/>
              <a:t>Generate just one pair from each session</a:t>
            </a:r>
          </a:p>
          <a:p>
            <a:pPr lvl="2"/>
            <a:r>
              <a:rPr lang="en-US" altLang="ko-KR" dirty="0" smtClean="0"/>
              <a:t>Consists of the first and the last query in the session</a:t>
            </a:r>
          </a:p>
          <a:p>
            <a:pPr lvl="3"/>
            <a:r>
              <a:rPr lang="en-US" altLang="ko-KR" dirty="0" smtClean="0"/>
              <a:t>Assume that the last query is the real target query of the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51301"/>
            <a:ext cx="4752528" cy="397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자유형 7"/>
          <p:cNvSpPr/>
          <p:nvPr/>
        </p:nvSpPr>
        <p:spPr>
          <a:xfrm>
            <a:off x="3190461" y="2743103"/>
            <a:ext cx="735496" cy="596445"/>
          </a:xfrm>
          <a:custGeom>
            <a:avLst/>
            <a:gdLst>
              <a:gd name="connsiteX0" fmla="*/ 0 w 735496"/>
              <a:gd name="connsiteY0" fmla="*/ 467236 h 596445"/>
              <a:gd name="connsiteX1" fmla="*/ 248478 w 735496"/>
              <a:gd name="connsiteY1" fmla="*/ 97 h 596445"/>
              <a:gd name="connsiteX2" fmla="*/ 506896 w 735496"/>
              <a:gd name="connsiteY2" fmla="*/ 427480 h 596445"/>
              <a:gd name="connsiteX3" fmla="*/ 735496 w 735496"/>
              <a:gd name="connsiteY3" fmla="*/ 596445 h 59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496" h="596445">
                <a:moveTo>
                  <a:pt x="0" y="467236"/>
                </a:moveTo>
                <a:cubicBezTo>
                  <a:pt x="81997" y="236979"/>
                  <a:pt x="163995" y="6723"/>
                  <a:pt x="248478" y="97"/>
                </a:cubicBezTo>
                <a:cubicBezTo>
                  <a:pt x="332961" y="-6529"/>
                  <a:pt x="425726" y="328089"/>
                  <a:pt x="506896" y="427480"/>
                </a:cubicBezTo>
                <a:cubicBezTo>
                  <a:pt x="588066" y="526871"/>
                  <a:pt x="661781" y="561658"/>
                  <a:pt x="735496" y="59644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8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Ambiguous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2132856"/>
            <a:ext cx="8801104" cy="4367978"/>
          </a:xfrm>
        </p:spPr>
        <p:txBody>
          <a:bodyPr/>
          <a:lstStyle/>
          <a:p>
            <a:r>
              <a:rPr lang="en-US" altLang="ko-KR" dirty="0" smtClean="0"/>
              <a:t>It is unclear</a:t>
            </a:r>
          </a:p>
          <a:p>
            <a:pPr lvl="1"/>
            <a:r>
              <a:rPr lang="en-US" altLang="ko-KR" dirty="0" smtClean="0"/>
              <a:t>Which term the focus is</a:t>
            </a:r>
          </a:p>
          <a:p>
            <a:pPr lvl="1"/>
            <a:r>
              <a:rPr lang="en-US" altLang="ko-KR" dirty="0" smtClean="0"/>
              <a:t>“jaguar” has several meanings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4964" y="1340768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Jaguar transmission fluid</a:t>
            </a:r>
            <a:endParaRPr lang="ko-KR" alt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903" y="3645024"/>
            <a:ext cx="720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Jaguar transmission fluid </a:t>
            </a:r>
            <a:r>
              <a:rPr lang="en-US" altLang="ko-KR" sz="20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jaguar used parts</a:t>
            </a:r>
            <a:endParaRPr lang="ko-KR" altLang="en-US" sz="20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03" y="4221088"/>
            <a:ext cx="720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Toyota transmission fluid </a:t>
            </a:r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toyota</a:t>
            </a:r>
            <a:r>
              <a:rPr lang="en-US" altLang="ko-KR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used parts</a:t>
            </a:r>
          </a:p>
          <a:p>
            <a:r>
              <a:rPr lang="en-US" altLang="ko-K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&lt;car&gt; transmission fluid  &lt;car&gt; used parts</a:t>
            </a:r>
            <a:endParaRPr lang="ko-KR" alt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26" y="5301208"/>
            <a:ext cx="782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&lt;feline&gt; transmission fluid  &lt;feline&gt; used parts</a:t>
            </a:r>
            <a:endParaRPr lang="ko-KR" altLang="en-US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979712" y="5085184"/>
            <a:ext cx="5403269" cy="864096"/>
          </a:xfrm>
          <a:prstGeom prst="mathMultiply">
            <a:avLst>
              <a:gd name="adj1" fmla="val 108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2388" y="571351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feline[</a:t>
            </a:r>
            <a:r>
              <a:rPr lang="en-US" altLang="ko-KR" sz="1400" baseline="30000" dirty="0" smtClean="0"/>
              <a:t>|</a:t>
            </a:r>
            <a:r>
              <a:rPr lang="en-US" altLang="ko-KR" sz="1400" dirty="0" err="1"/>
              <a:t>fi:laɪn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고양이과 동물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9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82506"/>
            <a:ext cx="4896544" cy="394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Analysis: query frequency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First-last pair</a:t>
            </a:r>
          </a:p>
          <a:p>
            <a:pPr lvl="1"/>
            <a:r>
              <a:rPr lang="en-US" altLang="ko-KR" dirty="0" smtClean="0"/>
              <a:t>Generate just one pair from each session</a:t>
            </a:r>
          </a:p>
          <a:p>
            <a:pPr lvl="2"/>
            <a:r>
              <a:rPr lang="en-US" altLang="ko-KR" dirty="0" smtClean="0"/>
              <a:t>Consists of the first and the last query in the session</a:t>
            </a:r>
          </a:p>
          <a:p>
            <a:pPr lvl="3"/>
            <a:r>
              <a:rPr lang="en-US" altLang="ko-KR" dirty="0" smtClean="0"/>
              <a:t>Assume that the last query is the real target query of the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4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82506"/>
            <a:ext cx="4896544" cy="394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2420888"/>
            <a:ext cx="9144000" cy="360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Analysis: query frequency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First-last pair</a:t>
            </a:r>
          </a:p>
          <a:p>
            <a:pPr lvl="1"/>
            <a:r>
              <a:rPr lang="en-US" altLang="ko-KR" dirty="0" smtClean="0"/>
              <a:t>Generate just one pair from each session</a:t>
            </a:r>
          </a:p>
          <a:p>
            <a:pPr lvl="2"/>
            <a:r>
              <a:rPr lang="en-US" altLang="ko-KR" dirty="0" smtClean="0"/>
              <a:t>Consists of the first and the last query in the session</a:t>
            </a:r>
          </a:p>
          <a:p>
            <a:pPr lvl="3"/>
            <a:r>
              <a:rPr lang="en-US" altLang="ko-KR" dirty="0" smtClean="0"/>
              <a:t>Assume that the last query is the real target query of the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713" y="2780928"/>
            <a:ext cx="573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jack </a:t>
            </a:r>
            <a:r>
              <a:rPr lang="en-US" altLang="ko-KR" sz="3200" b="1" dirty="0" err="1"/>
              <a:t>johnson</a:t>
            </a:r>
            <a:r>
              <a:rPr lang="en-US" altLang="ko-KR" sz="3200" b="1" dirty="0"/>
              <a:t> lyrics: 14 times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7713" y="3933056"/>
            <a:ext cx="8382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{ jack </a:t>
            </a:r>
            <a:r>
              <a:rPr lang="en-US" altLang="ko-KR" sz="3200" b="1" dirty="0" err="1"/>
              <a:t>johnson</a:t>
            </a:r>
            <a:r>
              <a:rPr lang="en-US" altLang="ko-KR" sz="3200" b="1" dirty="0"/>
              <a:t> lyrics, jack </a:t>
            </a:r>
            <a:r>
              <a:rPr lang="en-US" altLang="ko-KR" sz="3200" b="1" dirty="0" err="1"/>
              <a:t>johnson</a:t>
            </a:r>
            <a:r>
              <a:rPr lang="en-US" altLang="ko-KR" sz="3200" b="1" dirty="0"/>
              <a:t> music }</a:t>
            </a:r>
          </a:p>
          <a:p>
            <a:pPr marL="571500" indent="-571500">
              <a:buFont typeface="Wingdings"/>
              <a:buChar char="à"/>
            </a:pPr>
            <a:r>
              <a:rPr lang="en-US" altLang="ko-KR" sz="3200" b="1" dirty="0">
                <a:sym typeface="Wingdings" pitchFamily="2" charset="2"/>
              </a:rPr>
              <a:t>QTFG: 5th</a:t>
            </a:r>
          </a:p>
          <a:p>
            <a:pPr marL="571500" indent="-571500">
              <a:buFont typeface="Wingdings"/>
              <a:buChar char="à"/>
            </a:pPr>
            <a:r>
              <a:rPr lang="en-US" altLang="ko-KR" sz="3200" b="1" dirty="0">
                <a:sym typeface="Wingdings" pitchFamily="2" charset="2"/>
              </a:rPr>
              <a:t>QFG: 43rd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378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Query templates &amp; the Query Templates Flow Graph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u="sng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499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Introduced the concepts of rules</a:t>
            </a:r>
          </a:p>
          <a:p>
            <a:pPr lvl="1"/>
            <a:r>
              <a:rPr lang="en-US" altLang="ko-KR" dirty="0" smtClean="0"/>
              <a:t>Between query templates &amp; the query-template flow graph</a:t>
            </a:r>
          </a:p>
          <a:p>
            <a:pPr lvl="1"/>
            <a:r>
              <a:rPr lang="en-US" altLang="ko-KR" dirty="0" smtClean="0"/>
              <a:t>Useful for addressing the long tail of rare or previously unseen queries</a:t>
            </a:r>
          </a:p>
          <a:p>
            <a:r>
              <a:rPr lang="en-US" altLang="ko-KR" dirty="0" smtClean="0"/>
              <a:t>Conducted 2 query-recommendation experiments</a:t>
            </a:r>
          </a:p>
          <a:p>
            <a:pPr lvl="1"/>
            <a:r>
              <a:rPr lang="en-US" altLang="ko-KR" dirty="0" smtClean="0"/>
              <a:t>Manual: both QTFG &amp; QFG are good for query recommendation</a:t>
            </a:r>
          </a:p>
          <a:p>
            <a:pPr lvl="1"/>
            <a:r>
              <a:rPr lang="en-US" altLang="ko-KR" dirty="0" smtClean="0"/>
              <a:t>Automatic:</a:t>
            </a:r>
          </a:p>
          <a:p>
            <a:pPr lvl="2"/>
            <a:r>
              <a:rPr lang="en-US" altLang="ko-KR" dirty="0" smtClean="0"/>
              <a:t>QTFG outperforms the QFG</a:t>
            </a:r>
          </a:p>
          <a:p>
            <a:pPr lvl="1"/>
            <a:r>
              <a:rPr lang="en-US" altLang="ko-KR" dirty="0" smtClean="0"/>
              <a:t>QTFG provides good suggestions for many unseen queries</a:t>
            </a:r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Apply the QTFG on other search-related tasks</a:t>
            </a:r>
          </a:p>
          <a:p>
            <a:pPr lvl="1"/>
            <a:r>
              <a:rPr lang="en-US" altLang="ko-KR" dirty="0" smtClean="0"/>
              <a:t>Improve the quality of rule extraction</a:t>
            </a:r>
          </a:p>
          <a:p>
            <a:pPr lvl="1"/>
            <a:r>
              <a:rPr lang="en-US" altLang="ko-KR" dirty="0" smtClean="0"/>
              <a:t>Investigate the identification of edges from templates to queries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853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749300" cy="214313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7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logs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/>
                  <a:t>A set of records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 query submitted to the search engine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an </a:t>
                </a:r>
                <a:r>
                  <a:rPr lang="en-US" altLang="ko-KR" dirty="0" err="1" smtClean="0"/>
                  <a:t>anonymized</a:t>
                </a:r>
                <a:r>
                  <a:rPr lang="en-US" altLang="ko-KR" dirty="0" smtClean="0"/>
                  <a:t> identifier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 timestamp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the set of documents returned as result to the query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the set of clicked documents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443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Query-Template Flow Graph (QTFG)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Extents the query-flow graph 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Boldi</a:t>
                </a:r>
                <a:r>
                  <a:rPr lang="en-US" altLang="ko-KR" sz="1400" dirty="0" smtClean="0"/>
                  <a:t> et al]</a:t>
                </a:r>
              </a:p>
              <a:p>
                <a:r>
                  <a:rPr lang="en-US" altLang="ko-KR" dirty="0" smtClean="0"/>
                  <a:t>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𝑞𝑞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Nodes</a:t>
                </a:r>
              </a:p>
              <a:p>
                <a:pPr lvl="3"/>
                <a:r>
                  <a:rPr lang="en-US" altLang="ko-KR" dirty="0" smtClean="0"/>
                  <a:t>The set of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The set of all templates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Edges</a:t>
                </a:r>
              </a:p>
              <a:p>
                <a:pPr lvl="3"/>
                <a:r>
                  <a:rPr lang="en-US" altLang="ko-KR" dirty="0" smtClean="0"/>
                  <a:t>Query-to-query transition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𝑞𝑞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Query-to-template mapping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𝑞𝑡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3"/>
                <a:r>
                  <a:rPr lang="en-US" altLang="ko-KR" dirty="0" smtClean="0"/>
                  <a:t>Template-to-template transition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621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 Query-Template Flow Graph (QTFG) (cont.)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Template construction</a:t>
            </a:r>
          </a:p>
          <a:p>
            <a:pPr lvl="1"/>
            <a:r>
              <a:rPr lang="en-US" altLang="ko-KR" dirty="0" smtClean="0"/>
              <a:t>Constructed with the help of a generalization hierarchy H over entities</a:t>
            </a:r>
          </a:p>
          <a:p>
            <a:pPr lvl="2"/>
            <a:r>
              <a:rPr lang="en-US" altLang="ko-KR" dirty="0" err="1" smtClean="0"/>
              <a:t>WordNet</a:t>
            </a:r>
            <a:r>
              <a:rPr lang="en-US" altLang="ko-KR" dirty="0" smtClean="0"/>
              <a:t> 3.0 </a:t>
            </a:r>
            <a:r>
              <a:rPr lang="en-US" altLang="ko-KR" dirty="0" err="1" smtClean="0"/>
              <a:t>hypernymy</a:t>
            </a:r>
            <a:r>
              <a:rPr lang="en-US" altLang="ko-KR" dirty="0" smtClean="0"/>
              <a:t> hierarchy</a:t>
            </a:r>
          </a:p>
          <a:p>
            <a:pPr lvl="2"/>
            <a:r>
              <a:rPr lang="en-US" altLang="ko-KR" dirty="0" smtClean="0"/>
              <a:t>Wikipedia category hierarchy via YAGO</a:t>
            </a:r>
          </a:p>
          <a:p>
            <a:pPr lvl="1"/>
            <a:r>
              <a:rPr lang="en-US" altLang="ko-KR" dirty="0" smtClean="0"/>
              <a:t>For each query q</a:t>
            </a:r>
          </a:p>
          <a:p>
            <a:pPr lvl="2"/>
            <a:r>
              <a:rPr lang="en-US" altLang="ko-KR" dirty="0" smtClean="0"/>
              <a:t>Normalize q</a:t>
            </a:r>
          </a:p>
          <a:p>
            <a:pPr lvl="2"/>
            <a:r>
              <a:rPr lang="en-US" altLang="ko-KR" dirty="0" smtClean="0"/>
              <a:t>Every word n-gram up to length 3 in q is considered as a token for replacement</a:t>
            </a:r>
          </a:p>
          <a:p>
            <a:pPr lvl="2"/>
            <a:r>
              <a:rPr lang="en-US" altLang="ko-KR" dirty="0" smtClean="0"/>
              <a:t>Special cases</a:t>
            </a:r>
          </a:p>
          <a:p>
            <a:pPr lvl="3"/>
            <a:r>
              <a:rPr lang="en-US" altLang="ko-KR" dirty="0" smtClean="0"/>
              <a:t>Email type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 err="1" smtClean="0"/>
              <a:t>url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dirty="0" smtClean="0"/>
              <a:t>Numbers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 smtClean="0"/>
              <a:t>Noun-phrase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4149080"/>
            <a:ext cx="616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ggg@yahoo.com instant message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&lt;email&gt; instant message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725144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nbc.com login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&lt;URL&gt; login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5331025"/>
            <a:ext cx="422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555-7777 address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&lt;000-0000&gt; address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5949280"/>
            <a:ext cx="369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Luxury cars sale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&lt;?-cars&gt; sale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60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query logs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the most direct &amp; visible applications</a:t>
            </a:r>
          </a:p>
          <a:p>
            <a:pPr lvl="1"/>
            <a:r>
              <a:rPr lang="en-US" altLang="ko-KR" dirty="0" smtClean="0"/>
              <a:t>Query recommendations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204864"/>
            <a:ext cx="8734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hcbae\AppData\Local\Microsoft\Windows\Temporary Internet Files\Content.IE5\1GKWB6FU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5230941"/>
            <a:ext cx="522130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bel" pitchFamily="34" charset="0"/>
              </a:rPr>
              <a:t>Query recommendation!!</a:t>
            </a:r>
            <a:endParaRPr lang="ko-KR" altLang="en-US" sz="3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0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Weakness of query-log based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useful when reaching the “long tail” queries</a:t>
            </a:r>
          </a:p>
          <a:p>
            <a:pPr lvl="1"/>
            <a:r>
              <a:rPr lang="en-US" altLang="ko-KR" dirty="0"/>
              <a:t>One approach simply cuts(ignores) the long tail</a:t>
            </a:r>
          </a:p>
          <a:p>
            <a:pPr lvl="2"/>
            <a:r>
              <a:rPr lang="en-US" altLang="ko-KR" dirty="0" smtClean="0"/>
              <a:t>i.e. concentrates on best head and torso needs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http://static.searchengineguide.com/images/long-t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15" y="2492896"/>
            <a:ext cx="508856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cbae\AppData\Local\Microsoft\Windows\Temporary Internet Files\Content.IE5\AKOWT0HI\MC90038400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69" y="2492896"/>
            <a:ext cx="986928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43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2.77778E-6 0.2692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hcbae\Desktop\무제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15" y="2497710"/>
            <a:ext cx="5090400" cy="380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Weakness of query-log based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useful when reaching the “long tail” queries</a:t>
            </a:r>
          </a:p>
          <a:p>
            <a:pPr lvl="1"/>
            <a:r>
              <a:rPr lang="en-US" altLang="ko-KR" dirty="0" smtClean="0"/>
              <a:t>One approach simply cuts(ignores) the long tail</a:t>
            </a:r>
          </a:p>
          <a:p>
            <a:pPr lvl="2"/>
            <a:r>
              <a:rPr lang="en-US" altLang="ko-KR" dirty="0" smtClean="0"/>
              <a:t>i.e. concentrates on best head and torso needs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52" y="4815881"/>
            <a:ext cx="2886720" cy="70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767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0658 -0.17153 C 0.07882 -0.20879 0.10764 -0.24514 0.1415 -0.27245 C 0.18091 -0.30393 0.21667 -0.31898 0.24757 -0.31667 L 0.39184 -0.31342 " pathEditMode="relative" rAng="-1852850" ptsTypes="FffFF">
                                      <p:cBhvr>
                                        <p:cTn id="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2" y="-2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Importance of handling long-tail queries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anatomy of the long tail 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Goel</a:t>
            </a:r>
            <a:r>
              <a:rPr lang="en-US" altLang="ko-KR" sz="1600" dirty="0" smtClean="0"/>
              <a:t> et al.]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22862"/>
            <a:ext cx="7497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“Ordinary people</a:t>
            </a:r>
          </a:p>
          <a:p>
            <a:pPr algn="ctr"/>
            <a:r>
              <a:rPr lang="en-US" altLang="ko-K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have</a:t>
            </a:r>
          </a:p>
          <a:p>
            <a:pPr algn="ctr"/>
            <a:r>
              <a:rPr lang="en-US" altLang="ko-K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extraordinary tastes!”</a:t>
            </a:r>
            <a:endParaRPr lang="ko-KR" altLang="en-US" sz="6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08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Importance of handling long-tail queries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the tail boosts the head</a:t>
            </a:r>
          </a:p>
          <a:p>
            <a:pPr lvl="1"/>
            <a:r>
              <a:rPr lang="en-US" altLang="ko-KR" dirty="0" smtClean="0"/>
              <a:t>By providing users a convenient one-stop shop</a:t>
            </a:r>
          </a:p>
          <a:p>
            <a:pPr lvl="2"/>
            <a:r>
              <a:rPr lang="en-US" altLang="ko-KR" dirty="0" smtClean="0"/>
              <a:t>Mainstream</a:t>
            </a:r>
          </a:p>
          <a:p>
            <a:pPr lvl="2"/>
            <a:r>
              <a:rPr lang="en-US" altLang="ko-KR" dirty="0" smtClean="0"/>
              <a:t>Niche interests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 descr="http://www.fasaonline.org/wp-content/uploads/2011/03/oss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58" y="2904677"/>
            <a:ext cx="3188618" cy="31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7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So, we focus on…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 to address the long-tail problem by</a:t>
            </a:r>
          </a:p>
          <a:p>
            <a:pPr lvl="1"/>
            <a:r>
              <a:rPr lang="en-US" altLang="ko-KR" dirty="0" smtClean="0"/>
              <a:t>Query templates: query constructs</a:t>
            </a:r>
          </a:p>
          <a:p>
            <a:pPr lvl="2"/>
            <a:r>
              <a:rPr lang="en-US" altLang="ko-KR" dirty="0" smtClean="0"/>
              <a:t>Abstract queries</a:t>
            </a:r>
          </a:p>
          <a:p>
            <a:pPr lvl="2"/>
            <a:r>
              <a:rPr lang="en-US" altLang="ko-KR" dirty="0" smtClean="0"/>
              <a:t>Generalize queries</a:t>
            </a:r>
          </a:p>
          <a:p>
            <a:pPr lvl="1"/>
            <a:r>
              <a:rPr lang="en-US" altLang="ko-KR" dirty="0" smtClean="0"/>
              <a:t>Key idea</a:t>
            </a:r>
          </a:p>
          <a:p>
            <a:pPr lvl="2"/>
            <a:r>
              <a:rPr lang="en-US" altLang="ko-KR" dirty="0" smtClean="0"/>
              <a:t>Identify rules between templates as means for suggesting related queries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069521"/>
            <a:ext cx="5774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Query templates</a:t>
            </a:r>
            <a:endParaRPr lang="ko-KR" altLang="en-US" sz="6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84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17605</TotalTime>
  <Words>2246</Words>
  <Application>Microsoft Office PowerPoint</Application>
  <PresentationFormat>화면 슬라이드 쇼(4:3)</PresentationFormat>
  <Paragraphs>426</Paragraphs>
  <Slides>39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Improving Recommendation for Long-tail Queries via Templates</vt:lpstr>
      <vt:lpstr>Contents</vt:lpstr>
      <vt:lpstr>Mining query logs</vt:lpstr>
      <vt:lpstr>Mining query logs</vt:lpstr>
      <vt:lpstr>Weakness of query-log based methods</vt:lpstr>
      <vt:lpstr>Weakness of query-log based methods</vt:lpstr>
      <vt:lpstr>Importance of handling long-tail queries</vt:lpstr>
      <vt:lpstr>Importance of handling long-tail queries</vt:lpstr>
      <vt:lpstr>So, we focus on…</vt:lpstr>
      <vt:lpstr>Contents</vt:lpstr>
      <vt:lpstr>The Query-Flow Graph (QFG)</vt:lpstr>
      <vt:lpstr>An Application of the QFG</vt:lpstr>
      <vt:lpstr>Contents</vt:lpstr>
      <vt:lpstr>The Query-Template Flow Graph (QTFG)</vt:lpstr>
      <vt:lpstr>Query Templates</vt:lpstr>
      <vt:lpstr>Query Templates (cont.)</vt:lpstr>
      <vt:lpstr>Query Templates (cont.)</vt:lpstr>
      <vt:lpstr>Query Templates (cont.)</vt:lpstr>
      <vt:lpstr>Query Templates (cont.)</vt:lpstr>
      <vt:lpstr>The Query-Template Flow Graph (QTFG)</vt:lpstr>
      <vt:lpstr>Template Rules</vt:lpstr>
      <vt:lpstr>Application of the QTFG</vt:lpstr>
      <vt:lpstr>Weights of the QTFG</vt:lpstr>
      <vt:lpstr>Application of the QTFG (cont.)</vt:lpstr>
      <vt:lpstr>Contents</vt:lpstr>
      <vt:lpstr>Manual evaluation</vt:lpstr>
      <vt:lpstr>Limitation of manual evaluation</vt:lpstr>
      <vt:lpstr>Automatic evaluation</vt:lpstr>
      <vt:lpstr>Automatic evaluation</vt:lpstr>
      <vt:lpstr>Analysis: query length</vt:lpstr>
      <vt:lpstr>Ambiguous problem</vt:lpstr>
      <vt:lpstr>Analysis: query frequency</vt:lpstr>
      <vt:lpstr>Analysis: query frequency</vt:lpstr>
      <vt:lpstr>Contents</vt:lpstr>
      <vt:lpstr>Conclusion</vt:lpstr>
      <vt:lpstr>Thank you!</vt:lpstr>
      <vt:lpstr>Query logs</vt:lpstr>
      <vt:lpstr>The Query-Template Flow Graph (QTFG)</vt:lpstr>
      <vt:lpstr>The Query-Template Flow Graph (QTFG) (cont.)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Credibility Judgment of Web Search Results</dc:title>
  <dc:creator>HyeChan Bae</dc:creator>
  <cp:lastModifiedBy>hcbae</cp:lastModifiedBy>
  <cp:revision>1916</cp:revision>
  <dcterms:created xsi:type="dcterms:W3CDTF">2006-10-05T04:04:58Z</dcterms:created>
  <dcterms:modified xsi:type="dcterms:W3CDTF">2011-11-17T03:33:49Z</dcterms:modified>
</cp:coreProperties>
</file>