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63" r:id="rId11"/>
    <p:sldId id="265" r:id="rId12"/>
    <p:sldId id="270" r:id="rId13"/>
    <p:sldId id="264" r:id="rId14"/>
    <p:sldId id="266" r:id="rId15"/>
    <p:sldId id="267" r:id="rId16"/>
    <p:sldId id="268" r:id="rId1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974" autoAdjust="0"/>
  </p:normalViewPr>
  <p:slideViewPr>
    <p:cSldViewPr snapToGrid="0">
      <p:cViewPr>
        <p:scale>
          <a:sx n="60" d="100"/>
          <a:sy n="60" d="100"/>
        </p:scale>
        <p:origin x="-13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3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5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6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1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6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http://www.google.com/patents/WO2009131386A2?cl=ko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http://webscience.creation.net/3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9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6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05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6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Efficient Identification of Web Communities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Gary W. Flake, Steve Lawrence and </a:t>
            </a:r>
            <a:r>
              <a:rPr lang="en-US" altLang="ko-KR" dirty="0" err="1"/>
              <a:t>C.Lee</a:t>
            </a:r>
            <a:r>
              <a:rPr lang="en-US" altLang="ko-KR" dirty="0"/>
              <a:t> Giles/ KDD 2000</a:t>
            </a:r>
          </a:p>
          <a:p>
            <a:pPr algn="r"/>
            <a:r>
              <a:rPr lang="en-US" altLang="ko-KR" dirty="0"/>
              <a:t>2014. 4. 7.</a:t>
            </a:r>
          </a:p>
          <a:p>
            <a:pPr algn="r"/>
            <a:r>
              <a:rPr lang="en-US" altLang="ko-KR" dirty="0" smtClean="0"/>
              <a:t>Hyun </a:t>
            </a:r>
            <a:r>
              <a:rPr lang="en-US" altLang="ko-KR" dirty="0" err="1" smtClean="0"/>
              <a:t>Geun</a:t>
            </a:r>
            <a:r>
              <a:rPr lang="en-US" altLang="ko-KR" dirty="0" smtClean="0"/>
              <a:t> Soo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Ideal communities require rapid access to the inbound and outbound links</a:t>
            </a:r>
          </a:p>
          <a:p>
            <a:r>
              <a:rPr lang="en-US" altLang="ko-KR" dirty="0" smtClean="0"/>
              <a:t>We can’t get whole web graph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Approximate Communities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2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Focused crawler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91734"/>
              </p:ext>
            </p:extLst>
          </p:nvPr>
        </p:nvGraphicFramePr>
        <p:xfrm>
          <a:off x="853966" y="1439917"/>
          <a:ext cx="7620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4" imgW="4123810" imgH="3304762" progId="PBrush">
                  <p:embed/>
                </p:oleObj>
              </mc:Choice>
              <mc:Fallback>
                <p:oleObj name="Bitmap Image" r:id="rId4" imgW="4123810" imgH="330476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66" y="1439917"/>
                        <a:ext cx="76200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60176" y="1122562"/>
            <a:ext cx="8302213" cy="52280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Focused crawler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1317624"/>
            <a:ext cx="7896590" cy="453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7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More seed need</a:t>
            </a:r>
          </a:p>
          <a:p>
            <a:endParaRPr lang="en-US" altLang="ko-KR" dirty="0"/>
          </a:p>
          <a:p>
            <a:r>
              <a:rPr lang="en-US" altLang="ko-KR" dirty="0" smtClean="0"/>
              <a:t>EM-algorithm</a:t>
            </a:r>
          </a:p>
          <a:p>
            <a:pPr lvl="1"/>
            <a:r>
              <a:rPr lang="en-US" altLang="ko-KR" dirty="0" smtClean="0"/>
              <a:t>E step : iteratively applies estimation</a:t>
            </a:r>
          </a:p>
          <a:p>
            <a:pPr lvl="1"/>
            <a:r>
              <a:rPr lang="en-US" altLang="ko-KR" dirty="0" smtClean="0"/>
              <a:t>M step : maximization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SVM community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714485"/>
              </p:ext>
            </p:extLst>
          </p:nvPr>
        </p:nvGraphicFramePr>
        <p:xfrm>
          <a:off x="283780" y="1066801"/>
          <a:ext cx="5139558" cy="125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itmap Image" r:id="rId4" imgW="3153215" imgH="752381" progId="PBrush">
                  <p:embed/>
                </p:oleObj>
              </mc:Choice>
              <mc:Fallback>
                <p:oleObj name="Bitmap Image" r:id="rId4" imgW="3153215" imgH="75238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80" y="1066801"/>
                        <a:ext cx="5139558" cy="125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62615"/>
              </p:ext>
            </p:extLst>
          </p:nvPr>
        </p:nvGraphicFramePr>
        <p:xfrm>
          <a:off x="349469" y="2522483"/>
          <a:ext cx="8534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itmap Image" r:id="rId6" imgW="8516539" imgH="2180952" progId="PBrush">
                  <p:embed/>
                </p:oleObj>
              </mc:Choice>
              <mc:Fallback>
                <p:oleObj name="Bitmap Image" r:id="rId6" imgW="8516539" imgH="2180952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69" y="2522483"/>
                        <a:ext cx="85344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3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Internet Archive community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97155"/>
              </p:ext>
            </p:extLst>
          </p:nvPr>
        </p:nvGraphicFramePr>
        <p:xfrm>
          <a:off x="599090" y="740980"/>
          <a:ext cx="5486400" cy="245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비트맵 이미지" r:id="rId4" imgW="0" imgH="0" progId="Paint.Picture">
                  <p:embed/>
                </p:oleObj>
              </mc:Choice>
              <mc:Fallback>
                <p:oleObj name="비트맵 이미지" r:id="rId4" imgW="0" imgH="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90" y="740980"/>
                        <a:ext cx="5486400" cy="245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6858"/>
              </p:ext>
            </p:extLst>
          </p:nvPr>
        </p:nvGraphicFramePr>
        <p:xfrm>
          <a:off x="582887" y="3346229"/>
          <a:ext cx="8458200" cy="331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6" imgW="8678486" imgH="1971950" progId="PBrush">
                  <p:embed/>
                </p:oleObj>
              </mc:Choice>
              <mc:Fallback>
                <p:oleObj name="Bitmap Image" r:id="rId6" imgW="8678486" imgH="197195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87" y="3346229"/>
                        <a:ext cx="8458200" cy="331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4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Define a new type of web community</a:t>
            </a:r>
          </a:p>
          <a:p>
            <a:r>
              <a:rPr lang="en-US" altLang="ko-KR" dirty="0" smtClean="0"/>
              <a:t>Use maximum flow min cut</a:t>
            </a:r>
          </a:p>
          <a:p>
            <a:r>
              <a:rPr lang="en-US" altLang="ko-KR" dirty="0" smtClean="0"/>
              <a:t>Focused web crawler to approximate a community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Search engine can not cover the whole web and are out of date</a:t>
            </a:r>
          </a:p>
          <a:p>
            <a:r>
              <a:rPr lang="en-US" altLang="ko-KR" dirty="0" smtClean="0"/>
              <a:t>The balance between precision and recall of query results</a:t>
            </a:r>
          </a:p>
          <a:p>
            <a:r>
              <a:rPr lang="en-US" altLang="ko-KR" dirty="0" smtClean="0"/>
              <a:t>(high precision and low recall)</a:t>
            </a:r>
            <a:endParaRPr lang="en-US" altLang="ko-KR" dirty="0"/>
          </a:p>
          <a:p>
            <a:r>
              <a:rPr lang="en-US" altLang="ko-KR" dirty="0" smtClean="0"/>
              <a:t>=&gt; The concept of web community can help to solve these two problems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Community</a:t>
            </a:r>
          </a:p>
          <a:p>
            <a:pPr lvl="1"/>
            <a:r>
              <a:rPr lang="en-US" altLang="ko-KR" dirty="0" smtClean="0"/>
              <a:t>A community is a set of web pages that link to more web pages in the community than to pages outside of the community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HITS(Hyperlink Induced Topic Search)</a:t>
            </a:r>
          </a:p>
          <a:p>
            <a:pPr lvl="1"/>
            <a:r>
              <a:rPr lang="en-US" altLang="ko-KR" dirty="0" smtClean="0"/>
              <a:t>Find hub and authorities in subgraph(query result)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smtClean="0"/>
              <a:t>Hubs and authorities as seed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: Link Analysis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32" y="2929030"/>
            <a:ext cx="6474035" cy="252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0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Balanced minimum cut graph partitioning</a:t>
            </a:r>
          </a:p>
          <a:p>
            <a:pPr lvl="1"/>
            <a:r>
              <a:rPr lang="en-US" altLang="ko-KR" dirty="0" smtClean="0"/>
              <a:t>NP complete</a:t>
            </a:r>
          </a:p>
          <a:p>
            <a:pPr lvl="1"/>
            <a:r>
              <a:rPr lang="en-US" altLang="ko-KR" dirty="0" smtClean="0"/>
              <a:t>Removed constraints on the </a:t>
            </a:r>
            <a:r>
              <a:rPr lang="en-US" altLang="ko-KR" dirty="0" err="1" smtClean="0"/>
              <a:t>partion</a:t>
            </a:r>
            <a:r>
              <a:rPr lang="en-US" altLang="ko-KR" dirty="0" smtClean="0"/>
              <a:t> sizes =&gt; polynomial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Unrestricted minimal cut</a:t>
            </a:r>
          </a:p>
          <a:p>
            <a:pPr lvl="1"/>
            <a:r>
              <a:rPr lang="en-US" altLang="ko-KR" dirty="0" smtClean="0"/>
              <a:t>One partition very small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Background : Graph Cuts and Partitions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0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Background : </a:t>
            </a:r>
            <a:br>
              <a:rPr lang="en-US" altLang="ko-KR" dirty="0" smtClean="0"/>
            </a:br>
            <a:r>
              <a:rPr lang="en-US" altLang="ko-KR" dirty="0" smtClean="0"/>
              <a:t>Maximum Flow and Minimal Cuts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29" y="1127344"/>
            <a:ext cx="4282111" cy="250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61" y="3943350"/>
            <a:ext cx="427775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 : </a:t>
            </a:r>
            <a:br>
              <a:rPr lang="en-US" altLang="ko-KR" dirty="0"/>
            </a:br>
            <a:r>
              <a:rPr lang="en-US" altLang="ko-KR" dirty="0"/>
              <a:t>Maximum Flow and Minimal Cuts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80" y="2286000"/>
            <a:ext cx="5662151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191000" y="1778000"/>
            <a:ext cx="38100" cy="45212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Communities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13070"/>
              </p:ext>
            </p:extLst>
          </p:nvPr>
        </p:nvGraphicFramePr>
        <p:xfrm>
          <a:off x="958632" y="1048108"/>
          <a:ext cx="6960476" cy="161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Bitmap Image" r:id="rId4" imgW="3820058" imgH="724001" progId="PBrush">
                  <p:embed/>
                </p:oleObj>
              </mc:Choice>
              <mc:Fallback>
                <p:oleObj name="Bitmap Image" r:id="rId4" imgW="3820058" imgH="72400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632" y="1048108"/>
                        <a:ext cx="6960476" cy="161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653486"/>
              </p:ext>
            </p:extLst>
          </p:nvPr>
        </p:nvGraphicFramePr>
        <p:xfrm>
          <a:off x="856154" y="2533870"/>
          <a:ext cx="80772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Bitmap Image" r:id="rId6" imgW="3924848" imgH="961905" progId="PBrush">
                  <p:embed/>
                </p:oleObj>
              </mc:Choice>
              <mc:Fallback>
                <p:oleObj name="Bitmap Image" r:id="rId6" imgW="3924848" imgH="96190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54" y="2533870"/>
                        <a:ext cx="807720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71469"/>
              </p:ext>
            </p:extLst>
          </p:nvPr>
        </p:nvGraphicFramePr>
        <p:xfrm>
          <a:off x="2196662" y="4369676"/>
          <a:ext cx="4744328" cy="248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Bitmap Image" r:id="rId8" imgW="4057143" imgH="2295238" progId="PBrush">
                  <p:embed/>
                </p:oleObj>
              </mc:Choice>
              <mc:Fallback>
                <p:oleObj name="Bitmap Image" r:id="rId8" imgW="4057143" imgH="229523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2" y="4369676"/>
                        <a:ext cx="4744328" cy="248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4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Single Source have problem</a:t>
            </a:r>
          </a:p>
          <a:p>
            <a:pPr lvl="1"/>
            <a:r>
              <a:rPr lang="en-US" altLang="ko-KR" dirty="0" smtClean="0"/>
              <a:t>Many link to unrelated page ( ex. Bookmark)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Multiple </a:t>
            </a:r>
            <a:r>
              <a:rPr lang="en-US" altLang="ko-KR" dirty="0"/>
              <a:t>seeds are used to address the unrelated link problem</a:t>
            </a:r>
          </a:p>
          <a:p>
            <a:endParaRPr lang="en-US" altLang="ko-KR" dirty="0"/>
          </a:p>
          <a:p>
            <a:r>
              <a:rPr lang="en-US" altLang="ko-KR" dirty="0">
                <a:cs typeface="Times New Roman"/>
              </a:rPr>
              <a:t>Sink(cen ter of web graph)</a:t>
            </a:r>
          </a:p>
          <a:p>
            <a:pPr lvl="1"/>
            <a:r>
              <a:rPr lang="en-US" altLang="ko-KR" dirty="0">
                <a:cs typeface="Times New Roman"/>
              </a:rPr>
              <a:t>Top-levels of </a:t>
            </a:r>
            <a:r>
              <a:rPr lang="en-US" altLang="ko-KR" dirty="0"/>
              <a:t>a small collection of web portals, such as Yahoo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Ideal Communities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6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188</TotalTime>
  <Words>283</Words>
  <Application>Microsoft Office PowerPoint</Application>
  <PresentationFormat>화면 슬라이드 쇼(4:3)</PresentationFormat>
  <Paragraphs>68</Paragraphs>
  <Slides>16</Slides>
  <Notes>15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IDB Template 2015</vt:lpstr>
      <vt:lpstr>Bitmap Image</vt:lpstr>
      <vt:lpstr>비트맵 이미지</vt:lpstr>
      <vt:lpstr> Efficient Identification of Web Communities</vt:lpstr>
      <vt:lpstr>Introduction</vt:lpstr>
      <vt:lpstr>Introduction</vt:lpstr>
      <vt:lpstr>Background : Link Analysis</vt:lpstr>
      <vt:lpstr>Background : Graph Cuts and Partitions</vt:lpstr>
      <vt:lpstr>Background :  Maximum Flow and Minimal Cuts</vt:lpstr>
      <vt:lpstr>Background :  Maximum Flow and Minimal Cuts</vt:lpstr>
      <vt:lpstr>Ideal Communities</vt:lpstr>
      <vt:lpstr>Ideal Communities</vt:lpstr>
      <vt:lpstr>Approximate Communities</vt:lpstr>
      <vt:lpstr>Focused crawler</vt:lpstr>
      <vt:lpstr>Focused crawler</vt:lpstr>
      <vt:lpstr>Expectation Maximization</vt:lpstr>
      <vt:lpstr>SVM community</vt:lpstr>
      <vt:lpstr>Internet Archive community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Identification of Web Communities</dc:title>
  <dc:creator>현근수</dc:creator>
  <cp:lastModifiedBy>IDB</cp:lastModifiedBy>
  <cp:revision>12</cp:revision>
  <dcterms:created xsi:type="dcterms:W3CDTF">2015-04-06T22:08:09Z</dcterms:created>
  <dcterms:modified xsi:type="dcterms:W3CDTF">2015-04-07T07:25:25Z</dcterms:modified>
</cp:coreProperties>
</file>