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72" r:id="rId9"/>
    <p:sldId id="263" r:id="rId10"/>
    <p:sldId id="267" r:id="rId11"/>
    <p:sldId id="266" r:id="rId12"/>
    <p:sldId id="269" r:id="rId13"/>
    <p:sldId id="273" r:id="rId14"/>
    <p:sldId id="268" r:id="rId15"/>
    <p:sldId id="264" r:id="rId16"/>
    <p:sldId id="270" r:id="rId17"/>
    <p:sldId id="271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2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85B1D-F025-49E1-8C8D-5370EEA5652A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A6981-216F-410B-BC3B-209C78DDA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915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L1-norm:</a:t>
            </a:r>
            <a:r>
              <a:rPr lang="en-US" altLang="ko-KR" baseline="0" dirty="0" smtClean="0"/>
              <a:t> vector v</a:t>
            </a:r>
            <a:r>
              <a:rPr lang="ko-KR" altLang="en-US" baseline="0" smtClean="0"/>
              <a:t>의 각 </a:t>
            </a:r>
            <a:r>
              <a:rPr lang="en-US" altLang="ko-KR" baseline="0" dirty="0" smtClean="0"/>
              <a:t>element</a:t>
            </a:r>
            <a:r>
              <a:rPr lang="ko-KR" altLang="en-US" baseline="0" smtClean="0"/>
              <a:t>의 절대값의 합</a:t>
            </a:r>
            <a:endParaRPr lang="en-US" altLang="ko-KR" baseline="0" dirty="0" smtClean="0"/>
          </a:p>
          <a:p>
            <a:r>
              <a:rPr lang="en-US" altLang="ko-KR" baseline="0" dirty="0" smtClean="0"/>
              <a:t>L2-norm: </a:t>
            </a:r>
            <a:r>
              <a:rPr lang="ko-KR" altLang="en-US" baseline="0" smtClean="0"/>
              <a:t>일반적으로 알고 있는 </a:t>
            </a:r>
            <a:r>
              <a:rPr lang="en-US" altLang="ko-KR" baseline="0" dirty="0" smtClean="0"/>
              <a:t>norm. </a:t>
            </a:r>
            <a:r>
              <a:rPr lang="ko-KR" altLang="en-US" baseline="0" smtClean="0"/>
              <a:t>각 </a:t>
            </a:r>
            <a:r>
              <a:rPr lang="en-US" altLang="ko-KR" baseline="0" dirty="0" smtClean="0"/>
              <a:t>element</a:t>
            </a:r>
            <a:r>
              <a:rPr lang="ko-KR" altLang="en-US" baseline="0" smtClean="0"/>
              <a:t>의 제곱값을 합하여 루트를 씌움</a:t>
            </a:r>
            <a:r>
              <a:rPr lang="en-US" altLang="ko-KR" baseline="0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1D1D4-3FD7-4200-B83E-FB239172B1F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065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Odds ratio (</a:t>
            </a:r>
            <a:r>
              <a:rPr lang="ko-KR" altLang="en-US" smtClean="0"/>
              <a:t>승산비</a:t>
            </a:r>
            <a:r>
              <a:rPr lang="en-US" altLang="ko-KR" dirty="0" smtClean="0"/>
              <a:t>) = P /</a:t>
            </a:r>
            <a:r>
              <a:rPr lang="en-US" altLang="ko-KR" baseline="0" dirty="0" smtClean="0"/>
              <a:t> (1-P)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baseline="0" dirty="0" smtClean="0"/>
              <a:t>P = </a:t>
            </a:r>
            <a:r>
              <a:rPr lang="ko-KR" altLang="en-US" baseline="0" smtClean="0"/>
              <a:t>확률</a:t>
            </a:r>
            <a:endParaRPr lang="en-US" altLang="ko-KR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baseline="0" dirty="0" smtClean="0"/>
              <a:t>나올 확률이 안 나올 확률의 몇 배냐</a:t>
            </a:r>
            <a:r>
              <a:rPr lang="en-US" altLang="ko-KR" baseline="0" dirty="0" smtClean="0"/>
              <a:t>… </a:t>
            </a:r>
            <a:r>
              <a:rPr lang="ko-KR" altLang="en-US" baseline="0" smtClean="0"/>
              <a:t>이런 거라고 함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1D1D4-3FD7-4200-B83E-FB239172B1F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757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A6981-216F-410B-BC3B-209C78DDA2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7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70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 b="0"/>
            </a:lvl1pPr>
          </a:lstStyle>
          <a:p>
            <a:fld id="{D7FD518B-5E2E-4643-9385-46407703E969}" type="slidenum">
              <a:rPr lang="ko-KR" altLang="en-US" smtClean="0"/>
              <a:pPr/>
              <a:t>‹#›</a:t>
            </a:fld>
            <a:r>
              <a:rPr lang="en-US" altLang="ko-KR" dirty="0" smtClean="0"/>
              <a:t>/17</a:t>
            </a:r>
            <a:endParaRPr lang="ko-KR" altLang="en-US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9060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106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D518B-5E2E-4643-9385-46407703E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88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518B-5E2E-4643-9385-46407703E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9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D7FD518B-5E2E-4643-9385-46407703E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00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Evaluating Similarity Measures: </a:t>
            </a:r>
            <a:br>
              <a:rPr lang="en-US" altLang="ko-KR" sz="3000" dirty="0"/>
            </a:br>
            <a:r>
              <a:rPr lang="en-US" altLang="ko-KR" sz="3000" dirty="0"/>
              <a:t>A Large-Scale Study in the Orkut Social Network</a:t>
            </a:r>
            <a:endParaRPr lang="ko-KR" altLang="en-US" sz="3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Ellen </a:t>
            </a:r>
            <a:r>
              <a:rPr lang="en-US" altLang="ko-KR" dirty="0" err="1" smtClean="0"/>
              <a:t>Spertus</a:t>
            </a:r>
            <a:r>
              <a:rPr lang="en-US" altLang="ko-KR" dirty="0" smtClean="0"/>
              <a:t>, Mehran </a:t>
            </a:r>
            <a:r>
              <a:rPr lang="en-US" altLang="ko-KR" dirty="0" err="1" smtClean="0"/>
              <a:t>Sahami</a:t>
            </a:r>
            <a:r>
              <a:rPr lang="en-US" altLang="ko-KR" dirty="0" smtClean="0"/>
              <a:t>, Orkut </a:t>
            </a:r>
            <a:r>
              <a:rPr lang="en-US" altLang="ko-KR" dirty="0" err="1" smtClean="0"/>
              <a:t>Buyukkokten</a:t>
            </a:r>
            <a:endParaRPr lang="en-US" altLang="ko-KR" dirty="0" smtClean="0"/>
          </a:p>
          <a:p>
            <a:r>
              <a:rPr lang="en-US" altLang="ko-KR" dirty="0" smtClean="0"/>
              <a:t>KDD’05</a:t>
            </a:r>
          </a:p>
          <a:p>
            <a:endParaRPr lang="en-US" altLang="ko-KR" dirty="0"/>
          </a:p>
          <a:p>
            <a:r>
              <a:rPr lang="en-US" altLang="ko-KR" dirty="0" smtClean="0"/>
              <a:t>9 Jan 2015</a:t>
            </a:r>
          </a:p>
          <a:p>
            <a:r>
              <a:rPr lang="en-US" altLang="ko-KR" smtClean="0"/>
              <a:t>Hyewon Lim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68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 Design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Combined Ranking*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6467402"/>
            <a:ext cx="5320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 T. </a:t>
            </a:r>
            <a:r>
              <a:rPr lang="en-US" altLang="ko-KR" sz="1050" dirty="0" err="1"/>
              <a:t>Joachims</a:t>
            </a:r>
            <a:r>
              <a:rPr lang="en-US" altLang="ko-KR" sz="1050" dirty="0"/>
              <a:t>, “Evaluating Retrieval Performance Using </a:t>
            </a:r>
            <a:r>
              <a:rPr lang="en-US" altLang="ko-KR" sz="1050" dirty="0" err="1"/>
              <a:t>Clickthrough</a:t>
            </a:r>
            <a:r>
              <a:rPr lang="en-US" altLang="ko-KR" sz="1050" dirty="0"/>
              <a:t> Data,” SIGIR’02</a:t>
            </a:r>
            <a:endParaRPr lang="ko-KR" altLang="en-US" sz="105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943" y="1613630"/>
            <a:ext cx="5704114" cy="46577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23885" y="3984172"/>
            <a:ext cx="4296229" cy="210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23885" y="4180114"/>
            <a:ext cx="4296229" cy="210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23885" y="4376058"/>
            <a:ext cx="4296229" cy="2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23885" y="4615574"/>
            <a:ext cx="4296229" cy="195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1621971" y="1908628"/>
            <a:ext cx="195943" cy="14514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474027" y="1908628"/>
            <a:ext cx="195943" cy="14514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1621971" y="2111858"/>
            <a:ext cx="195943" cy="14514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474027" y="2111858"/>
            <a:ext cx="195943" cy="14514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1621971" y="2307800"/>
            <a:ext cx="195943" cy="14514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4474027" y="2307800"/>
            <a:ext cx="195943" cy="14514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23885" y="4800648"/>
            <a:ext cx="4296229" cy="1267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32983" y="179653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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1998" y="179653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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32983" y="199976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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1998" y="260412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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32983" y="239291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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518B-5E2E-4643-9385-46407703E969}" type="slidenum">
              <a:rPr lang="ko-KR" altLang="en-US" smtClean="0"/>
              <a:pPr/>
              <a:t>10</a:t>
            </a:fld>
            <a:r>
              <a:rPr lang="en-US" altLang="ko-KR" smtClean="0"/>
              <a:t>/17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96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내용 개체 틀 2"/>
          <p:cNvSpPr txBox="1">
            <a:spLocks/>
          </p:cNvSpPr>
          <p:nvPr/>
        </p:nvSpPr>
        <p:spPr>
          <a:xfrm>
            <a:off x="179512" y="1063277"/>
            <a:ext cx="8784976" cy="5462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Measurements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M → j: “similarity” or “conversion”</a:t>
            </a:r>
          </a:p>
          <a:p>
            <a:pPr lvl="1"/>
            <a:r>
              <a:rPr lang="en-US" altLang="ko-KR" dirty="0" smtClean="0"/>
              <a:t>M</a:t>
            </a:r>
            <a:r>
              <a:rPr lang="en-US" altLang="ko-KR" dirty="0"/>
              <a:t> </a:t>
            </a:r>
            <a:r>
              <a:rPr lang="en-US" altLang="ko-KR" dirty="0" smtClean="0"/>
              <a:t>→ n: (</a:t>
            </a:r>
            <a:r>
              <a:rPr lang="en-US" altLang="ko-KR" dirty="0" err="1" smtClean="0"/>
              <a:t>neg</a:t>
            </a:r>
            <a:r>
              <a:rPr lang="en-US" altLang="ko-KR" dirty="0" smtClean="0"/>
              <a:t>) waste a user’s time </a:t>
            </a:r>
            <a:br>
              <a:rPr lang="en-US" altLang="ko-KR" dirty="0" smtClean="0"/>
            </a:br>
            <a:r>
              <a:rPr lang="en-US" altLang="ko-KR" dirty="0" smtClean="0"/>
              <a:t>	           (</a:t>
            </a:r>
            <a:r>
              <a:rPr lang="en-US" altLang="ko-KR" dirty="0" err="1" smtClean="0"/>
              <a:t>pos</a:t>
            </a:r>
            <a:r>
              <a:rPr lang="en-US" altLang="ko-KR" dirty="0" smtClean="0"/>
              <a:t>) public information / taboo or embarrassing topics</a:t>
            </a:r>
          </a:p>
          <a:p>
            <a:pPr lvl="1"/>
            <a:r>
              <a:rPr lang="en-US" altLang="ko-KR" dirty="0" smtClean="0"/>
              <a:t>n → j: (</a:t>
            </a:r>
            <a:r>
              <a:rPr lang="en-US" altLang="ko-KR" dirty="0" err="1" smtClean="0"/>
              <a:t>neg</a:t>
            </a:r>
            <a:r>
              <a:rPr lang="en-US" altLang="ko-KR" dirty="0" smtClean="0"/>
              <a:t>) dissimilarity</a:t>
            </a:r>
            <a:br>
              <a:rPr lang="en-US" altLang="ko-KR" dirty="0" smtClean="0"/>
            </a:br>
            <a:r>
              <a:rPr lang="en-US" altLang="ko-KR" dirty="0" smtClean="0"/>
              <a:t>            (</a:t>
            </a:r>
            <a:r>
              <a:rPr lang="en-US" altLang="ko-KR" dirty="0" err="1" smtClean="0"/>
              <a:t>pos</a:t>
            </a:r>
            <a:r>
              <a:rPr lang="en-US" altLang="ko-KR" dirty="0" smtClean="0"/>
              <a:t>) help a user fined a community of interest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 Design 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778286" y="2364499"/>
            <a:ext cx="7601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/>
              <a:t>two</a:t>
            </a:r>
          </a:p>
          <a:p>
            <a:pPr algn="ctr"/>
            <a:r>
              <a:rPr lang="en-US" altLang="ko-KR" sz="1050" dirty="0" smtClean="0"/>
              <a:t>measures</a:t>
            </a:r>
            <a:endParaRPr lang="ko-KR" altLang="en-US" sz="1050"/>
          </a:p>
        </p:txBody>
      </p:sp>
      <p:grpSp>
        <p:nvGrpSpPr>
          <p:cNvPr id="6" name="그룹 5"/>
          <p:cNvGrpSpPr/>
          <p:nvPr/>
        </p:nvGrpSpPr>
        <p:grpSpPr>
          <a:xfrm>
            <a:off x="1596632" y="2364499"/>
            <a:ext cx="320331" cy="432881"/>
            <a:chOff x="1424667" y="2445429"/>
            <a:chExt cx="302079" cy="408215"/>
          </a:xfrm>
        </p:grpSpPr>
        <p:sp>
          <p:nvSpPr>
            <p:cNvPr id="4" name="타원 3"/>
            <p:cNvSpPr/>
            <p:nvPr/>
          </p:nvSpPr>
          <p:spPr>
            <a:xfrm>
              <a:off x="1473652" y="2445429"/>
              <a:ext cx="204107" cy="2041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순서도: 지연 4"/>
            <p:cNvSpPr/>
            <p:nvPr/>
          </p:nvSpPr>
          <p:spPr>
            <a:xfrm rot="16200000">
              <a:off x="1473653" y="2600551"/>
              <a:ext cx="204107" cy="302079"/>
            </a:xfrm>
            <a:prstGeom prst="flowChartDelay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cxnSp>
        <p:nvCxnSpPr>
          <p:cNvPr id="21" name="직선 화살표 연결선 20"/>
          <p:cNvCxnSpPr/>
          <p:nvPr/>
        </p:nvCxnSpPr>
        <p:spPr>
          <a:xfrm>
            <a:off x="2336800" y="2580940"/>
            <a:ext cx="64381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592288" y="2088479"/>
            <a:ext cx="741169" cy="848670"/>
            <a:chOff x="3758260" y="2204593"/>
            <a:chExt cx="561295" cy="642707"/>
          </a:xfrm>
        </p:grpSpPr>
        <p:sp>
          <p:nvSpPr>
            <p:cNvPr id="19" name="타원 18"/>
            <p:cNvSpPr/>
            <p:nvPr/>
          </p:nvSpPr>
          <p:spPr>
            <a:xfrm>
              <a:off x="3758260" y="2314580"/>
              <a:ext cx="561295" cy="5327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타원 7"/>
            <p:cNvSpPr/>
            <p:nvPr/>
          </p:nvSpPr>
          <p:spPr>
            <a:xfrm>
              <a:off x="3934470" y="2450216"/>
              <a:ext cx="104436" cy="10443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타원 10"/>
            <p:cNvSpPr/>
            <p:nvPr/>
          </p:nvSpPr>
          <p:spPr>
            <a:xfrm>
              <a:off x="4038906" y="2596540"/>
              <a:ext cx="104436" cy="10443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타원 13"/>
            <p:cNvSpPr/>
            <p:nvPr/>
          </p:nvSpPr>
          <p:spPr>
            <a:xfrm>
              <a:off x="3853165" y="2596540"/>
              <a:ext cx="104436" cy="10443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타원 16"/>
            <p:cNvSpPr/>
            <p:nvPr/>
          </p:nvSpPr>
          <p:spPr>
            <a:xfrm>
              <a:off x="4127351" y="2454374"/>
              <a:ext cx="104436" cy="10443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91611" y="2204593"/>
              <a:ext cx="319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</a:t>
              </a:r>
              <a:r>
                <a:rPr lang="en-US" altLang="ko-KR" sz="105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1050" baseline="-25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5" name="직선 화살표 연결선 24"/>
          <p:cNvCxnSpPr/>
          <p:nvPr/>
        </p:nvCxnSpPr>
        <p:spPr>
          <a:xfrm>
            <a:off x="4778286" y="2580940"/>
            <a:ext cx="79264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016" y="2157421"/>
            <a:ext cx="1320928" cy="8470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2404065" y="2354809"/>
            <a:ext cx="421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visit</a:t>
            </a:r>
            <a:endParaRPr lang="ko-KR" altLang="en-US" sz="105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3566790" y="3078853"/>
            <a:ext cx="301631" cy="37011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4086468" y="3078853"/>
            <a:ext cx="318618" cy="37011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6150332" y="3078853"/>
            <a:ext cx="301631" cy="37011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670010" y="3078853"/>
            <a:ext cx="318618" cy="37011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6569480" y="3078853"/>
            <a:ext cx="0" cy="37011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90296" y="3443534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M</a:t>
            </a:r>
            <a:endParaRPr lang="ko-KR" altLang="en-US" sz="16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79932" y="3448967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n</a:t>
            </a:r>
            <a:endParaRPr lang="ko-KR" altLang="en-US" sz="16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52201" y="3448967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M       n        j</a:t>
            </a:r>
            <a:endParaRPr lang="ko-KR" altLang="en-US" sz="16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518B-5E2E-4643-9385-46407703E969}" type="slidenum">
              <a:rPr lang="ko-KR" altLang="en-US" smtClean="0"/>
              <a:pPr/>
              <a:t>11</a:t>
            </a:fld>
            <a:r>
              <a:rPr lang="en-US" altLang="ko-KR" smtClean="0"/>
              <a:t>/17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 Design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 interface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70" y="2358081"/>
            <a:ext cx="7170060" cy="251921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518B-5E2E-4643-9385-46407703E969}" type="slidenum">
              <a:rPr lang="ko-KR" altLang="en-US" smtClean="0"/>
              <a:pPr/>
              <a:t>12</a:t>
            </a:fld>
            <a:r>
              <a:rPr lang="en-US" altLang="ko-KR" smtClean="0"/>
              <a:t>/17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2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Measures of Similarity</a:t>
            </a:r>
          </a:p>
          <a:p>
            <a:r>
              <a:rPr lang="en-US" altLang="ko-KR" dirty="0" smtClean="0"/>
              <a:t>Experiment Design</a:t>
            </a:r>
          </a:p>
          <a:p>
            <a:r>
              <a:rPr lang="en-US" altLang="ko-KR" b="1" dirty="0" smtClean="0"/>
              <a:t>Results</a:t>
            </a:r>
          </a:p>
          <a:p>
            <a:r>
              <a:rPr lang="en-US" altLang="ko-KR" b="1" dirty="0" smtClean="0"/>
              <a:t>Conclusion and Future Work</a:t>
            </a:r>
            <a:endParaRPr lang="en-US" altLang="ko-KR" b="1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518B-5E2E-4643-9385-46407703E969}" type="slidenum">
              <a:rPr lang="ko-KR" altLang="en-US" smtClean="0"/>
              <a:pPr/>
              <a:t>13</a:t>
            </a:fld>
            <a:r>
              <a:rPr lang="en-US" altLang="ko-KR" smtClean="0"/>
              <a:t>/17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0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Orkut</a:t>
            </a:r>
          </a:p>
          <a:p>
            <a:pPr lvl="1"/>
            <a:r>
              <a:rPr lang="en-US" altLang="ko-KR" dirty="0"/>
              <a:t>July 1, 2004 – July 18, 2004</a:t>
            </a:r>
          </a:p>
          <a:p>
            <a:pPr lvl="1"/>
            <a:r>
              <a:rPr lang="en-US" altLang="ko-KR" dirty="0"/>
              <a:t>4,106,050 </a:t>
            </a:r>
            <a:r>
              <a:rPr lang="en-US" altLang="ko-KR" dirty="0" smtClean="0"/>
              <a:t>communities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Conversion rate (precision)</a:t>
            </a:r>
          </a:p>
          <a:p>
            <a:pPr lvl="1"/>
            <a:r>
              <a:rPr lang="en-US" altLang="ko-KR" dirty="0"/>
              <a:t>Percentage of non-members who clicked through </a:t>
            </a:r>
            <a:r>
              <a:rPr lang="en-US" altLang="ko-KR" dirty="0" smtClean="0"/>
              <a:t>to </a:t>
            </a:r>
            <a:r>
              <a:rPr lang="en-US" altLang="ko-KR" dirty="0"/>
              <a:t>a community who then joined it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28" y="2510236"/>
            <a:ext cx="7358744" cy="183752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542971" y="3657600"/>
            <a:ext cx="544286" cy="2902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63257" y="3962400"/>
            <a:ext cx="544286" cy="2902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155542" y="3345543"/>
            <a:ext cx="544286" cy="2902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518B-5E2E-4643-9385-46407703E969}" type="slidenum">
              <a:rPr lang="ko-KR" altLang="en-US" smtClean="0"/>
              <a:pPr/>
              <a:t>14</a:t>
            </a:fld>
            <a:r>
              <a:rPr lang="en-US" altLang="ko-KR" smtClean="0"/>
              <a:t>/17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98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Relative performance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Total order</a:t>
            </a:r>
          </a:p>
          <a:p>
            <a:pPr lvl="2"/>
            <a:r>
              <a:rPr lang="en-US" altLang="ko-KR" dirty="0">
                <a:solidFill>
                  <a:schemeClr val="bg1"/>
                </a:solidFill>
              </a:rPr>
              <a:t>All </a:t>
            </a:r>
            <a:r>
              <a:rPr lang="en-US" altLang="ko-KR" dirty="0" err="1">
                <a:solidFill>
                  <a:schemeClr val="bg1"/>
                </a:solidFill>
              </a:rPr>
              <a:t>clic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/>
              <a:t>: L2, MI1, MI2, IDF, L1, LO</a:t>
            </a:r>
          </a:p>
          <a:p>
            <a:pPr lvl="2"/>
            <a:r>
              <a:rPr lang="en-US" altLang="ko-KR" dirty="0">
                <a:solidFill>
                  <a:schemeClr val="bg1"/>
                </a:solidFill>
              </a:rPr>
              <a:t>All </a:t>
            </a:r>
            <a:r>
              <a:rPr lang="en-US" altLang="ko-KR" dirty="0" err="1">
                <a:solidFill>
                  <a:schemeClr val="bg1"/>
                </a:solidFill>
              </a:rPr>
              <a:t>clic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/>
              <a:t>: L2, MI1, MI2, IDF, L1, LO</a:t>
            </a:r>
          </a:p>
          <a:p>
            <a:pPr lvl="2"/>
            <a:r>
              <a:rPr lang="en-US" altLang="ko-KR" dirty="0">
                <a:solidFill>
                  <a:schemeClr val="bg1"/>
                </a:solidFill>
              </a:rPr>
              <a:t>All </a:t>
            </a:r>
            <a:r>
              <a:rPr lang="en-US" altLang="ko-KR" dirty="0" err="1">
                <a:solidFill>
                  <a:schemeClr val="bg1"/>
                </a:solidFill>
              </a:rPr>
              <a:t>clic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/>
              <a:t>: L2, L1, MI1, MI2, IDF, </a:t>
            </a:r>
            <a:r>
              <a:rPr lang="en-US" altLang="ko-KR" dirty="0" smtClean="0"/>
              <a:t>LO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348" y="1712176"/>
            <a:ext cx="4405303" cy="207475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65670" y="4561227"/>
            <a:ext cx="680844" cy="2424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 → j</a:t>
            </a:r>
            <a:endParaRPr lang="ko-KR" altLang="en-US" sz="1000"/>
          </a:p>
        </p:txBody>
      </p:sp>
      <p:sp>
        <p:nvSpPr>
          <p:cNvPr id="8" name="직사각형 7"/>
          <p:cNvSpPr/>
          <p:nvPr/>
        </p:nvSpPr>
        <p:spPr>
          <a:xfrm>
            <a:off x="1365670" y="4888305"/>
            <a:ext cx="680844" cy="2424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 → j</a:t>
            </a:r>
            <a:endParaRPr lang="ko-KR" altLang="en-US" sz="1000"/>
          </a:p>
        </p:txBody>
      </p:sp>
      <p:sp>
        <p:nvSpPr>
          <p:cNvPr id="9" name="직사각형 8"/>
          <p:cNvSpPr/>
          <p:nvPr/>
        </p:nvSpPr>
        <p:spPr>
          <a:xfrm>
            <a:off x="1365670" y="5208126"/>
            <a:ext cx="680844" cy="2528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all clicks</a:t>
            </a:r>
            <a:endParaRPr lang="ko-KR" altLang="en-US" sz="100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518B-5E2E-4643-9385-46407703E969}" type="slidenum">
              <a:rPr lang="ko-KR" altLang="en-US" smtClean="0"/>
              <a:pPr/>
              <a:t>15</a:t>
            </a:fld>
            <a:r>
              <a:rPr lang="en-US" altLang="ko-KR" smtClean="0"/>
              <a:t>/17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21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Conversion rate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Positional effects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087" y="5490215"/>
            <a:ext cx="5631823" cy="6565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434" y="3794310"/>
            <a:ext cx="4077131" cy="143250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00" y="1612887"/>
            <a:ext cx="5994400" cy="1186098"/>
          </a:xfrm>
          <a:prstGeom prst="rect">
            <a:avLst/>
          </a:prstGeom>
        </p:spPr>
      </p:pic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518B-5E2E-4643-9385-46407703E969}" type="slidenum">
              <a:rPr lang="ko-KR" altLang="en-US" smtClean="0"/>
              <a:pPr/>
              <a:t>16</a:t>
            </a:fld>
            <a:r>
              <a:rPr lang="en-US" altLang="ko-KR" smtClean="0"/>
              <a:t>/17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0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 and Future Work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Evaluate the relative performance of six similarity measures </a:t>
            </a:r>
          </a:p>
          <a:p>
            <a:pPr lvl="1"/>
            <a:r>
              <a:rPr lang="en-US" altLang="ko-KR" dirty="0" smtClean="0"/>
              <a:t>L2 showed the best empirical results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How recommendations handpicked by community owners </a:t>
            </a:r>
          </a:p>
          <a:p>
            <a:pPr lvl="1"/>
            <a:r>
              <a:rPr lang="en-US" altLang="ko-KR" dirty="0" smtClean="0"/>
              <a:t>Estimate users’ similarity through common community memberships</a:t>
            </a:r>
          </a:p>
          <a:p>
            <a:pPr lvl="1"/>
            <a:r>
              <a:rPr lang="en-US" altLang="ko-KR" dirty="0" smtClean="0"/>
              <a:t>Contain information on social connections between users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518B-5E2E-4643-9385-46407703E969}" type="slidenum">
              <a:rPr lang="ko-KR" altLang="en-US" smtClean="0"/>
              <a:pPr/>
              <a:t>17</a:t>
            </a:fld>
            <a:r>
              <a:rPr lang="en-US" altLang="ko-KR" smtClean="0"/>
              <a:t>/17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3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</a:p>
          <a:p>
            <a:r>
              <a:rPr lang="en-US" altLang="ko-KR" b="1" dirty="0" smtClean="0"/>
              <a:t>Measures of Similarity</a:t>
            </a:r>
          </a:p>
          <a:p>
            <a:r>
              <a:rPr lang="en-US" altLang="ko-KR" dirty="0" smtClean="0"/>
              <a:t>Experiment Design</a:t>
            </a:r>
          </a:p>
          <a:p>
            <a:r>
              <a:rPr lang="en-US" altLang="ko-KR" dirty="0" smtClean="0"/>
              <a:t>Results</a:t>
            </a:r>
          </a:p>
          <a:p>
            <a:r>
              <a:rPr lang="en-US" altLang="ko-KR" dirty="0" smtClean="0"/>
              <a:t>Conclusion and Future Work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518B-5E2E-4643-9385-46407703E969}" type="slidenum">
              <a:rPr lang="ko-KR" altLang="en-US" smtClean="0"/>
              <a:pPr/>
              <a:t>2</a:t>
            </a:fld>
            <a:r>
              <a:rPr lang="en-US" altLang="ko-KR" smtClean="0"/>
              <a:t>/17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7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Community recommendation</a:t>
            </a:r>
          </a:p>
          <a:p>
            <a:pPr lvl="1"/>
            <a:r>
              <a:rPr lang="en-US" altLang="ko-KR" dirty="0" smtClean="0"/>
              <a:t>Chose a collaborative filtering approach </a:t>
            </a:r>
          </a:p>
          <a:p>
            <a:pPr lvl="2"/>
            <a:r>
              <a:rPr lang="en-US" altLang="ko-KR" dirty="0" smtClean="0"/>
              <a:t>Based on overlapping membership of pairs of communities</a:t>
            </a:r>
          </a:p>
          <a:p>
            <a:pPr lvl="1"/>
            <a:r>
              <a:rPr lang="en-US" altLang="ko-KR" dirty="0" smtClean="0"/>
              <a:t>Not make use of semantic information</a:t>
            </a:r>
          </a:p>
          <a:p>
            <a:pPr lvl="1"/>
            <a:r>
              <a:rPr lang="en-US" altLang="ko-KR" dirty="0" smtClean="0"/>
              <a:t>Per-community recommendation, rather than a per-user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Community memberships </a:t>
            </a:r>
          </a:p>
          <a:p>
            <a:pPr lvl="1"/>
            <a:r>
              <a:rPr lang="en-US" altLang="ko-KR" dirty="0" smtClean="0"/>
              <a:t>Rich enough to make useful recommendation w/o having to perform more operations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Item-based algorithms to be both more efficient and successful than user-based algorithm*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7394" y="5657852"/>
            <a:ext cx="5944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 B. </a:t>
            </a:r>
            <a:r>
              <a:rPr lang="en-US" altLang="ko-KR" sz="1050" dirty="0" err="1"/>
              <a:t>Sarwar</a:t>
            </a:r>
            <a:r>
              <a:rPr lang="en-US" altLang="ko-KR" sz="1050" dirty="0"/>
              <a:t> et al., “Item-Based Collaborative Filtering Recommendation Algorithms,” WWW’10</a:t>
            </a:r>
            <a:endParaRPr lang="ko-KR" altLang="en-US" sz="105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518B-5E2E-4643-9385-46407703E969}" type="slidenum">
              <a:rPr lang="ko-KR" altLang="en-US" smtClean="0"/>
              <a:pPr/>
              <a:t>3</a:t>
            </a:fld>
            <a:r>
              <a:rPr lang="en-US" altLang="ko-KR" smtClean="0"/>
              <a:t>/17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09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Measures of Similarity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85745" indent="-385745">
                  <a:buFont typeface="+mj-lt"/>
                  <a:buAutoNum type="arabicPeriod"/>
                </a:pPr>
                <a:r>
                  <a:rPr lang="en-US" altLang="ko-KR" dirty="0" smtClean="0"/>
                  <a:t>L1-Norm</a:t>
                </a:r>
              </a:p>
              <a:p>
                <a:pPr marL="342884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𝐵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∩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𝐵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∙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</m:d>
                      </m:den>
                    </m:f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 marL="385745" indent="-385745">
                  <a:buFont typeface="+mj-lt"/>
                  <a:buAutoNum type="arabicPeriod" startAt="2"/>
                </a:pPr>
                <a:r>
                  <a:rPr lang="en-US" altLang="ko-KR" dirty="0" smtClean="0"/>
                  <a:t>L2-Norm (cosine distance)</a:t>
                </a:r>
              </a:p>
              <a:p>
                <a:pPr marL="342884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𝐵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∩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𝐵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∙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𝑅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The square-root: to penalize large communities less severely than L1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 smtClean="0"/>
                  <a:t>Not use </a:t>
                </a:r>
                <a:r>
                  <a:rPr lang="en-US" altLang="ko-KR" i="1" dirty="0" smtClean="0"/>
                  <a:t>Pearson correlations</a:t>
                </a:r>
              </a:p>
              <a:p>
                <a:pPr lvl="2"/>
                <a:r>
                  <a:rPr lang="en-US" altLang="ko-KR" dirty="0" smtClean="0"/>
                  <a:t>generally considered inappropriate for binary data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0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/>
          <p:cNvGrpSpPr/>
          <p:nvPr/>
        </p:nvGrpSpPr>
        <p:grpSpPr>
          <a:xfrm>
            <a:off x="7673703" y="2682527"/>
            <a:ext cx="977620" cy="959383"/>
            <a:chOff x="7612743" y="2597882"/>
            <a:chExt cx="977620" cy="959383"/>
          </a:xfrm>
        </p:grpSpPr>
        <p:cxnSp>
          <p:nvCxnSpPr>
            <p:cNvPr id="5" name="직선 화살표 연결선 4"/>
            <p:cNvCxnSpPr/>
            <p:nvPr/>
          </p:nvCxnSpPr>
          <p:spPr>
            <a:xfrm flipV="1">
              <a:off x="7612743" y="2728687"/>
              <a:ext cx="573314" cy="609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V="1">
              <a:off x="7612743" y="3331029"/>
              <a:ext cx="965200" cy="7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원호 8"/>
            <p:cNvSpPr/>
            <p:nvPr/>
          </p:nvSpPr>
          <p:spPr>
            <a:xfrm>
              <a:off x="7653337" y="3214688"/>
              <a:ext cx="162605" cy="25422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74909" y="309096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1100" dirty="0" smtClean="0"/>
                <a:t>θ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99400" y="2597882"/>
              <a:ext cx="2776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A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23943" y="3295655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B</a:t>
              </a:r>
              <a:endParaRPr lang="ko-KR" altLang="en-US" dirty="0"/>
            </a:p>
          </p:txBody>
        </p:sp>
      </p:grp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518B-5E2E-4643-9385-46407703E969}" type="slidenum">
              <a:rPr lang="ko-KR" altLang="en-US" smtClean="0"/>
              <a:pPr/>
              <a:t>4</a:t>
            </a:fld>
            <a:r>
              <a:rPr lang="en-US" altLang="ko-KR" smtClean="0"/>
              <a:t>/17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7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Measures of Similarity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85745" indent="-385745">
                  <a:buFont typeface="+mj-lt"/>
                  <a:buAutoNum type="arabicPeriod" startAt="3"/>
                </a:pPr>
                <a:r>
                  <a:rPr lang="en-US" altLang="ko-KR" dirty="0" smtClean="0"/>
                  <a:t>Pointwise Mutual-Information: positive correlations (MI1)</a:t>
                </a:r>
              </a:p>
              <a:p>
                <a:pPr lvl="1"/>
                <a:r>
                  <a:rPr lang="en-US" altLang="ko-KR" dirty="0"/>
                  <a:t>H</a:t>
                </a:r>
                <a:r>
                  <a:rPr lang="en-US" altLang="ko-KR" dirty="0" smtClean="0"/>
                  <a:t>ow membership in one group is predictive of membership in another</a:t>
                </a:r>
              </a:p>
              <a:p>
                <a:pPr marL="342884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3428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𝑀𝐼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lg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marL="385745" indent="-385745">
                  <a:buFont typeface="+mj-lt"/>
                  <a:buAutoNum type="arabicPeriod" startAt="3"/>
                </a:pPr>
                <a:r>
                  <a:rPr lang="en-US" altLang="ko-KR" dirty="0"/>
                  <a:t>Pointwise Mutual-Information: </a:t>
                </a:r>
                <a:r>
                  <a:rPr lang="en-US" altLang="ko-KR" dirty="0" err="1" smtClean="0"/>
                  <a:t>pos</a:t>
                </a:r>
                <a:r>
                  <a:rPr lang="en-US" altLang="ko-KR" dirty="0" smtClean="0"/>
                  <a:t> &amp; </a:t>
                </a:r>
                <a:r>
                  <a:rPr lang="en-US" altLang="ko-KR" dirty="0" err="1" smtClean="0"/>
                  <a:t>neg</a:t>
                </a:r>
                <a:r>
                  <a:rPr lang="en-US" altLang="ko-KR" dirty="0" smtClean="0"/>
                  <a:t> correlations </a:t>
                </a:r>
                <a:r>
                  <a:rPr lang="en-US" altLang="ko-KR" dirty="0"/>
                  <a:t>(</a:t>
                </a:r>
                <a:r>
                  <a:rPr lang="en-US" altLang="ko-KR" dirty="0" smtClean="0"/>
                  <a:t>MI2)</a:t>
                </a:r>
              </a:p>
              <a:p>
                <a:pPr lvl="1"/>
                <a:r>
                  <a:rPr lang="en-US" altLang="ko-KR" dirty="0" smtClean="0"/>
                  <a:t>Focus on membership in both B &amp; R, or non-membership in both groups</a:t>
                </a:r>
              </a:p>
              <a:p>
                <a:pPr marL="342884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3428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𝑀𝐼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lg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lg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0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518B-5E2E-4643-9385-46407703E969}" type="slidenum">
              <a:rPr lang="ko-KR" altLang="en-US" smtClean="0"/>
              <a:pPr/>
              <a:t>5</a:t>
            </a:fld>
            <a:r>
              <a:rPr lang="en-US" altLang="ko-KR" smtClean="0"/>
              <a:t>/17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84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Measures of Similarity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85745" indent="-385745">
                  <a:buFont typeface="+mj-lt"/>
                  <a:buAutoNum type="arabicPeriod" startAt="5"/>
                </a:pPr>
                <a:r>
                  <a:rPr lang="en-US" altLang="ko-KR" dirty="0" smtClean="0"/>
                  <a:t>Salton (IDF)*</a:t>
                </a:r>
              </a:p>
              <a:p>
                <a:pPr lvl="1"/>
                <a:r>
                  <a:rPr lang="en-US" altLang="ko-KR" dirty="0" smtClean="0"/>
                  <a:t>Similarity measure based on IDF scaling</a:t>
                </a:r>
              </a:p>
              <a:p>
                <a:pPr marL="342884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3428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3428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lg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𝒰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385745" indent="-385745">
                  <a:buFont typeface="+mj-lt"/>
                  <a:buAutoNum type="arabicPeriod" startAt="5"/>
                </a:pPr>
                <a:r>
                  <a:rPr lang="en-US" altLang="ko-KR" dirty="0" smtClean="0"/>
                  <a:t>Log-Odds</a:t>
                </a:r>
              </a:p>
              <a:p>
                <a:pPr lvl="1"/>
                <a:r>
                  <a:rPr lang="en-US" altLang="ko-KR" dirty="0" smtClean="0"/>
                  <a:t>Relative likelihood that presence or absence in a base community predicts membership in a related community</a:t>
                </a:r>
              </a:p>
              <a:p>
                <a:pPr marL="342884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3428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𝐿𝑜𝑔𝑂𝑑𝑑𝑠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lg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̅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𝐿𝑜𝑔𝑂𝑑𝑑𝑠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lg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0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3075" y="6525344"/>
            <a:ext cx="85731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 C. Salton, “Automatic Text Processing: The Transformation, Analysis, and Retrieval of Information by Computer,” Addison Wesley, 1989</a:t>
            </a:r>
            <a:endParaRPr lang="ko-KR" altLang="en-US" sz="1050"/>
          </a:p>
        </p:txBody>
      </p:sp>
      <p:sp>
        <p:nvSpPr>
          <p:cNvPr id="5" name="TextBox 4"/>
          <p:cNvSpPr txBox="1"/>
          <p:nvPr/>
        </p:nvSpPr>
        <p:spPr>
          <a:xfrm>
            <a:off x="1197428" y="5235247"/>
            <a:ext cx="1789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accent6"/>
                </a:solidFill>
              </a:rPr>
              <a:t>↑</a:t>
            </a:r>
            <a:r>
              <a:rPr lang="en-US" altLang="ko-KR" sz="900" dirty="0">
                <a:solidFill>
                  <a:schemeClr val="accent6"/>
                </a:solidFill>
              </a:rPr>
              <a:t> Standard log-odds function</a:t>
            </a:r>
            <a:endParaRPr lang="ko-KR" altLang="en-US" sz="90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3" y="5235247"/>
            <a:ext cx="12811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accent6"/>
                </a:solidFill>
              </a:rPr>
              <a:t>↑</a:t>
            </a:r>
            <a:r>
              <a:rPr lang="en-US" altLang="ko-KR" sz="900" dirty="0">
                <a:solidFill>
                  <a:schemeClr val="accent6"/>
                </a:solidFill>
              </a:rPr>
              <a:t> formulated metric</a:t>
            </a:r>
            <a:endParaRPr lang="ko-KR" altLang="en-US" sz="900">
              <a:solidFill>
                <a:schemeClr val="accent6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518B-5E2E-4643-9385-46407703E969}" type="slidenum">
              <a:rPr lang="ko-KR" altLang="en-US" smtClean="0"/>
              <a:pPr/>
              <a:t>6</a:t>
            </a:fld>
            <a:r>
              <a:rPr lang="en-US" altLang="ko-KR" smtClean="0"/>
              <a:t>/17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9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Measures of Similarity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" y="2247598"/>
            <a:ext cx="7757160" cy="262188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518B-5E2E-4643-9385-46407703E969}" type="slidenum">
              <a:rPr lang="ko-KR" altLang="en-US" smtClean="0"/>
              <a:pPr/>
              <a:t>7</a:t>
            </a:fld>
            <a:r>
              <a:rPr lang="en-US" altLang="ko-KR" smtClean="0"/>
              <a:t>/17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58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Measures of Similarity</a:t>
            </a:r>
          </a:p>
          <a:p>
            <a:r>
              <a:rPr lang="en-US" altLang="ko-KR" b="1" dirty="0" smtClean="0"/>
              <a:t>Experiment Design</a:t>
            </a:r>
          </a:p>
          <a:p>
            <a:r>
              <a:rPr lang="en-US" altLang="ko-KR" dirty="0" smtClean="0"/>
              <a:t>Results</a:t>
            </a:r>
          </a:p>
          <a:p>
            <a:r>
              <a:rPr lang="en-US" altLang="ko-KR" dirty="0" smtClean="0"/>
              <a:t>Conclusion and Future Work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518B-5E2E-4643-9385-46407703E969}" type="slidenum">
              <a:rPr lang="ko-KR" altLang="en-US" smtClean="0"/>
              <a:pPr/>
              <a:t>8</a:t>
            </a:fld>
            <a:r>
              <a:rPr lang="en-US" altLang="ko-KR" smtClean="0"/>
              <a:t>/17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내용 개체 틀 2"/>
          <p:cNvSpPr txBox="1">
            <a:spLocks/>
          </p:cNvSpPr>
          <p:nvPr/>
        </p:nvSpPr>
        <p:spPr>
          <a:xfrm>
            <a:off x="179512" y="1063277"/>
            <a:ext cx="8784976" cy="5462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Combination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/>
              <a:t>S, T: ordered lists of recommendations for the two measures</a:t>
            </a:r>
          </a:p>
          <a:p>
            <a:pPr lvl="2"/>
            <a:r>
              <a:rPr lang="en-US" altLang="ko-KR" dirty="0"/>
              <a:t>Combined by </a:t>
            </a:r>
            <a:r>
              <a:rPr lang="en-US" altLang="ko-KR" dirty="0" err="1"/>
              <a:t>Joachims</a:t>
            </a:r>
            <a:r>
              <a:rPr lang="en-US" altLang="ko-KR" dirty="0"/>
              <a:t>’ “Combined Ranking” algorithm*</a:t>
            </a:r>
          </a:p>
          <a:p>
            <a:pPr lvl="2"/>
            <a:r>
              <a:rPr lang="en-US" altLang="ko-KR" dirty="0"/>
              <a:t>|S| = |T|</a:t>
            </a:r>
          </a:p>
          <a:p>
            <a:pPr lvl="2"/>
            <a:r>
              <a:rPr lang="en-US" altLang="ko-KR" dirty="0" err="1"/>
              <a:t>kT</a:t>
            </a:r>
            <a:r>
              <a:rPr lang="en-US" altLang="ko-KR" dirty="0"/>
              <a:t> ≤ </a:t>
            </a:r>
            <a:r>
              <a:rPr lang="en-US" altLang="ko-KR" dirty="0" err="1"/>
              <a:t>kS</a:t>
            </a:r>
            <a:r>
              <a:rPr lang="en-US" altLang="ko-KR" dirty="0"/>
              <a:t> ≤ </a:t>
            </a:r>
            <a:r>
              <a:rPr lang="en-US" altLang="ko-KR" dirty="0" err="1"/>
              <a:t>kT</a:t>
            </a:r>
            <a:r>
              <a:rPr lang="en-US" altLang="ko-KR" dirty="0"/>
              <a:t> + 1 (k: top ‘k</a:t>
            </a:r>
            <a:r>
              <a:rPr lang="en-US" altLang="ko-KR" dirty="0" smtClean="0"/>
              <a:t>’)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Experiment Design</a:t>
            </a:r>
            <a:endParaRPr lang="ko-KR" altLang="en-US"/>
          </a:p>
        </p:txBody>
      </p:sp>
      <p:graphicFrame>
        <p:nvGraphicFramePr>
          <p:cNvPr id="35" name="내용 개체 틀 3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992151"/>
              </p:ext>
            </p:extLst>
          </p:nvPr>
        </p:nvGraphicFramePr>
        <p:xfrm>
          <a:off x="4736135" y="3218962"/>
          <a:ext cx="257464" cy="1075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464"/>
              </a:tblGrid>
              <a:tr h="273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C</a:t>
                      </a:r>
                      <a:r>
                        <a:rPr lang="en-US" altLang="ko-KR" sz="800" baseline="-25000" dirty="0" smtClean="0"/>
                        <a:t>3</a:t>
                      </a:r>
                      <a:endParaRPr lang="ko-KR" altLang="en-US" sz="800" baseline="-25000" dirty="0"/>
                    </a:p>
                  </a:txBody>
                  <a:tcPr marL="64190" marR="64190" marT="32095" marB="320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3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C</a:t>
                      </a:r>
                      <a:r>
                        <a:rPr lang="en-US" altLang="ko-KR" sz="800" baseline="-25000" dirty="0" smtClean="0"/>
                        <a:t>6</a:t>
                      </a:r>
                      <a:endParaRPr lang="ko-KR" altLang="en-US" sz="800" baseline="-25000"/>
                    </a:p>
                  </a:txBody>
                  <a:tcPr marL="64190" marR="64190" marT="32095" marB="320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…</a:t>
                      </a:r>
                    </a:p>
                  </a:txBody>
                  <a:tcPr marL="64190" marR="64190" marT="32095" marB="320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3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C</a:t>
                      </a:r>
                      <a:r>
                        <a:rPr lang="en-US" altLang="ko-KR" sz="800" baseline="-25000" dirty="0" smtClean="0"/>
                        <a:t>8</a:t>
                      </a:r>
                      <a:endParaRPr lang="ko-KR" altLang="en-US" sz="800" baseline="-25000" dirty="0"/>
                    </a:p>
                  </a:txBody>
                  <a:tcPr marL="64190" marR="64190" marT="32095" marB="320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4" name="내용 개체 틀 3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61020081"/>
              </p:ext>
            </p:extLst>
          </p:nvPr>
        </p:nvGraphicFramePr>
        <p:xfrm>
          <a:off x="4198954" y="3218408"/>
          <a:ext cx="260100" cy="1077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100"/>
              </a:tblGrid>
              <a:tr h="274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C</a:t>
                      </a:r>
                      <a:r>
                        <a:rPr lang="en-US" altLang="ko-KR" sz="800" baseline="-25000" dirty="0" smtClean="0"/>
                        <a:t>2</a:t>
                      </a:r>
                      <a:endParaRPr lang="ko-KR" altLang="en-US" sz="800" baseline="-25000" dirty="0"/>
                    </a:p>
                  </a:txBody>
                  <a:tcPr marL="64847" marR="64847" marT="32424" marB="3242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C</a:t>
                      </a:r>
                      <a:r>
                        <a:rPr lang="en-US" altLang="ko-KR" sz="800" baseline="-25000" dirty="0" smtClean="0"/>
                        <a:t>3</a:t>
                      </a:r>
                      <a:endParaRPr lang="ko-KR" altLang="en-US" sz="800" baseline="-25000"/>
                    </a:p>
                  </a:txBody>
                  <a:tcPr marL="64847" marR="64847" marT="32424" marB="3242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…</a:t>
                      </a:r>
                    </a:p>
                  </a:txBody>
                  <a:tcPr marL="64847" marR="64847" marT="32424" marB="3242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C</a:t>
                      </a:r>
                      <a:r>
                        <a:rPr lang="en-US" altLang="ko-KR" sz="800" baseline="-25000" dirty="0" smtClean="0"/>
                        <a:t>8</a:t>
                      </a:r>
                      <a:endParaRPr lang="ko-KR" altLang="en-US" sz="800" baseline="-25000" dirty="0"/>
                    </a:p>
                  </a:txBody>
                  <a:tcPr marL="64847" marR="64847" marT="32424" marB="3242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3351282" y="1727848"/>
            <a:ext cx="1716994" cy="1542242"/>
            <a:chOff x="1424667" y="1825206"/>
            <a:chExt cx="1727021" cy="1551247"/>
          </a:xfrm>
        </p:grpSpPr>
        <p:grpSp>
          <p:nvGrpSpPr>
            <p:cNvPr id="6" name="그룹 5"/>
            <p:cNvGrpSpPr/>
            <p:nvPr/>
          </p:nvGrpSpPr>
          <p:grpSpPr>
            <a:xfrm>
              <a:off x="1424667" y="2061707"/>
              <a:ext cx="302079" cy="408215"/>
              <a:chOff x="1424667" y="2445429"/>
              <a:chExt cx="302079" cy="408215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1473652" y="2445429"/>
                <a:ext cx="204107" cy="20410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" name="순서도: 지연 4"/>
              <p:cNvSpPr/>
              <p:nvPr/>
            </p:nvSpPr>
            <p:spPr>
              <a:xfrm rot="16200000">
                <a:off x="1473653" y="2600551"/>
                <a:ext cx="204107" cy="302079"/>
              </a:xfrm>
              <a:prstGeom prst="flowChartDelay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19" name="타원 18"/>
            <p:cNvSpPr/>
            <p:nvPr/>
          </p:nvSpPr>
          <p:spPr>
            <a:xfrm>
              <a:off x="2328183" y="1943100"/>
              <a:ext cx="748392" cy="71029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타원 7"/>
            <p:cNvSpPr/>
            <p:nvPr/>
          </p:nvSpPr>
          <p:spPr>
            <a:xfrm>
              <a:off x="2563130" y="2123948"/>
              <a:ext cx="139248" cy="13924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타원 10"/>
            <p:cNvSpPr/>
            <p:nvPr/>
          </p:nvSpPr>
          <p:spPr>
            <a:xfrm>
              <a:off x="2702378" y="2319046"/>
              <a:ext cx="139248" cy="13924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타원 13"/>
            <p:cNvSpPr/>
            <p:nvPr/>
          </p:nvSpPr>
          <p:spPr>
            <a:xfrm>
              <a:off x="2454724" y="2319046"/>
              <a:ext cx="139248" cy="13924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820305" y="2129492"/>
              <a:ext cx="139248" cy="13924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21" name="직선 화살표 연결선 20"/>
            <p:cNvCxnSpPr>
              <a:endCxn id="19" idx="2"/>
            </p:cNvCxnSpPr>
            <p:nvPr/>
          </p:nvCxnSpPr>
          <p:spPr>
            <a:xfrm>
              <a:off x="1851657" y="2298246"/>
              <a:ext cx="476526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274664" y="3037899"/>
              <a:ext cx="3445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09286" y="3037899"/>
              <a:ext cx="342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63130" y="1825206"/>
              <a:ext cx="4257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</a:t>
              </a:r>
              <a:r>
                <a:rPr lang="en-US" altLang="ko-KR" sz="105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1050" baseline="-25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2697410" y="2740362"/>
              <a:ext cx="3291" cy="29753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9512" y="6467402"/>
            <a:ext cx="5320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 T. </a:t>
            </a:r>
            <a:r>
              <a:rPr lang="en-US" altLang="ko-KR" sz="1050" dirty="0" err="1"/>
              <a:t>Joachims</a:t>
            </a:r>
            <a:r>
              <a:rPr lang="en-US" altLang="ko-KR" sz="1050" dirty="0"/>
              <a:t>, “Evaluating Retrieval Performance Using </a:t>
            </a:r>
            <a:r>
              <a:rPr lang="en-US" altLang="ko-KR" sz="1050" dirty="0" err="1"/>
              <a:t>Clickthrough</a:t>
            </a:r>
            <a:r>
              <a:rPr lang="en-US" altLang="ko-KR" sz="1050" dirty="0"/>
              <a:t> Data,” SIGIR’02</a:t>
            </a:r>
            <a:endParaRPr lang="ko-KR" altLang="en-US" sz="1050"/>
          </a:p>
        </p:txBody>
      </p:sp>
      <p:sp>
        <p:nvSpPr>
          <p:cNvPr id="12" name="TextBox 11"/>
          <p:cNvSpPr txBox="1"/>
          <p:nvPr/>
        </p:nvSpPr>
        <p:spPr>
          <a:xfrm>
            <a:off x="4637964" y="2637692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Similarity measures</a:t>
            </a:r>
            <a:endParaRPr lang="ko-KR" altLang="en-US" sz="1050"/>
          </a:p>
        </p:txBody>
      </p:sp>
      <p:sp>
        <p:nvSpPr>
          <p:cNvPr id="30" name="TextBox 29"/>
          <p:cNvSpPr txBox="1"/>
          <p:nvPr/>
        </p:nvSpPr>
        <p:spPr>
          <a:xfrm>
            <a:off x="3775793" y="1939161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view</a:t>
            </a:r>
            <a:endParaRPr lang="ko-KR" altLang="en-US" sz="105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518B-5E2E-4643-9385-46407703E969}" type="slidenum">
              <a:rPr lang="ko-KR" altLang="en-US" smtClean="0"/>
              <a:pPr/>
              <a:t>9</a:t>
            </a:fld>
            <a:r>
              <a:rPr lang="en-US" altLang="ko-KR" smtClean="0"/>
              <a:t>/17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15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 Role of Social Networks in Information Diffusion</Template>
  <TotalTime>130</TotalTime>
  <Words>561</Words>
  <Application>Microsoft Office PowerPoint</Application>
  <PresentationFormat>화면 슬라이드 쇼(4:3)</PresentationFormat>
  <Paragraphs>195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Cambria Math</vt:lpstr>
      <vt:lpstr>Wingdings</vt:lpstr>
      <vt:lpstr>SNU IDB Lab.</vt:lpstr>
      <vt:lpstr>Evaluating Similarity Measures:  A Large-Scale Study in the Orkut Social Network</vt:lpstr>
      <vt:lpstr>Contents</vt:lpstr>
      <vt:lpstr>Introduction</vt:lpstr>
      <vt:lpstr>Measures of Similarity</vt:lpstr>
      <vt:lpstr>Measures of Similarity</vt:lpstr>
      <vt:lpstr>Measures of Similarity</vt:lpstr>
      <vt:lpstr>Measures of Similarity</vt:lpstr>
      <vt:lpstr>Contents</vt:lpstr>
      <vt:lpstr>Experiment Design</vt:lpstr>
      <vt:lpstr>Experiment Design</vt:lpstr>
      <vt:lpstr>Experiment Design </vt:lpstr>
      <vt:lpstr>Experiment Design</vt:lpstr>
      <vt:lpstr>Contents</vt:lpstr>
      <vt:lpstr>Results</vt:lpstr>
      <vt:lpstr>Results</vt:lpstr>
      <vt:lpstr>Results</vt:lpstr>
      <vt:lpstr>Conclusion and 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Similarity Measures:  A Large-Scale Study in the Orkut Social Network</dc:title>
  <dc:creator>Hyewon Lim</dc:creator>
  <cp:lastModifiedBy>Hyewon Lim</cp:lastModifiedBy>
  <cp:revision>10</cp:revision>
  <dcterms:created xsi:type="dcterms:W3CDTF">2015-01-08T09:31:56Z</dcterms:created>
  <dcterms:modified xsi:type="dcterms:W3CDTF">2015-01-09T04:01:50Z</dcterms:modified>
</cp:coreProperties>
</file>