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8" r:id="rId5"/>
    <p:sldId id="274" r:id="rId6"/>
    <p:sldId id="275" r:id="rId7"/>
    <p:sldId id="269" r:id="rId8"/>
    <p:sldId id="259" r:id="rId9"/>
    <p:sldId id="266" r:id="rId10"/>
    <p:sldId id="27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3366CC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9F614F41-983E-4DA9-8CB2-E3C710CE647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smtClean="0"/>
              <a:t>마스터 문자열 유형 편집</a:t>
            </a:r>
          </a:p>
          <a:p>
            <a:pPr lvl="1"/>
            <a:r>
              <a:rPr lang="ko-KR" altLang="ko-KR" smtClean="0"/>
              <a:t>둘째 수준</a:t>
            </a:r>
          </a:p>
          <a:p>
            <a:pPr lvl="2"/>
            <a:r>
              <a:rPr lang="ko-KR" altLang="ko-KR" smtClean="0"/>
              <a:t>셋째 수준</a:t>
            </a:r>
          </a:p>
          <a:p>
            <a:pPr lvl="3"/>
            <a:r>
              <a:rPr lang="ko-KR" altLang="ko-KR" smtClean="0"/>
              <a:t>넷째 수준</a:t>
            </a:r>
          </a:p>
          <a:p>
            <a:pPr lvl="4"/>
            <a:r>
              <a:rPr lang="ko-KR" altLang="ko-KR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9320CB4B-78DD-426F-B989-A6824AAC8A52}" type="slidenum">
              <a:rPr lang="ko-KR" altLang="ko-KR"/>
              <a:pPr/>
              <a:t>‹#›</a:t>
            </a:fld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5F037BB8-7F1E-498A-9072-F56CF9061A4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F11CF9A7-9471-408D-8CC2-2E6C75C2B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XML Overview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78968" y="5424264"/>
            <a:ext cx="63246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ASCII / ISO 10646 / Unicode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3568" y="5424264"/>
            <a:ext cx="11430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TCP/IP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83568" y="4967064"/>
            <a:ext cx="18288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HTTP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740968" y="4967064"/>
            <a:ext cx="25908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XML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484168" y="4967064"/>
            <a:ext cx="13716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CSS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008168" y="4967064"/>
            <a:ext cx="1295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SPDL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121968" y="4662264"/>
            <a:ext cx="8382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XLL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264968" y="4662264"/>
            <a:ext cx="8382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XSL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188768" y="3062064"/>
            <a:ext cx="9874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Complex</a:t>
            </a:r>
          </a:p>
          <a:p>
            <a:pPr eaLnBrk="1" latinLnBrk="1" hangingPunct="1"/>
            <a:r>
              <a:rPr kumimoji="1" lang="en-US" altLang="ko-KR"/>
              <a:t>document</a:t>
            </a:r>
          </a:p>
          <a:p>
            <a:pPr eaLnBrk="1" latinLnBrk="1" hangingPunct="1"/>
            <a:r>
              <a:rPr kumimoji="1" lang="en-US" altLang="ko-KR"/>
              <a:t>layout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179368" y="3062064"/>
            <a:ext cx="9874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Simple</a:t>
            </a:r>
          </a:p>
          <a:p>
            <a:pPr eaLnBrk="1" latinLnBrk="1" hangingPunct="1"/>
            <a:r>
              <a:rPr kumimoji="1" lang="en-US" altLang="ko-KR"/>
              <a:t>document</a:t>
            </a:r>
          </a:p>
          <a:p>
            <a:pPr eaLnBrk="1" latinLnBrk="1" hangingPunct="1"/>
            <a:r>
              <a:rPr kumimoji="1" lang="en-US" altLang="ko-KR"/>
              <a:t>layout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4645968" y="397646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5484168" y="39002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4874568" y="42812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4874568" y="428126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5865168" y="428126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auto">
          <a:xfrm>
            <a:off x="4645968" y="2757264"/>
            <a:ext cx="838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0"/>
              </a:cxn>
              <a:cxn ang="0">
                <a:pos x="528" y="0"/>
              </a:cxn>
              <a:cxn ang="0">
                <a:pos x="528" y="192"/>
              </a:cxn>
            </a:cxnLst>
            <a:rect l="0" t="0" r="r" b="b"/>
            <a:pathLst>
              <a:path w="528" h="192">
                <a:moveTo>
                  <a:pt x="0" y="192"/>
                </a:moveTo>
                <a:lnTo>
                  <a:pt x="0" y="0"/>
                </a:lnTo>
                <a:lnTo>
                  <a:pt x="528" y="0"/>
                </a:lnTo>
                <a:lnTo>
                  <a:pt x="52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3" name="Freeform 23"/>
          <p:cNvSpPr>
            <a:spLocks/>
          </p:cNvSpPr>
          <p:nvPr/>
        </p:nvSpPr>
        <p:spPr bwMode="auto">
          <a:xfrm>
            <a:off x="2969568" y="2376264"/>
            <a:ext cx="2057400" cy="2590800"/>
          </a:xfrm>
          <a:custGeom>
            <a:avLst/>
            <a:gdLst/>
            <a:ahLst/>
            <a:cxnLst>
              <a:cxn ang="0">
                <a:pos x="0" y="1632"/>
              </a:cxn>
              <a:cxn ang="0">
                <a:pos x="0" y="0"/>
              </a:cxn>
              <a:cxn ang="0">
                <a:pos x="1296" y="0"/>
              </a:cxn>
              <a:cxn ang="0">
                <a:pos x="1296" y="240"/>
              </a:cxn>
            </a:cxnLst>
            <a:rect l="0" t="0" r="r" b="b"/>
            <a:pathLst>
              <a:path w="1296" h="1632">
                <a:moveTo>
                  <a:pt x="0" y="1632"/>
                </a:moveTo>
                <a:lnTo>
                  <a:pt x="0" y="0"/>
                </a:lnTo>
                <a:lnTo>
                  <a:pt x="1296" y="0"/>
                </a:lnTo>
                <a:lnTo>
                  <a:pt x="1296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3579168" y="2376264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5" name="Freeform 25"/>
          <p:cNvSpPr>
            <a:spLocks/>
          </p:cNvSpPr>
          <p:nvPr/>
        </p:nvSpPr>
        <p:spPr bwMode="auto">
          <a:xfrm>
            <a:off x="5179368" y="2376264"/>
            <a:ext cx="2438400" cy="25908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536" y="0"/>
              </a:cxn>
              <a:cxn ang="0">
                <a:pos x="1536" y="1632"/>
              </a:cxn>
            </a:cxnLst>
            <a:rect l="0" t="0" r="r" b="b"/>
            <a:pathLst>
              <a:path w="1536" h="1632">
                <a:moveTo>
                  <a:pt x="0" y="240"/>
                </a:moveTo>
                <a:lnTo>
                  <a:pt x="0" y="0"/>
                </a:lnTo>
                <a:lnTo>
                  <a:pt x="1536" y="0"/>
                </a:lnTo>
                <a:lnTo>
                  <a:pt x="1536" y="16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7" name="Freeform 27"/>
          <p:cNvSpPr>
            <a:spLocks/>
          </p:cNvSpPr>
          <p:nvPr/>
        </p:nvSpPr>
        <p:spPr bwMode="auto">
          <a:xfrm>
            <a:off x="1521768" y="2071464"/>
            <a:ext cx="2362200" cy="2895600"/>
          </a:xfrm>
          <a:custGeom>
            <a:avLst/>
            <a:gdLst/>
            <a:ahLst/>
            <a:cxnLst>
              <a:cxn ang="0">
                <a:pos x="0" y="1824"/>
              </a:cxn>
              <a:cxn ang="0">
                <a:pos x="0" y="0"/>
              </a:cxn>
              <a:cxn ang="0">
                <a:pos x="1488" y="0"/>
              </a:cxn>
              <a:cxn ang="0">
                <a:pos x="1488" y="192"/>
              </a:cxn>
            </a:cxnLst>
            <a:rect l="0" t="0" r="r" b="b"/>
            <a:pathLst>
              <a:path w="1488" h="1824">
                <a:moveTo>
                  <a:pt x="0" y="1824"/>
                </a:moveTo>
                <a:lnTo>
                  <a:pt x="0" y="0"/>
                </a:lnTo>
                <a:lnTo>
                  <a:pt x="1488" y="0"/>
                </a:lnTo>
                <a:lnTo>
                  <a:pt x="148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 flipV="1">
            <a:off x="2740968" y="17666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 flipV="1">
            <a:off x="4264968" y="17666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V="1">
            <a:off x="6322368" y="18428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734493" y="1371377"/>
            <a:ext cx="1479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Web publishing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3715693" y="1295177"/>
            <a:ext cx="1057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Interactive</a:t>
            </a:r>
          </a:p>
          <a:p>
            <a:pPr eaLnBrk="1" latinLnBrk="1" hangingPunct="1"/>
            <a:r>
              <a:rPr kumimoji="1" lang="en-US" altLang="ko-KR"/>
              <a:t>publishing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5849293" y="1447577"/>
            <a:ext cx="1139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Page layout</a:t>
            </a:r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Table of Contents</a:t>
            </a: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What is XML ?</a:t>
            </a:r>
          </a:p>
          <a:p>
            <a:r>
              <a:rPr lang="en-US" altLang="ko-KR" smtClean="0"/>
              <a:t>The Origin of XML</a:t>
            </a:r>
          </a:p>
          <a:p>
            <a:r>
              <a:rPr lang="en-US" altLang="ko-KR" smtClean="0"/>
              <a:t>Applications</a:t>
            </a:r>
          </a:p>
          <a:p>
            <a:r>
              <a:rPr lang="en-US" altLang="ko-KR" smtClean="0"/>
              <a:t>Example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XML ?</a:t>
            </a:r>
            <a:endParaRPr lang="en-US" altLang="ko-K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acronym for ‘</a:t>
            </a:r>
            <a:r>
              <a:rPr lang="en-US" altLang="ko-KR" dirty="0" err="1" smtClean="0">
                <a:solidFill>
                  <a:srgbClr val="C00000"/>
                </a:solidFill>
              </a:rPr>
              <a:t>eXtensible</a:t>
            </a:r>
            <a:r>
              <a:rPr lang="en-US" altLang="ko-KR" dirty="0" smtClean="0">
                <a:solidFill>
                  <a:srgbClr val="C00000"/>
                </a:solidFill>
              </a:rPr>
              <a:t> Markup Language</a:t>
            </a:r>
            <a:r>
              <a:rPr lang="en-US" altLang="ko-KR" dirty="0" smtClean="0"/>
              <a:t>’</a:t>
            </a:r>
          </a:p>
          <a:p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rgbClr val="C00000"/>
                </a:solidFill>
              </a:rPr>
              <a:t>meta-language</a:t>
            </a:r>
            <a:r>
              <a:rPr lang="en-US" altLang="ko-KR" dirty="0" smtClean="0"/>
              <a:t> that describes other languages</a:t>
            </a:r>
          </a:p>
          <a:p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rgbClr val="C00000"/>
                </a:solidFill>
              </a:rPr>
              <a:t>data format for storing structured and semi-structured text </a:t>
            </a:r>
            <a:r>
              <a:rPr lang="en-US" altLang="ko-KR" dirty="0" smtClean="0"/>
              <a:t>for dissemination and ultimate publication, perhaps on a variety of media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XML ?</a:t>
            </a:r>
            <a:endParaRPr lang="en-US" altLang="ko-KR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Properties</a:t>
            </a:r>
          </a:p>
          <a:p>
            <a:pPr lvl="1"/>
            <a:r>
              <a:rPr lang="en-US" altLang="ko-KR" smtClean="0"/>
              <a:t>tags enclose identifiable parts of the document</a:t>
            </a:r>
          </a:p>
          <a:p>
            <a:pPr lvl="1"/>
            <a:r>
              <a:rPr lang="en-US" altLang="ko-KR" smtClean="0"/>
              <a:t>self-describing</a:t>
            </a:r>
          </a:p>
          <a:p>
            <a:pPr lvl="1"/>
            <a:r>
              <a:rPr lang="en-US" altLang="ko-KR" smtClean="0"/>
              <a:t>physical/logical structure</a:t>
            </a:r>
          </a:p>
          <a:p>
            <a:pPr lvl="2"/>
            <a:r>
              <a:rPr lang="en-US" altLang="ko-KR" smtClean="0"/>
              <a:t>physical structure : allows components of the document, called entities</a:t>
            </a:r>
          </a:p>
          <a:p>
            <a:pPr lvl="2"/>
            <a:r>
              <a:rPr lang="en-US" altLang="ko-KR" smtClean="0"/>
              <a:t>logical structure : allows a document to be divided into named units and sub-units, called elements</a:t>
            </a:r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028"/>
          <p:cNvSpPr>
            <a:spLocks noChangeArrowheads="1"/>
          </p:cNvSpPr>
          <p:nvPr/>
        </p:nvSpPr>
        <p:spPr bwMode="auto">
          <a:xfrm>
            <a:off x="1676400" y="1676400"/>
            <a:ext cx="2057400" cy="3657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9" name="Rectangle 1029"/>
          <p:cNvSpPr>
            <a:spLocks noChangeArrowheads="1"/>
          </p:cNvSpPr>
          <p:nvPr/>
        </p:nvSpPr>
        <p:spPr bwMode="auto">
          <a:xfrm>
            <a:off x="2057400" y="2057400"/>
            <a:ext cx="1447800" cy="1219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endParaRPr kumimoji="1" lang="ko-KR" altLang="en-US" sz="2400"/>
          </a:p>
        </p:txBody>
      </p:sp>
      <p:sp>
        <p:nvSpPr>
          <p:cNvPr id="26630" name="Rectangle 1030"/>
          <p:cNvSpPr>
            <a:spLocks noChangeArrowheads="1"/>
          </p:cNvSpPr>
          <p:nvPr/>
        </p:nvSpPr>
        <p:spPr bwMode="auto">
          <a:xfrm>
            <a:off x="2362200" y="24384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Sub-unit</a:t>
            </a:r>
          </a:p>
        </p:txBody>
      </p:sp>
      <p:sp>
        <p:nvSpPr>
          <p:cNvPr id="26631" name="Rectangle 1031"/>
          <p:cNvSpPr>
            <a:spLocks noChangeArrowheads="1"/>
          </p:cNvSpPr>
          <p:nvPr/>
        </p:nvSpPr>
        <p:spPr bwMode="auto">
          <a:xfrm>
            <a:off x="2362200" y="2971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2" name="Rectangle 1032"/>
          <p:cNvSpPr>
            <a:spLocks noChangeArrowheads="1"/>
          </p:cNvSpPr>
          <p:nvPr/>
        </p:nvSpPr>
        <p:spPr bwMode="auto">
          <a:xfrm>
            <a:off x="2057400" y="3657600"/>
            <a:ext cx="1447800" cy="1219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Rectangle 1033"/>
          <p:cNvSpPr>
            <a:spLocks noChangeArrowheads="1"/>
          </p:cNvSpPr>
          <p:nvPr/>
        </p:nvSpPr>
        <p:spPr bwMode="auto">
          <a:xfrm>
            <a:off x="2362200" y="4038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4" name="Rectangle 1034"/>
          <p:cNvSpPr>
            <a:spLocks noChangeArrowheads="1"/>
          </p:cNvSpPr>
          <p:nvPr/>
        </p:nvSpPr>
        <p:spPr bwMode="auto">
          <a:xfrm>
            <a:off x="2362200" y="4572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Text Box 1036"/>
          <p:cNvSpPr txBox="1">
            <a:spLocks noChangeArrowheads="1"/>
          </p:cNvSpPr>
          <p:nvPr/>
        </p:nvSpPr>
        <p:spPr bwMode="auto">
          <a:xfrm>
            <a:off x="2057400" y="2057400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/>
              <a:t>Unit</a:t>
            </a:r>
          </a:p>
        </p:txBody>
      </p:sp>
      <p:sp>
        <p:nvSpPr>
          <p:cNvPr id="26637" name="Text Box 1037"/>
          <p:cNvSpPr txBox="1">
            <a:spLocks noChangeArrowheads="1"/>
          </p:cNvSpPr>
          <p:nvPr/>
        </p:nvSpPr>
        <p:spPr bwMode="auto">
          <a:xfrm>
            <a:off x="1676400" y="16764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/>
              <a:t>Document</a:t>
            </a:r>
          </a:p>
        </p:txBody>
      </p:sp>
      <p:sp>
        <p:nvSpPr>
          <p:cNvPr id="26638" name="Text Box 1038"/>
          <p:cNvSpPr txBox="1">
            <a:spLocks noChangeArrowheads="1"/>
          </p:cNvSpPr>
          <p:nvPr/>
        </p:nvSpPr>
        <p:spPr bwMode="auto">
          <a:xfrm>
            <a:off x="381000" y="32766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/>
              <a:t>elements</a:t>
            </a:r>
          </a:p>
        </p:txBody>
      </p:sp>
      <p:sp>
        <p:nvSpPr>
          <p:cNvPr id="26639" name="Line 1039"/>
          <p:cNvSpPr>
            <a:spLocks noChangeShapeType="1"/>
          </p:cNvSpPr>
          <p:nvPr/>
        </p:nvSpPr>
        <p:spPr bwMode="auto">
          <a:xfrm flipV="1">
            <a:off x="990600" y="19812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0" name="Line 1040"/>
          <p:cNvSpPr>
            <a:spLocks noChangeShapeType="1"/>
          </p:cNvSpPr>
          <p:nvPr/>
        </p:nvSpPr>
        <p:spPr bwMode="auto">
          <a:xfrm flipV="1">
            <a:off x="1143000" y="23622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1" name="Line 1041"/>
          <p:cNvSpPr>
            <a:spLocks noChangeShapeType="1"/>
          </p:cNvSpPr>
          <p:nvPr/>
        </p:nvSpPr>
        <p:spPr bwMode="auto">
          <a:xfrm flipV="1">
            <a:off x="1219200" y="2667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2" name="Text Box 1042"/>
          <p:cNvSpPr txBox="1">
            <a:spLocks noChangeArrowheads="1"/>
          </p:cNvSpPr>
          <p:nvPr/>
        </p:nvSpPr>
        <p:spPr bwMode="auto">
          <a:xfrm>
            <a:off x="1279525" y="11811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b="1"/>
              <a:t>Logical Structure</a:t>
            </a:r>
          </a:p>
        </p:txBody>
      </p:sp>
      <p:sp>
        <p:nvSpPr>
          <p:cNvPr id="26643" name="Rectangle 1043"/>
          <p:cNvSpPr>
            <a:spLocks noChangeArrowheads="1"/>
          </p:cNvSpPr>
          <p:nvPr/>
        </p:nvSpPr>
        <p:spPr bwMode="auto">
          <a:xfrm>
            <a:off x="4800600" y="1524000"/>
            <a:ext cx="2286000" cy="2667000"/>
          </a:xfrm>
          <a:prstGeom prst="rect">
            <a:avLst/>
          </a:prstGeom>
          <a:solidFill>
            <a:srgbClr val="66CCFF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Rectangle 1044"/>
          <p:cNvSpPr>
            <a:spLocks noChangeArrowheads="1"/>
          </p:cNvSpPr>
          <p:nvPr/>
        </p:nvSpPr>
        <p:spPr bwMode="auto">
          <a:xfrm>
            <a:off x="4876800" y="1752600"/>
            <a:ext cx="762000" cy="1143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Rectangle 1045"/>
          <p:cNvSpPr>
            <a:spLocks noChangeArrowheads="1"/>
          </p:cNvSpPr>
          <p:nvPr/>
        </p:nvSpPr>
        <p:spPr bwMode="auto">
          <a:xfrm>
            <a:off x="4876800" y="3429000"/>
            <a:ext cx="7620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Rectangle 1046"/>
          <p:cNvSpPr>
            <a:spLocks noChangeArrowheads="1"/>
          </p:cNvSpPr>
          <p:nvPr/>
        </p:nvSpPr>
        <p:spPr bwMode="auto">
          <a:xfrm>
            <a:off x="6172200" y="3124200"/>
            <a:ext cx="1676400" cy="2743200"/>
          </a:xfrm>
          <a:prstGeom prst="rect">
            <a:avLst/>
          </a:prstGeom>
          <a:solidFill>
            <a:srgbClr val="66CCFF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7" name="Rectangle 1047"/>
          <p:cNvSpPr>
            <a:spLocks noChangeArrowheads="1"/>
          </p:cNvSpPr>
          <p:nvPr/>
        </p:nvSpPr>
        <p:spPr bwMode="auto">
          <a:xfrm>
            <a:off x="6324600" y="3581400"/>
            <a:ext cx="6858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8" name="Rectangle 1048"/>
          <p:cNvSpPr>
            <a:spLocks noChangeArrowheads="1"/>
          </p:cNvSpPr>
          <p:nvPr/>
        </p:nvSpPr>
        <p:spPr bwMode="auto">
          <a:xfrm>
            <a:off x="6477000" y="3276600"/>
            <a:ext cx="6096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9" name="Oval 1049"/>
          <p:cNvSpPr>
            <a:spLocks noChangeArrowheads="1"/>
          </p:cNvSpPr>
          <p:nvPr/>
        </p:nvSpPr>
        <p:spPr bwMode="auto">
          <a:xfrm>
            <a:off x="6553200" y="3810000"/>
            <a:ext cx="3048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0" name="AutoShape 1050"/>
          <p:cNvSpPr>
            <a:spLocks noChangeArrowheads="1"/>
          </p:cNvSpPr>
          <p:nvPr/>
        </p:nvSpPr>
        <p:spPr bwMode="auto">
          <a:xfrm>
            <a:off x="6400800" y="3657600"/>
            <a:ext cx="228600" cy="381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1" name="Line 1051"/>
          <p:cNvSpPr>
            <a:spLocks noChangeShapeType="1"/>
          </p:cNvSpPr>
          <p:nvPr/>
        </p:nvSpPr>
        <p:spPr bwMode="auto">
          <a:xfrm>
            <a:off x="50292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2" name="Line 1052"/>
          <p:cNvSpPr>
            <a:spLocks noChangeShapeType="1"/>
          </p:cNvSpPr>
          <p:nvPr/>
        </p:nvSpPr>
        <p:spPr bwMode="auto">
          <a:xfrm>
            <a:off x="50292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3" name="Line 1053"/>
          <p:cNvSpPr>
            <a:spLocks noChangeShapeType="1"/>
          </p:cNvSpPr>
          <p:nvPr/>
        </p:nvSpPr>
        <p:spPr bwMode="auto">
          <a:xfrm>
            <a:off x="49530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4" name="Rectangle 1054"/>
          <p:cNvSpPr>
            <a:spLocks noChangeArrowheads="1"/>
          </p:cNvSpPr>
          <p:nvPr/>
        </p:nvSpPr>
        <p:spPr bwMode="auto">
          <a:xfrm>
            <a:off x="5105400" y="37338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5" name="Rectangle 1055"/>
          <p:cNvSpPr>
            <a:spLocks noChangeArrowheads="1"/>
          </p:cNvSpPr>
          <p:nvPr/>
        </p:nvSpPr>
        <p:spPr bwMode="auto">
          <a:xfrm>
            <a:off x="6629400" y="4419600"/>
            <a:ext cx="9906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6" name="Line 1056"/>
          <p:cNvSpPr>
            <a:spLocks noChangeShapeType="1"/>
          </p:cNvSpPr>
          <p:nvPr/>
        </p:nvSpPr>
        <p:spPr bwMode="auto">
          <a:xfrm>
            <a:off x="6850063" y="4495800"/>
            <a:ext cx="6937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7" name="Line 1057"/>
          <p:cNvSpPr>
            <a:spLocks noChangeShapeType="1"/>
          </p:cNvSpPr>
          <p:nvPr/>
        </p:nvSpPr>
        <p:spPr bwMode="auto">
          <a:xfrm>
            <a:off x="6918325" y="4648200"/>
            <a:ext cx="3968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8" name="Line 1058"/>
          <p:cNvSpPr>
            <a:spLocks noChangeShapeType="1"/>
          </p:cNvSpPr>
          <p:nvPr/>
        </p:nvSpPr>
        <p:spPr bwMode="auto">
          <a:xfrm>
            <a:off x="6781800" y="5181600"/>
            <a:ext cx="7921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9" name="Rectangle 1059"/>
          <p:cNvSpPr>
            <a:spLocks noChangeArrowheads="1"/>
          </p:cNvSpPr>
          <p:nvPr/>
        </p:nvSpPr>
        <p:spPr bwMode="auto">
          <a:xfrm>
            <a:off x="7010400" y="4800600"/>
            <a:ext cx="495300" cy="220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0" name="Line 1060"/>
          <p:cNvSpPr>
            <a:spLocks noChangeShapeType="1"/>
          </p:cNvSpPr>
          <p:nvPr/>
        </p:nvSpPr>
        <p:spPr bwMode="auto">
          <a:xfrm>
            <a:off x="67818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1" name="Line 1061"/>
          <p:cNvSpPr>
            <a:spLocks noChangeShapeType="1"/>
          </p:cNvSpPr>
          <p:nvPr/>
        </p:nvSpPr>
        <p:spPr bwMode="auto">
          <a:xfrm>
            <a:off x="65532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2" name="Line 1062"/>
          <p:cNvSpPr>
            <a:spLocks noChangeShapeType="1"/>
          </p:cNvSpPr>
          <p:nvPr/>
        </p:nvSpPr>
        <p:spPr bwMode="auto">
          <a:xfrm>
            <a:off x="66294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4" name="Rectangle 1064"/>
          <p:cNvSpPr>
            <a:spLocks noChangeArrowheads="1"/>
          </p:cNvSpPr>
          <p:nvPr/>
        </p:nvSpPr>
        <p:spPr bwMode="auto">
          <a:xfrm>
            <a:off x="4953000" y="1828800"/>
            <a:ext cx="6096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5" name="Rectangle 1065"/>
          <p:cNvSpPr>
            <a:spLocks noChangeArrowheads="1"/>
          </p:cNvSpPr>
          <p:nvPr/>
        </p:nvSpPr>
        <p:spPr bwMode="auto">
          <a:xfrm>
            <a:off x="5181600" y="20574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6" name="Rectangle 1066"/>
          <p:cNvSpPr>
            <a:spLocks noChangeArrowheads="1"/>
          </p:cNvSpPr>
          <p:nvPr/>
        </p:nvSpPr>
        <p:spPr bwMode="auto">
          <a:xfrm>
            <a:off x="4953000" y="2514600"/>
            <a:ext cx="609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7" name="Rectangle 1067"/>
          <p:cNvSpPr>
            <a:spLocks noChangeArrowheads="1"/>
          </p:cNvSpPr>
          <p:nvPr/>
        </p:nvSpPr>
        <p:spPr bwMode="auto">
          <a:xfrm>
            <a:off x="4953000" y="2743200"/>
            <a:ext cx="3048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8" name="Line 1068"/>
          <p:cNvSpPr>
            <a:spLocks noChangeShapeType="1"/>
          </p:cNvSpPr>
          <p:nvPr/>
        </p:nvSpPr>
        <p:spPr bwMode="auto">
          <a:xfrm>
            <a:off x="4953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9" name="Line 1069"/>
          <p:cNvSpPr>
            <a:spLocks noChangeShapeType="1"/>
          </p:cNvSpPr>
          <p:nvPr/>
        </p:nvSpPr>
        <p:spPr bwMode="auto">
          <a:xfrm>
            <a:off x="49530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0" name="Line 1070"/>
          <p:cNvSpPr>
            <a:spLocks noChangeShapeType="1"/>
          </p:cNvSpPr>
          <p:nvPr/>
        </p:nvSpPr>
        <p:spPr bwMode="auto">
          <a:xfrm>
            <a:off x="49530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1" name="Line 1071"/>
          <p:cNvSpPr>
            <a:spLocks noChangeShapeType="1"/>
          </p:cNvSpPr>
          <p:nvPr/>
        </p:nvSpPr>
        <p:spPr bwMode="auto">
          <a:xfrm>
            <a:off x="4953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3" name="Line 1073"/>
          <p:cNvSpPr>
            <a:spLocks noChangeShapeType="1"/>
          </p:cNvSpPr>
          <p:nvPr/>
        </p:nvSpPr>
        <p:spPr bwMode="auto">
          <a:xfrm>
            <a:off x="6553200" y="4038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4" name="Line 1074"/>
          <p:cNvSpPr>
            <a:spLocks noChangeShapeType="1"/>
          </p:cNvSpPr>
          <p:nvPr/>
        </p:nvSpPr>
        <p:spPr bwMode="auto">
          <a:xfrm flipH="1" flipV="1">
            <a:off x="5410200" y="3810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5" name="Line 1075"/>
          <p:cNvSpPr>
            <a:spLocks noChangeShapeType="1"/>
          </p:cNvSpPr>
          <p:nvPr/>
        </p:nvSpPr>
        <p:spPr bwMode="auto">
          <a:xfrm>
            <a:off x="7010400" y="3429000"/>
            <a:ext cx="304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6" name="Line 1076"/>
          <p:cNvSpPr>
            <a:spLocks noChangeShapeType="1"/>
          </p:cNvSpPr>
          <p:nvPr/>
        </p:nvSpPr>
        <p:spPr bwMode="auto">
          <a:xfrm flipH="1" flipV="1">
            <a:off x="5410200" y="2133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7" name="Line 1077"/>
          <p:cNvSpPr>
            <a:spLocks noChangeShapeType="1"/>
          </p:cNvSpPr>
          <p:nvPr/>
        </p:nvSpPr>
        <p:spPr bwMode="auto">
          <a:xfrm flipV="1">
            <a:off x="5257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8" name="Line 1078"/>
          <p:cNvSpPr>
            <a:spLocks noChangeShapeType="1"/>
          </p:cNvSpPr>
          <p:nvPr/>
        </p:nvSpPr>
        <p:spPr bwMode="auto">
          <a:xfrm flipH="1">
            <a:off x="5029200" y="1828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9" name="Text Box 1079"/>
          <p:cNvSpPr txBox="1">
            <a:spLocks noChangeArrowheads="1"/>
          </p:cNvSpPr>
          <p:nvPr/>
        </p:nvSpPr>
        <p:spPr bwMode="auto">
          <a:xfrm>
            <a:off x="7527925" y="20193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/>
              <a:t>entities</a:t>
            </a:r>
          </a:p>
        </p:txBody>
      </p:sp>
      <p:sp>
        <p:nvSpPr>
          <p:cNvPr id="26680" name="Text Box 1080"/>
          <p:cNvSpPr txBox="1">
            <a:spLocks noChangeArrowheads="1"/>
          </p:cNvSpPr>
          <p:nvPr/>
        </p:nvSpPr>
        <p:spPr bwMode="auto">
          <a:xfrm>
            <a:off x="7543800" y="2286000"/>
            <a:ext cx="9890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/>
              <a:t>(</a:t>
            </a:r>
            <a:r>
              <a:rPr kumimoji="1" lang="en-US" altLang="ko-KR"/>
              <a:t>internal)</a:t>
            </a:r>
          </a:p>
          <a:p>
            <a:pPr eaLnBrk="1" latinLnBrk="1" hangingPunct="1"/>
            <a:r>
              <a:rPr kumimoji="1" lang="en-US" altLang="ko-KR"/>
              <a:t>(separate)</a:t>
            </a:r>
          </a:p>
        </p:txBody>
      </p:sp>
      <p:sp>
        <p:nvSpPr>
          <p:cNvPr id="26681" name="Line 1081"/>
          <p:cNvSpPr>
            <a:spLocks noChangeShapeType="1"/>
          </p:cNvSpPr>
          <p:nvPr/>
        </p:nvSpPr>
        <p:spPr bwMode="auto">
          <a:xfrm flipH="1" flipV="1">
            <a:off x="5486400" y="19050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82" name="Line 1082"/>
          <p:cNvSpPr>
            <a:spLocks noChangeShapeType="1"/>
          </p:cNvSpPr>
          <p:nvPr/>
        </p:nvSpPr>
        <p:spPr bwMode="auto">
          <a:xfrm flipH="1" flipV="1">
            <a:off x="5715000" y="22098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83" name="Line 1083"/>
          <p:cNvSpPr>
            <a:spLocks noChangeShapeType="1"/>
          </p:cNvSpPr>
          <p:nvPr/>
        </p:nvSpPr>
        <p:spPr bwMode="auto">
          <a:xfrm flipH="1">
            <a:off x="5715000" y="27432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84" name="Line 1084"/>
          <p:cNvSpPr>
            <a:spLocks noChangeShapeType="1"/>
          </p:cNvSpPr>
          <p:nvPr/>
        </p:nvSpPr>
        <p:spPr bwMode="auto">
          <a:xfrm flipH="1">
            <a:off x="70866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85" name="Line 1085"/>
          <p:cNvSpPr>
            <a:spLocks noChangeShapeType="1"/>
          </p:cNvSpPr>
          <p:nvPr/>
        </p:nvSpPr>
        <p:spPr bwMode="auto">
          <a:xfrm flipH="1">
            <a:off x="7086600" y="28194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86" name="Line 1086"/>
          <p:cNvSpPr>
            <a:spLocks noChangeShapeType="1"/>
          </p:cNvSpPr>
          <p:nvPr/>
        </p:nvSpPr>
        <p:spPr bwMode="auto">
          <a:xfrm flipH="1">
            <a:off x="7467600" y="2819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87" name="Text Box 1087"/>
          <p:cNvSpPr txBox="1">
            <a:spLocks noChangeArrowheads="1"/>
          </p:cNvSpPr>
          <p:nvPr/>
        </p:nvSpPr>
        <p:spPr bwMode="auto">
          <a:xfrm>
            <a:off x="4572000" y="990600"/>
            <a:ext cx="199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b="1"/>
              <a:t>Physical Structure</a:t>
            </a:r>
          </a:p>
        </p:txBody>
      </p:sp>
      <p:sp>
        <p:nvSpPr>
          <p:cNvPr id="61" name="제목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XML ?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7200" y="2743200"/>
            <a:ext cx="8178800" cy="14652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b="1"/>
              <a:t>&lt;</a:t>
            </a:r>
            <a:r>
              <a:rPr kumimoji="1" lang="en-US" altLang="ko-KR" sz="1800" b="1"/>
              <a:t>warning&gt;</a:t>
            </a:r>
            <a:endParaRPr kumimoji="1" lang="en-US" altLang="ko-KR" sz="1800"/>
          </a:p>
          <a:p>
            <a:pPr eaLnBrk="1" latinLnBrk="1" hangingPunct="1"/>
            <a:r>
              <a:rPr kumimoji="1" lang="en-US" altLang="ko-KR" sz="1800" b="1"/>
              <a:t>&lt;para&gt;</a:t>
            </a:r>
            <a:r>
              <a:rPr kumimoji="1" lang="en-US" altLang="ko-KR" sz="1800"/>
              <a:t> This substance if hazardous to health </a:t>
            </a:r>
            <a:r>
              <a:rPr kumimoji="1" lang="en-US" altLang="ko-KR" sz="1800" b="1"/>
              <a:t>&lt;/para&gt;</a:t>
            </a:r>
            <a:endParaRPr kumimoji="1" lang="en-US" altLang="ko-KR" sz="1800"/>
          </a:p>
          <a:p>
            <a:pPr eaLnBrk="1" latinLnBrk="1" hangingPunct="1"/>
            <a:r>
              <a:rPr kumimoji="1" lang="en-US" altLang="ko-KR" sz="1800" b="1"/>
              <a:t>&lt;para&gt;</a:t>
            </a:r>
            <a:r>
              <a:rPr kumimoji="1" lang="en-US" altLang="ko-KR" sz="1800"/>
              <a:t> See procedure 12A. 7 for information on protective clothing required. </a:t>
            </a:r>
            <a:r>
              <a:rPr kumimoji="1" lang="en-US" altLang="ko-KR" sz="1800" b="1"/>
              <a:t>&lt;/para&gt;</a:t>
            </a:r>
            <a:endParaRPr kumimoji="1" lang="en-US" altLang="ko-KR" sz="1800"/>
          </a:p>
          <a:p>
            <a:pPr eaLnBrk="1" latinLnBrk="1" hangingPunct="1"/>
            <a:r>
              <a:rPr kumimoji="1" lang="en-US" altLang="ko-KR" sz="1800" b="1"/>
              <a:t>&lt;logo …/&gt;</a:t>
            </a:r>
          </a:p>
          <a:p>
            <a:pPr eaLnBrk="1" latinLnBrk="1" hangingPunct="1"/>
            <a:r>
              <a:rPr kumimoji="1" lang="en-US" altLang="ko-KR" sz="1800" b="1"/>
              <a:t>&lt;/warning&gt;</a:t>
            </a:r>
            <a:endParaRPr kumimoji="1" lang="en-US" altLang="ko-KR" sz="18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260725" y="1866900"/>
            <a:ext cx="156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b="1"/>
              <a:t>XML markup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1676400" y="22098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733800" y="22098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1219200" y="2209800"/>
            <a:ext cx="2362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XML ?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XML ?</a:t>
            </a:r>
            <a:endParaRPr lang="en-US" altLang="ko-KR" dirty="0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DTD(Document Type Definition)</a:t>
            </a:r>
          </a:p>
          <a:p>
            <a:pPr lvl="1"/>
            <a:r>
              <a:rPr lang="en-US" altLang="ko-KR" dirty="0" smtClean="0"/>
              <a:t>define the elements allowed in a particular type of document</a:t>
            </a:r>
          </a:p>
          <a:p>
            <a:pPr lvl="1"/>
            <a:r>
              <a:rPr lang="en-US" altLang="ko-KR" dirty="0" smtClean="0"/>
              <a:t>a parser uses it to check the validity of documents </a:t>
            </a:r>
          </a:p>
          <a:p>
            <a:r>
              <a:rPr lang="en-US" altLang="ko-KR" dirty="0" smtClean="0"/>
              <a:t>style sheet</a:t>
            </a:r>
          </a:p>
          <a:p>
            <a:pPr lvl="1"/>
            <a:r>
              <a:rPr lang="en-US" altLang="ko-KR" dirty="0" smtClean="0"/>
              <a:t>used to specify an output format for each element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Origin of XML</a:t>
            </a:r>
            <a:endParaRPr lang="en-US" altLang="ko-KR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V="1">
            <a:off x="1593304" y="140585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2736304" y="4682455"/>
            <a:ext cx="1295400" cy="990600"/>
          </a:xfrm>
          <a:custGeom>
            <a:avLst/>
            <a:gdLst/>
            <a:ahLst/>
            <a:cxnLst>
              <a:cxn ang="0">
                <a:pos x="248" y="216"/>
              </a:cxn>
              <a:cxn ang="0">
                <a:pos x="8" y="312"/>
              </a:cxn>
              <a:cxn ang="0">
                <a:pos x="200" y="504"/>
              </a:cxn>
              <a:cxn ang="0">
                <a:pos x="152" y="600"/>
              </a:cxn>
              <a:cxn ang="0">
                <a:pos x="152" y="696"/>
              </a:cxn>
              <a:cxn ang="0">
                <a:pos x="296" y="792"/>
              </a:cxn>
              <a:cxn ang="0">
                <a:pos x="488" y="696"/>
              </a:cxn>
              <a:cxn ang="0">
                <a:pos x="632" y="504"/>
              </a:cxn>
              <a:cxn ang="0">
                <a:pos x="824" y="504"/>
              </a:cxn>
              <a:cxn ang="0">
                <a:pos x="920" y="312"/>
              </a:cxn>
              <a:cxn ang="0">
                <a:pos x="824" y="216"/>
              </a:cxn>
              <a:cxn ang="0">
                <a:pos x="584" y="24"/>
              </a:cxn>
              <a:cxn ang="0">
                <a:pos x="392" y="72"/>
              </a:cxn>
              <a:cxn ang="0">
                <a:pos x="248" y="216"/>
              </a:cxn>
            </a:cxnLst>
            <a:rect l="0" t="0" r="r" b="b"/>
            <a:pathLst>
              <a:path w="920" h="792">
                <a:moveTo>
                  <a:pt x="248" y="216"/>
                </a:moveTo>
                <a:cubicBezTo>
                  <a:pt x="184" y="256"/>
                  <a:pt x="16" y="264"/>
                  <a:pt x="8" y="312"/>
                </a:cubicBezTo>
                <a:cubicBezTo>
                  <a:pt x="0" y="360"/>
                  <a:pt x="176" y="456"/>
                  <a:pt x="200" y="504"/>
                </a:cubicBezTo>
                <a:cubicBezTo>
                  <a:pt x="224" y="552"/>
                  <a:pt x="160" y="568"/>
                  <a:pt x="152" y="600"/>
                </a:cubicBezTo>
                <a:cubicBezTo>
                  <a:pt x="144" y="632"/>
                  <a:pt x="128" y="664"/>
                  <a:pt x="152" y="696"/>
                </a:cubicBezTo>
                <a:cubicBezTo>
                  <a:pt x="176" y="728"/>
                  <a:pt x="240" y="792"/>
                  <a:pt x="296" y="792"/>
                </a:cubicBezTo>
                <a:cubicBezTo>
                  <a:pt x="352" y="792"/>
                  <a:pt x="432" y="744"/>
                  <a:pt x="488" y="696"/>
                </a:cubicBezTo>
                <a:cubicBezTo>
                  <a:pt x="544" y="648"/>
                  <a:pt x="576" y="536"/>
                  <a:pt x="632" y="504"/>
                </a:cubicBezTo>
                <a:cubicBezTo>
                  <a:pt x="688" y="472"/>
                  <a:pt x="776" y="536"/>
                  <a:pt x="824" y="504"/>
                </a:cubicBezTo>
                <a:cubicBezTo>
                  <a:pt x="872" y="472"/>
                  <a:pt x="920" y="360"/>
                  <a:pt x="920" y="312"/>
                </a:cubicBezTo>
                <a:cubicBezTo>
                  <a:pt x="920" y="264"/>
                  <a:pt x="880" y="264"/>
                  <a:pt x="824" y="216"/>
                </a:cubicBezTo>
                <a:cubicBezTo>
                  <a:pt x="768" y="168"/>
                  <a:pt x="656" y="48"/>
                  <a:pt x="584" y="24"/>
                </a:cubicBezTo>
                <a:cubicBezTo>
                  <a:pt x="512" y="0"/>
                  <a:pt x="448" y="40"/>
                  <a:pt x="392" y="72"/>
                </a:cubicBezTo>
                <a:cubicBezTo>
                  <a:pt x="336" y="104"/>
                  <a:pt x="312" y="176"/>
                  <a:pt x="248" y="2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5860504" y="2472655"/>
            <a:ext cx="1295400" cy="990600"/>
          </a:xfrm>
          <a:custGeom>
            <a:avLst/>
            <a:gdLst/>
            <a:ahLst/>
            <a:cxnLst>
              <a:cxn ang="0">
                <a:pos x="248" y="216"/>
              </a:cxn>
              <a:cxn ang="0">
                <a:pos x="8" y="312"/>
              </a:cxn>
              <a:cxn ang="0">
                <a:pos x="200" y="504"/>
              </a:cxn>
              <a:cxn ang="0">
                <a:pos x="152" y="600"/>
              </a:cxn>
              <a:cxn ang="0">
                <a:pos x="152" y="696"/>
              </a:cxn>
              <a:cxn ang="0">
                <a:pos x="296" y="792"/>
              </a:cxn>
              <a:cxn ang="0">
                <a:pos x="488" y="696"/>
              </a:cxn>
              <a:cxn ang="0">
                <a:pos x="632" y="504"/>
              </a:cxn>
              <a:cxn ang="0">
                <a:pos x="824" y="504"/>
              </a:cxn>
              <a:cxn ang="0">
                <a:pos x="920" y="312"/>
              </a:cxn>
              <a:cxn ang="0">
                <a:pos x="824" y="216"/>
              </a:cxn>
              <a:cxn ang="0">
                <a:pos x="584" y="24"/>
              </a:cxn>
              <a:cxn ang="0">
                <a:pos x="392" y="72"/>
              </a:cxn>
              <a:cxn ang="0">
                <a:pos x="248" y="216"/>
              </a:cxn>
            </a:cxnLst>
            <a:rect l="0" t="0" r="r" b="b"/>
            <a:pathLst>
              <a:path w="920" h="792">
                <a:moveTo>
                  <a:pt x="248" y="216"/>
                </a:moveTo>
                <a:cubicBezTo>
                  <a:pt x="184" y="256"/>
                  <a:pt x="16" y="264"/>
                  <a:pt x="8" y="312"/>
                </a:cubicBezTo>
                <a:cubicBezTo>
                  <a:pt x="0" y="360"/>
                  <a:pt x="176" y="456"/>
                  <a:pt x="200" y="504"/>
                </a:cubicBezTo>
                <a:cubicBezTo>
                  <a:pt x="224" y="552"/>
                  <a:pt x="160" y="568"/>
                  <a:pt x="152" y="600"/>
                </a:cubicBezTo>
                <a:cubicBezTo>
                  <a:pt x="144" y="632"/>
                  <a:pt x="128" y="664"/>
                  <a:pt x="152" y="696"/>
                </a:cubicBezTo>
                <a:cubicBezTo>
                  <a:pt x="176" y="728"/>
                  <a:pt x="240" y="792"/>
                  <a:pt x="296" y="792"/>
                </a:cubicBezTo>
                <a:cubicBezTo>
                  <a:pt x="352" y="792"/>
                  <a:pt x="432" y="744"/>
                  <a:pt x="488" y="696"/>
                </a:cubicBezTo>
                <a:cubicBezTo>
                  <a:pt x="544" y="648"/>
                  <a:pt x="576" y="536"/>
                  <a:pt x="632" y="504"/>
                </a:cubicBezTo>
                <a:cubicBezTo>
                  <a:pt x="688" y="472"/>
                  <a:pt x="776" y="536"/>
                  <a:pt x="824" y="504"/>
                </a:cubicBezTo>
                <a:cubicBezTo>
                  <a:pt x="872" y="472"/>
                  <a:pt x="920" y="360"/>
                  <a:pt x="920" y="312"/>
                </a:cubicBezTo>
                <a:cubicBezTo>
                  <a:pt x="920" y="264"/>
                  <a:pt x="880" y="264"/>
                  <a:pt x="824" y="216"/>
                </a:cubicBezTo>
                <a:cubicBezTo>
                  <a:pt x="768" y="168"/>
                  <a:pt x="656" y="48"/>
                  <a:pt x="584" y="24"/>
                </a:cubicBezTo>
                <a:cubicBezTo>
                  <a:pt x="512" y="0"/>
                  <a:pt x="448" y="40"/>
                  <a:pt x="392" y="72"/>
                </a:cubicBezTo>
                <a:cubicBezTo>
                  <a:pt x="336" y="104"/>
                  <a:pt x="312" y="176"/>
                  <a:pt x="248" y="2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6012904" y="4758655"/>
            <a:ext cx="1295400" cy="990600"/>
          </a:xfrm>
          <a:custGeom>
            <a:avLst/>
            <a:gdLst/>
            <a:ahLst/>
            <a:cxnLst>
              <a:cxn ang="0">
                <a:pos x="248" y="216"/>
              </a:cxn>
              <a:cxn ang="0">
                <a:pos x="8" y="312"/>
              </a:cxn>
              <a:cxn ang="0">
                <a:pos x="200" y="504"/>
              </a:cxn>
              <a:cxn ang="0">
                <a:pos x="152" y="600"/>
              </a:cxn>
              <a:cxn ang="0">
                <a:pos x="152" y="696"/>
              </a:cxn>
              <a:cxn ang="0">
                <a:pos x="296" y="792"/>
              </a:cxn>
              <a:cxn ang="0">
                <a:pos x="488" y="696"/>
              </a:cxn>
              <a:cxn ang="0">
                <a:pos x="632" y="504"/>
              </a:cxn>
              <a:cxn ang="0">
                <a:pos x="824" y="504"/>
              </a:cxn>
              <a:cxn ang="0">
                <a:pos x="920" y="312"/>
              </a:cxn>
              <a:cxn ang="0">
                <a:pos x="824" y="216"/>
              </a:cxn>
              <a:cxn ang="0">
                <a:pos x="584" y="24"/>
              </a:cxn>
              <a:cxn ang="0">
                <a:pos x="392" y="72"/>
              </a:cxn>
              <a:cxn ang="0">
                <a:pos x="248" y="216"/>
              </a:cxn>
            </a:cxnLst>
            <a:rect l="0" t="0" r="r" b="b"/>
            <a:pathLst>
              <a:path w="920" h="792">
                <a:moveTo>
                  <a:pt x="248" y="216"/>
                </a:moveTo>
                <a:cubicBezTo>
                  <a:pt x="184" y="256"/>
                  <a:pt x="16" y="264"/>
                  <a:pt x="8" y="312"/>
                </a:cubicBezTo>
                <a:cubicBezTo>
                  <a:pt x="0" y="360"/>
                  <a:pt x="176" y="456"/>
                  <a:pt x="200" y="504"/>
                </a:cubicBezTo>
                <a:cubicBezTo>
                  <a:pt x="224" y="552"/>
                  <a:pt x="160" y="568"/>
                  <a:pt x="152" y="600"/>
                </a:cubicBezTo>
                <a:cubicBezTo>
                  <a:pt x="144" y="632"/>
                  <a:pt x="128" y="664"/>
                  <a:pt x="152" y="696"/>
                </a:cubicBezTo>
                <a:cubicBezTo>
                  <a:pt x="176" y="728"/>
                  <a:pt x="240" y="792"/>
                  <a:pt x="296" y="792"/>
                </a:cubicBezTo>
                <a:cubicBezTo>
                  <a:pt x="352" y="792"/>
                  <a:pt x="432" y="744"/>
                  <a:pt x="488" y="696"/>
                </a:cubicBezTo>
                <a:cubicBezTo>
                  <a:pt x="544" y="648"/>
                  <a:pt x="576" y="536"/>
                  <a:pt x="632" y="504"/>
                </a:cubicBezTo>
                <a:cubicBezTo>
                  <a:pt x="688" y="472"/>
                  <a:pt x="776" y="536"/>
                  <a:pt x="824" y="504"/>
                </a:cubicBezTo>
                <a:cubicBezTo>
                  <a:pt x="872" y="472"/>
                  <a:pt x="920" y="360"/>
                  <a:pt x="920" y="312"/>
                </a:cubicBezTo>
                <a:cubicBezTo>
                  <a:pt x="920" y="264"/>
                  <a:pt x="880" y="264"/>
                  <a:pt x="824" y="216"/>
                </a:cubicBezTo>
                <a:cubicBezTo>
                  <a:pt x="768" y="168"/>
                  <a:pt x="656" y="48"/>
                  <a:pt x="584" y="24"/>
                </a:cubicBezTo>
                <a:cubicBezTo>
                  <a:pt x="512" y="0"/>
                  <a:pt x="448" y="40"/>
                  <a:pt x="392" y="72"/>
                </a:cubicBezTo>
                <a:cubicBezTo>
                  <a:pt x="336" y="104"/>
                  <a:pt x="312" y="176"/>
                  <a:pt x="248" y="2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025229" y="5025355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/>
              <a:t>GM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301829" y="5025355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/>
              <a:t>Internet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225629" y="2739355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/>
              <a:t>WWW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736304" y="3844255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SGML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650704" y="2777455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HTML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574504" y="1863055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XML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593304" y="544445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/>
              <a:t>1960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593304" y="437765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/>
              <a:t>1986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593304" y="308225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/>
              <a:t>1992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593304" y="224405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/>
              <a:t>1997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498304" y="5368255"/>
            <a:ext cx="1711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GM = Generalized</a:t>
            </a:r>
          </a:p>
          <a:p>
            <a:pPr eaLnBrk="1" latinLnBrk="1" hangingPunct="1"/>
            <a:r>
              <a:rPr kumimoji="1" lang="en-US" altLang="ko-KR"/>
              <a:t>          Markup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V="1">
            <a:off x="3422104" y="430145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3422104" y="323465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3345904" y="2320255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4412704" y="232025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6698704" y="315845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>
            <a:off x="5174704" y="30060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H="1" flipV="1">
            <a:off x="5098504" y="2091655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</a:t>
            </a: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Data exchange applications</a:t>
            </a:r>
          </a:p>
          <a:p>
            <a:pPr lvl="1"/>
            <a:r>
              <a:rPr lang="en-US" altLang="ko-KR" smtClean="0"/>
              <a:t>identified domain : XML-EDI</a:t>
            </a:r>
          </a:p>
          <a:p>
            <a:pPr lvl="1"/>
            <a:r>
              <a:rPr lang="en-US" altLang="ko-KR" smtClean="0"/>
              <a:t>general meta-data part : MCF, XML-Data, RDF</a:t>
            </a:r>
          </a:p>
          <a:p>
            <a:r>
              <a:rPr lang="en-US" altLang="ko-KR" smtClean="0"/>
              <a:t>Document publishing applications</a:t>
            </a:r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85</TotalTime>
  <Words>269</Words>
  <Application>Microsoft Office PowerPoint</Application>
  <PresentationFormat>화면 슬라이드 쇼(4:3)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Times New Roman</vt:lpstr>
      <vt:lpstr>굴림</vt:lpstr>
      <vt:lpstr>Arial Black</vt:lpstr>
      <vt:lpstr>Arial</vt:lpstr>
      <vt:lpstr>SNU IDB Lab.</vt:lpstr>
      <vt:lpstr>XML Overview</vt:lpstr>
      <vt:lpstr>Table of Contents</vt:lpstr>
      <vt:lpstr>What is XML ?</vt:lpstr>
      <vt:lpstr>What is XML ?</vt:lpstr>
      <vt:lpstr>What is XML ?</vt:lpstr>
      <vt:lpstr>What is XML ?</vt:lpstr>
      <vt:lpstr>What is XML ?</vt:lpstr>
      <vt:lpstr>The Origin of XML</vt:lpstr>
      <vt:lpstr>Applications</vt:lpstr>
      <vt:lpstr>Applications</vt:lpstr>
    </vt:vector>
  </TitlesOfParts>
  <Company>서울대학교 컴퓨터공학과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Overview</dc:title>
  <dc:creator>학과사무실</dc:creator>
  <cp:lastModifiedBy>idb</cp:lastModifiedBy>
  <cp:revision>11</cp:revision>
  <cp:lastPrinted>1997-02-26T15:00:00Z</cp:lastPrinted>
  <dcterms:created xsi:type="dcterms:W3CDTF">1999-09-19T23:58:23Z</dcterms:created>
  <dcterms:modified xsi:type="dcterms:W3CDTF">2011-06-22T05:25:48Z</dcterms:modified>
</cp:coreProperties>
</file>