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7" r:id="rId12"/>
    <p:sldId id="309" r:id="rId13"/>
    <p:sldId id="332" r:id="rId14"/>
    <p:sldId id="312" r:id="rId15"/>
    <p:sldId id="310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29" r:id="rId31"/>
    <p:sldId id="330" r:id="rId32"/>
    <p:sldId id="33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EAE9"/>
    <a:srgbClr val="7A0000"/>
    <a:srgbClr val="460000"/>
    <a:srgbClr val="800000"/>
    <a:srgbClr val="85A7D1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4489" autoAdjust="0"/>
  </p:normalViewPr>
  <p:slideViewPr>
    <p:cSldViewPr>
      <p:cViewPr varScale="1">
        <p:scale>
          <a:sx n="99" d="100"/>
          <a:sy n="99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Erasure: JVM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레벨의 호환성을 위해서 컴파일 시에 </a:t>
            </a:r>
            <a:r>
              <a:rPr lang="ko-KR" altLang="en-US" baseline="0" dirty="0" err="1" smtClean="0"/>
              <a:t>제네릭</a:t>
            </a:r>
            <a:r>
              <a:rPr lang="ko-KR" altLang="en-US" baseline="0" dirty="0" smtClean="0"/>
              <a:t> 타입 정보를 삭제해버리는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32</a:t>
            </a:r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32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O’Reilly –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: The Definitive Guide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800" dirty="0" smtClean="0"/>
              <a:t>Ch.7 </a:t>
            </a:r>
            <a:r>
              <a:rPr lang="en-US" altLang="ko-KR" sz="3800" dirty="0" err="1" smtClean="0"/>
              <a:t>MapReduce</a:t>
            </a:r>
            <a:r>
              <a:rPr lang="en-US" altLang="ko-KR" sz="3800" dirty="0" smtClean="0"/>
              <a:t> Types and Formats</a:t>
            </a:r>
            <a:endParaRPr lang="ko-KR" altLang="en-US" sz="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4286256"/>
            <a:ext cx="7758122" cy="1071570"/>
          </a:xfrm>
        </p:spPr>
        <p:txBody>
          <a:bodyPr/>
          <a:lstStyle/>
          <a:p>
            <a:r>
              <a:rPr lang="en-US" altLang="ko-KR" dirty="0" smtClean="0"/>
              <a:t>29 July 2010</a:t>
            </a:r>
          </a:p>
          <a:p>
            <a:r>
              <a:rPr lang="en-US" altLang="ko-KR" dirty="0" err="1" smtClean="0"/>
              <a:t>Taikyoung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 Types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Input Formats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Input Splits and Records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Text Input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Binary Input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Multiple Inputs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</a:rPr>
              <a:t>Database Input(and Output)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Output Formats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InputSplit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org.apache.hadoop.mapred</a:t>
            </a:r>
            <a:r>
              <a:rPr lang="en-US" altLang="ko-KR" sz="1800" dirty="0" smtClean="0"/>
              <a:t> package)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b="1" dirty="0" smtClean="0"/>
              <a:t>chunk</a:t>
            </a:r>
            <a:r>
              <a:rPr lang="en-US" altLang="ko-KR" dirty="0" smtClean="0"/>
              <a:t> of the input processed by a single map</a:t>
            </a:r>
          </a:p>
          <a:p>
            <a:pPr lvl="1"/>
            <a:r>
              <a:rPr lang="en-US" altLang="ko-KR" dirty="0" smtClean="0"/>
              <a:t>Each split is divided into records</a:t>
            </a:r>
          </a:p>
          <a:p>
            <a:pPr lvl="1"/>
            <a:r>
              <a:rPr lang="en-US" altLang="ko-KR" dirty="0" smtClean="0"/>
              <a:t>Split is just a reference to the data (Doesn’t contain the input data)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Ordering the splits </a:t>
            </a:r>
          </a:p>
          <a:p>
            <a:pPr lvl="1"/>
            <a:r>
              <a:rPr lang="en-US" altLang="ko-KR" dirty="0" smtClean="0"/>
              <a:t>To process the largest split first (minimize the job runtime)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142984"/>
            <a:ext cx="34956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- </a:t>
            </a:r>
            <a:r>
              <a:rPr lang="en-US" altLang="ko-KR" sz="3100" dirty="0" err="1" smtClean="0"/>
              <a:t>InputFormat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Create the input splits, and dividing them into records</a:t>
            </a:r>
          </a:p>
          <a:p>
            <a:r>
              <a:rPr lang="en-US" altLang="ko-KR" sz="2000" b="1" dirty="0" err="1" smtClean="0"/>
              <a:t>numSplits</a:t>
            </a:r>
            <a:r>
              <a:rPr lang="en-US" altLang="ko-KR" sz="2000" dirty="0" smtClean="0"/>
              <a:t> argument of </a:t>
            </a:r>
            <a:r>
              <a:rPr lang="en-US" altLang="ko-KR" sz="2000" dirty="0" err="1" smtClean="0"/>
              <a:t>getSplits</a:t>
            </a:r>
            <a:r>
              <a:rPr lang="en-US" altLang="ko-KR" sz="2000" dirty="0" smtClean="0"/>
              <a:t>() method is a hint</a:t>
            </a:r>
          </a:p>
          <a:p>
            <a:pPr lvl="1"/>
            <a:r>
              <a:rPr lang="en-US" altLang="ko-KR" sz="1800" dirty="0" err="1" smtClean="0"/>
              <a:t>InputFormat</a:t>
            </a:r>
            <a:r>
              <a:rPr lang="en-US" altLang="ko-KR" sz="1800" dirty="0" smtClean="0"/>
              <a:t> is free to return a different number of splits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The client sends the calculated splits to the </a:t>
            </a:r>
            <a:r>
              <a:rPr lang="en-US" altLang="ko-KR" sz="2000" dirty="0" err="1" smtClean="0"/>
              <a:t>jobtracker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Schedule map tasks to process on the </a:t>
            </a:r>
            <a:r>
              <a:rPr lang="en-US" altLang="ko-KR" sz="1800" dirty="0" err="1" smtClean="0"/>
              <a:t>tasktrackers</a:t>
            </a:r>
            <a:endParaRPr lang="en-US" altLang="ko-KR" sz="1800" dirty="0" smtClean="0"/>
          </a:p>
          <a:p>
            <a:r>
              <a:rPr lang="en-US" altLang="ko-KR" sz="2000" dirty="0" err="1" smtClean="0"/>
              <a:t>RecordReader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Iterate over records</a:t>
            </a:r>
          </a:p>
          <a:p>
            <a:pPr lvl="1"/>
            <a:r>
              <a:rPr lang="en-US" altLang="ko-KR" sz="1800" dirty="0" smtClean="0"/>
              <a:t>Used by the map task to generate record key-value pairs</a:t>
            </a:r>
          </a:p>
          <a:p>
            <a:pPr lvl="2"/>
            <a:endParaRPr lang="en-US" altLang="ko-KR" sz="1600" dirty="0" smtClean="0"/>
          </a:p>
          <a:p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572008"/>
            <a:ext cx="5543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- </a:t>
            </a:r>
            <a:r>
              <a:rPr lang="en-US" altLang="ko-KR" dirty="0" err="1" smtClean="0"/>
              <a:t>FileInputFormat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base class for all </a:t>
            </a:r>
            <a:r>
              <a:rPr lang="en-US" altLang="ko-KR" sz="2000" dirty="0" err="1" smtClean="0"/>
              <a:t>InputFormat</a:t>
            </a:r>
            <a:r>
              <a:rPr lang="en-US" altLang="ko-KR" sz="2000" dirty="0" smtClean="0"/>
              <a:t> that use files as their data source</a:t>
            </a:r>
            <a:endParaRPr lang="ko-KR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39571"/>
            <a:ext cx="6357982" cy="49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- </a:t>
            </a:r>
            <a:r>
              <a:rPr lang="en-US" altLang="ko-KR" dirty="0" err="1" smtClean="0"/>
              <a:t>FileInputFormat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FileInputFormat</a:t>
            </a:r>
            <a:r>
              <a:rPr lang="en-US" altLang="ko-KR" dirty="0" smtClean="0"/>
              <a:t> offers 4 static methods for setting a </a:t>
            </a:r>
            <a:r>
              <a:rPr lang="en-US" altLang="ko-KR" dirty="0" err="1" smtClean="0"/>
              <a:t>JobConf’s</a:t>
            </a:r>
            <a:r>
              <a:rPr lang="en-US" altLang="ko-KR" dirty="0" smtClean="0"/>
              <a:t> input paths</a:t>
            </a:r>
          </a:p>
          <a:p>
            <a:pPr lvl="1"/>
            <a:r>
              <a:rPr lang="en-US" altLang="ko-KR" dirty="0" err="1" smtClean="0"/>
              <a:t>addInputPath</a:t>
            </a:r>
            <a:r>
              <a:rPr lang="en-US" altLang="ko-KR" dirty="0" smtClean="0"/>
              <a:t>() and </a:t>
            </a:r>
            <a:r>
              <a:rPr lang="en-US" altLang="ko-KR" dirty="0" err="1" smtClean="0"/>
              <a:t>addInputPaths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Add a path or paths to the list of inputs</a:t>
            </a:r>
          </a:p>
          <a:p>
            <a:pPr lvl="2"/>
            <a:r>
              <a:rPr lang="en-US" altLang="ko-KR" dirty="0" smtClean="0"/>
              <a:t>Can call these methods repeatedly</a:t>
            </a:r>
          </a:p>
          <a:p>
            <a:pPr lvl="1"/>
            <a:r>
              <a:rPr lang="en-US" altLang="ko-KR" dirty="0" err="1" smtClean="0"/>
              <a:t>setInputPaths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Set entire list of paths in one time </a:t>
            </a:r>
            <a:r>
              <a:rPr lang="en-US" altLang="ko-KR" sz="1600" dirty="0" smtClean="0"/>
              <a:t>(Replacing any paths that were set in previous calls)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path may represent</a:t>
            </a:r>
          </a:p>
          <a:p>
            <a:pPr lvl="2"/>
            <a:r>
              <a:rPr lang="en-US" altLang="ko-KR" dirty="0" smtClean="0"/>
              <a:t>A file</a:t>
            </a:r>
          </a:p>
          <a:p>
            <a:pPr lvl="2"/>
            <a:r>
              <a:rPr lang="en-US" altLang="ko-KR" dirty="0" smtClean="0"/>
              <a:t>A directory (consider all files in the directory as input)</a:t>
            </a:r>
          </a:p>
          <a:p>
            <a:pPr lvl="3"/>
            <a:r>
              <a:rPr lang="en-US" altLang="ko-KR" dirty="0" smtClean="0"/>
              <a:t>Error when subdirectory exists (solved by glob or filter)</a:t>
            </a:r>
          </a:p>
          <a:p>
            <a:pPr lvl="2"/>
            <a:r>
              <a:rPr lang="en-US" altLang="ko-KR" dirty="0" smtClean="0"/>
              <a:t>A collection of files and directories by using a glob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75" y="1142984"/>
            <a:ext cx="713422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- </a:t>
            </a:r>
            <a:r>
              <a:rPr lang="en-US" altLang="ko-KR" dirty="0" err="1" smtClean="0"/>
              <a:t>FileInputFormat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Filters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FileInputFormat</a:t>
            </a:r>
            <a:r>
              <a:rPr lang="en-US" altLang="ko-KR" dirty="0" smtClean="0"/>
              <a:t> as a default filter	</a:t>
            </a:r>
          </a:p>
          <a:p>
            <a:pPr lvl="2"/>
            <a:r>
              <a:rPr lang="en-US" altLang="ko-KR" dirty="0" smtClean="0"/>
              <a:t>Exclude hidden files 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setInputPathFilter</a:t>
            </a:r>
            <a:r>
              <a:rPr lang="en-US" altLang="ko-KR" dirty="0" smtClean="0"/>
              <a:t>() method</a:t>
            </a:r>
          </a:p>
          <a:p>
            <a:pPr lvl="2"/>
            <a:r>
              <a:rPr lang="en-US" altLang="ko-KR" dirty="0" smtClean="0"/>
              <a:t>Act in addition to the default filter</a:t>
            </a:r>
          </a:p>
          <a:p>
            <a:pPr lvl="2"/>
            <a:r>
              <a:rPr lang="en-US" altLang="ko-KR" dirty="0" smtClean="0"/>
              <a:t>Refer page 61</a:t>
            </a:r>
          </a:p>
          <a:p>
            <a:pPr lvl="3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– </a:t>
            </a:r>
            <a:r>
              <a:rPr lang="en-US" altLang="ko-KR" sz="3100" dirty="0" err="1" smtClean="0"/>
              <a:t>FileInputFormat</a:t>
            </a:r>
            <a:r>
              <a:rPr lang="en-US" altLang="ko-KR" sz="3100" dirty="0" smtClean="0"/>
              <a:t> input splits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FileInputFormat</a:t>
            </a:r>
            <a:r>
              <a:rPr lang="en-US" altLang="ko-KR" dirty="0" smtClean="0"/>
              <a:t> splits only large files that larger than an HDFS block</a:t>
            </a:r>
          </a:p>
          <a:p>
            <a:pPr lvl="1"/>
            <a:r>
              <a:rPr lang="en-US" altLang="ko-KR" dirty="0" smtClean="0"/>
              <a:t>Normally the split size is the size of an HDFS block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Possible to control the split size</a:t>
            </a:r>
          </a:p>
          <a:p>
            <a:pPr lvl="1"/>
            <a:r>
              <a:rPr lang="en-US" altLang="ko-KR" dirty="0" smtClean="0"/>
              <a:t>Effect maximum split size: The maximum size is less than block size</a:t>
            </a:r>
          </a:p>
          <a:p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714752"/>
            <a:ext cx="7972425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– </a:t>
            </a:r>
            <a:r>
              <a:rPr lang="en-US" altLang="ko-KR" sz="3100" dirty="0" err="1" smtClean="0"/>
              <a:t>FileInputFormat</a:t>
            </a:r>
            <a:r>
              <a:rPr lang="en-US" altLang="ko-KR" sz="3100" dirty="0" smtClean="0"/>
              <a:t> input splits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split size calculation (</a:t>
            </a:r>
            <a:r>
              <a:rPr lang="en-US" altLang="ko-KR" dirty="0" err="1" smtClean="0"/>
              <a:t>computeSplitSize</a:t>
            </a:r>
            <a:r>
              <a:rPr lang="en-US" altLang="ko-KR" dirty="0" smtClean="0"/>
              <a:t>() method)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By default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Split size is </a:t>
            </a:r>
            <a:r>
              <a:rPr lang="en-US" altLang="ko-KR" dirty="0" err="1" smtClean="0"/>
              <a:t>blockSize</a:t>
            </a:r>
            <a:endParaRPr lang="en-US" altLang="ko-KR" dirty="0" smtClean="0"/>
          </a:p>
          <a:p>
            <a:r>
              <a:rPr lang="en-US" altLang="ko-KR" dirty="0" smtClean="0"/>
              <a:t>Control the split size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71612"/>
            <a:ext cx="4086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428868"/>
            <a:ext cx="3343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3550126"/>
            <a:ext cx="6357982" cy="3022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타원 7"/>
          <p:cNvSpPr/>
          <p:nvPr/>
        </p:nvSpPr>
        <p:spPr>
          <a:xfrm>
            <a:off x="2390360" y="5857892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09627" y="5857892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– </a:t>
            </a:r>
            <a:r>
              <a:rPr lang="en-US" altLang="ko-KR" sz="2200" dirty="0" smtClean="0"/>
              <a:t>Small files and </a:t>
            </a:r>
            <a:r>
              <a:rPr lang="en-US" altLang="ko-KR" sz="2200" dirty="0" err="1" smtClean="0"/>
              <a:t>CombineFileInputFormat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Hadoop</a:t>
            </a:r>
            <a:r>
              <a:rPr lang="en-US" altLang="ko-KR" sz="2000" dirty="0" smtClean="0"/>
              <a:t> works better with a small number of large files than a large number of small files</a:t>
            </a:r>
          </a:p>
          <a:p>
            <a:pPr lvl="1"/>
            <a:r>
              <a:rPr lang="en-US" altLang="ko-KR" sz="1800" dirty="0" err="1" smtClean="0"/>
              <a:t>FileInputFormat</a:t>
            </a:r>
            <a:r>
              <a:rPr lang="en-US" altLang="ko-KR" sz="1800" dirty="0" smtClean="0"/>
              <a:t> generates splits that each split is all or part of a single file</a:t>
            </a:r>
          </a:p>
          <a:p>
            <a:pPr lvl="1"/>
            <a:r>
              <a:rPr lang="en-US" altLang="ko-KR" sz="1800" dirty="0" smtClean="0"/>
              <a:t>Bookkeeping overhead with a lot of small input data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Use </a:t>
            </a:r>
            <a:r>
              <a:rPr lang="en-US" altLang="ko-KR" sz="2000" dirty="0" err="1" smtClean="0"/>
              <a:t>CombineFileInputFormat</a:t>
            </a:r>
            <a:r>
              <a:rPr lang="en-US" altLang="ko-KR" sz="2000" dirty="0" smtClean="0"/>
              <a:t> to pack many files into splits</a:t>
            </a:r>
          </a:p>
          <a:p>
            <a:pPr lvl="1"/>
            <a:r>
              <a:rPr lang="en-US" altLang="ko-KR" sz="1800" dirty="0" smtClean="0"/>
              <a:t>Designed to work well with small files</a:t>
            </a:r>
          </a:p>
          <a:p>
            <a:pPr lvl="1"/>
            <a:r>
              <a:rPr lang="en-US" altLang="ko-KR" sz="1800" dirty="0" smtClean="0"/>
              <a:t>Take node and rack locality when packing blocks into split</a:t>
            </a:r>
          </a:p>
          <a:p>
            <a:pPr lvl="1"/>
            <a:r>
              <a:rPr lang="en-US" altLang="ko-KR" sz="1800" dirty="0" smtClean="0"/>
              <a:t>Worth when already have a large number of small files in HDFS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Avoiding the many small files is a good idea</a:t>
            </a:r>
          </a:p>
          <a:p>
            <a:pPr lvl="1"/>
            <a:r>
              <a:rPr lang="en-US" altLang="ko-KR" sz="1800" dirty="0" smtClean="0"/>
              <a:t>Reduce the number of seeks </a:t>
            </a:r>
          </a:p>
          <a:p>
            <a:pPr lvl="1"/>
            <a:r>
              <a:rPr lang="en-US" altLang="ko-KR" sz="1800" dirty="0" smtClean="0"/>
              <a:t>Merge small files into larger files by using a </a:t>
            </a:r>
            <a:r>
              <a:rPr lang="en-US" altLang="ko-KR" sz="1800" dirty="0" err="1" smtClean="0"/>
              <a:t>SequenceFile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– </a:t>
            </a:r>
            <a:r>
              <a:rPr lang="en-US" altLang="ko-KR" sz="2200" dirty="0" smtClean="0"/>
              <a:t>Preventing splitting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application don’t want files to be split</a:t>
            </a:r>
          </a:p>
          <a:p>
            <a:pPr lvl="1"/>
            <a:r>
              <a:rPr lang="en-US" altLang="ko-KR" dirty="0" smtClean="0"/>
              <a:t>Want to process entire data by a single </a:t>
            </a:r>
            <a:r>
              <a:rPr lang="en-US" altLang="ko-KR" dirty="0" err="1" smtClean="0"/>
              <a:t>mapper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Two ways of ensuring an existing file is not split</a:t>
            </a:r>
          </a:p>
          <a:p>
            <a:pPr lvl="1"/>
            <a:r>
              <a:rPr lang="en-US" altLang="ko-KR" dirty="0" smtClean="0"/>
              <a:t>Set the minimum split size larger than the largest file size</a:t>
            </a:r>
          </a:p>
          <a:p>
            <a:pPr lvl="1"/>
            <a:r>
              <a:rPr lang="en-US" altLang="ko-KR" dirty="0" smtClean="0"/>
              <a:t>Override the </a:t>
            </a:r>
            <a:r>
              <a:rPr lang="en-US" altLang="ko-KR" dirty="0" err="1" smtClean="0"/>
              <a:t>isSplitable</a:t>
            </a:r>
            <a:r>
              <a:rPr lang="en-US" altLang="ko-KR" dirty="0" smtClean="0"/>
              <a:t>() method to return </a:t>
            </a:r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 Types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Input Formats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Output Formats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00034" y="1752600"/>
            <a:ext cx="7500990" cy="485775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Splits and Records – </a:t>
            </a:r>
            <a:r>
              <a:rPr lang="en-US" altLang="ko-KR" sz="2200" dirty="0" smtClean="0"/>
              <a:t>Processing a whole file as a record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WholeFileRecordReader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Take a </a:t>
            </a:r>
            <a:r>
              <a:rPr lang="en-US" altLang="ko-KR" sz="1800" dirty="0" err="1" smtClean="0"/>
              <a:t>FileSplit</a:t>
            </a:r>
            <a:r>
              <a:rPr lang="en-US" altLang="ko-KR" sz="1800" dirty="0" smtClean="0"/>
              <a:t> and convert it into a single record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086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109912"/>
            <a:ext cx="59340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2967036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6286520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38" y="6357958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6" y="2071678"/>
            <a:ext cx="5048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7358082" y="1857364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모서리가 둥근 직사각형 12"/>
          <p:cNvSpPr/>
          <p:nvPr/>
        </p:nvSpPr>
        <p:spPr>
          <a:xfrm>
            <a:off x="1571604" y="3519688"/>
            <a:ext cx="785818" cy="142876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43108" y="4714884"/>
            <a:ext cx="714380" cy="214314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Input - </a:t>
            </a:r>
            <a:r>
              <a:rPr lang="en-US" altLang="ko-KR" sz="2700" dirty="0" err="1" smtClean="0"/>
              <a:t>TextInputFormat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TextInputFormat</a:t>
            </a:r>
            <a:r>
              <a:rPr lang="en-US" altLang="ko-KR" sz="2000" dirty="0" smtClean="0"/>
              <a:t> is the default </a:t>
            </a:r>
            <a:r>
              <a:rPr lang="en-US" altLang="ko-KR" sz="2000" dirty="0" err="1" smtClean="0"/>
              <a:t>InputFormat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Key: The byte offset of the beginning of the line 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LongWritable</a:t>
            </a:r>
            <a:r>
              <a:rPr lang="en-US" altLang="ko-KR" sz="1600" dirty="0" smtClean="0"/>
              <a:t>) ; Not line number</a:t>
            </a:r>
          </a:p>
          <a:p>
            <a:pPr lvl="1"/>
            <a:r>
              <a:rPr lang="en-US" altLang="ko-KR" sz="1600" dirty="0" smtClean="0"/>
              <a:t>Value: The contents of the line excluding any line terminators (</a:t>
            </a:r>
            <a:r>
              <a:rPr lang="en-US" altLang="ko-KR" sz="1600" dirty="0" smtClean="0">
                <a:solidFill>
                  <a:srgbClr val="FF0000"/>
                </a:solidFill>
              </a:rPr>
              <a:t>Text</a:t>
            </a:r>
            <a:r>
              <a:rPr lang="en-US" altLang="ko-KR" sz="1600" dirty="0" smtClean="0"/>
              <a:t>) </a:t>
            </a:r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r>
              <a:rPr lang="en-US" altLang="ko-KR" sz="2000" dirty="0" smtClean="0"/>
              <a:t>Each split knows the size of the preceding splits</a:t>
            </a:r>
          </a:p>
          <a:p>
            <a:pPr lvl="1"/>
            <a:r>
              <a:rPr lang="en-US" altLang="ko-KR" sz="1600" dirty="0" smtClean="0"/>
              <a:t>A global file offset = The offsets within the split + The size of preceding splits</a:t>
            </a:r>
          </a:p>
          <a:p>
            <a:endParaRPr lang="en-US" altLang="ko-KR" sz="1800" dirty="0" smtClean="0"/>
          </a:p>
          <a:p>
            <a:r>
              <a:rPr lang="en-US" altLang="ko-KR" sz="2000" dirty="0" smtClean="0"/>
              <a:t>The logical records do not usually fit into HDFS</a:t>
            </a:r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14554"/>
            <a:ext cx="29622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214554"/>
            <a:ext cx="3362325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톱니 모양의 오른쪽 화살표 17"/>
          <p:cNvSpPr/>
          <p:nvPr/>
        </p:nvSpPr>
        <p:spPr>
          <a:xfrm>
            <a:off x="3786182" y="2500306"/>
            <a:ext cx="1071570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710133"/>
            <a:ext cx="79343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Input - </a:t>
            </a:r>
            <a:r>
              <a:rPr lang="en-US" altLang="ko-KR" sz="2700" dirty="0" err="1" smtClean="0"/>
              <a:t>NLineInputFormat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Each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receives a variable number of lines of input using:</a:t>
            </a:r>
          </a:p>
          <a:p>
            <a:pPr lvl="1"/>
            <a:r>
              <a:rPr lang="en-US" altLang="ko-KR" sz="1800" b="1" dirty="0" err="1" smtClean="0"/>
              <a:t>TextInputFormat</a:t>
            </a:r>
            <a:r>
              <a:rPr lang="en-US" altLang="ko-KR" sz="1800" dirty="0" smtClean="0"/>
              <a:t>, </a:t>
            </a:r>
            <a:r>
              <a:rPr lang="en-US" altLang="ko-KR" sz="1800" b="1" dirty="0" err="1" smtClean="0"/>
              <a:t>KeyValueTextInputFormat</a:t>
            </a:r>
            <a:endParaRPr lang="en-US" altLang="ko-KR" sz="1800" b="1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dirty="0" smtClean="0"/>
              <a:t>To receive a fixed number of lines of input, use</a:t>
            </a:r>
          </a:p>
          <a:p>
            <a:pPr lvl="1"/>
            <a:r>
              <a:rPr lang="en-US" altLang="ko-KR" sz="1800" b="1" dirty="0" err="1" smtClean="0"/>
              <a:t>NLineInputFormat</a:t>
            </a:r>
            <a:r>
              <a:rPr lang="en-US" altLang="ko-KR" sz="1800" dirty="0" smtClean="0"/>
              <a:t> as </a:t>
            </a:r>
            <a:r>
              <a:rPr lang="en-US" altLang="ko-KR" sz="1800" dirty="0" err="1" smtClean="0"/>
              <a:t>InputFormat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N: The number of lines of input </a:t>
            </a:r>
          </a:p>
          <a:p>
            <a:pPr lvl="2"/>
            <a:r>
              <a:rPr lang="en-US" altLang="ko-KR" sz="1600" dirty="0" smtClean="0"/>
              <a:t>Control N in </a:t>
            </a:r>
            <a:r>
              <a:rPr lang="en-US" altLang="ko-KR" sz="1600" b="1" dirty="0" err="1" smtClean="0"/>
              <a:t>Mapred.line.input.format.linespermap</a:t>
            </a:r>
            <a:r>
              <a:rPr lang="en-US" altLang="ko-KR" sz="1600" dirty="0" smtClean="0"/>
              <a:t> property</a:t>
            </a:r>
          </a:p>
          <a:p>
            <a:pPr lvl="1"/>
            <a:r>
              <a:rPr lang="en-US" altLang="ko-KR" sz="1800" dirty="0" smtClean="0"/>
              <a:t>Inefficient if a map task takes a small number of lines of input </a:t>
            </a:r>
          </a:p>
          <a:p>
            <a:pPr lvl="2"/>
            <a:r>
              <a:rPr lang="en-US" altLang="ko-KR" sz="1600" dirty="0" smtClean="0"/>
              <a:t>Due to task setup overhead</a:t>
            </a:r>
          </a:p>
          <a:p>
            <a:pPr lvl="1"/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Input - </a:t>
            </a:r>
            <a:r>
              <a:rPr lang="en-US" altLang="ko-KR" sz="2700" dirty="0" smtClean="0"/>
              <a:t>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Use </a:t>
            </a:r>
            <a:r>
              <a:rPr lang="en-US" altLang="ko-KR" sz="2000" b="1" dirty="0" err="1" smtClean="0"/>
              <a:t>StreamXmlRecordReader</a:t>
            </a:r>
            <a:r>
              <a:rPr lang="en-US" altLang="ko-KR" sz="2000" dirty="0" smtClean="0"/>
              <a:t> class for XML</a:t>
            </a:r>
          </a:p>
          <a:p>
            <a:pPr lvl="1"/>
            <a:r>
              <a:rPr lang="en-US" altLang="ko-KR" sz="1600" b="1" dirty="0" err="1" smtClean="0"/>
              <a:t>Org.apache.hadoop.streaming</a:t>
            </a:r>
            <a:r>
              <a:rPr lang="en-US" altLang="ko-KR" sz="1600" dirty="0" smtClean="0"/>
              <a:t> package</a:t>
            </a:r>
          </a:p>
          <a:p>
            <a:pPr lvl="1"/>
            <a:r>
              <a:rPr lang="en-US" altLang="ko-KR" sz="1600" dirty="0" smtClean="0"/>
              <a:t>Set </a:t>
            </a:r>
            <a:r>
              <a:rPr lang="en-US" altLang="ko-KR" sz="1600" dirty="0" err="1" smtClean="0"/>
              <a:t>stream.recordreader.class</a:t>
            </a:r>
            <a:r>
              <a:rPr lang="en-US" altLang="ko-KR" sz="1600" dirty="0" smtClean="0"/>
              <a:t> to </a:t>
            </a:r>
            <a:r>
              <a:rPr lang="en-US" altLang="ko-KR" sz="1600" dirty="0" err="1" smtClean="0"/>
              <a:t>org.apache.hadoop.streamin.StreamXmlRecordReader</a:t>
            </a: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Binary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SequenceFileInputFormat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Hadoop’s</a:t>
            </a:r>
            <a:r>
              <a:rPr lang="en-US" altLang="ko-KR" sz="1600" dirty="0" smtClean="0"/>
              <a:t> sequence file format stores sequences of binary key-value pairs</a:t>
            </a:r>
          </a:p>
          <a:p>
            <a:pPr lvl="2"/>
            <a:r>
              <a:rPr lang="en-US" altLang="ko-KR" sz="1400" dirty="0" smtClean="0"/>
              <a:t>Data is </a:t>
            </a:r>
            <a:r>
              <a:rPr lang="en-US" altLang="ko-KR" sz="1400" dirty="0" err="1" smtClean="0"/>
              <a:t>splittable</a:t>
            </a:r>
            <a:r>
              <a:rPr lang="en-US" altLang="ko-KR" sz="1400" dirty="0" smtClean="0"/>
              <a:t> (Data has sync points)</a:t>
            </a:r>
          </a:p>
          <a:p>
            <a:pPr lvl="2"/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SequenceFileInputFormat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en-US" altLang="ko-KR" sz="2000" dirty="0" err="1" smtClean="0"/>
              <a:t>SequenceFileAsTextInputFormat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Convert the sequence file’s keys and values to Text objects </a:t>
            </a:r>
          </a:p>
          <a:p>
            <a:pPr lvl="2"/>
            <a:r>
              <a:rPr lang="en-US" altLang="ko-KR" sz="1600" dirty="0" smtClean="0"/>
              <a:t>Use </a:t>
            </a:r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 method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SequenceFileAsBinaryInputFormat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Retrieve the sequence file’s keys and values as opaque binary objects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Input Formats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Multiple Inputs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Use </a:t>
            </a:r>
            <a:r>
              <a:rPr lang="en-US" altLang="ko-KR" sz="2000" dirty="0" err="1" smtClean="0"/>
              <a:t>MultipleInput</a:t>
            </a:r>
            <a:r>
              <a:rPr lang="en-US" altLang="ko-KR" sz="2000" dirty="0" smtClean="0"/>
              <a:t> when</a:t>
            </a:r>
          </a:p>
          <a:p>
            <a:pPr lvl="1"/>
            <a:r>
              <a:rPr lang="en-US" altLang="ko-KR" sz="1800" dirty="0" smtClean="0"/>
              <a:t>Have data sources that provide the same type of data </a:t>
            </a:r>
            <a:r>
              <a:rPr lang="en-US" altLang="ko-KR" sz="1800" smtClean="0"/>
              <a:t>but in different </a:t>
            </a:r>
            <a:r>
              <a:rPr lang="en-US" altLang="ko-KR" sz="1800" dirty="0" smtClean="0"/>
              <a:t>formats</a:t>
            </a:r>
          </a:p>
          <a:p>
            <a:pPr lvl="2"/>
            <a:r>
              <a:rPr lang="en-US" altLang="ko-KR" sz="1600" dirty="0" smtClean="0"/>
              <a:t>Need to be parsed differently</a:t>
            </a:r>
          </a:p>
          <a:p>
            <a:pPr lvl="2"/>
            <a:r>
              <a:rPr lang="en-US" altLang="ko-KR" sz="1600" dirty="0" smtClean="0"/>
              <a:t>Ex) One might be tab-separated plain </a:t>
            </a:r>
            <a:r>
              <a:rPr lang="en-US" altLang="ko-KR" sz="1600" dirty="0" smtClean="0">
                <a:solidFill>
                  <a:srgbClr val="FF0000"/>
                </a:solidFill>
              </a:rPr>
              <a:t>text</a:t>
            </a:r>
            <a:r>
              <a:rPr lang="en-US" altLang="ko-KR" sz="1600" dirty="0" smtClean="0"/>
              <a:t>, the other a </a:t>
            </a:r>
            <a:r>
              <a:rPr lang="en-US" altLang="ko-KR" sz="1600" dirty="0" smtClean="0">
                <a:solidFill>
                  <a:srgbClr val="FF0000"/>
                </a:solidFill>
              </a:rPr>
              <a:t>binary sequence file</a:t>
            </a: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Use different </a:t>
            </a:r>
            <a:r>
              <a:rPr lang="en-US" altLang="ko-KR" dirty="0" err="1" smtClean="0"/>
              <a:t>mappers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map outputs have the same types</a:t>
            </a:r>
          </a:p>
          <a:p>
            <a:pPr lvl="2"/>
            <a:r>
              <a:rPr lang="en-US" altLang="ko-KR" dirty="0" smtClean="0"/>
              <a:t>Reducers are not aware of the different </a:t>
            </a:r>
            <a:r>
              <a:rPr lang="en-US" altLang="ko-KR" dirty="0" err="1" smtClean="0"/>
              <a:t>mappers</a:t>
            </a:r>
            <a:endParaRPr lang="en-US" altLang="ko-KR" dirty="0" smtClean="0"/>
          </a:p>
          <a:p>
            <a:pPr lvl="2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14620"/>
            <a:ext cx="6500858" cy="955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 Types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Input Formats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Output Formats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Text Output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Binary Output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Multiple Outputs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Lazy Output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</a:rPr>
              <a:t>Database Output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Output Formats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OutputFormat</a:t>
            </a:r>
            <a:r>
              <a:rPr lang="en-US" altLang="ko-KR" dirty="0" smtClean="0"/>
              <a:t> class hierarchy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14488"/>
            <a:ext cx="6072230" cy="423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Output Formats</a:t>
            </a:r>
            <a:br>
              <a:rPr lang="en-US" altLang="ko-KR" sz="2200" dirty="0" smtClean="0"/>
            </a:br>
            <a:r>
              <a:rPr lang="en-US" altLang="ko-KR" dirty="0" smtClean="0"/>
              <a:t>Text Output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TextOutputFormat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(default) </a:t>
            </a:r>
          </a:p>
          <a:p>
            <a:pPr lvl="1"/>
            <a:r>
              <a:rPr lang="en-US" altLang="ko-KR" dirty="0" smtClean="0"/>
              <a:t>Write records as lines of text</a:t>
            </a:r>
          </a:p>
          <a:p>
            <a:pPr lvl="1"/>
            <a:r>
              <a:rPr lang="en-US" altLang="ko-KR" dirty="0" smtClean="0"/>
              <a:t>Keys and Values may be of any type </a:t>
            </a:r>
          </a:p>
          <a:p>
            <a:pPr lvl="2"/>
            <a:r>
              <a:rPr lang="en-US" altLang="ko-KR" dirty="0" smtClean="0"/>
              <a:t>It calls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method</a:t>
            </a:r>
          </a:p>
          <a:p>
            <a:pPr lvl="1"/>
            <a:r>
              <a:rPr lang="en-US" altLang="ko-KR" dirty="0" smtClean="0"/>
              <a:t>Each key-value pair is separated by a tab character</a:t>
            </a:r>
          </a:p>
          <a:p>
            <a:pPr lvl="2"/>
            <a:r>
              <a:rPr lang="en-US" altLang="ko-KR" dirty="0" smtClean="0"/>
              <a:t>Set the separator in </a:t>
            </a:r>
            <a:r>
              <a:rPr lang="en-US" altLang="ko-KR" b="1" dirty="0" err="1" smtClean="0"/>
              <a:t>mapred.textoutputformat.separator</a:t>
            </a:r>
            <a:r>
              <a:rPr lang="en-US" altLang="ko-KR" dirty="0" smtClean="0"/>
              <a:t> property</a:t>
            </a:r>
          </a:p>
          <a:p>
            <a:pPr lvl="2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500174"/>
            <a:ext cx="34671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Output Formats</a:t>
            </a:r>
            <a:br>
              <a:rPr lang="en-US" altLang="ko-KR" sz="2200" dirty="0" smtClean="0"/>
            </a:br>
            <a:r>
              <a:rPr lang="en-US" altLang="ko-KR" dirty="0" smtClean="0"/>
              <a:t>Binary Output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SequenceFileOutputFormat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Write sequence files for its output</a:t>
            </a:r>
          </a:p>
          <a:p>
            <a:pPr lvl="1"/>
            <a:r>
              <a:rPr lang="en-US" altLang="ko-KR" sz="1800" dirty="0" smtClean="0"/>
              <a:t>Compact, readily compressed (Useful for a further </a:t>
            </a:r>
            <a:r>
              <a:rPr lang="en-US" altLang="ko-KR" sz="1800" dirty="0" err="1" smtClean="0"/>
              <a:t>MapReduce</a:t>
            </a:r>
            <a:r>
              <a:rPr lang="en-US" altLang="ko-KR" sz="1800" dirty="0" smtClean="0"/>
              <a:t> job) 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200" dirty="0" err="1" smtClean="0"/>
              <a:t>SequenceFileAsBinaryOutputFormat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Write keys and values in raw binary format into a </a:t>
            </a:r>
            <a:r>
              <a:rPr lang="en-US" altLang="ko-KR" sz="1800" dirty="0" err="1" smtClean="0"/>
              <a:t>SequenceFile</a:t>
            </a:r>
            <a:r>
              <a:rPr lang="en-US" altLang="ko-KR" sz="1800" dirty="0" smtClean="0"/>
              <a:t> container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200" dirty="0" err="1" smtClean="0"/>
              <a:t>MapFileOutputFormat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Write </a:t>
            </a:r>
            <a:r>
              <a:rPr lang="en-US" altLang="ko-KR" sz="1800" dirty="0" err="1" smtClean="0"/>
              <a:t>MapFiles</a:t>
            </a:r>
            <a:r>
              <a:rPr lang="en-US" altLang="ko-KR" sz="1800" dirty="0" smtClean="0"/>
              <a:t> as output</a:t>
            </a:r>
          </a:p>
          <a:p>
            <a:pPr lvl="1"/>
            <a:r>
              <a:rPr lang="en-US" altLang="ko-KR" sz="1800" dirty="0" smtClean="0"/>
              <a:t>The keys in </a:t>
            </a:r>
            <a:r>
              <a:rPr lang="en-US" altLang="ko-KR" sz="1800" dirty="0" err="1" smtClean="0"/>
              <a:t>MapFile</a:t>
            </a:r>
            <a:r>
              <a:rPr lang="en-US" altLang="ko-KR" sz="1800" dirty="0" smtClean="0"/>
              <a:t> must be added in order</a:t>
            </a:r>
          </a:p>
          <a:p>
            <a:pPr lvl="2"/>
            <a:r>
              <a:rPr lang="en-US" altLang="ko-KR" sz="1600" dirty="0" smtClean="0"/>
              <a:t>Ensure that the reducers emit keys in sorted order (only for this format)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err="1" smtClean="0"/>
              <a:t>MapReduce</a:t>
            </a:r>
            <a:r>
              <a:rPr lang="en-US" altLang="ko-KR" dirty="0" smtClean="0"/>
              <a:t> Types(1/7)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000132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altLang="ko-KR" sz="2200" dirty="0" smtClean="0"/>
              <a:t>General form</a:t>
            </a:r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altLang="ko-KR" sz="2200" dirty="0" smtClean="0"/>
              <a:t>Java interface</a:t>
            </a:r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  <a:buNone/>
            </a:pPr>
            <a:endParaRPr lang="en-US" altLang="ko-KR" sz="2200" dirty="0" smtClean="0"/>
          </a:p>
          <a:p>
            <a:pPr lvl="1">
              <a:lnSpc>
                <a:spcPts val="2400"/>
              </a:lnSpc>
              <a:spcAft>
                <a:spcPts val="600"/>
              </a:spcAft>
            </a:pPr>
            <a:endParaRPr lang="en-US" altLang="ko-KR" sz="1800" b="1" i="1" dirty="0" smtClean="0"/>
          </a:p>
          <a:p>
            <a:pPr lvl="1">
              <a:lnSpc>
                <a:spcPts val="2400"/>
              </a:lnSpc>
              <a:spcAft>
                <a:spcPts val="600"/>
              </a:spcAft>
            </a:pPr>
            <a:r>
              <a:rPr lang="en-US" altLang="ko-KR" sz="1800" b="1" i="1" dirty="0" err="1" smtClean="0"/>
              <a:t>OutputCollector</a:t>
            </a:r>
            <a:r>
              <a:rPr lang="en-US" altLang="ko-KR" sz="1800" b="1" dirty="0" smtClean="0"/>
              <a:t> </a:t>
            </a:r>
            <a:r>
              <a:rPr lang="en-US" altLang="ko-KR" sz="1800" dirty="0" err="1" smtClean="0"/>
              <a:t>emitts</a:t>
            </a:r>
            <a:r>
              <a:rPr lang="en-US" altLang="ko-KR" sz="1800" dirty="0" smtClean="0"/>
              <a:t> key-value pairs</a:t>
            </a:r>
          </a:p>
          <a:p>
            <a:pPr lvl="1">
              <a:lnSpc>
                <a:spcPts val="2400"/>
              </a:lnSpc>
              <a:spcAft>
                <a:spcPts val="600"/>
              </a:spcAft>
            </a:pPr>
            <a:r>
              <a:rPr lang="en-US" altLang="ko-KR" sz="1800" b="1" i="1" dirty="0" smtClean="0"/>
              <a:t>Reporter</a:t>
            </a:r>
            <a:r>
              <a:rPr lang="en-US" altLang="ko-KR" sz="1800" dirty="0" smtClean="0"/>
              <a:t> updates counters and status</a:t>
            </a:r>
          </a:p>
          <a:p>
            <a:pPr lvl="1">
              <a:lnSpc>
                <a:spcPts val="2400"/>
              </a:lnSpc>
              <a:spcAft>
                <a:spcPts val="600"/>
              </a:spcAft>
            </a:pPr>
            <a:endParaRPr lang="en-US" altLang="ko-KR" sz="1800" dirty="0" smtClean="0"/>
          </a:p>
          <a:p>
            <a:pPr>
              <a:lnSpc>
                <a:spcPts val="2400"/>
              </a:lnSpc>
              <a:spcAft>
                <a:spcPts val="600"/>
              </a:spcAft>
              <a:buNone/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US" altLang="ko-KR" sz="22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500166" y="15716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map: (K1, V1) → list(K2, V2)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reduce: (K2, list(V2)) → list(K3, V3)</a:t>
            </a:r>
            <a:endParaRPr lang="ko-KR" altLang="en-US" dirty="0"/>
          </a:p>
        </p:txBody>
      </p:sp>
      <p:sp>
        <p:nvSpPr>
          <p:cNvPr id="30" name="왼쪽 중괄호 29"/>
          <p:cNvSpPr/>
          <p:nvPr/>
        </p:nvSpPr>
        <p:spPr>
          <a:xfrm rot="5400000">
            <a:off x="3143240" y="785794"/>
            <a:ext cx="285752" cy="1428760"/>
          </a:xfrm>
          <a:prstGeom prst="leftBrac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2928926" y="1928802"/>
            <a:ext cx="1071570" cy="2143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868" y="19166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3240" y="10001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28728" y="3286124"/>
            <a:ext cx="6715172" cy="2250490"/>
            <a:chOff x="1428728" y="3250212"/>
            <a:chExt cx="6715172" cy="225049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728" y="3250212"/>
              <a:ext cx="6715172" cy="22504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0" name="모서리가 둥근 직사각형 39"/>
            <p:cNvSpPr/>
            <p:nvPr/>
          </p:nvSpPr>
          <p:spPr>
            <a:xfrm>
              <a:off x="3786182" y="3571876"/>
              <a:ext cx="2643206" cy="285752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643174" y="4786322"/>
              <a:ext cx="2286016" cy="214314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398986" y="3571876"/>
              <a:ext cx="1387196" cy="285752"/>
            </a:xfrm>
            <a:prstGeom prst="round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>
              <a:stCxn id="40" idx="2"/>
              <a:endCxn id="41" idx="0"/>
            </p:cNvCxnSpPr>
            <p:nvPr/>
          </p:nvCxnSpPr>
          <p:spPr>
            <a:xfrm rot="5400000">
              <a:off x="3982637" y="3661174"/>
              <a:ext cx="928694" cy="1321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Output Formats</a:t>
            </a:r>
            <a:br>
              <a:rPr lang="en-US" altLang="ko-KR" sz="2200" dirty="0" smtClean="0"/>
            </a:br>
            <a:r>
              <a:rPr lang="en-US" altLang="ko-KR" dirty="0" smtClean="0"/>
              <a:t>Multiple Output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MultipleOutputFormat</a:t>
            </a:r>
            <a:r>
              <a:rPr lang="en-US" altLang="ko-KR" sz="2000" dirty="0" smtClean="0"/>
              <a:t> and </a:t>
            </a:r>
            <a:r>
              <a:rPr lang="en-US" altLang="ko-KR" sz="2000" dirty="0" err="1" smtClean="0"/>
              <a:t>MultipleOutputs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Help to produce multiple files per reducer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err="1" smtClean="0"/>
              <a:t>MultipleOutputFormat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The names of multiple files are derived from the output keys and values </a:t>
            </a:r>
          </a:p>
          <a:p>
            <a:pPr lvl="1"/>
            <a:r>
              <a:rPr lang="en-US" altLang="ko-KR" sz="1800" dirty="0" smtClean="0"/>
              <a:t>Is an abstract class with </a:t>
            </a:r>
          </a:p>
          <a:p>
            <a:pPr lvl="2"/>
            <a:r>
              <a:rPr lang="en-US" altLang="ko-KR" sz="1600" dirty="0" err="1" smtClean="0"/>
              <a:t>MultipleTextOutputFormat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MultipleSequenceFileOutputFormat</a:t>
            </a:r>
            <a:r>
              <a:rPr lang="en-US" altLang="ko-KR" sz="1600" dirty="0" smtClean="0"/>
              <a:t>	</a:t>
            </a:r>
          </a:p>
          <a:p>
            <a:pPr lvl="1"/>
            <a:endParaRPr lang="en-US" altLang="ko-KR" dirty="0" smtClean="0"/>
          </a:p>
          <a:p>
            <a:r>
              <a:rPr lang="en-US" altLang="ko-KR" sz="2000" dirty="0" err="1" smtClean="0"/>
              <a:t>MultipleOutputs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Can emit different types for each output (Differ from </a:t>
            </a:r>
            <a:r>
              <a:rPr lang="en-US" altLang="ko-KR" sz="1600" dirty="0" err="1" smtClean="0"/>
              <a:t>MultipleOutputFormat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Less control over the naming of outputs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Output Formats</a:t>
            </a:r>
            <a:br>
              <a:rPr lang="en-US" altLang="ko-KR" sz="2200" dirty="0" smtClean="0"/>
            </a:br>
            <a:r>
              <a:rPr lang="en-US" altLang="ko-KR" dirty="0" smtClean="0"/>
              <a:t>Multiple Output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Difference between </a:t>
            </a:r>
            <a:r>
              <a:rPr lang="en-US" altLang="ko-KR" sz="2000" dirty="0" err="1" smtClean="0"/>
              <a:t>MultipleOutputFormat</a:t>
            </a:r>
            <a:r>
              <a:rPr lang="en-US" altLang="ko-KR" sz="2000" dirty="0" smtClean="0"/>
              <a:t> and </a:t>
            </a:r>
            <a:r>
              <a:rPr lang="en-US" altLang="ko-KR" sz="2000" dirty="0" err="1" smtClean="0"/>
              <a:t>MultiplOutputs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MultipleOutputs</a:t>
            </a:r>
            <a:r>
              <a:rPr lang="en-US" altLang="ko-KR" sz="1800" dirty="0" smtClean="0"/>
              <a:t> is more fully featured</a:t>
            </a:r>
          </a:p>
          <a:p>
            <a:pPr lvl="1"/>
            <a:r>
              <a:rPr lang="en-US" altLang="ko-KR" sz="1800" dirty="0" err="1" smtClean="0"/>
              <a:t>MultipleOutputFormat</a:t>
            </a:r>
            <a:r>
              <a:rPr lang="en-US" altLang="ko-KR" sz="1800" dirty="0" smtClean="0"/>
              <a:t> has more control over the output directory structure and file naming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71612"/>
            <a:ext cx="6515100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Output Formats</a:t>
            </a:r>
            <a:br>
              <a:rPr lang="en-US" altLang="ko-KR" sz="2200" dirty="0" smtClean="0"/>
            </a:br>
            <a:r>
              <a:rPr lang="en-US" altLang="ko-KR" dirty="0" smtClean="0"/>
              <a:t>Lazy Output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err="1" smtClean="0"/>
              <a:t>LazyOutput</a:t>
            </a:r>
            <a:r>
              <a:rPr lang="en-US" altLang="ko-KR" sz="2200" dirty="0" smtClean="0"/>
              <a:t> helps some applications that doesn’t want to create empty files</a:t>
            </a:r>
          </a:p>
          <a:p>
            <a:pPr lvl="1"/>
            <a:r>
              <a:rPr lang="en-US" altLang="ko-KR" sz="1800" dirty="0" smtClean="0"/>
              <a:t>Since </a:t>
            </a:r>
            <a:r>
              <a:rPr lang="en-US" altLang="ko-KR" sz="1800" dirty="0" err="1" smtClean="0"/>
              <a:t>FileOutputFormat</a:t>
            </a:r>
            <a:r>
              <a:rPr lang="en-US" altLang="ko-KR" sz="1800" dirty="0" smtClean="0"/>
              <a:t> subclasses create output files even if they are empty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To use it</a:t>
            </a:r>
          </a:p>
          <a:p>
            <a:pPr lvl="1"/>
            <a:r>
              <a:rPr lang="en-US" altLang="ko-KR" sz="1800" dirty="0" smtClean="0"/>
              <a:t>Call its </a:t>
            </a:r>
            <a:r>
              <a:rPr lang="en-US" altLang="ko-KR" sz="1800" b="1" dirty="0" err="1" smtClean="0"/>
              <a:t>setOutputFormatClass</a:t>
            </a:r>
            <a:r>
              <a:rPr lang="en-US" altLang="ko-KR" sz="1800" b="1" dirty="0" smtClean="0"/>
              <a:t>()</a:t>
            </a:r>
            <a:r>
              <a:rPr lang="en-US" altLang="ko-KR" sz="1800" dirty="0" smtClean="0"/>
              <a:t> method with the </a:t>
            </a:r>
            <a:r>
              <a:rPr lang="en-US" altLang="ko-KR" sz="1800" dirty="0" err="1" smtClean="0"/>
              <a:t>JobConf</a:t>
            </a:r>
            <a:r>
              <a:rPr lang="en-US" altLang="ko-KR" sz="1800" dirty="0" smtClean="0"/>
              <a:t> option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Types(2/7)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1435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Combine function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The same form as the reduce function, except its output types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Output type is the same as Map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Often the combine and reduce functions are the same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Partition function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Input intermediate key and value types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Returns the partition index</a:t>
            </a:r>
          </a:p>
          <a:p>
            <a:pPr lvl="1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46482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80" y="4419610"/>
            <a:ext cx="3657600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Types(3/7)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758270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 smtClean="0"/>
              <a:t>Input types are set by the input format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dirty="0" smtClean="0"/>
              <a:t>Ex) </a:t>
            </a:r>
            <a:r>
              <a:rPr lang="en-US" altLang="ko-KR" sz="1800" b="1" dirty="0" err="1" smtClean="0"/>
              <a:t>setInputFormat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TextInputFormat.class</a:t>
            </a:r>
            <a:r>
              <a:rPr lang="en-US" altLang="ko-KR" sz="1800" b="1" dirty="0" smtClean="0"/>
              <a:t>)</a:t>
            </a:r>
          </a:p>
          <a:p>
            <a:pPr lvl="2">
              <a:spcAft>
                <a:spcPts val="600"/>
              </a:spcAft>
            </a:pPr>
            <a:r>
              <a:rPr lang="en-US" altLang="ko-KR" sz="1600" dirty="0" smtClean="0"/>
              <a:t>Generate Key type: </a:t>
            </a:r>
            <a:r>
              <a:rPr lang="en-US" altLang="ko-KR" sz="1600" b="1" dirty="0" err="1" smtClean="0"/>
              <a:t>LongWritable</a:t>
            </a:r>
            <a:r>
              <a:rPr lang="en-US" altLang="ko-KR" sz="1600" dirty="0" smtClean="0"/>
              <a:t>, Value type: </a:t>
            </a:r>
            <a:r>
              <a:rPr lang="en-US" altLang="ko-KR" sz="1600" b="1" dirty="0" smtClean="0"/>
              <a:t>Text</a:t>
            </a:r>
          </a:p>
          <a:p>
            <a:pPr>
              <a:spcAft>
                <a:spcPts val="600"/>
              </a:spcAft>
            </a:pPr>
            <a:r>
              <a:rPr lang="en-US" altLang="ko-KR" sz="2000" dirty="0" smtClean="0"/>
              <a:t>Other types are set explicitly by calling the methods on the </a:t>
            </a:r>
            <a:r>
              <a:rPr lang="en-US" altLang="ko-KR" sz="2000" b="1" dirty="0" err="1" smtClean="0"/>
              <a:t>JobConf</a:t>
            </a:r>
            <a:endParaRPr lang="en-US" altLang="ko-KR" b="1" dirty="0" smtClean="0"/>
          </a:p>
          <a:p>
            <a:pPr lvl="2">
              <a:spcAft>
                <a:spcPts val="600"/>
              </a:spcAft>
            </a:pP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JobConf</a:t>
            </a:r>
            <a:r>
              <a:rPr lang="en-US" altLang="ko-KR" sz="1600" dirty="0" smtClean="0"/>
              <a:t> conf; 	</a:t>
            </a:r>
            <a:r>
              <a:rPr lang="en-US" altLang="ko-KR" sz="1600" dirty="0" err="1" smtClean="0"/>
              <a:t>conf.setMapOutputKeyClass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Text.class</a:t>
            </a:r>
            <a:r>
              <a:rPr lang="en-US" altLang="ko-KR" sz="16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2000" dirty="0" smtClean="0"/>
              <a:t>Intermediate types are also set as the final output types by default</a:t>
            </a:r>
          </a:p>
          <a:p>
            <a:pPr lvl="2">
              <a:spcAft>
                <a:spcPts val="600"/>
              </a:spcAft>
            </a:pPr>
            <a:r>
              <a:rPr lang="en-US" altLang="ko-KR" sz="1600" dirty="0" smtClean="0"/>
              <a:t>Just need to call </a:t>
            </a:r>
            <a:r>
              <a:rPr lang="en-US" altLang="ko-KR" sz="1600" b="1" dirty="0" err="1" smtClean="0"/>
              <a:t>setOutputKeyClass</a:t>
            </a:r>
            <a:r>
              <a:rPr lang="en-US" altLang="ko-KR" sz="1600" b="1" dirty="0" smtClean="0"/>
              <a:t>() </a:t>
            </a:r>
            <a:r>
              <a:rPr lang="en-US" altLang="ko-KR" sz="1600" dirty="0" smtClean="0"/>
              <a:t>if K2 and K3 are the same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402463" y="-759313"/>
            <a:ext cx="1910445" cy="6572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000768"/>
            <a:ext cx="3290880" cy="40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Types(4/7)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can’t the types be determined from a combination </a:t>
            </a:r>
            <a:r>
              <a:rPr lang="en-US" altLang="ko-KR" dirty="0" smtClean="0"/>
              <a:t>of the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and the </a:t>
            </a:r>
            <a:r>
              <a:rPr lang="en-US" altLang="ko-KR" dirty="0" smtClean="0"/>
              <a:t>reducer?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Type </a:t>
            </a:r>
            <a:r>
              <a:rPr lang="en-US" altLang="ko-KR" dirty="0" smtClean="0">
                <a:solidFill>
                  <a:srgbClr val="FF0000"/>
                </a:solidFill>
              </a:rPr>
              <a:t>Erasure </a:t>
            </a:r>
            <a:r>
              <a:rPr lang="en-US" altLang="ko-KR" dirty="0" smtClean="0"/>
              <a:t>in JAVA </a:t>
            </a:r>
            <a:r>
              <a:rPr lang="en-US" altLang="ko-KR" dirty="0" smtClean="0"/>
              <a:t>Compiler deletes </a:t>
            </a:r>
            <a:r>
              <a:rPr lang="en-US" altLang="ko-KR" dirty="0" smtClean="0"/>
              <a:t>generic types at compile time</a:t>
            </a:r>
          </a:p>
          <a:p>
            <a:pPr lvl="2"/>
            <a:r>
              <a:rPr lang="en-US" altLang="ko-KR" dirty="0" smtClean="0"/>
              <a:t>The configuration isn’t checked at compile time</a:t>
            </a:r>
          </a:p>
          <a:p>
            <a:pPr lvl="2"/>
            <a:r>
              <a:rPr lang="en-US" altLang="ko-KR" dirty="0" smtClean="0"/>
              <a:t>Possible to configure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 with incompatible types</a:t>
            </a:r>
          </a:p>
          <a:p>
            <a:pPr lvl="2"/>
            <a:r>
              <a:rPr lang="en-US" altLang="ko-KR" dirty="0" smtClean="0"/>
              <a:t>Type conflicts are detected at runtime</a:t>
            </a:r>
          </a:p>
          <a:p>
            <a:pPr lvl="1"/>
            <a:r>
              <a:rPr lang="en-US" altLang="ko-KR" dirty="0" smtClean="0"/>
              <a:t>Give types to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explicitly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MapReduce</a:t>
            </a:r>
            <a:r>
              <a:rPr lang="en-US" altLang="ko-KR" sz="2200" dirty="0" smtClean="0"/>
              <a:t> Types(5/7)</a:t>
            </a:r>
            <a:br>
              <a:rPr lang="en-US" altLang="ko-KR" sz="2200" dirty="0" smtClean="0"/>
            </a:br>
            <a:r>
              <a:rPr lang="en-US" altLang="ko-KR" dirty="0" smtClean="0"/>
              <a:t>The Default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9256" y="1071546"/>
            <a:ext cx="3543296" cy="54292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Default Input Format</a:t>
            </a:r>
          </a:p>
          <a:p>
            <a:pPr lvl="1"/>
            <a:r>
              <a:rPr lang="en-US" altLang="ko-KR" sz="1800" dirty="0" err="1" smtClean="0"/>
              <a:t>TextInputFormat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LongWritable</a:t>
            </a:r>
            <a:r>
              <a:rPr lang="en-US" altLang="ko-KR" sz="1600" dirty="0" smtClean="0"/>
              <a:t> (Key)</a:t>
            </a:r>
          </a:p>
          <a:p>
            <a:pPr lvl="2"/>
            <a:r>
              <a:rPr lang="en-US" altLang="ko-KR" sz="1600" dirty="0" smtClean="0"/>
              <a:t>Text (Value)</a:t>
            </a:r>
          </a:p>
          <a:p>
            <a:pPr lvl="2"/>
            <a:endParaRPr lang="en-US" altLang="ko-KR" sz="1600" dirty="0" smtClean="0"/>
          </a:p>
          <a:p>
            <a:r>
              <a:rPr lang="en-US" altLang="ko-KR" sz="2000" dirty="0" err="1" smtClean="0"/>
              <a:t>setNumMapTasks</a:t>
            </a:r>
            <a:r>
              <a:rPr lang="en-US" altLang="ko-KR" sz="2000" dirty="0" smtClean="0"/>
              <a:t>(1)</a:t>
            </a:r>
          </a:p>
          <a:p>
            <a:pPr lvl="1"/>
            <a:r>
              <a:rPr lang="en-US" altLang="ko-KR" sz="1800" dirty="0" smtClean="0"/>
              <a:t>Does not set the number of map tasks to one</a:t>
            </a:r>
          </a:p>
          <a:p>
            <a:pPr lvl="2"/>
            <a:r>
              <a:rPr lang="en-US" altLang="ko-KR" sz="1600" dirty="0" smtClean="0"/>
              <a:t>1 is a hint</a:t>
            </a:r>
          </a:p>
          <a:p>
            <a:endParaRPr lang="en-US" altLang="ko-KR" sz="2000" dirty="0" smtClean="0"/>
          </a:p>
          <a:p>
            <a:pPr lvl="2"/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5256758" cy="53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/>
          <p:cNvSpPr/>
          <p:nvPr/>
        </p:nvSpPr>
        <p:spPr>
          <a:xfrm>
            <a:off x="428596" y="3286124"/>
            <a:ext cx="3000396" cy="285752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8596" y="2285992"/>
            <a:ext cx="3000396" cy="285752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8596" y="4857760"/>
            <a:ext cx="3000396" cy="285752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MapReduce</a:t>
            </a:r>
            <a:r>
              <a:rPr lang="en-US" altLang="ko-KR" sz="2200" dirty="0" smtClean="0"/>
              <a:t> Types(6/7)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Choosing the Number of Reducers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optimal number of reducers is related to the total number of available reducer slots</a:t>
            </a:r>
          </a:p>
          <a:p>
            <a:pPr lvl="1"/>
            <a:r>
              <a:rPr lang="en-US" altLang="ko-KR" dirty="0" smtClean="0"/>
              <a:t>Total number of available reducers = </a:t>
            </a:r>
          </a:p>
          <a:p>
            <a:pPr lvl="1">
              <a:buNone/>
            </a:pPr>
            <a:r>
              <a:rPr lang="en-US" altLang="ko-KR" dirty="0" smtClean="0"/>
              <a:t>			Total nodes * </a:t>
            </a:r>
            <a:r>
              <a:rPr lang="en-US" altLang="ko-KR" dirty="0" err="1" smtClean="0"/>
              <a:t>mapred.tasktracker.reduce.tasks.maximum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 have slightly fewer reducers than total slots</a:t>
            </a:r>
          </a:p>
          <a:p>
            <a:pPr lvl="1"/>
            <a:r>
              <a:rPr lang="en-US" altLang="ko-KR" dirty="0" smtClean="0"/>
              <a:t>Tolerate a few failures without extending job execution time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MapReduce</a:t>
            </a:r>
            <a:r>
              <a:rPr lang="en-US" altLang="ko-KR" sz="2200" dirty="0" smtClean="0"/>
              <a:t> Types(7/7)</a:t>
            </a:r>
            <a:br>
              <a:rPr lang="en-US" altLang="ko-KR" sz="2200" dirty="0" smtClean="0"/>
            </a:br>
            <a:r>
              <a:rPr lang="en-US" altLang="ko-KR" dirty="0" smtClean="0"/>
              <a:t>Keys and values in Streaming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 streaming application can control the separator</a:t>
            </a:r>
          </a:p>
          <a:p>
            <a:pPr lvl="1"/>
            <a:r>
              <a:rPr lang="en-US" altLang="ko-KR" dirty="0" smtClean="0"/>
              <a:t>Default separator: tab character</a:t>
            </a:r>
          </a:p>
          <a:p>
            <a:pPr lvl="1"/>
            <a:r>
              <a:rPr lang="en-US" altLang="ko-KR" dirty="0" smtClean="0"/>
              <a:t>Separators may be configured independently for maps and reduces</a:t>
            </a:r>
          </a:p>
          <a:p>
            <a:pPr lvl="1"/>
            <a:r>
              <a:rPr lang="en-US" altLang="ko-KR" dirty="0" smtClean="0"/>
              <a:t>The number of fields separated by itself to treat as the map output key</a:t>
            </a:r>
          </a:p>
          <a:p>
            <a:pPr lvl="2"/>
            <a:r>
              <a:rPr lang="en-US" altLang="ko-KR" dirty="0" smtClean="0"/>
              <a:t>Set the first </a:t>
            </a:r>
            <a:r>
              <a:rPr lang="en-US" altLang="ko-KR" b="1" dirty="0" smtClean="0"/>
              <a:t>n</a:t>
            </a:r>
            <a:r>
              <a:rPr lang="en-US" altLang="ko-KR" dirty="0" smtClean="0"/>
              <a:t> fields in </a:t>
            </a:r>
            <a:r>
              <a:rPr lang="en-US" altLang="ko-KR" b="1" dirty="0" err="1" smtClean="0"/>
              <a:t>stream.num.map.output.key.fields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Ex) Output was </a:t>
            </a:r>
            <a:r>
              <a:rPr lang="en-US" altLang="ko-KR" b="1" dirty="0" err="1" smtClean="0"/>
              <a:t>a,b,c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(and separator is a comma), </a:t>
            </a:r>
            <a:r>
              <a:rPr lang="en-US" altLang="ko-KR" b="1" dirty="0" smtClean="0"/>
              <a:t>n</a:t>
            </a:r>
            <a:r>
              <a:rPr lang="en-US" altLang="ko-KR" dirty="0" smtClean="0"/>
              <a:t>=2</a:t>
            </a:r>
          </a:p>
          <a:p>
            <a:pPr lvl="3"/>
            <a:r>
              <a:rPr lang="en-US" altLang="ko-KR" dirty="0" smtClean="0"/>
              <a:t>Key: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Value:c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71546"/>
            <a:ext cx="6643702" cy="2484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Managing_knowledge_on_the_Web___Extracting_ontology_from_HTML_Web</Template>
  <TotalTime>5922</TotalTime>
  <Words>1354</Words>
  <Application>Microsoft Office PowerPoint</Application>
  <PresentationFormat>화면 슬라이드 쇼(4:3)</PresentationFormat>
  <Paragraphs>330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SNU IDB Lab.</vt:lpstr>
      <vt:lpstr>O’Reilly – Hadoop: The Definitive Guide Ch.7 MapReduce Types and Formats</vt:lpstr>
      <vt:lpstr>Outline </vt:lpstr>
      <vt:lpstr>MapReduce Types(1/7)</vt:lpstr>
      <vt:lpstr>MapReduce Types(2/7)</vt:lpstr>
      <vt:lpstr>MapReduce Types(3/7)</vt:lpstr>
      <vt:lpstr>MapReduce Types(4/7)</vt:lpstr>
      <vt:lpstr>MapReduce Types(5/7) The Default MapReduce Job</vt:lpstr>
      <vt:lpstr>MapReduce Types(6/7) Choosing the Number of Reducers</vt:lpstr>
      <vt:lpstr>MapReduce Types(7/7) Keys and values in Streaming</vt:lpstr>
      <vt:lpstr>Outline </vt:lpstr>
      <vt:lpstr>Input Formats Input Splits and Records</vt:lpstr>
      <vt:lpstr>Input Formats Input Splits and Records - InputFormat</vt:lpstr>
      <vt:lpstr>Input Formats Input Splits and Records - FileInputFormat</vt:lpstr>
      <vt:lpstr>Input Formats Input Splits and Records - FileInputFormat</vt:lpstr>
      <vt:lpstr>Input Formats Input Splits and Records - FileInputFormat</vt:lpstr>
      <vt:lpstr>Input Formats Input Splits and Records – FileInputFormat input splits</vt:lpstr>
      <vt:lpstr>Input Formats Input Splits and Records – FileInputFormat input splits</vt:lpstr>
      <vt:lpstr>Input Formats Input Splits and Records – Small files and CombineFileInputFormat</vt:lpstr>
      <vt:lpstr>Input Formats Input Splits and Records – Preventing splitting</vt:lpstr>
      <vt:lpstr>Input Formats Input Splits and Records – Processing a whole file as a record</vt:lpstr>
      <vt:lpstr>Input Formats Text Input - TextInputFormat</vt:lpstr>
      <vt:lpstr>Input Formats Text Input - NLineInputFormat</vt:lpstr>
      <vt:lpstr>Input Formats Text Input - XML</vt:lpstr>
      <vt:lpstr>Input Formats Binary Input</vt:lpstr>
      <vt:lpstr>Input Formats Multiple Inputs</vt:lpstr>
      <vt:lpstr>Outline </vt:lpstr>
      <vt:lpstr>Output Formats</vt:lpstr>
      <vt:lpstr>Output Formats Text Output</vt:lpstr>
      <vt:lpstr>Output Formats Binary Output</vt:lpstr>
      <vt:lpstr>Output Formats Multiple Output</vt:lpstr>
      <vt:lpstr>Output Formats Multiple Output</vt:lpstr>
      <vt:lpstr>Output Formats Lazy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MapReduce Application</dc:title>
  <dc:creator>Taewhi Lee</dc:creator>
  <cp:lastModifiedBy>Ryan</cp:lastModifiedBy>
  <cp:revision>279</cp:revision>
  <dcterms:created xsi:type="dcterms:W3CDTF">2010-05-18T20:12:33Z</dcterms:created>
  <dcterms:modified xsi:type="dcterms:W3CDTF">2010-07-29T03:35:34Z</dcterms:modified>
</cp:coreProperties>
</file>