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316" r:id="rId3"/>
    <p:sldId id="325" r:id="rId4"/>
    <p:sldId id="326" r:id="rId5"/>
    <p:sldId id="327" r:id="rId6"/>
    <p:sldId id="318" r:id="rId7"/>
    <p:sldId id="321" r:id="rId8"/>
    <p:sldId id="322" r:id="rId9"/>
    <p:sldId id="323" r:id="rId10"/>
    <p:sldId id="324" r:id="rId11"/>
    <p:sldId id="319" r:id="rId12"/>
    <p:sldId id="317" r:id="rId13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E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9474" autoAdjust="0"/>
  </p:normalViewPr>
  <p:slideViewPr>
    <p:cSldViewPr snapToGrid="0">
      <p:cViewPr varScale="1">
        <p:scale>
          <a:sx n="82" d="100"/>
          <a:sy n="82" d="100"/>
        </p:scale>
        <p:origin x="163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117" d="100"/>
          <a:sy n="117" d="100"/>
        </p:scale>
        <p:origin x="161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E4226-3B1B-4172-B197-E37425226689}" type="datetimeFigureOut">
              <a:rPr lang="ko-KR" altLang="en-US" smtClean="0"/>
              <a:pPr/>
              <a:t>2016-01-08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EF567-8B8D-4EFC-814D-580753BFD51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953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C451D-B62C-4691-A6F1-EB979F6CA5FB}" type="datetimeFigureOut">
              <a:rPr lang="ko-KR" altLang="en-US" smtClean="0"/>
              <a:pPr/>
              <a:t>2016-01-08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DBFFC-C7DD-4DD1-B647-480FD4CBD82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02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957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-1"/>
            <a:ext cx="9144000" cy="215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19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53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514351" cy="8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8302213" cy="5228062"/>
          </a:xfrm>
          <a:prstGeom prst="rect">
            <a:avLst/>
          </a:prstGeom>
        </p:spPr>
        <p:txBody>
          <a:bodyPr>
            <a:normAutofit/>
          </a:bodyPr>
          <a:lstStyle>
            <a:lvl1pPr marL="357188" indent="-357188">
              <a:buClr>
                <a:srgbClr val="083E88"/>
              </a:buClr>
              <a:buFont typeface="Wingdings" panose="05000000000000000000" pitchFamily="2" charset="2"/>
              <a:buChar char="§"/>
              <a:defRPr sz="2400"/>
            </a:lvl1pPr>
            <a:lvl2pPr marL="803275" indent="-346075"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720725" algn="l"/>
              </a:tabLst>
              <a:defRPr sz="2000"/>
            </a:lvl2pPr>
            <a:lvl3pPr marL="11430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083E88"/>
              </a:buClr>
              <a:buFont typeface="Calibri" panose="020F0502020204030204" pitchFamily="34" charset="0"/>
              <a:buChar char="‒"/>
              <a:defRPr sz="1600"/>
            </a:lvl4pPr>
            <a:lvl5pPr marL="20574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마스터 텍스트 스타일을 편집합니다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둘째 수준</a:t>
            </a:r>
          </a:p>
          <a:p>
            <a:pPr lvl="2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셋째 수준</a:t>
            </a:r>
          </a:p>
          <a:p>
            <a:pPr lvl="3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넷째 수준</a:t>
            </a:r>
          </a:p>
          <a:p>
            <a:pPr lvl="4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62400" y="95250"/>
            <a:ext cx="7743413" cy="7553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 b="1">
                <a:solidFill>
                  <a:srgbClr val="083E88"/>
                </a:solidFill>
                <a:effectLst/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pic>
        <p:nvPicPr>
          <p:cNvPr id="15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 userDrawn="1"/>
        </p:nvSpPr>
        <p:spPr>
          <a:xfrm>
            <a:off x="4174877" y="6553512"/>
            <a:ext cx="718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20E558-4905-45D0-B7E8-64AD774146C2}" type="slidenum">
              <a:rPr lang="ko-KR" altLang="en-US" sz="1200" smtClean="0">
                <a:solidFill>
                  <a:schemeClr val="bg1">
                    <a:lumMod val="50000"/>
                  </a:schemeClr>
                </a:solidFill>
              </a:rPr>
              <a:pPr marL="0" marR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/12</a:t>
            </a:r>
            <a:endParaRPr lang="ko-KR" altLang="en-US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923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5675" y="6562725"/>
            <a:ext cx="2057400" cy="247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0E558-4905-45D0-B7E8-64AD774146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2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0" dirty="0"/>
              <a:t>Clustering Distributed Data Streams in Peer-to-Peer Environments</a:t>
            </a:r>
            <a:endParaRPr lang="ko-KR" altLang="en-US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1204332" y="3706114"/>
            <a:ext cx="6735336" cy="200270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Sanghamitra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Bandyopadhyay</a:t>
            </a:r>
            <a:r>
              <a:rPr lang="en-US" altLang="ko-KR" dirty="0" smtClean="0"/>
              <a:t>, Chris </a:t>
            </a:r>
            <a:r>
              <a:rPr lang="en-US" altLang="ko-KR" dirty="0" err="1" smtClean="0"/>
              <a:t>Giannella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Ujjwal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Maulik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Hillol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Kargupta</a:t>
            </a:r>
            <a:r>
              <a:rPr lang="en-US" altLang="ko-KR" dirty="0" smtClean="0"/>
              <a:t>, Kun Liu, </a:t>
            </a:r>
            <a:r>
              <a:rPr lang="en-US" altLang="ko-KR" dirty="0" err="1" smtClean="0"/>
              <a:t>Souptik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Datta</a:t>
            </a:r>
            <a:r>
              <a:rPr lang="en-US" altLang="ko-KR" dirty="0" smtClean="0"/>
              <a:t> (University of Maryland)</a:t>
            </a:r>
          </a:p>
          <a:p>
            <a:r>
              <a:rPr lang="en-US" altLang="ko-KR" dirty="0"/>
              <a:t>Information Sciences</a:t>
            </a:r>
            <a:r>
              <a:rPr lang="en-US" altLang="ko-KR" dirty="0" smtClean="0"/>
              <a:t> ‘06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08 January 2016</a:t>
            </a:r>
          </a:p>
          <a:p>
            <a:r>
              <a:rPr lang="en-US" altLang="ko-KR" dirty="0" err="1" smtClean="0"/>
              <a:t>InYong</a:t>
            </a:r>
            <a:r>
              <a:rPr lang="en-US" altLang="ko-KR" dirty="0" smtClean="0"/>
              <a:t> Lee</a:t>
            </a:r>
          </a:p>
        </p:txBody>
      </p:sp>
    </p:spTree>
    <p:extLst>
      <p:ext uri="{BB962C8B-B14F-4D97-AF65-F5344CB8AC3E}">
        <p14:creationId xmlns:p14="http://schemas.microsoft.com/office/powerpoint/2010/main" val="297055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For each node N</a:t>
            </a:r>
            <a:r>
              <a:rPr lang="en-US" altLang="ko-KR" baseline="-25000" dirty="0" smtClean="0"/>
              <a:t>i</a:t>
            </a:r>
          </a:p>
          <a:p>
            <a:pPr lvl="1"/>
            <a:r>
              <a:rPr lang="en-US" altLang="ko-KR" dirty="0" smtClean="0"/>
              <a:t>Need to decide which other nodes to poll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Random sampling</a:t>
            </a:r>
          </a:p>
          <a:p>
            <a:pPr lvl="1"/>
            <a:r>
              <a:rPr lang="en-US" altLang="ko-KR" dirty="0" smtClean="0"/>
              <a:t>More complicated since routing is required</a:t>
            </a:r>
            <a:endParaRPr lang="en-US" altLang="ko-KR" dirty="0"/>
          </a:p>
          <a:p>
            <a:pPr lvl="1"/>
            <a:r>
              <a:rPr lang="en-US" altLang="ko-KR" dirty="0" smtClean="0"/>
              <a:t>Does not bias the centroids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Immediate neighbors</a:t>
            </a:r>
          </a:p>
          <a:p>
            <a:pPr lvl="1"/>
            <a:r>
              <a:rPr lang="en-US" altLang="ko-KR" dirty="0" smtClean="0"/>
              <a:t>Much easier to analyze the error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Polling Algorith</a:t>
            </a:r>
            <a:r>
              <a:rPr lang="en-US" altLang="ko-KR" dirty="0"/>
              <a:t>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553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Original data sets : 37,800 data points</a:t>
            </a:r>
          </a:p>
          <a:p>
            <a:pPr lvl="1"/>
            <a:r>
              <a:rPr lang="en-US" altLang="ko-KR" dirty="0" smtClean="0"/>
              <a:t>Non-uniform distribution vs Uniform </a:t>
            </a:r>
            <a:r>
              <a:rPr lang="en-US" altLang="ko-KR" dirty="0" smtClean="0"/>
              <a:t>Distribution</a:t>
            </a:r>
          </a:p>
          <a:p>
            <a:pPr lvl="1"/>
            <a:r>
              <a:rPr lang="en-US" altLang="ko-KR" dirty="0" smtClean="0"/>
              <a:t>Sample (polling number) size are from 3 ~ 15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52" y="1259034"/>
            <a:ext cx="7845463" cy="16273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7552" y="88970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Non-uniform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7552" y="304038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</a:t>
            </a:r>
            <a:r>
              <a:rPr lang="en-US" altLang="ko-KR" dirty="0" smtClean="0"/>
              <a:t>niform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51" y="3461730"/>
            <a:ext cx="7874717" cy="164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3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P2P K-Means</a:t>
            </a:r>
          </a:p>
          <a:p>
            <a:pPr lvl="1"/>
            <a:r>
              <a:rPr lang="en-US" altLang="ko-KR" dirty="0" smtClean="0"/>
              <a:t>Need low communication as possible</a:t>
            </a:r>
          </a:p>
          <a:p>
            <a:pPr lvl="1"/>
            <a:r>
              <a:rPr lang="en-US" altLang="ko-KR" dirty="0" smtClean="0"/>
              <a:t>Synchronization is needed</a:t>
            </a:r>
          </a:p>
          <a:p>
            <a:pPr lvl="1"/>
            <a:r>
              <a:rPr lang="en-US" altLang="ko-KR" dirty="0" smtClean="0"/>
              <a:t>Non-uniform, Uniform distribution effects the accuracy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Further study</a:t>
            </a:r>
          </a:p>
          <a:p>
            <a:pPr lvl="1"/>
            <a:r>
              <a:rPr lang="en-US" altLang="ko-KR" dirty="0" smtClean="0"/>
              <a:t>More K-Means algorithms to apply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067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Problems in centralized data clustering</a:t>
            </a:r>
          </a:p>
          <a:p>
            <a:pPr lvl="1"/>
            <a:r>
              <a:rPr lang="en-US" altLang="ko-KR" dirty="0" smtClean="0"/>
              <a:t>Not scalable</a:t>
            </a:r>
          </a:p>
          <a:p>
            <a:pPr lvl="1"/>
            <a:r>
              <a:rPr lang="en-US" altLang="ko-KR" dirty="0" smtClean="0"/>
              <a:t>Sometimes inappropriate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Distributed Clustering Algorithm Categories</a:t>
            </a:r>
          </a:p>
          <a:p>
            <a:pPr lvl="1"/>
            <a:r>
              <a:rPr lang="en-US" altLang="ko-KR" dirty="0" smtClean="0"/>
              <a:t>One consisting multiple rounds of message passing</a:t>
            </a:r>
          </a:p>
          <a:p>
            <a:pPr lvl="1"/>
            <a:r>
              <a:rPr lang="en-US" altLang="ko-KR" dirty="0" smtClean="0"/>
              <a:t>The other one consisting local clustering models and transmit to center asynchronously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228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Make ‘K’ number of Clusters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K-means Clustering (1/2)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157" y="2283598"/>
            <a:ext cx="1626309" cy="15738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054" y="2283599"/>
            <a:ext cx="1762500" cy="15215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158" y="4352420"/>
            <a:ext cx="1748834" cy="15097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054" y="4352420"/>
            <a:ext cx="1762500" cy="1521583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6342185" y="2353936"/>
            <a:ext cx="234461" cy="23446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342184" y="3077156"/>
            <a:ext cx="234461" cy="23446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056213" y="3091563"/>
            <a:ext cx="234461" cy="23446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096000" y="4684585"/>
            <a:ext cx="234461" cy="23446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385672" y="5272983"/>
            <a:ext cx="234461" cy="23446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017640" y="5055276"/>
            <a:ext cx="234461" cy="23446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3379033" y="2966678"/>
            <a:ext cx="2315062" cy="20768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 rot="9481702">
            <a:off x="3397728" y="4055583"/>
            <a:ext cx="2315062" cy="20768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>
            <a:off x="3379033" y="4993109"/>
            <a:ext cx="2315062" cy="20768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34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Total n Data in d dimension : x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 ~ </a:t>
            </a:r>
            <a:r>
              <a:rPr lang="en-US" altLang="ko-KR" dirty="0" err="1" smtClean="0"/>
              <a:t>x</a:t>
            </a:r>
            <a:r>
              <a:rPr lang="en-US" altLang="ko-KR" baseline="-25000" dirty="0" err="1" smtClean="0"/>
              <a:t>n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Set of data in </a:t>
            </a:r>
            <a:r>
              <a:rPr lang="en-US" altLang="ko-KR" dirty="0" err="1" smtClean="0"/>
              <a:t>i</a:t>
            </a:r>
            <a:r>
              <a:rPr lang="en-US" altLang="ko-KR" baseline="30000" dirty="0" err="1" smtClean="0"/>
              <a:t>th</a:t>
            </a:r>
            <a:r>
              <a:rPr lang="en-US" altLang="ko-KR" dirty="0" smtClean="0"/>
              <a:t> cluster : S</a:t>
            </a:r>
            <a:r>
              <a:rPr lang="en-US" altLang="ko-KR" baseline="-25000" dirty="0" smtClean="0"/>
              <a:t>i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Centroid of the </a:t>
            </a:r>
            <a:r>
              <a:rPr lang="en-US" altLang="ko-KR" dirty="0" err="1" smtClean="0"/>
              <a:t>i</a:t>
            </a:r>
            <a:r>
              <a:rPr lang="en-US" altLang="ko-KR" baseline="30000" dirty="0" err="1" smtClean="0"/>
              <a:t>th</a:t>
            </a:r>
            <a:r>
              <a:rPr lang="en-US" altLang="ko-KR" dirty="0" smtClean="0"/>
              <a:t> cluster : </a:t>
            </a:r>
            <a:r>
              <a:rPr lang="el-GR" altLang="ko-KR" dirty="0" smtClean="0"/>
              <a:t>μ</a:t>
            </a:r>
            <a:r>
              <a:rPr lang="en-US" altLang="ko-KR" baseline="-25000" dirty="0" err="1" smtClean="0"/>
              <a:t>i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Known to minimize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K-means </a:t>
            </a:r>
            <a:r>
              <a:rPr lang="en-US" altLang="ko-KR" dirty="0"/>
              <a:t>Clustering</a:t>
            </a:r>
            <a:r>
              <a:rPr lang="en-US" altLang="ko-KR" dirty="0" smtClean="0"/>
              <a:t> (2/2)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420" y="4667285"/>
            <a:ext cx="2857372" cy="79371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312" y="3057322"/>
            <a:ext cx="1762500" cy="1521583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7211443" y="3127659"/>
            <a:ext cx="234461" cy="23446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211442" y="3850879"/>
            <a:ext cx="234461" cy="23446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925471" y="3865286"/>
            <a:ext cx="234461" cy="23446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7127631" y="3292616"/>
            <a:ext cx="201041" cy="1774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7127631" y="3681879"/>
            <a:ext cx="201041" cy="2319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8042701" y="3818113"/>
            <a:ext cx="118148" cy="14224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7110004" y="3842796"/>
            <a:ext cx="176763" cy="12531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7366670" y="3984055"/>
            <a:ext cx="289250" cy="47281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7883566" y="3982516"/>
            <a:ext cx="117230" cy="1644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7343183" y="4010641"/>
            <a:ext cx="168112" cy="39287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7882651" y="4018560"/>
            <a:ext cx="197714" cy="24442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72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Local optimum</a:t>
            </a:r>
          </a:p>
          <a:p>
            <a:pPr lvl="1"/>
            <a:r>
              <a:rPr lang="en-US" altLang="ko-KR" dirty="0" smtClean="0"/>
              <a:t>Sometimes infinite loop </a:t>
            </a:r>
          </a:p>
          <a:p>
            <a:endParaRPr lang="en-US" altLang="ko-KR" dirty="0"/>
          </a:p>
          <a:p>
            <a:r>
              <a:rPr lang="en-US" altLang="ko-KR" dirty="0" smtClean="0"/>
              <a:t>Sensitive to outliers</a:t>
            </a:r>
          </a:p>
          <a:p>
            <a:endParaRPr lang="en-US" altLang="ko-KR" dirty="0"/>
          </a:p>
          <a:p>
            <a:r>
              <a:rPr lang="en-US" altLang="ko-KR" dirty="0"/>
              <a:t>S</a:t>
            </a:r>
            <a:r>
              <a:rPr lang="en-US" altLang="ko-KR" dirty="0" smtClean="0"/>
              <a:t>uitable for spherical clusters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K-means </a:t>
            </a:r>
            <a:r>
              <a:rPr lang="en-US" altLang="ko-KR" dirty="0"/>
              <a:t>Clustering</a:t>
            </a:r>
            <a:r>
              <a:rPr lang="en-US" altLang="ko-KR" dirty="0" smtClean="0"/>
              <a:t> Limitation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34" y="4257599"/>
            <a:ext cx="3231061" cy="1674278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4196862" y="4454769"/>
            <a:ext cx="164123" cy="164123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880339" y="5275385"/>
            <a:ext cx="164123" cy="164123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959108" y="4724400"/>
            <a:ext cx="164123" cy="164123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621093" y="5509846"/>
            <a:ext cx="164123" cy="164123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66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K is the number of clusters</a:t>
            </a:r>
          </a:p>
          <a:p>
            <a:r>
              <a:rPr lang="en-US" altLang="ko-KR" dirty="0"/>
              <a:t>k</a:t>
            </a:r>
            <a:r>
              <a:rPr lang="en-US" altLang="ko-KR" dirty="0" smtClean="0"/>
              <a:t> is the number of iteration</a:t>
            </a:r>
          </a:p>
          <a:p>
            <a:r>
              <a:rPr lang="en-US" altLang="ko-KR" dirty="0" err="1"/>
              <a:t>i</a:t>
            </a:r>
            <a:r>
              <a:rPr lang="en-US" altLang="ko-KR" dirty="0" smtClean="0"/>
              <a:t> is the node number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P2P K-Means Clustering (1/4)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231" y="1437542"/>
            <a:ext cx="6381750" cy="163830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3200400" y="2398686"/>
            <a:ext cx="339969" cy="3313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319" y="3369688"/>
            <a:ext cx="1626309" cy="1573847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6681628" y="4054425"/>
            <a:ext cx="573038" cy="20437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666" y="3369686"/>
            <a:ext cx="1626309" cy="1573847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 rot="5400000">
            <a:off x="5581953" y="5049805"/>
            <a:ext cx="573038" cy="20437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131" y="5091757"/>
            <a:ext cx="1626309" cy="1573847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7724981" y="4054425"/>
            <a:ext cx="783083" cy="8110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953498" y="5077968"/>
            <a:ext cx="783083" cy="81104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048019" y="5193941"/>
            <a:ext cx="661131" cy="6847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116522" y="4117578"/>
            <a:ext cx="661131" cy="68473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76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            has value from 1 to K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62400" y="83527"/>
            <a:ext cx="7743413" cy="755357"/>
          </a:xfrm>
        </p:spPr>
        <p:txBody>
          <a:bodyPr/>
          <a:lstStyle/>
          <a:p>
            <a:r>
              <a:rPr lang="en-US" altLang="ko-KR" dirty="0"/>
              <a:t>P2P K-Means Clustering </a:t>
            </a:r>
            <a:r>
              <a:rPr lang="en-US" altLang="ko-KR" dirty="0" smtClean="0"/>
              <a:t>(2/4)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30" y="1448301"/>
            <a:ext cx="8455952" cy="265477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662400" y="2391508"/>
            <a:ext cx="8099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361" y="4479986"/>
            <a:ext cx="610332" cy="46501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393" y="4562882"/>
            <a:ext cx="1762500" cy="1521583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6412524" y="4633219"/>
            <a:ext cx="234461" cy="23446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412523" y="5356439"/>
            <a:ext cx="234461" cy="23446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126552" y="5370846"/>
            <a:ext cx="234461" cy="23446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18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662400" y="1357304"/>
            <a:ext cx="8302213" cy="5228062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Ddd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                                   is the changes of the centroids</a:t>
            </a:r>
          </a:p>
          <a:p>
            <a:r>
              <a:rPr lang="en-US" altLang="ko-KR" sz="2300" dirty="0" smtClean="0"/>
              <a:t>Node structure may change during this phase (Dynamic Network)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P2P K-Means Clustering </a:t>
            </a:r>
            <a:r>
              <a:rPr lang="en-US" altLang="ko-KR" dirty="0" smtClean="0"/>
              <a:t>(3/4)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0" y="1216627"/>
            <a:ext cx="7947307" cy="3855983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662400" y="2579077"/>
            <a:ext cx="8099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165231" y="4900246"/>
            <a:ext cx="1781907" cy="2579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98" y="5438630"/>
            <a:ext cx="2531035" cy="44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4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Repeat until every                               returns FALSE</a:t>
            </a:r>
          </a:p>
          <a:p>
            <a:r>
              <a:rPr lang="en-US" altLang="ko-KR" dirty="0" smtClean="0"/>
              <a:t>Some nodes may not be in iteration k</a:t>
            </a:r>
          </a:p>
          <a:p>
            <a:pPr lvl="1"/>
            <a:r>
              <a:rPr lang="en-US" altLang="ko-KR" dirty="0" smtClean="0"/>
              <a:t>Need to synchronize the whole system (wait)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P2P K-Means Clustering </a:t>
            </a:r>
            <a:r>
              <a:rPr lang="en-US" altLang="ko-KR" dirty="0" smtClean="0"/>
              <a:t>(4/4)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18" y="1696549"/>
            <a:ext cx="8029575" cy="1495425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662400" y="2801815"/>
            <a:ext cx="8099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342" y="4648208"/>
            <a:ext cx="1762500" cy="1521583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7057288" y="4980373"/>
            <a:ext cx="234461" cy="23446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346960" y="5568771"/>
            <a:ext cx="234461" cy="23446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978928" y="5351064"/>
            <a:ext cx="234461" cy="23446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406" y="4198033"/>
            <a:ext cx="205740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2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B Template 2015.potx" id="{ADE35502-8FB5-4544-8649-3F1FB50F95FE}" vid="{8F77CCEE-2725-4EF2-A4D7-49336BDC90B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IDB Template 2015</Template>
  <TotalTime>2088</TotalTime>
  <Words>309</Words>
  <Application>Microsoft Office PowerPoint</Application>
  <PresentationFormat>화면 슬라이드 쇼(4:3)</PresentationFormat>
  <Paragraphs>107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Calibri</vt:lpstr>
      <vt:lpstr>Times New Roman</vt:lpstr>
      <vt:lpstr>Wingdings</vt:lpstr>
      <vt:lpstr>Office 테마</vt:lpstr>
      <vt:lpstr>Clustering Distributed Data Streams in Peer-to-Peer Environments</vt:lpstr>
      <vt:lpstr>Introduction</vt:lpstr>
      <vt:lpstr>K-means Clustering (1/2)</vt:lpstr>
      <vt:lpstr>K-means Clustering (2/2)</vt:lpstr>
      <vt:lpstr>K-means Clustering Limitation</vt:lpstr>
      <vt:lpstr>P2P K-Means Clustering (1/4)</vt:lpstr>
      <vt:lpstr>P2P K-Means Clustering (2/4)</vt:lpstr>
      <vt:lpstr>P2P K-Means Clustering (3/4)</vt:lpstr>
      <vt:lpstr>P2P K-Means Clustering (4/4)</vt:lpstr>
      <vt:lpstr>Polling Algorithm</vt:lpstr>
      <vt:lpstr>Experiments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Media-based Social Interactions Analysis Procedure</dc:title>
  <dc:creator>Hyewon Lim</dc:creator>
  <cp:lastModifiedBy>CS</cp:lastModifiedBy>
  <cp:revision>543</cp:revision>
  <dcterms:created xsi:type="dcterms:W3CDTF">2015-03-16T04:19:06Z</dcterms:created>
  <dcterms:modified xsi:type="dcterms:W3CDTF">2016-01-08T02:54:52Z</dcterms:modified>
</cp:coreProperties>
</file>