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7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4845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C2519-DC2B-4DAB-82E8-09E318E98DFC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284C80E9-9794-4A35-AA91-C4DA90B1EBEC}">
      <dgm:prSet phldrT="[텍스트]"/>
      <dgm:spPr/>
      <dgm:t>
        <a:bodyPr/>
        <a:lstStyle/>
        <a:p>
          <a:pPr latinLnBrk="1"/>
          <a:r>
            <a:rPr lang="en-US" altLang="ko-KR" b="1" dirty="0" smtClean="0"/>
            <a:t>Phase 1: Classifying entity types</a:t>
          </a:r>
          <a:endParaRPr lang="ko-KR" altLang="en-US" b="1" dirty="0"/>
        </a:p>
      </dgm:t>
    </dgm:pt>
    <dgm:pt modelId="{BDCB3953-01F0-4541-B0D1-0D3EEA7F0BDE}" type="parTrans" cxnId="{4808B390-20AC-45D3-9609-3A44EAEDA31F}">
      <dgm:prSet/>
      <dgm:spPr/>
      <dgm:t>
        <a:bodyPr/>
        <a:lstStyle/>
        <a:p>
          <a:pPr latinLnBrk="1"/>
          <a:endParaRPr lang="ko-KR" altLang="en-US"/>
        </a:p>
      </dgm:t>
    </dgm:pt>
    <dgm:pt modelId="{BFC332CA-9EC1-4BD6-B9C6-55577537C272}" type="sibTrans" cxnId="{4808B390-20AC-45D3-9609-3A44EAEDA31F}">
      <dgm:prSet/>
      <dgm:spPr/>
      <dgm:t>
        <a:bodyPr/>
        <a:lstStyle/>
        <a:p>
          <a:pPr latinLnBrk="1"/>
          <a:endParaRPr lang="ko-KR" altLang="en-US"/>
        </a:p>
      </dgm:t>
    </dgm:pt>
    <dgm:pt modelId="{5F2DD4C0-F99E-419D-9CE2-C59B8631171E}">
      <dgm:prSet phldrT="[텍스트]"/>
      <dgm:spPr/>
      <dgm:t>
        <a:bodyPr/>
        <a:lstStyle/>
        <a:p>
          <a:pPr latinLnBrk="1"/>
          <a:r>
            <a:rPr lang="en-US" altLang="ko-KR" b="1" dirty="0" smtClean="0"/>
            <a:t>Phase 2: Discovering simple mappings</a:t>
          </a:r>
        </a:p>
      </dgm:t>
    </dgm:pt>
    <dgm:pt modelId="{EF3B0E72-BDF0-447E-84B9-CF07C6E62E0A}" type="parTrans" cxnId="{6A18461D-EB34-4355-8309-B95B608306D2}">
      <dgm:prSet/>
      <dgm:spPr/>
      <dgm:t>
        <a:bodyPr/>
        <a:lstStyle/>
        <a:p>
          <a:pPr latinLnBrk="1"/>
          <a:endParaRPr lang="ko-KR" altLang="en-US"/>
        </a:p>
      </dgm:t>
    </dgm:pt>
    <dgm:pt modelId="{3F01F891-92B7-429E-8A1F-22D38BC75188}" type="sibTrans" cxnId="{6A18461D-EB34-4355-8309-B95B608306D2}">
      <dgm:prSet/>
      <dgm:spPr/>
      <dgm:t>
        <a:bodyPr/>
        <a:lstStyle/>
        <a:p>
          <a:pPr latinLnBrk="1"/>
          <a:endParaRPr lang="ko-KR" altLang="en-US"/>
        </a:p>
      </dgm:t>
    </dgm:pt>
    <dgm:pt modelId="{D3E84794-3D40-4599-B3CA-01BF487039EF}">
      <dgm:prSet phldrT="[텍스트]"/>
      <dgm:spPr/>
      <dgm:t>
        <a:bodyPr/>
        <a:lstStyle/>
        <a:p>
          <a:pPr latinLnBrk="1"/>
          <a:r>
            <a:rPr lang="en-US" altLang="ko-KR" b="1" dirty="0" smtClean="0"/>
            <a:t>Phase 3: Validating mapping consistency</a:t>
          </a:r>
          <a:endParaRPr lang="ko-KR" altLang="en-US" b="1" dirty="0"/>
        </a:p>
      </dgm:t>
    </dgm:pt>
    <dgm:pt modelId="{905C2579-6495-43E8-B2C9-76B030FCB521}" type="parTrans" cxnId="{51E2BB57-B3EB-4632-BC6F-A5D971CFEB10}">
      <dgm:prSet/>
      <dgm:spPr/>
      <dgm:t>
        <a:bodyPr/>
        <a:lstStyle/>
        <a:p>
          <a:pPr latinLnBrk="1"/>
          <a:endParaRPr lang="ko-KR" altLang="en-US"/>
        </a:p>
      </dgm:t>
    </dgm:pt>
    <dgm:pt modelId="{7EB5204B-3DDB-4978-BCDF-4A7C75E3008F}" type="sibTrans" cxnId="{51E2BB57-B3EB-4632-BC6F-A5D971CFEB10}">
      <dgm:prSet/>
      <dgm:spPr/>
      <dgm:t>
        <a:bodyPr/>
        <a:lstStyle/>
        <a:p>
          <a:pPr latinLnBrk="1"/>
          <a:endParaRPr lang="ko-KR" altLang="en-US"/>
        </a:p>
      </dgm:t>
    </dgm:pt>
    <dgm:pt modelId="{7BDE37E0-DC2E-48F4-BA9E-D844C9C82472}">
      <dgm:prSet phldrT="[텍스트]"/>
      <dgm:spPr/>
      <dgm:t>
        <a:bodyPr/>
        <a:lstStyle/>
        <a:p>
          <a:pPr latinLnBrk="1"/>
          <a:r>
            <a:rPr lang="en-US" altLang="ko-KR" b="1" dirty="0" smtClean="0"/>
            <a:t>Phase 4: Constructing contextual mappings</a:t>
          </a:r>
          <a:endParaRPr lang="ko-KR" altLang="en-US" b="1" dirty="0"/>
        </a:p>
      </dgm:t>
    </dgm:pt>
    <dgm:pt modelId="{3D986234-391F-4A4F-A6AE-5D3FFB1FD7FE}" type="parTrans" cxnId="{BFD14A4C-3056-47E2-9947-EBB88A15550F}">
      <dgm:prSet/>
      <dgm:spPr/>
      <dgm:t>
        <a:bodyPr/>
        <a:lstStyle/>
        <a:p>
          <a:pPr latinLnBrk="1"/>
          <a:endParaRPr lang="ko-KR" altLang="en-US"/>
        </a:p>
      </dgm:t>
    </dgm:pt>
    <dgm:pt modelId="{C057826A-5E0A-4C6D-9184-6F29E7492264}" type="sibTrans" cxnId="{BFD14A4C-3056-47E2-9947-EBB88A15550F}">
      <dgm:prSet/>
      <dgm:spPr/>
      <dgm:t>
        <a:bodyPr/>
        <a:lstStyle/>
        <a:p>
          <a:pPr latinLnBrk="1"/>
          <a:endParaRPr lang="ko-KR" altLang="en-US"/>
        </a:p>
      </dgm:t>
    </dgm:pt>
    <dgm:pt modelId="{61F6980B-C190-4DA7-BCC9-21E5F64BD258}">
      <dgm:prSet phldrT="[텍스트]"/>
      <dgm:spPr/>
      <dgm:t>
        <a:bodyPr/>
        <a:lstStyle/>
        <a:p>
          <a:pPr latinLnBrk="1"/>
          <a:r>
            <a:rPr lang="en-US" altLang="ko-KR" dirty="0" smtClean="0"/>
            <a:t>Constructs virtual documents for entities</a:t>
          </a:r>
        </a:p>
      </dgm:t>
    </dgm:pt>
    <dgm:pt modelId="{6E086036-7E6C-401D-9EDF-2708E0891548}" type="parTrans" cxnId="{A0E2BAAD-28B5-4D96-BB83-440F3C69786F}">
      <dgm:prSet/>
      <dgm:spPr/>
      <dgm:t>
        <a:bodyPr/>
        <a:lstStyle/>
        <a:p>
          <a:pPr latinLnBrk="1"/>
          <a:endParaRPr lang="ko-KR" altLang="en-US"/>
        </a:p>
      </dgm:t>
    </dgm:pt>
    <dgm:pt modelId="{E6405354-761D-4ABB-9DE7-53960B06164A}" type="sibTrans" cxnId="{A0E2BAAD-28B5-4D96-BB83-440F3C69786F}">
      <dgm:prSet/>
      <dgm:spPr/>
      <dgm:t>
        <a:bodyPr/>
        <a:lstStyle/>
        <a:p>
          <a:pPr latinLnBrk="1"/>
          <a:endParaRPr lang="ko-KR" altLang="en-US"/>
        </a:p>
      </dgm:t>
    </dgm:pt>
    <dgm:pt modelId="{889735B8-45A1-421D-946C-E46066B1D59E}">
      <dgm:prSet phldrT="[텍스트]"/>
      <dgm:spPr/>
      <dgm:t>
        <a:bodyPr/>
        <a:lstStyle/>
        <a:p>
          <a:pPr latinLnBrk="1"/>
          <a:r>
            <a:rPr lang="en-US" altLang="ko-KR" smtClean="0"/>
            <a:t>Calculates confidence measure via TF/IDF model</a:t>
          </a:r>
          <a:endParaRPr lang="en-US" altLang="ko-KR" dirty="0" smtClean="0"/>
        </a:p>
      </dgm:t>
    </dgm:pt>
    <dgm:pt modelId="{5D38431A-A3C9-4175-90DB-D34144E5AC56}" type="parTrans" cxnId="{3BC9E18E-1C2D-4BBE-99A9-C34B7ECBD622}">
      <dgm:prSet/>
      <dgm:spPr/>
      <dgm:t>
        <a:bodyPr/>
        <a:lstStyle/>
        <a:p>
          <a:pPr latinLnBrk="1"/>
          <a:endParaRPr lang="ko-KR" altLang="en-US"/>
        </a:p>
      </dgm:t>
    </dgm:pt>
    <dgm:pt modelId="{A1074340-048B-4F64-8689-FDE933D3609E}" type="sibTrans" cxnId="{3BC9E18E-1C2D-4BBE-99A9-C34B7ECBD622}">
      <dgm:prSet/>
      <dgm:spPr/>
      <dgm:t>
        <a:bodyPr/>
        <a:lstStyle/>
        <a:p>
          <a:pPr latinLnBrk="1"/>
          <a:endParaRPr lang="ko-KR" altLang="en-US"/>
        </a:p>
      </dgm:t>
    </dgm:pt>
    <dgm:pt modelId="{A013C497-C9ED-427F-BE69-91180FE33560}">
      <dgm:prSet phldrT="[텍스트]"/>
      <dgm:spPr/>
      <dgm:t>
        <a:bodyPr/>
        <a:lstStyle/>
        <a:p>
          <a:pPr latinLnBrk="1"/>
          <a:r>
            <a:rPr lang="en-US" altLang="ko-KR" dirty="0" smtClean="0"/>
            <a:t>Use &lt;relation, class&gt; mappings to validate the consistency of &lt;attribute, property&gt;</a:t>
          </a:r>
          <a:endParaRPr lang="ko-KR" altLang="en-US" dirty="0"/>
        </a:p>
      </dgm:t>
    </dgm:pt>
    <dgm:pt modelId="{A19047EF-347C-4DF0-BE12-10C2D447AC5B}" type="parTrans" cxnId="{F98A2D3F-5CCC-4946-BCFA-B38CD8FE5616}">
      <dgm:prSet/>
      <dgm:spPr/>
      <dgm:t>
        <a:bodyPr/>
        <a:lstStyle/>
        <a:p>
          <a:pPr latinLnBrk="1"/>
          <a:endParaRPr lang="ko-KR" altLang="en-US"/>
        </a:p>
      </dgm:t>
    </dgm:pt>
    <dgm:pt modelId="{DA093170-5011-42B2-B1AB-648958417C3F}" type="sibTrans" cxnId="{F98A2D3F-5CCC-4946-BCFA-B38CD8FE5616}">
      <dgm:prSet/>
      <dgm:spPr/>
      <dgm:t>
        <a:bodyPr/>
        <a:lstStyle/>
        <a:p>
          <a:pPr latinLnBrk="1"/>
          <a:endParaRPr lang="ko-KR" altLang="en-US"/>
        </a:p>
      </dgm:t>
    </dgm:pt>
    <dgm:pt modelId="{19F13504-44D1-4592-AF94-1B121BD6892E}">
      <dgm:prSet phldrT="[텍스트]"/>
      <dgm:spPr/>
      <dgm:t>
        <a:bodyPr/>
        <a:lstStyle/>
        <a:p>
          <a:pPr latinLnBrk="1"/>
          <a:r>
            <a:rPr lang="en-US" altLang="ko-KR" dirty="0" smtClean="0"/>
            <a:t>&lt;relation, class&gt; + sample instances </a:t>
          </a:r>
          <a:r>
            <a:rPr lang="en-US" altLang="ko-KR" dirty="0" smtClean="0">
              <a:sym typeface="Wingdings" pitchFamily="2" charset="2"/>
            </a:rPr>
            <a:t> contextual mappings</a:t>
          </a:r>
          <a:endParaRPr lang="ko-KR" altLang="en-US" dirty="0"/>
        </a:p>
      </dgm:t>
    </dgm:pt>
    <dgm:pt modelId="{CB74D754-0CE5-447A-A00F-4A6C63BAB24D}" type="parTrans" cxnId="{36AFCF84-ADD4-4414-A53D-8A50BC2D9314}">
      <dgm:prSet/>
      <dgm:spPr/>
      <dgm:t>
        <a:bodyPr/>
        <a:lstStyle/>
        <a:p>
          <a:pPr latinLnBrk="1"/>
          <a:endParaRPr lang="ko-KR" altLang="en-US"/>
        </a:p>
      </dgm:t>
    </dgm:pt>
    <dgm:pt modelId="{20B8A71F-5F50-45C0-ABE5-A62A90384042}" type="sibTrans" cxnId="{36AFCF84-ADD4-4414-A53D-8A50BC2D9314}">
      <dgm:prSet/>
      <dgm:spPr/>
      <dgm:t>
        <a:bodyPr/>
        <a:lstStyle/>
        <a:p>
          <a:pPr latinLnBrk="1"/>
          <a:endParaRPr lang="ko-KR" altLang="en-US"/>
        </a:p>
      </dgm:t>
    </dgm:pt>
    <dgm:pt modelId="{2928221B-4503-4047-9184-FC92A9A37DE5}" type="pres">
      <dgm:prSet presAssocID="{70CC2519-DC2B-4DAB-82E8-09E318E98D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BA8A50-CC84-4C3B-92D3-FAF29E7C6AD8}" type="pres">
      <dgm:prSet presAssocID="{284C80E9-9794-4A35-AA91-C4DA90B1EBEC}" presName="node" presStyleLbl="node1" presStyleIdx="0" presStyleCnt="4" custScaleX="187316" custScaleY="1872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755A64-1563-48E4-8447-6267BB50A3F4}" type="pres">
      <dgm:prSet presAssocID="{BFC332CA-9EC1-4BD6-B9C6-55577537C272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0CF0335-20C7-4205-8FB7-9F438C2B303C}" type="pres">
      <dgm:prSet presAssocID="{BFC332CA-9EC1-4BD6-B9C6-55577537C272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1F13FFE-5BC9-4C77-94B3-B8668FA9C21A}" type="pres">
      <dgm:prSet presAssocID="{5F2DD4C0-F99E-419D-9CE2-C59B8631171E}" presName="node" presStyleLbl="node1" presStyleIdx="1" presStyleCnt="4" custScaleX="187316" custScaleY="1872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46C389-6AEC-4C3A-8DDB-06CA465920FB}" type="pres">
      <dgm:prSet presAssocID="{3F01F891-92B7-429E-8A1F-22D38BC75188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45ECEA4-2A2D-4552-B6D5-56A348B6198B}" type="pres">
      <dgm:prSet presAssocID="{3F01F891-92B7-429E-8A1F-22D38BC75188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4F4005-EEB7-4CA4-A734-8750B41A1BE1}" type="pres">
      <dgm:prSet presAssocID="{D3E84794-3D40-4599-B3CA-01BF487039EF}" presName="node" presStyleLbl="node1" presStyleIdx="2" presStyleCnt="4" custScaleX="187316" custScaleY="1872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A6A35F-9DB8-4F15-B3CF-8A289401082D}" type="pres">
      <dgm:prSet presAssocID="{7EB5204B-3DDB-4978-BCDF-4A7C75E3008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0CF7DFD-7B10-46EF-8F17-3B61A43C4A12}" type="pres">
      <dgm:prSet presAssocID="{7EB5204B-3DDB-4978-BCDF-4A7C75E3008F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82013AA-EB0C-4878-8B72-D29F0C5A561C}" type="pres">
      <dgm:prSet presAssocID="{7BDE37E0-DC2E-48F4-BA9E-D844C9C82472}" presName="node" presStyleLbl="node1" presStyleIdx="3" presStyleCnt="4" custScaleX="187316" custScaleY="18720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B7C2888-4E4D-48FA-90BC-0D6CB4AC45DF}" type="presOf" srcId="{D3E84794-3D40-4599-B3CA-01BF487039EF}" destId="{D14F4005-EEB7-4CA4-A734-8750B41A1BE1}" srcOrd="0" destOrd="0" presId="urn:microsoft.com/office/officeart/2005/8/layout/process5"/>
    <dgm:cxn modelId="{F41E7BBC-12FF-42FC-BC20-B2246075EFFD}" type="presOf" srcId="{A013C497-C9ED-427F-BE69-91180FE33560}" destId="{D14F4005-EEB7-4CA4-A734-8750B41A1BE1}" srcOrd="0" destOrd="1" presId="urn:microsoft.com/office/officeart/2005/8/layout/process5"/>
    <dgm:cxn modelId="{01AEABDB-9DE5-4419-A247-592E9D56B251}" type="presOf" srcId="{3F01F891-92B7-429E-8A1F-22D38BC75188}" destId="{E45ECEA4-2A2D-4552-B6D5-56A348B6198B}" srcOrd="1" destOrd="0" presId="urn:microsoft.com/office/officeart/2005/8/layout/process5"/>
    <dgm:cxn modelId="{AF22DEA9-DC0D-4956-BC78-718BF758991D}" type="presOf" srcId="{3F01F891-92B7-429E-8A1F-22D38BC75188}" destId="{8E46C389-6AEC-4C3A-8DDB-06CA465920FB}" srcOrd="0" destOrd="0" presId="urn:microsoft.com/office/officeart/2005/8/layout/process5"/>
    <dgm:cxn modelId="{BFD14A4C-3056-47E2-9947-EBB88A15550F}" srcId="{70CC2519-DC2B-4DAB-82E8-09E318E98DFC}" destId="{7BDE37E0-DC2E-48F4-BA9E-D844C9C82472}" srcOrd="3" destOrd="0" parTransId="{3D986234-391F-4A4F-A6AE-5D3FFB1FD7FE}" sibTransId="{C057826A-5E0A-4C6D-9184-6F29E7492264}"/>
    <dgm:cxn modelId="{5B5EBD8A-CBDE-4B18-A543-2FE80BF14CE1}" type="presOf" srcId="{7BDE37E0-DC2E-48F4-BA9E-D844C9C82472}" destId="{B82013AA-EB0C-4878-8B72-D29F0C5A561C}" srcOrd="0" destOrd="0" presId="urn:microsoft.com/office/officeart/2005/8/layout/process5"/>
    <dgm:cxn modelId="{51E2BB57-B3EB-4632-BC6F-A5D971CFEB10}" srcId="{70CC2519-DC2B-4DAB-82E8-09E318E98DFC}" destId="{D3E84794-3D40-4599-B3CA-01BF487039EF}" srcOrd="2" destOrd="0" parTransId="{905C2579-6495-43E8-B2C9-76B030FCB521}" sibTransId="{7EB5204B-3DDB-4978-BCDF-4A7C75E3008F}"/>
    <dgm:cxn modelId="{ECBE5367-927C-4477-A0C4-BA465FC5620E}" type="presOf" srcId="{5F2DD4C0-F99E-419D-9CE2-C59B8631171E}" destId="{51F13FFE-5BC9-4C77-94B3-B8668FA9C21A}" srcOrd="0" destOrd="0" presId="urn:microsoft.com/office/officeart/2005/8/layout/process5"/>
    <dgm:cxn modelId="{4808B390-20AC-45D3-9609-3A44EAEDA31F}" srcId="{70CC2519-DC2B-4DAB-82E8-09E318E98DFC}" destId="{284C80E9-9794-4A35-AA91-C4DA90B1EBEC}" srcOrd="0" destOrd="0" parTransId="{BDCB3953-01F0-4541-B0D1-0D3EEA7F0BDE}" sibTransId="{BFC332CA-9EC1-4BD6-B9C6-55577537C272}"/>
    <dgm:cxn modelId="{CE349553-A459-4130-AF05-91A56FAE9FD1}" type="presOf" srcId="{7EB5204B-3DDB-4978-BCDF-4A7C75E3008F}" destId="{35A6A35F-9DB8-4F15-B3CF-8A289401082D}" srcOrd="0" destOrd="0" presId="urn:microsoft.com/office/officeart/2005/8/layout/process5"/>
    <dgm:cxn modelId="{622D8474-7D0E-4107-9B9B-5E96B0406397}" type="presOf" srcId="{61F6980B-C190-4DA7-BCC9-21E5F64BD258}" destId="{51F13FFE-5BC9-4C77-94B3-B8668FA9C21A}" srcOrd="0" destOrd="1" presId="urn:microsoft.com/office/officeart/2005/8/layout/process5"/>
    <dgm:cxn modelId="{14360ED2-C32B-406B-8ED8-F3C5469794B2}" type="presOf" srcId="{7EB5204B-3DDB-4978-BCDF-4A7C75E3008F}" destId="{40CF7DFD-7B10-46EF-8F17-3B61A43C4A12}" srcOrd="1" destOrd="0" presId="urn:microsoft.com/office/officeart/2005/8/layout/process5"/>
    <dgm:cxn modelId="{3BC9E18E-1C2D-4BBE-99A9-C34B7ECBD622}" srcId="{5F2DD4C0-F99E-419D-9CE2-C59B8631171E}" destId="{889735B8-45A1-421D-946C-E46066B1D59E}" srcOrd="1" destOrd="0" parTransId="{5D38431A-A3C9-4175-90DB-D34144E5AC56}" sibTransId="{A1074340-048B-4F64-8689-FDE933D3609E}"/>
    <dgm:cxn modelId="{A0E2BAAD-28B5-4D96-BB83-440F3C69786F}" srcId="{5F2DD4C0-F99E-419D-9CE2-C59B8631171E}" destId="{61F6980B-C190-4DA7-BCC9-21E5F64BD258}" srcOrd="0" destOrd="0" parTransId="{6E086036-7E6C-401D-9EDF-2708E0891548}" sibTransId="{E6405354-761D-4ABB-9DE7-53960B06164A}"/>
    <dgm:cxn modelId="{12B9CE3A-C3DD-4AC5-B64B-BBF620617EED}" type="presOf" srcId="{BFC332CA-9EC1-4BD6-B9C6-55577537C272}" destId="{70CF0335-20C7-4205-8FB7-9F438C2B303C}" srcOrd="1" destOrd="0" presId="urn:microsoft.com/office/officeart/2005/8/layout/process5"/>
    <dgm:cxn modelId="{756061AD-26E1-4D94-A697-3870C0EF64B8}" type="presOf" srcId="{889735B8-45A1-421D-946C-E46066B1D59E}" destId="{51F13FFE-5BC9-4C77-94B3-B8668FA9C21A}" srcOrd="0" destOrd="2" presId="urn:microsoft.com/office/officeart/2005/8/layout/process5"/>
    <dgm:cxn modelId="{36AFCF84-ADD4-4414-A53D-8A50BC2D9314}" srcId="{7BDE37E0-DC2E-48F4-BA9E-D844C9C82472}" destId="{19F13504-44D1-4592-AF94-1B121BD6892E}" srcOrd="0" destOrd="0" parTransId="{CB74D754-0CE5-447A-A00F-4A6C63BAB24D}" sibTransId="{20B8A71F-5F50-45C0-ABE5-A62A90384042}"/>
    <dgm:cxn modelId="{67EE0933-D451-449C-A351-438E3D30A294}" type="presOf" srcId="{BFC332CA-9EC1-4BD6-B9C6-55577537C272}" destId="{04755A64-1563-48E4-8447-6267BB50A3F4}" srcOrd="0" destOrd="0" presId="urn:microsoft.com/office/officeart/2005/8/layout/process5"/>
    <dgm:cxn modelId="{F98A2D3F-5CCC-4946-BCFA-B38CD8FE5616}" srcId="{D3E84794-3D40-4599-B3CA-01BF487039EF}" destId="{A013C497-C9ED-427F-BE69-91180FE33560}" srcOrd="0" destOrd="0" parTransId="{A19047EF-347C-4DF0-BE12-10C2D447AC5B}" sibTransId="{DA093170-5011-42B2-B1AB-648958417C3F}"/>
    <dgm:cxn modelId="{1DD925FB-069E-4E5F-B009-B0B0F5CE392F}" type="presOf" srcId="{70CC2519-DC2B-4DAB-82E8-09E318E98DFC}" destId="{2928221B-4503-4047-9184-FC92A9A37DE5}" srcOrd="0" destOrd="0" presId="urn:microsoft.com/office/officeart/2005/8/layout/process5"/>
    <dgm:cxn modelId="{EE4407B4-F433-457D-967F-E40359BA9418}" type="presOf" srcId="{284C80E9-9794-4A35-AA91-C4DA90B1EBEC}" destId="{50BA8A50-CC84-4C3B-92D3-FAF29E7C6AD8}" srcOrd="0" destOrd="0" presId="urn:microsoft.com/office/officeart/2005/8/layout/process5"/>
    <dgm:cxn modelId="{CFFEE05F-221A-48F3-B099-A5818EFB80B0}" type="presOf" srcId="{19F13504-44D1-4592-AF94-1B121BD6892E}" destId="{B82013AA-EB0C-4878-8B72-D29F0C5A561C}" srcOrd="0" destOrd="1" presId="urn:microsoft.com/office/officeart/2005/8/layout/process5"/>
    <dgm:cxn modelId="{6A18461D-EB34-4355-8309-B95B608306D2}" srcId="{70CC2519-DC2B-4DAB-82E8-09E318E98DFC}" destId="{5F2DD4C0-F99E-419D-9CE2-C59B8631171E}" srcOrd="1" destOrd="0" parTransId="{EF3B0E72-BDF0-447E-84B9-CF07C6E62E0A}" sibTransId="{3F01F891-92B7-429E-8A1F-22D38BC75188}"/>
    <dgm:cxn modelId="{03B056B4-C0E5-4917-A013-6F0833CAE2C2}" type="presParOf" srcId="{2928221B-4503-4047-9184-FC92A9A37DE5}" destId="{50BA8A50-CC84-4C3B-92D3-FAF29E7C6AD8}" srcOrd="0" destOrd="0" presId="urn:microsoft.com/office/officeart/2005/8/layout/process5"/>
    <dgm:cxn modelId="{526E0B7A-8B65-4671-8201-4461DC717BF1}" type="presParOf" srcId="{2928221B-4503-4047-9184-FC92A9A37DE5}" destId="{04755A64-1563-48E4-8447-6267BB50A3F4}" srcOrd="1" destOrd="0" presId="urn:microsoft.com/office/officeart/2005/8/layout/process5"/>
    <dgm:cxn modelId="{7015F678-349D-4B74-B4B4-C969469A40B1}" type="presParOf" srcId="{04755A64-1563-48E4-8447-6267BB50A3F4}" destId="{70CF0335-20C7-4205-8FB7-9F438C2B303C}" srcOrd="0" destOrd="0" presId="urn:microsoft.com/office/officeart/2005/8/layout/process5"/>
    <dgm:cxn modelId="{2DFABBA5-7226-46F0-AFDF-89CA08CED36D}" type="presParOf" srcId="{2928221B-4503-4047-9184-FC92A9A37DE5}" destId="{51F13FFE-5BC9-4C77-94B3-B8668FA9C21A}" srcOrd="2" destOrd="0" presId="urn:microsoft.com/office/officeart/2005/8/layout/process5"/>
    <dgm:cxn modelId="{F0B470D6-FF25-470F-9B02-F4E4CAEC8813}" type="presParOf" srcId="{2928221B-4503-4047-9184-FC92A9A37DE5}" destId="{8E46C389-6AEC-4C3A-8DDB-06CA465920FB}" srcOrd="3" destOrd="0" presId="urn:microsoft.com/office/officeart/2005/8/layout/process5"/>
    <dgm:cxn modelId="{FCB86A4E-BCFF-4981-94D3-A854B141C01C}" type="presParOf" srcId="{8E46C389-6AEC-4C3A-8DDB-06CA465920FB}" destId="{E45ECEA4-2A2D-4552-B6D5-56A348B6198B}" srcOrd="0" destOrd="0" presId="urn:microsoft.com/office/officeart/2005/8/layout/process5"/>
    <dgm:cxn modelId="{3F7D0504-D641-4767-83DB-5094683255D5}" type="presParOf" srcId="{2928221B-4503-4047-9184-FC92A9A37DE5}" destId="{D14F4005-EEB7-4CA4-A734-8750B41A1BE1}" srcOrd="4" destOrd="0" presId="urn:microsoft.com/office/officeart/2005/8/layout/process5"/>
    <dgm:cxn modelId="{631871E3-0116-420B-B642-B7CBDC2BBC8E}" type="presParOf" srcId="{2928221B-4503-4047-9184-FC92A9A37DE5}" destId="{35A6A35F-9DB8-4F15-B3CF-8A289401082D}" srcOrd="5" destOrd="0" presId="urn:microsoft.com/office/officeart/2005/8/layout/process5"/>
    <dgm:cxn modelId="{2F1AF754-6815-46C4-919E-DF9031CF14B4}" type="presParOf" srcId="{35A6A35F-9DB8-4F15-B3CF-8A289401082D}" destId="{40CF7DFD-7B10-46EF-8F17-3B61A43C4A12}" srcOrd="0" destOrd="0" presId="urn:microsoft.com/office/officeart/2005/8/layout/process5"/>
    <dgm:cxn modelId="{262BEEE9-BE19-498F-ACB0-29C1DCD12773}" type="presParOf" srcId="{2928221B-4503-4047-9184-FC92A9A37DE5}" destId="{B82013AA-EB0C-4878-8B72-D29F0C5A561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A8A50-CC84-4C3B-92D3-FAF29E7C6AD8}">
      <dsp:nvSpPr>
        <dsp:cNvPr id="0" name=""/>
        <dsp:cNvSpPr/>
      </dsp:nvSpPr>
      <dsp:spPr>
        <a:xfrm>
          <a:off x="1008767" y="63"/>
          <a:ext cx="3057401" cy="1833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Phase 1: Classifying entity types</a:t>
          </a:r>
          <a:endParaRPr lang="ko-KR" altLang="en-US" sz="1400" b="1" kern="1200" dirty="0"/>
        </a:p>
      </dsp:txBody>
      <dsp:txXfrm>
        <a:off x="1062465" y="53761"/>
        <a:ext cx="2950005" cy="1725977"/>
      </dsp:txXfrm>
    </dsp:sp>
    <dsp:sp modelId="{04755A64-1563-48E4-8447-6267BB50A3F4}">
      <dsp:nvSpPr>
        <dsp:cNvPr id="0" name=""/>
        <dsp:cNvSpPr/>
      </dsp:nvSpPr>
      <dsp:spPr>
        <a:xfrm>
          <a:off x="4209804" y="714355"/>
          <a:ext cx="346029" cy="404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4209804" y="795313"/>
        <a:ext cx="242220" cy="242873"/>
      </dsp:txXfrm>
    </dsp:sp>
    <dsp:sp modelId="{51F13FFE-5BC9-4C77-94B3-B8668FA9C21A}">
      <dsp:nvSpPr>
        <dsp:cNvPr id="0" name=""/>
        <dsp:cNvSpPr/>
      </dsp:nvSpPr>
      <dsp:spPr>
        <a:xfrm>
          <a:off x="4719055" y="63"/>
          <a:ext cx="3057401" cy="1833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Phase 2: Discovering simple mappings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Constructs virtual documents for entities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Calculates confidence measure via TF/IDF model</a:t>
          </a:r>
          <a:endParaRPr lang="en-US" altLang="ko-KR" sz="1100" kern="1200" dirty="0" smtClean="0"/>
        </a:p>
      </dsp:txBody>
      <dsp:txXfrm>
        <a:off x="4772753" y="53761"/>
        <a:ext cx="2950005" cy="1725977"/>
      </dsp:txXfrm>
    </dsp:sp>
    <dsp:sp modelId="{8E46C389-6AEC-4C3A-8DDB-06CA465920FB}">
      <dsp:nvSpPr>
        <dsp:cNvPr id="0" name=""/>
        <dsp:cNvSpPr/>
      </dsp:nvSpPr>
      <dsp:spPr>
        <a:xfrm rot="5400000">
          <a:off x="6074741" y="1947692"/>
          <a:ext cx="346029" cy="404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-5400000">
        <a:off x="6126320" y="1977072"/>
        <a:ext cx="242873" cy="242220"/>
      </dsp:txXfrm>
    </dsp:sp>
    <dsp:sp modelId="{D14F4005-EEB7-4CA4-A734-8750B41A1BE1}">
      <dsp:nvSpPr>
        <dsp:cNvPr id="0" name=""/>
        <dsp:cNvSpPr/>
      </dsp:nvSpPr>
      <dsp:spPr>
        <a:xfrm>
          <a:off x="4719055" y="2486323"/>
          <a:ext cx="3057401" cy="1833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Phase 3: Validating mapping consistency</a:t>
          </a:r>
          <a:endParaRPr lang="ko-KR" altLang="en-US" sz="1400" b="1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Use &lt;relation, class&gt; mappings to validate the consistency of &lt;attribute, property&gt;</a:t>
          </a:r>
          <a:endParaRPr lang="ko-KR" altLang="en-US" sz="1100" kern="1200" dirty="0"/>
        </a:p>
      </dsp:txBody>
      <dsp:txXfrm>
        <a:off x="4772753" y="2540021"/>
        <a:ext cx="2950005" cy="1725977"/>
      </dsp:txXfrm>
    </dsp:sp>
    <dsp:sp modelId="{35A6A35F-9DB8-4F15-B3CF-8A289401082D}">
      <dsp:nvSpPr>
        <dsp:cNvPr id="0" name=""/>
        <dsp:cNvSpPr/>
      </dsp:nvSpPr>
      <dsp:spPr>
        <a:xfrm rot="10800000">
          <a:off x="4229390" y="3200615"/>
          <a:ext cx="346029" cy="4047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 rot="10800000">
        <a:off x="4333199" y="3281573"/>
        <a:ext cx="242220" cy="242873"/>
      </dsp:txXfrm>
    </dsp:sp>
    <dsp:sp modelId="{B82013AA-EB0C-4878-8B72-D29F0C5A561C}">
      <dsp:nvSpPr>
        <dsp:cNvPr id="0" name=""/>
        <dsp:cNvSpPr/>
      </dsp:nvSpPr>
      <dsp:spPr>
        <a:xfrm>
          <a:off x="1008767" y="2486323"/>
          <a:ext cx="3057401" cy="18333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Phase 4: Constructing contextual mappings</a:t>
          </a:r>
          <a:endParaRPr lang="ko-KR" altLang="en-US" sz="1400" b="1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&lt;relation, class&gt; + sample instances </a:t>
          </a:r>
          <a:r>
            <a:rPr lang="en-US" altLang="ko-KR" sz="1100" kern="1200" dirty="0" smtClean="0">
              <a:sym typeface="Wingdings" pitchFamily="2" charset="2"/>
            </a:rPr>
            <a:t> contextual mappings</a:t>
          </a:r>
          <a:endParaRPr lang="ko-KR" altLang="en-US" sz="1100" kern="1200" dirty="0"/>
        </a:p>
      </dsp:txBody>
      <dsp:txXfrm>
        <a:off x="1062465" y="2540021"/>
        <a:ext cx="2950005" cy="172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e.g.</a:t>
            </a:r>
            <a:r>
              <a:rPr lang="en-US" altLang="ko-KR" baseline="0" dirty="0" smtClean="0"/>
              <a:t> the relation </a:t>
            </a:r>
            <a:r>
              <a:rPr lang="en-US" altLang="ko-KR" u="sng" baseline="0" dirty="0" smtClean="0"/>
              <a:t>Author</a:t>
            </a:r>
            <a:r>
              <a:rPr lang="en-US" altLang="ko-KR" baseline="0" dirty="0" smtClean="0"/>
              <a:t> is a strong entity relation, and matches the class </a:t>
            </a:r>
            <a:r>
              <a:rPr lang="en-US" altLang="ko-KR" u="sng" baseline="0" dirty="0" smtClean="0"/>
              <a:t>Author</a:t>
            </a:r>
            <a:r>
              <a:rPr lang="en-US" altLang="ko-KR" baseline="0" dirty="0" smtClean="0"/>
              <a:t>;</a:t>
            </a:r>
          </a:p>
          <a:p>
            <a:r>
              <a:rPr lang="en-US" altLang="ko-KR" baseline="0" dirty="0" smtClean="0"/>
              <a:t>The relation </a:t>
            </a:r>
            <a:r>
              <a:rPr lang="en-US" altLang="ko-KR" u="sng" baseline="0" dirty="0" smtClean="0"/>
              <a:t>writes</a:t>
            </a:r>
            <a:r>
              <a:rPr lang="en-US" altLang="ko-KR" baseline="0" dirty="0" smtClean="0"/>
              <a:t> is a regular relationship relation, and matches the object property </a:t>
            </a:r>
            <a:r>
              <a:rPr lang="en-US" altLang="ko-KR" u="sng" baseline="0" dirty="0" err="1" smtClean="0"/>
              <a:t>hasAuthor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If a relation is a regular(or specific) relationship relation, all its attributes</a:t>
            </a:r>
            <a:r>
              <a:rPr lang="en-US" altLang="ko-KR" baseline="0" dirty="0" smtClean="0"/>
              <a:t> appeared as primary keys as well as foreign keys are unnecessary to participate in the process of discovering mappings.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The relation </a:t>
            </a:r>
            <a:r>
              <a:rPr lang="en-US" altLang="ko-KR" u="sng" dirty="0" smtClean="0"/>
              <a:t>writes</a:t>
            </a:r>
            <a:r>
              <a:rPr lang="en-US" altLang="ko-KR" dirty="0" smtClean="0"/>
              <a:t> is a regular relationship relation, so the attributes </a:t>
            </a:r>
            <a:r>
              <a:rPr lang="en-US" altLang="ko-KR" u="sng" dirty="0" smtClean="0"/>
              <a:t>aid</a:t>
            </a:r>
            <a:r>
              <a:rPr lang="en-US" altLang="ko-KR" dirty="0" smtClean="0"/>
              <a:t> and </a:t>
            </a:r>
            <a:r>
              <a:rPr lang="en-US" altLang="ko-KR" u="sng" dirty="0" err="1" smtClean="0"/>
              <a:t>pid</a:t>
            </a:r>
            <a:r>
              <a:rPr lang="en-US" altLang="ko-KR" dirty="0" smtClean="0"/>
              <a:t> should not be considered anymore.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2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알파와 베타는 케이스에 따라 적절한 값을 정해야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실험 경험으로 볼 때 알파는 베타보다 약간 더 큰 값이어야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6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Some inference rules should be considered as well. For example,</a:t>
            </a:r>
            <a:r>
              <a:rPr lang="en-US" altLang="ko-KR" baseline="0" dirty="0" smtClean="0"/>
              <a:t> the domains of the </a:t>
            </a:r>
            <a:r>
              <a:rPr lang="en-US" altLang="ko-KR" baseline="0" dirty="0" err="1" smtClean="0"/>
              <a:t>datatype</a:t>
            </a:r>
            <a:r>
              <a:rPr lang="en-US" altLang="ko-KR" baseline="0" dirty="0" smtClean="0"/>
              <a:t> property </a:t>
            </a:r>
            <a:r>
              <a:rPr lang="en-US" altLang="ko-KR" u="sng" baseline="0" dirty="0" err="1" smtClean="0"/>
              <a:t>hasID</a:t>
            </a:r>
            <a:r>
              <a:rPr lang="en-US" altLang="ko-KR" baseline="0" dirty="0" smtClean="0"/>
              <a:t> should include the classes </a:t>
            </a:r>
            <a:r>
              <a:rPr lang="en-US" altLang="ko-KR" u="sng" baseline="0" dirty="0" err="1" smtClean="0"/>
              <a:t>JounalPaper</a:t>
            </a:r>
            <a:r>
              <a:rPr lang="en-US" altLang="ko-KR" baseline="0" dirty="0" smtClean="0"/>
              <a:t> and </a:t>
            </a:r>
            <a:r>
              <a:rPr lang="en-US" altLang="ko-KR" u="sng" baseline="0" dirty="0" err="1" smtClean="0"/>
              <a:t>ConferencePaper</a:t>
            </a:r>
            <a:r>
              <a:rPr lang="en-US" altLang="ko-KR" baseline="0" dirty="0" smtClean="0"/>
              <a:t>. Besides, we also check the compatibility of data types between non foreign key attributes and </a:t>
            </a:r>
            <a:r>
              <a:rPr lang="en-US" altLang="ko-KR" baseline="0" dirty="0" err="1" smtClean="0"/>
              <a:t>datatype</a:t>
            </a:r>
            <a:r>
              <a:rPr lang="en-US" altLang="ko-KR" baseline="0" dirty="0" smtClean="0"/>
              <a:t> properties.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e.g. we assume that the mapping between the relation </a:t>
            </a:r>
            <a:r>
              <a:rPr lang="en-US" altLang="ko-KR" u="sng" baseline="0" dirty="0" smtClean="0"/>
              <a:t>Paper</a:t>
            </a:r>
            <a:r>
              <a:rPr lang="en-US" altLang="ko-KR" baseline="0" dirty="0" smtClean="0"/>
              <a:t> and the class </a:t>
            </a:r>
            <a:r>
              <a:rPr lang="en-US" altLang="ko-KR" u="sng" baseline="0" dirty="0" smtClean="0"/>
              <a:t>Paper</a:t>
            </a:r>
            <a:r>
              <a:rPr lang="en-US" altLang="ko-KR" baseline="0" dirty="0" smtClean="0"/>
              <a:t> has been discovered, we validate 2 candidate mappings:</a:t>
            </a:r>
          </a:p>
          <a:p>
            <a:r>
              <a:rPr lang="en-US" altLang="ko-KR" baseline="0" dirty="0" smtClean="0"/>
              <a:t>The mapping between the attribute </a:t>
            </a:r>
            <a:r>
              <a:rPr lang="en-US" altLang="ko-KR" u="sng" baseline="0" dirty="0" smtClean="0"/>
              <a:t>id</a:t>
            </a:r>
            <a:r>
              <a:rPr lang="en-US" altLang="ko-KR" baseline="0" dirty="0" smtClean="0"/>
              <a:t> in </a:t>
            </a:r>
            <a:r>
              <a:rPr lang="en-US" altLang="ko-KR" u="sng" baseline="0" dirty="0" smtClean="0"/>
              <a:t>Paper</a:t>
            </a:r>
            <a:r>
              <a:rPr lang="en-US" altLang="ko-KR" baseline="0" dirty="0" smtClean="0"/>
              <a:t> and the property </a:t>
            </a:r>
            <a:r>
              <a:rPr lang="en-US" altLang="ko-KR" u="sng" baseline="0" dirty="0" err="1" smtClean="0"/>
              <a:t>hasID</a:t>
            </a:r>
            <a:r>
              <a:rPr lang="en-US" altLang="ko-KR" baseline="0" dirty="0" smtClean="0"/>
              <a:t>, and</a:t>
            </a:r>
          </a:p>
          <a:p>
            <a:r>
              <a:rPr lang="en-US" altLang="ko-KR" baseline="0" dirty="0" smtClean="0"/>
              <a:t>The mapping between the attribute </a:t>
            </a:r>
            <a:r>
              <a:rPr lang="en-US" altLang="ko-KR" u="sng" baseline="0" dirty="0" smtClean="0"/>
              <a:t>id</a:t>
            </a:r>
            <a:r>
              <a:rPr lang="en-US" altLang="ko-KR" baseline="0" dirty="0" smtClean="0"/>
              <a:t> in </a:t>
            </a:r>
            <a:r>
              <a:rPr lang="en-US" altLang="ko-KR" u="sng" baseline="0" dirty="0" smtClean="0"/>
              <a:t>Author</a:t>
            </a:r>
            <a:r>
              <a:rPr lang="en-US" altLang="ko-KR" baseline="0" dirty="0" smtClean="0"/>
              <a:t> and the property </a:t>
            </a:r>
            <a:r>
              <a:rPr lang="en-US" altLang="ko-KR" u="sng" baseline="0" dirty="0" err="1" smtClean="0"/>
              <a:t>hasID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Latter one is inconsistent with the mapping between the relation </a:t>
            </a:r>
            <a:r>
              <a:rPr lang="en-US" altLang="ko-KR" u="sng" baseline="0" dirty="0" smtClean="0"/>
              <a:t>Paper</a:t>
            </a:r>
            <a:r>
              <a:rPr lang="en-US" altLang="ko-KR" baseline="0" dirty="0" smtClean="0"/>
              <a:t> and the class </a:t>
            </a:r>
            <a:r>
              <a:rPr lang="en-US" altLang="ko-KR" u="sng" baseline="0" dirty="0" smtClean="0"/>
              <a:t>Paper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8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Contextual</a:t>
            </a:r>
            <a:r>
              <a:rPr lang="en-US" altLang="ko-KR" baseline="0" dirty="0" smtClean="0"/>
              <a:t> mapping</a:t>
            </a:r>
            <a:r>
              <a:rPr lang="ko-KR" altLang="en-US" baseline="0" dirty="0" smtClean="0"/>
              <a:t>을 구하기 위해서는 미리 구한 </a:t>
            </a:r>
            <a:r>
              <a:rPr lang="en-US" altLang="ko-KR" baseline="0" dirty="0" smtClean="0"/>
              <a:t>input mapping</a:t>
            </a:r>
            <a:r>
              <a:rPr lang="ko-KR" altLang="en-US" baseline="0" dirty="0" smtClean="0"/>
              <a:t>과</a:t>
            </a:r>
            <a:endParaRPr lang="en-US" altLang="ko-KR" baseline="0" dirty="0" smtClean="0"/>
          </a:p>
          <a:p>
            <a:r>
              <a:rPr lang="en-US" altLang="ko-KR" baseline="0" dirty="0" smtClean="0"/>
              <a:t>Relational schema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ontology </a:t>
            </a:r>
            <a:r>
              <a:rPr lang="ko-KR" altLang="en-US" baseline="0" dirty="0" smtClean="0"/>
              <a:t>양쪽 모두 해당하는 </a:t>
            </a:r>
            <a:r>
              <a:rPr lang="en-US" altLang="ko-KR" baseline="0" dirty="0" smtClean="0"/>
              <a:t>sample instance</a:t>
            </a:r>
            <a:r>
              <a:rPr lang="ko-KR" altLang="en-US" baseline="0" dirty="0" smtClean="0"/>
              <a:t>가 필요하다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2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같은 주제에 대해서라도 </a:t>
            </a:r>
            <a:r>
              <a:rPr lang="en-US" altLang="ko-KR" dirty="0" smtClean="0"/>
              <a:t>relational schema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ontology</a:t>
            </a:r>
            <a:r>
              <a:rPr lang="ko-KR" altLang="en-US" dirty="0" smtClean="0"/>
              <a:t>는 독립적으로 만들어진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3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1, 2, 5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서 </a:t>
            </a:r>
            <a:r>
              <a:rPr lang="en-US" altLang="ko-KR" baseline="0" dirty="0" err="1" smtClean="0"/>
              <a:t>Vdoc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Simple</a:t>
            </a:r>
            <a:r>
              <a:rPr lang="ko-KR" altLang="en-US" baseline="0" dirty="0" smtClean="0"/>
              <a:t>보다 좋게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이것은 </a:t>
            </a:r>
            <a:r>
              <a:rPr lang="en-US" altLang="ko-KR" baseline="0" dirty="0" smtClean="0"/>
              <a:t>local description </a:t>
            </a:r>
            <a:r>
              <a:rPr lang="ko-KR" altLang="en-US" baseline="0" dirty="0" smtClean="0"/>
              <a:t>만으로 보았을 때에는 공통점이 별로 없는 </a:t>
            </a:r>
            <a:r>
              <a:rPr lang="en-US" altLang="ko-KR" baseline="0" dirty="0" smtClean="0"/>
              <a:t>entity</a:t>
            </a:r>
            <a:r>
              <a:rPr lang="ko-KR" altLang="en-US" baseline="0" dirty="0" smtClean="0"/>
              <a:t>들이 많았기 때문이다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Valid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Simple</a:t>
            </a:r>
            <a:r>
              <a:rPr lang="ko-KR" altLang="en-US" dirty="0" smtClean="0"/>
              <a:t>보다 전반적으로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다른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안에 있는 이름이 같은 </a:t>
            </a:r>
            <a:r>
              <a:rPr lang="en-US" altLang="ko-KR" dirty="0" smtClean="0"/>
              <a:t>attribute(id or name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  <a:r>
              <a:rPr lang="ko-KR" altLang="en-US" dirty="0" smtClean="0"/>
              <a:t>가 존재하기 때문에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inconsistency</a:t>
            </a:r>
            <a:r>
              <a:rPr lang="ko-KR" altLang="en-US" dirty="0" smtClean="0"/>
              <a:t>한 것들이 제거되기 때문이다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Vdoc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를 함께 사용한 </a:t>
            </a:r>
            <a:r>
              <a:rPr lang="en-US" altLang="ko-KR" dirty="0" err="1" smtClean="0"/>
              <a:t>Marson</a:t>
            </a:r>
            <a:r>
              <a:rPr lang="ko-KR" altLang="en-US" dirty="0" smtClean="0"/>
              <a:t>이 가장 좋은 결과를 보이고 있다</a:t>
            </a:r>
            <a:r>
              <a:rPr lang="en-US" altLang="ko-KR" dirty="0" smtClean="0"/>
              <a:t>. (data set 4</a:t>
            </a:r>
            <a:r>
              <a:rPr lang="ko-KR" altLang="en-US" dirty="0" smtClean="0"/>
              <a:t>가 조금 떨어지는 수치를 보이지만 특별한 언급은 없었다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1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Discovering Simple Mappings Between Relational Database Schemas and Ontologies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Wei Hu, </a:t>
            </a:r>
            <a:r>
              <a:rPr lang="en-US" altLang="ko-KR" dirty="0" err="1" smtClean="0"/>
              <a:t>Yuzhong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Qu</a:t>
            </a:r>
            <a:endParaRPr lang="en-US" altLang="ko-KR" dirty="0" smtClean="0"/>
          </a:p>
          <a:p>
            <a:r>
              <a:rPr lang="en-US" altLang="ko-KR" dirty="0" smtClean="0"/>
              <a:t>Southeast University, Nanjing, China</a:t>
            </a:r>
            <a:endParaRPr lang="en-US" altLang="ko-KR" dirty="0"/>
          </a:p>
          <a:p>
            <a:r>
              <a:rPr lang="en-US" altLang="ko-KR" dirty="0" smtClean="0"/>
              <a:t>ISWC 2007</a:t>
            </a:r>
          </a:p>
          <a:p>
            <a:pPr algn="r"/>
            <a:r>
              <a:rPr lang="en-US" altLang="ko-KR" dirty="0" smtClean="0"/>
              <a:t>16 March 2012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 smtClean="0"/>
              <a:t>Hye</a:t>
            </a:r>
            <a:r>
              <a:rPr lang="en-US" altLang="ko-KR" dirty="0" smtClean="0"/>
              <a:t> Chan, </a:t>
            </a:r>
            <a:r>
              <a:rPr lang="en-US" altLang="ko-KR" dirty="0" err="1" smtClean="0"/>
              <a:t>Bae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36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 part: relations, attributes, primary keys, foreign keys</a:t>
            </a:r>
          </a:p>
          <a:p>
            <a:r>
              <a:rPr lang="en-US" altLang="ko-KR" dirty="0" smtClean="0"/>
              <a:t>Right part: classes, properties (object / data)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 rot="20366637">
            <a:off x="2488518" y="3561300"/>
            <a:ext cx="2232025" cy="431800"/>
          </a:xfrm>
          <a:prstGeom prst="ellipse">
            <a:avLst/>
          </a:prstGeom>
          <a:noFill/>
          <a:ln w="254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68438" y="4460776"/>
            <a:ext cx="2659546" cy="431800"/>
          </a:xfrm>
          <a:prstGeom prst="ellipse">
            <a:avLst/>
          </a:prstGeom>
          <a:noFill/>
          <a:ln w="254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 rot="470523">
            <a:off x="3980428" y="2610779"/>
            <a:ext cx="2373412" cy="431800"/>
          </a:xfrm>
          <a:prstGeom prst="ellipse">
            <a:avLst/>
          </a:prstGeom>
          <a:noFill/>
          <a:ln w="25400">
            <a:solidFill>
              <a:srgbClr val="CC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1" hangingPunct="1">
              <a:defRPr kumimoji="1" sz="2800" b="1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5405154"/>
            <a:ext cx="3928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A mapping m = &lt;</a:t>
            </a:r>
            <a:r>
              <a:rPr lang="en-US" altLang="ko-KR" sz="2000" b="1" i="1" dirty="0" smtClean="0">
                <a:solidFill>
                  <a:schemeClr val="accent1"/>
                </a:solidFill>
              </a:rPr>
              <a:t>id, u, v, t, f</a:t>
            </a:r>
            <a:r>
              <a:rPr lang="en-US" altLang="ko-KR" sz="2000" b="1" dirty="0" smtClean="0">
                <a:solidFill>
                  <a:schemeClr val="accent1"/>
                </a:solidFill>
              </a:rPr>
              <a:t>&gt;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5417348"/>
            <a:ext cx="44321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/>
                </a:solidFill>
              </a:rPr>
              <a:t>u : an entity in relational schema</a:t>
            </a:r>
          </a:p>
          <a:p>
            <a:r>
              <a:rPr lang="en-US" altLang="ko-KR" sz="1600" dirty="0" smtClean="0">
                <a:solidFill>
                  <a:schemeClr val="accent1"/>
                </a:solidFill>
              </a:rPr>
              <a:t>v : an entity in ontology</a:t>
            </a:r>
          </a:p>
          <a:p>
            <a:r>
              <a:rPr lang="en-US" altLang="ko-KR" sz="1600" dirty="0" smtClean="0">
                <a:solidFill>
                  <a:schemeClr val="accent1"/>
                </a:solidFill>
              </a:rPr>
              <a:t>t : a relationship (equivalence / </a:t>
            </a:r>
            <a:r>
              <a:rPr lang="en-US" altLang="ko-KR" sz="1600" dirty="0" err="1" smtClean="0">
                <a:solidFill>
                  <a:schemeClr val="accent1"/>
                </a:solidFill>
              </a:rPr>
              <a:t>subsumption</a:t>
            </a:r>
            <a:r>
              <a:rPr lang="en-US" altLang="ko-KR" sz="16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accent1"/>
                </a:solidFill>
              </a:rPr>
              <a:t>f : a confidence measure [0, 1]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Phase1: Classifying entity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Relation types</a:t>
            </a:r>
          </a:p>
          <a:p>
            <a:pPr lvl="1"/>
            <a:r>
              <a:rPr lang="en-US" altLang="ko-KR" dirty="0" smtClean="0"/>
              <a:t>Strong entity relation (SER)</a:t>
            </a:r>
          </a:p>
          <a:p>
            <a:pPr lvl="1"/>
            <a:r>
              <a:rPr lang="en-US" altLang="ko-KR" dirty="0" smtClean="0"/>
              <a:t>Weak entity relation (WER)</a:t>
            </a:r>
          </a:p>
          <a:p>
            <a:pPr lvl="1"/>
            <a:r>
              <a:rPr lang="en-US" altLang="ko-KR" dirty="0" smtClean="0"/>
              <a:t>Regular relationship relation (RRR)</a:t>
            </a:r>
          </a:p>
          <a:p>
            <a:pPr lvl="1"/>
            <a:r>
              <a:rPr lang="en-US" altLang="ko-KR" dirty="0" smtClean="0"/>
              <a:t>Specific relationship relation (SRR)</a:t>
            </a:r>
          </a:p>
          <a:p>
            <a:r>
              <a:rPr lang="en-US" altLang="ko-KR" dirty="0" smtClean="0"/>
              <a:t>Attribute types</a:t>
            </a:r>
          </a:p>
          <a:p>
            <a:pPr lvl="1"/>
            <a:r>
              <a:rPr lang="en-US" altLang="ko-KR" dirty="0" smtClean="0"/>
              <a:t>Foreign key attribute (FKA)</a:t>
            </a:r>
          </a:p>
          <a:p>
            <a:pPr lvl="1"/>
            <a:r>
              <a:rPr lang="en-US" altLang="ko-KR" dirty="0" smtClean="0"/>
              <a:t>Non-foreign key attribute (NFKA)</a:t>
            </a:r>
          </a:p>
          <a:p>
            <a:r>
              <a:rPr lang="en-US" altLang="ko-KR" dirty="0" smtClean="0"/>
              <a:t>Entity types</a:t>
            </a:r>
          </a:p>
          <a:p>
            <a:pPr lvl="1"/>
            <a:r>
              <a:rPr lang="en-US" altLang="ko-KR" dirty="0" smtClean="0"/>
              <a:t>Group 1: {{SER} U {WER}} X {C}</a:t>
            </a:r>
          </a:p>
          <a:p>
            <a:pPr lvl="1"/>
            <a:r>
              <a:rPr lang="en-US" altLang="ko-KR" dirty="0" smtClean="0"/>
              <a:t>Group 2: {{RRR} U {SRR}} X {P</a:t>
            </a:r>
            <a:r>
              <a:rPr lang="en-US" altLang="ko-KR" baseline="-25000" dirty="0" smtClean="0"/>
              <a:t>O</a:t>
            </a: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Group 3: {FKA} X {P</a:t>
            </a:r>
            <a:r>
              <a:rPr lang="en-US" altLang="ko-KR" baseline="-25000" dirty="0" smtClean="0"/>
              <a:t>O</a:t>
            </a: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 smtClean="0"/>
              <a:t>Group 4: {NFKA} X {{P</a:t>
            </a:r>
            <a:r>
              <a:rPr lang="en-US" altLang="ko-KR" baseline="-25000" dirty="0" smtClean="0"/>
              <a:t>D</a:t>
            </a:r>
            <a:r>
              <a:rPr lang="en-US" altLang="ko-KR" dirty="0" smtClean="0"/>
              <a:t>} U {P</a:t>
            </a:r>
            <a:r>
              <a:rPr lang="en-US" altLang="ko-KR" baseline="-25000" dirty="0" smtClean="0"/>
              <a:t>O</a:t>
            </a:r>
            <a:r>
              <a:rPr lang="en-US" altLang="ko-KR" dirty="0" smtClean="0"/>
              <a:t>}}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 2: Discovering simple mappings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Construct Virtual Documents(VD) for the entities in both the relational schema and the ontology</a:t>
            </a:r>
          </a:p>
          <a:p>
            <a:pPr lvl="1"/>
            <a:r>
              <a:rPr lang="en-US" altLang="ko-KR" dirty="0" smtClean="0"/>
              <a:t>To capture their structural information</a:t>
            </a:r>
          </a:p>
          <a:p>
            <a:pPr lvl="1"/>
            <a:r>
              <a:rPr lang="en-US" altLang="ko-KR" dirty="0" smtClean="0"/>
              <a:t>VD represents a collection of weighted tokens</a:t>
            </a:r>
          </a:p>
          <a:p>
            <a:pPr lvl="2"/>
            <a:r>
              <a:rPr lang="en-US" altLang="ko-KR" dirty="0" smtClean="0"/>
              <a:t>derived not only from the description of the entity itself, but also from the descriptions of its neighbors</a:t>
            </a:r>
          </a:p>
          <a:p>
            <a:pPr lvl="2"/>
            <a:r>
              <a:rPr lang="en-US" altLang="ko-KR" dirty="0" smtClean="0"/>
              <a:t>The weights of the tokens indicate their importance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106670"/>
            <a:ext cx="4856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VD(writes) = {"write", α ∙ "paper", </a:t>
            </a:r>
            <a:r>
              <a:rPr lang="en-US" altLang="ko-KR" sz="1600" b="1" dirty="0"/>
              <a:t>α ∙ </a:t>
            </a:r>
            <a:r>
              <a:rPr lang="en-US" altLang="ko-KR" sz="1600" b="1" dirty="0" smtClean="0"/>
              <a:t>"author"}</a:t>
            </a:r>
            <a:endParaRPr lang="ko-KR" altLang="en-US" sz="1600" b="1" dirty="0"/>
          </a:p>
        </p:txBody>
      </p:sp>
      <p:pic>
        <p:nvPicPr>
          <p:cNvPr id="6" name="Picture 5" descr="未命名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8"/>
          <a:stretch/>
        </p:blipFill>
        <p:spPr bwMode="auto">
          <a:xfrm>
            <a:off x="609600" y="3645024"/>
            <a:ext cx="7924800" cy="9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i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6" y="4594051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 2: Discovering simple mappings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Relations and attributes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Classes and properties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Picture 5" descr="未命名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"/>
          <a:stretch/>
        </p:blipFill>
        <p:spPr bwMode="auto">
          <a:xfrm>
            <a:off x="611560" y="1556792"/>
            <a:ext cx="7924800" cy="163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未命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2" y="4352577"/>
            <a:ext cx="7924800" cy="12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2: Discovering simple mappings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Confidence measures</a:t>
            </a:r>
          </a:p>
          <a:p>
            <a:pPr lvl="1"/>
            <a:r>
              <a:rPr lang="en-US" altLang="ko-KR" dirty="0" smtClean="0"/>
              <a:t>Calculated by the cosine value between 2 vectors corresponding to 2 VD in the TF/IDF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639566"/>
            <a:ext cx="73533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11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 3: Validating mapping consistency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Uses mappings between &lt;relations, classes&gt; to validate the consistency of &lt;attributes, properties&gt; mappings</a:t>
            </a:r>
          </a:p>
          <a:p>
            <a:pPr lvl="1"/>
            <a:r>
              <a:rPr lang="en-US" altLang="ko-KR" dirty="0" smtClean="0"/>
              <a:t>We assumed that the mappings between relations and classes are correct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4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928695"/>
            <a:ext cx="7848600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Phase 4: Constructing contextual mappings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 on a special type of mappings</a:t>
            </a:r>
          </a:p>
          <a:p>
            <a:pPr lvl="1"/>
            <a:r>
              <a:rPr lang="en-US" altLang="ko-KR" dirty="0" smtClean="0"/>
              <a:t>Contextual mappings</a:t>
            </a:r>
          </a:p>
          <a:p>
            <a:pPr lvl="1"/>
            <a:r>
              <a:rPr lang="en-US" altLang="ko-KR" dirty="0" smtClean="0"/>
              <a:t>Directly translated to conditional mappings or view-based mappings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690181"/>
            <a:ext cx="48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&lt;id</a:t>
            </a:r>
            <a:r>
              <a:rPr lang="en-US" altLang="ko-KR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ko-KR" b="1" dirty="0" smtClean="0">
                <a:solidFill>
                  <a:schemeClr val="accent1"/>
                </a:solidFill>
              </a:rPr>
              <a:t>, Paper, Journal Paper, type=“1”, c</a:t>
            </a:r>
            <a:r>
              <a:rPr lang="en-US" altLang="ko-KR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ko-KR" b="1" dirty="0" smtClean="0">
                <a:solidFill>
                  <a:schemeClr val="accent1"/>
                </a:solidFill>
              </a:rPr>
              <a:t>&gt; 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242" y="6059513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&lt;id</a:t>
            </a:r>
            <a:r>
              <a:rPr lang="en-US" altLang="ko-KR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ko-KR" b="1" dirty="0" smtClean="0">
                <a:solidFill>
                  <a:schemeClr val="accent1"/>
                </a:solidFill>
              </a:rPr>
              <a:t>, Paper, Conference Paper, type=“2”, c</a:t>
            </a:r>
            <a:r>
              <a:rPr lang="en-US" altLang="ko-KR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ko-KR" b="1" dirty="0" smtClean="0">
                <a:solidFill>
                  <a:schemeClr val="accent1"/>
                </a:solidFill>
              </a:rPr>
              <a:t>&gt; 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4: Constructing contextual mappings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2" y="1143000"/>
            <a:ext cx="7878495" cy="50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8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sets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Implemented in JAVA</a:t>
            </a:r>
          </a:p>
          <a:p>
            <a:pPr lvl="1"/>
            <a:r>
              <a:rPr lang="en-US" altLang="ko-KR" dirty="0" smtClean="0"/>
              <a:t>Called MARSON (Mapping between relational schemas and ontologies)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0808"/>
            <a:ext cx="7924800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Discovering simple mappings: </a:t>
            </a:r>
          </a:p>
          <a:p>
            <a:pPr lvl="1"/>
            <a:r>
              <a:rPr lang="en-US" altLang="zh-CN" dirty="0" err="1" smtClean="0"/>
              <a:t>Marson</a:t>
            </a:r>
            <a:r>
              <a:rPr lang="en-US" altLang="zh-CN" dirty="0" smtClean="0"/>
              <a:t> vs. Simple, </a:t>
            </a:r>
            <a:r>
              <a:rPr lang="en-US" altLang="zh-CN" dirty="0" err="1" smtClean="0"/>
              <a:t>VDoc</a:t>
            </a:r>
            <a:r>
              <a:rPr lang="en-US" altLang="zh-CN" dirty="0" smtClean="0"/>
              <a:t>, Valid</a:t>
            </a:r>
          </a:p>
          <a:p>
            <a:pPr lvl="2"/>
            <a:r>
              <a:rPr lang="en-US" altLang="zh-CN" dirty="0" smtClean="0"/>
              <a:t>Simple: not constructing virtual documents, not checking mapping consistency;</a:t>
            </a:r>
          </a:p>
          <a:p>
            <a:pPr lvl="2"/>
            <a:r>
              <a:rPr lang="en-US" altLang="zh-CN" dirty="0" err="1" smtClean="0"/>
              <a:t>VDoc</a:t>
            </a:r>
            <a:r>
              <a:rPr lang="en-US" altLang="zh-CN" dirty="0" smtClean="0"/>
              <a:t>: constructing virtual documents, not validating mapping consistency;</a:t>
            </a:r>
          </a:p>
          <a:p>
            <a:pPr lvl="2"/>
            <a:r>
              <a:rPr lang="en-US" altLang="zh-CN" dirty="0" smtClean="0"/>
              <a:t>Valid: not constructing virtual documents, validating mapping consistency;</a:t>
            </a:r>
          </a:p>
          <a:p>
            <a:pPr lvl="1"/>
            <a:r>
              <a:rPr lang="en-US" altLang="zh-CN" dirty="0" smtClean="0"/>
              <a:t>F1-Measure: a combination of precision and recall.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95736" y="3212976"/>
            <a:ext cx="470556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Approach</a:t>
            </a:r>
          </a:p>
          <a:p>
            <a:r>
              <a:rPr lang="en-US" altLang="ko-KR" dirty="0" smtClean="0"/>
              <a:t>Evaluation</a:t>
            </a:r>
          </a:p>
          <a:p>
            <a:r>
              <a:rPr lang="en-US" altLang="ko-KR" smtClean="0"/>
              <a:t>Conclusion</a:t>
            </a:r>
            <a:endParaRPr lang="en-US" altLang="ko-KR" dirty="0" smtClean="0"/>
          </a:p>
          <a:p>
            <a:r>
              <a:rPr lang="en-US" altLang="ko-KR" dirty="0" smtClean="0"/>
              <a:t>Discussion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7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Presented a new approach to discovering simple mappings</a:t>
            </a:r>
          </a:p>
          <a:p>
            <a:r>
              <a:rPr lang="en-US" altLang="ko-KR" dirty="0" smtClean="0"/>
              <a:t>Proposed an algorithm to build contextual mappings</a:t>
            </a:r>
          </a:p>
          <a:p>
            <a:r>
              <a:rPr lang="en-US" altLang="ko-KR" dirty="0" smtClean="0"/>
              <a:t>Evaluated on several data sets from real world domains</a:t>
            </a:r>
          </a:p>
          <a:p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Compare with some intermediate approaches</a:t>
            </a:r>
          </a:p>
          <a:p>
            <a:pPr lvl="1"/>
            <a:r>
              <a:rPr lang="en-US" altLang="ko-KR" dirty="0" smtClean="0"/>
              <a:t>Consider some machine learning techniques</a:t>
            </a:r>
          </a:p>
          <a:p>
            <a:pPr lvl="1"/>
            <a:r>
              <a:rPr lang="en-US" altLang="ko-KR" dirty="0" smtClean="0"/>
              <a:t>Integrate our approach into some existing data integration tools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Similar, but different from ontology generation from the relational database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Cannot realize how it operates exactly</a:t>
            </a:r>
          </a:p>
          <a:p>
            <a:pPr lvl="2"/>
            <a:r>
              <a:rPr lang="en-US" altLang="ko-KR" dirty="0" smtClean="0"/>
              <a:t>Broken MARSON download link</a:t>
            </a:r>
          </a:p>
          <a:p>
            <a:pPr lvl="2"/>
            <a:r>
              <a:rPr lang="en-US" altLang="ko-KR" dirty="0" smtClean="0"/>
              <a:t>Lacking examples</a:t>
            </a:r>
          </a:p>
          <a:p>
            <a:pPr lvl="2"/>
            <a:r>
              <a:rPr lang="en-US" altLang="ko-KR" dirty="0" smtClean="0"/>
              <a:t>Data integration tools</a:t>
            </a:r>
          </a:p>
          <a:p>
            <a:pPr lvl="1"/>
            <a:r>
              <a:rPr lang="en-US" altLang="ko-KR" dirty="0" smtClean="0"/>
              <a:t>Need to understand more about ontology languages</a:t>
            </a:r>
          </a:p>
          <a:p>
            <a:pPr lvl="2"/>
            <a:r>
              <a:rPr lang="en-US" altLang="ko-KR" dirty="0" smtClean="0"/>
              <a:t>OWL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you!!!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803275" cy="215900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popularity of ontologies is rapidly growing</a:t>
            </a:r>
          </a:p>
          <a:p>
            <a:pPr lvl="1"/>
            <a:r>
              <a:rPr lang="en-US" altLang="ko-KR" dirty="0" smtClean="0"/>
              <a:t>Since the emergence of the semantic web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http://2.bp.blogspot.com/-48gDBfOXFBE/TzpSYnaK2qI/AAAAAAAAAws/Uz5ae7E8Xyo/s1600/semantic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01941"/>
            <a:ext cx="27717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astac.org/files/dbpedia-lin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80928"/>
            <a:ext cx="3547657" cy="280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cruncht.com/slides/drupal-semantic-web/lod-datasets_2009-07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03810"/>
            <a:ext cx="5184576" cy="388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ichard.cyganiak.de/2007/10/lod/lod-datasets_2011-09-19_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08" y="1844824"/>
            <a:ext cx="7600168" cy="5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popularity of ontologies is rapidly growing</a:t>
            </a:r>
          </a:p>
          <a:p>
            <a:pPr lvl="1"/>
            <a:r>
              <a:rPr lang="en-US" altLang="ko-KR" dirty="0" err="1" smtClean="0"/>
              <a:t>Swoogle</a:t>
            </a:r>
            <a:r>
              <a:rPr lang="en-US" altLang="ko-KR" dirty="0" smtClean="0"/>
              <a:t> collected more than 10,000 ontologies so far (2007)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 descr="http://www.searchenginejournal.com/wp-content/uploads/2009/04/swoog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98" y="2636912"/>
            <a:ext cx="44767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richard.cyganiak.de/2007/10/lod/lod-datasets_2011-09-19_10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40" y="2308396"/>
            <a:ext cx="6896720" cy="454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Still, most of the world's data are locked in data stores</a:t>
            </a:r>
          </a:p>
          <a:p>
            <a:pPr lvl="1"/>
            <a:r>
              <a:rPr lang="en-US" altLang="ko-KR" dirty="0" smtClean="0"/>
              <a:t>Not published as an open Web resources</a:t>
            </a:r>
          </a:p>
          <a:p>
            <a:pPr lvl="1"/>
            <a:r>
              <a:rPr lang="en-US" altLang="ko-KR" dirty="0" smtClean="0"/>
              <a:t>About 77.3% data on the current Web are stored in relational databases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401" y="2343776"/>
            <a:ext cx="5896215" cy="4266456"/>
            <a:chOff x="39401" y="2343776"/>
            <a:chExt cx="5896215" cy="4266456"/>
          </a:xfrm>
        </p:grpSpPr>
        <p:pic>
          <p:nvPicPr>
            <p:cNvPr id="3074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1" y="4375449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4375449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4375449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60" y="4400804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9" y="2343776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260" y="2343776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396" y="2343776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marakana.com/static/images/logos/logo-db-300x3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188" y="2369131"/>
              <a:ext cx="2209428" cy="2209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91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 is necessary to establish interoperability between Semantic Web applications using</a:t>
            </a:r>
          </a:p>
          <a:p>
            <a:pPr lvl="1"/>
            <a:r>
              <a:rPr lang="en-US" altLang="ko-KR" dirty="0" smtClean="0"/>
              <a:t>Relational databases</a:t>
            </a:r>
          </a:p>
          <a:p>
            <a:pPr lvl="1"/>
            <a:r>
              <a:rPr lang="en-US" altLang="ko-KR" dirty="0" smtClean="0"/>
              <a:t>Ontologies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098" name="Picture 2" descr="http://semanticweb.com/files/SU/images/figure1_7.artic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780928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Manually discovering simple mappings is tedious and improbable at the Web scale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7971"/>
            <a:ext cx="2023321" cy="183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61672"/>
            <a:ext cx="1651248" cy="159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76" y="2661917"/>
            <a:ext cx="1562348" cy="179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52756"/>
            <a:ext cx="1420522" cy="160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64904"/>
            <a:ext cx="1905182" cy="173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Automatic approaches have been proposed</a:t>
            </a:r>
          </a:p>
          <a:p>
            <a:pPr lvl="1"/>
            <a:r>
              <a:rPr lang="en-US" altLang="ko-KR" dirty="0"/>
              <a:t>Accuracy</a:t>
            </a:r>
          </a:p>
          <a:p>
            <a:pPr lvl="1"/>
            <a:r>
              <a:rPr lang="en-US" altLang="ko-KR" dirty="0"/>
              <a:t>Missed Semantic mappings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041665"/>
            <a:ext cx="7590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 propose a new approach</a:t>
            </a:r>
          </a:p>
          <a:p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 discover simple mappings!!</a:t>
            </a:r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042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the approach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285282"/>
              </p:ext>
            </p:extLst>
          </p:nvPr>
        </p:nvGraphicFramePr>
        <p:xfrm>
          <a:off x="179388" y="2204863"/>
          <a:ext cx="8785225" cy="431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187207" cy="11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084168" y="836712"/>
            <a:ext cx="1368152" cy="1305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9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1127</Words>
  <Application>Microsoft Office PowerPoint</Application>
  <PresentationFormat>화면 슬라이드 쇼(4:3)</PresentationFormat>
  <Paragraphs>182</Paragraphs>
  <Slides>22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Discovering Simple Mappings Between Relational Database Schemas and Ontologies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Overview of the approach</vt:lpstr>
      <vt:lpstr>An example</vt:lpstr>
      <vt:lpstr>Phase1: Classifying entity types</vt:lpstr>
      <vt:lpstr>Phase 2: Discovering simple mappings</vt:lpstr>
      <vt:lpstr>Phase 2: Discovering simple mappings</vt:lpstr>
      <vt:lpstr>Phase 2: Discovering simple mappings</vt:lpstr>
      <vt:lpstr>Phase 3: Validating mapping consistency</vt:lpstr>
      <vt:lpstr>Phase 4: Constructing contextual mappings</vt:lpstr>
      <vt:lpstr>Phase 4: Constructing contextual mappings</vt:lpstr>
      <vt:lpstr>Evaluation</vt:lpstr>
      <vt:lpstr>Evalution</vt:lpstr>
      <vt:lpstr>Conclusion</vt:lpstr>
      <vt:lpstr>Discussion</vt:lpstr>
      <vt:lpstr>Thank you!!!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hcbae</cp:lastModifiedBy>
  <cp:revision>91</cp:revision>
  <dcterms:created xsi:type="dcterms:W3CDTF">2006-10-05T04:04:58Z</dcterms:created>
  <dcterms:modified xsi:type="dcterms:W3CDTF">2012-03-16T04:53:04Z</dcterms:modified>
</cp:coreProperties>
</file>