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8" r:id="rId2"/>
    <p:sldId id="266" r:id="rId3"/>
    <p:sldId id="290" r:id="rId4"/>
    <p:sldId id="294" r:id="rId5"/>
    <p:sldId id="325" r:id="rId6"/>
    <p:sldId id="326" r:id="rId7"/>
    <p:sldId id="295" r:id="rId8"/>
    <p:sldId id="327" r:id="rId9"/>
    <p:sldId id="297" r:id="rId10"/>
    <p:sldId id="298" r:id="rId11"/>
    <p:sldId id="299" r:id="rId12"/>
    <p:sldId id="301" r:id="rId13"/>
    <p:sldId id="302" r:id="rId14"/>
    <p:sldId id="291" r:id="rId15"/>
    <p:sldId id="300" r:id="rId16"/>
    <p:sldId id="303" r:id="rId17"/>
    <p:sldId id="304" r:id="rId18"/>
    <p:sldId id="305" r:id="rId19"/>
    <p:sldId id="306" r:id="rId20"/>
    <p:sldId id="309" r:id="rId21"/>
    <p:sldId id="307" r:id="rId22"/>
    <p:sldId id="308" r:id="rId23"/>
    <p:sldId id="313" r:id="rId24"/>
    <p:sldId id="310" r:id="rId25"/>
    <p:sldId id="311" r:id="rId26"/>
    <p:sldId id="314" r:id="rId27"/>
    <p:sldId id="312" r:id="rId28"/>
    <p:sldId id="292" r:id="rId29"/>
    <p:sldId id="315" r:id="rId30"/>
    <p:sldId id="316" r:id="rId31"/>
    <p:sldId id="317" r:id="rId32"/>
    <p:sldId id="322" r:id="rId33"/>
    <p:sldId id="318" r:id="rId34"/>
    <p:sldId id="321" r:id="rId35"/>
    <p:sldId id="319" r:id="rId36"/>
    <p:sldId id="320" r:id="rId37"/>
    <p:sldId id="293" r:id="rId38"/>
    <p:sldId id="324" r:id="rId39"/>
    <p:sldId id="26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0154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upload.wikimedia.org/wikipedia/commons/e/e8/Recall-precision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Effective Phrase Prediction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Arnab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Nandi, H. V.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Jagadish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Dept. of EECS, University of Michigan, Ann Arbor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VLDB 2007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15 Sep 2011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Presentation @ IDB Lab Seminar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Multi-word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number of multi-words (phrases) is larger than the number of single-words</a:t>
            </a:r>
          </a:p>
          <a:p>
            <a:pPr lvl="1"/>
            <a:r>
              <a:rPr lang="en-US" altLang="ko-KR" dirty="0" smtClean="0"/>
              <a:t>If there are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 words, number of phrases is 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- 1) / 2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phrase does not have a well-defined boundary</a:t>
            </a:r>
          </a:p>
          <a:p>
            <a:pPr lvl="1"/>
            <a:r>
              <a:rPr lang="en-US" altLang="ko-KR" dirty="0" smtClean="0"/>
              <a:t>The system has to decide not just what to predict, but also </a:t>
            </a:r>
            <a:r>
              <a:rPr lang="en-US" altLang="ko-KR" b="1" dirty="0" smtClean="0"/>
              <a:t>how far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and Suffix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single word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Building a dictionary index of all words with </a:t>
            </a:r>
            <a:r>
              <a:rPr lang="en-US" altLang="ko-KR" b="1" dirty="0" smtClean="0"/>
              <a:t>balanced binary search tree</a:t>
            </a:r>
          </a:p>
          <a:p>
            <a:pPr lvl="1"/>
            <a:r>
              <a:rPr lang="pt-BR" altLang="ko-KR" dirty="0" smtClean="0"/>
              <a:t>Building: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ko-KR" dirty="0" smtClean="0"/>
              <a:t>Searching: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3888" y="2902292"/>
            <a:ext cx="2016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 9: </a:t>
            </a:r>
            <a:r>
              <a:rPr lang="en-US" altLang="ko-KR" sz="2400" dirty="0" err="1" smtClean="0">
                <a:latin typeface="Consolas" pitchFamily="49" charset="0"/>
              </a:rPr>
              <a:t>i</a:t>
            </a:r>
            <a:endParaRPr lang="en-US" altLang="ko-KR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12: in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13: inn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52: tea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54: ten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59: test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72: to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and Suffix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single word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Building a dictionary index of all words with </a:t>
            </a:r>
            <a:r>
              <a:rPr lang="en-US" altLang="ko-KR" b="1" dirty="0" err="1" smtClean="0"/>
              <a:t>trie</a:t>
            </a:r>
            <a:endParaRPr lang="en-US" altLang="ko-KR" b="1" dirty="0" smtClean="0"/>
          </a:p>
          <a:p>
            <a:pPr lvl="1"/>
            <a:r>
              <a:rPr lang="pt-BR" altLang="ko-KR" dirty="0" smtClean="0"/>
              <a:t>Building: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ko-KR" dirty="0" smtClean="0"/>
              <a:t>Searching: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ko-KR" dirty="0" smtClean="0">
                <a:latin typeface="Times New Roman" pitchFamily="18" charset="0"/>
                <a:cs typeface="Times New Roman" pitchFamily="18" charset="0"/>
              </a:rPr>
              <a:t> &gt;&gt; </a:t>
            </a:r>
            <a:r>
              <a:rPr lang="pt-BR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and Suffix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2016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 9: </a:t>
            </a:r>
            <a:r>
              <a:rPr lang="en-US" altLang="ko-KR" sz="2400" dirty="0" err="1" smtClean="0">
                <a:latin typeface="Consolas" pitchFamily="49" charset="0"/>
              </a:rPr>
              <a:t>i</a:t>
            </a:r>
            <a:endParaRPr lang="en-US" altLang="ko-KR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12: in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13: inn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52: tea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54: ten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59: test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72: to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</a:rPr>
              <a:t>...</a:t>
            </a:r>
          </a:p>
        </p:txBody>
      </p:sp>
      <p:sp>
        <p:nvSpPr>
          <p:cNvPr id="7" name="타원 6"/>
          <p:cNvSpPr/>
          <p:nvPr/>
        </p:nvSpPr>
        <p:spPr>
          <a:xfrm>
            <a:off x="5508104" y="119675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11960" y="198884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7824" y="2924944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87824" y="414908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04248" y="198884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8104" y="2924944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0392" y="2924944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72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11960" y="414908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52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08104" y="414908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54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04248" y="4149080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04248" y="5301208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59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8" idx="7"/>
          </p:cNvCxnSpPr>
          <p:nvPr/>
        </p:nvCxnSpPr>
        <p:spPr>
          <a:xfrm flipH="1">
            <a:off x="4703661" y="1688453"/>
            <a:ext cx="888806" cy="384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5"/>
            <a:endCxn id="11" idx="1"/>
          </p:cNvCxnSpPr>
          <p:nvPr/>
        </p:nvCxnSpPr>
        <p:spPr>
          <a:xfrm>
            <a:off x="5999805" y="1688453"/>
            <a:ext cx="888806" cy="384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9" idx="7"/>
          </p:cNvCxnSpPr>
          <p:nvPr/>
        </p:nvCxnSpPr>
        <p:spPr>
          <a:xfrm flipH="1">
            <a:off x="3479525" y="2480541"/>
            <a:ext cx="816798" cy="528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4"/>
            <a:endCxn id="10" idx="0"/>
          </p:cNvCxnSpPr>
          <p:nvPr/>
        </p:nvCxnSpPr>
        <p:spPr>
          <a:xfrm>
            <a:off x="3275856" y="3501008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2" idx="7"/>
          </p:cNvCxnSpPr>
          <p:nvPr/>
        </p:nvCxnSpPr>
        <p:spPr>
          <a:xfrm flipH="1">
            <a:off x="5999805" y="2480541"/>
            <a:ext cx="888806" cy="528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5"/>
            <a:endCxn id="13" idx="1"/>
          </p:cNvCxnSpPr>
          <p:nvPr/>
        </p:nvCxnSpPr>
        <p:spPr>
          <a:xfrm>
            <a:off x="7295949" y="2480541"/>
            <a:ext cx="888806" cy="528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4"/>
            <a:endCxn id="15" idx="0"/>
          </p:cNvCxnSpPr>
          <p:nvPr/>
        </p:nvCxnSpPr>
        <p:spPr>
          <a:xfrm>
            <a:off x="5796136" y="3501008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4" idx="7"/>
          </p:cNvCxnSpPr>
          <p:nvPr/>
        </p:nvCxnSpPr>
        <p:spPr>
          <a:xfrm flipH="1">
            <a:off x="4703661" y="3416645"/>
            <a:ext cx="888806" cy="816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5"/>
            <a:endCxn id="16" idx="1"/>
          </p:cNvCxnSpPr>
          <p:nvPr/>
        </p:nvCxnSpPr>
        <p:spPr>
          <a:xfrm>
            <a:off x="5999805" y="3416645"/>
            <a:ext cx="888806" cy="816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6" idx="4"/>
            <a:endCxn id="17" idx="0"/>
          </p:cNvCxnSpPr>
          <p:nvPr/>
        </p:nvCxnSpPr>
        <p:spPr>
          <a:xfrm>
            <a:off x="7092280" y="472514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32040" y="15567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</a:rPr>
              <a:t>i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24928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n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782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n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0192" y="15567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t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24928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o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56176" y="24928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e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0032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a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810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n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72200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s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92280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t</a:t>
            </a:r>
            <a:endParaRPr lang="ko-KR" alt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Data Model</a:t>
            </a:r>
          </a:p>
          <a:p>
            <a:pPr lvl="1"/>
            <a:r>
              <a:rPr lang="en-US" altLang="ko-KR" dirty="0" smtClean="0"/>
              <a:t>Significance</a:t>
            </a:r>
          </a:p>
          <a:p>
            <a:pPr lvl="1"/>
            <a:r>
              <a:rPr lang="en-US" altLang="ko-KR" dirty="0" err="1" smtClean="0"/>
              <a:t>FussyTree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PCST</a:t>
            </a:r>
          </a:p>
          <a:p>
            <a:pPr lvl="2"/>
            <a:r>
              <a:rPr lang="en-US" altLang="ko-KR" dirty="0" smtClean="0"/>
              <a:t>Simple </a:t>
            </a:r>
            <a:r>
              <a:rPr lang="en-US" altLang="ko-KR" dirty="0" err="1" smtClean="0"/>
              <a:t>FussyTree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Telescoped (Significance) </a:t>
            </a:r>
            <a:r>
              <a:rPr lang="en-US" altLang="ko-KR" dirty="0" err="1" smtClean="0"/>
              <a:t>FussyTree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Significance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Let a document be represented as a sequence of words,</a:t>
            </a:r>
          </a:p>
          <a:p>
            <a:pPr algn="ctr"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A phrase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 in the document is an occurrence of consecutive words,</a:t>
            </a:r>
          </a:p>
          <a:p>
            <a:pPr algn="ctr"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for any starting position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in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[1,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We call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the </a:t>
            </a:r>
            <a:r>
              <a:rPr lang="en-US" altLang="ko-KR" i="1" dirty="0" smtClean="0"/>
              <a:t>length</a:t>
            </a:r>
            <a:r>
              <a:rPr lang="en-US" altLang="ko-KR" dirty="0" smtClean="0"/>
              <a:t> of phrase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, and write it as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 are no explicit phrase boundaries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en-US" altLang="ko-KR" dirty="0" smtClean="0"/>
              <a:t>We have to decide how many words ahead we wish to predict</a:t>
            </a:r>
          </a:p>
          <a:p>
            <a:r>
              <a:rPr lang="en-US" altLang="ko-KR" dirty="0" smtClean="0"/>
              <a:t>The suggestions maybe too conservative, losing an opportunity to </a:t>
            </a:r>
            <a:r>
              <a:rPr lang="en-US" altLang="ko-KR" dirty="0" err="1" smtClean="0"/>
              <a:t>autocomplete</a:t>
            </a:r>
            <a:r>
              <a:rPr lang="en-US" altLang="ko-KR" dirty="0" smtClean="0"/>
              <a:t> a longer phrase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Significance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balance these requirements, we use the following definition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phrase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/>
              <a:t> is said to be </a:t>
            </a:r>
            <a:r>
              <a:rPr lang="en-US" altLang="ko-KR" b="1" i="1" dirty="0" smtClean="0"/>
              <a:t>significant </a:t>
            </a:r>
            <a:r>
              <a:rPr lang="en-US" altLang="ko-KR" dirty="0" smtClean="0"/>
              <a:t>if it satisfies the following four conditions:</a:t>
            </a:r>
          </a:p>
          <a:p>
            <a:pPr lvl="1"/>
            <a:r>
              <a:rPr lang="en-US" altLang="ko-KR" b="1" dirty="0" smtClean="0"/>
              <a:t>Frequency</a:t>
            </a:r>
            <a:r>
              <a:rPr lang="en-US" altLang="ko-KR" dirty="0" smtClean="0"/>
              <a:t>: The phrase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/>
              <a:t> occurs with a threshold frequency of at least </a:t>
            </a:r>
            <a:r>
              <a:rPr lang="el-GR" altLang="ko-KR" b="1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dirty="0" smtClean="0"/>
              <a:t> in the corpus</a:t>
            </a:r>
          </a:p>
          <a:p>
            <a:pPr lvl="1"/>
            <a:r>
              <a:rPr lang="en-US" altLang="ko-KR" b="1" dirty="0" smtClean="0"/>
              <a:t>Co-occurrence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/>
              <a:t> provides </a:t>
            </a:r>
            <a:r>
              <a:rPr lang="en-US" altLang="ko-KR" i="1" dirty="0" smtClean="0"/>
              <a:t>additional information </a:t>
            </a:r>
            <a:r>
              <a:rPr lang="en-US" altLang="ko-KR" dirty="0" smtClean="0"/>
              <a:t>over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“A”</a:t>
            </a:r>
            <a:r>
              <a:rPr lang="en-US" altLang="ko-KR" dirty="0" smtClean="0"/>
              <a:t>, its observed joint probability is higher than that of independent occurrence</a:t>
            </a:r>
          </a:p>
          <a:p>
            <a:pPr lvl="1" algn="ctr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 &gt; 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∙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“B”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b="1" dirty="0" smtClean="0"/>
              <a:t>Comparability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/>
              <a:t> has likelihood of occurrence that is </a:t>
            </a:r>
            <a:r>
              <a:rPr lang="en-US" altLang="ko-KR" i="1" dirty="0" smtClean="0"/>
              <a:t>comparable </a:t>
            </a:r>
            <a:r>
              <a:rPr lang="en-US" altLang="ko-KR" dirty="0" smtClean="0"/>
              <a:t>to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“A”</a:t>
            </a:r>
          </a:p>
          <a:p>
            <a:pPr lvl="1" algn="ctr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 ≥ 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zP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,   0 &lt;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&lt; 1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Uniqueness</a:t>
            </a:r>
            <a:r>
              <a:rPr lang="en-US" altLang="ko-KR" dirty="0" smtClean="0"/>
              <a:t>: For every choice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“C”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/>
              <a:t> is much more likely than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“ABC”</a:t>
            </a:r>
          </a:p>
          <a:p>
            <a:pPr lvl="1" algn="ctr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 ≥ 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“ABC”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,  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≥ 1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Significance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043608" y="1431603"/>
          <a:ext cx="705678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Document</a:t>
                      </a:r>
                      <a:r>
                        <a:rPr lang="en-US" altLang="ko-KR" baseline="0" dirty="0" smtClean="0"/>
                        <a:t>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Corpus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 call me </a:t>
                      </a:r>
                      <a:r>
                        <a:rPr lang="en-US" altLang="ko-KR" dirty="0" err="1" smtClean="0"/>
                        <a:t>asap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 call if you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 call </a:t>
                      </a:r>
                      <a:r>
                        <a:rPr lang="en-US" altLang="ko-KR" dirty="0" err="1" smtClean="0"/>
                        <a:t>asap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if you call me </a:t>
                      </a:r>
                      <a:r>
                        <a:rPr lang="en-US" altLang="ko-KR" dirty="0" err="1" smtClean="0"/>
                        <a:t>asap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3558624"/>
          <a:ext cx="705678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Phrase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Freq.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Phrase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Freq.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2"/>
                          </a:solidFill>
                        </a:rPr>
                        <a:t>please call*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call 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if you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 </a:t>
                      </a:r>
                      <a:r>
                        <a:rPr lang="en-US" altLang="ko-KR" dirty="0" err="1" smtClean="0"/>
                        <a:t>asap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you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call if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asap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call </a:t>
                      </a:r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asap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you call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9807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-gram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0.5,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PCST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Since suffix trees can grow very large, a </a:t>
            </a:r>
            <a:r>
              <a:rPr lang="en-US" altLang="ko-KR" b="1" i="1" dirty="0" smtClean="0"/>
              <a:t>pruned count suffix tree</a:t>
            </a:r>
            <a:r>
              <a:rPr lang="en-US" altLang="ko-KR" dirty="0" smtClean="0"/>
              <a:t> (PCST) is often suggested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such a tree, a count is maintained with each node</a:t>
            </a:r>
          </a:p>
          <a:p>
            <a:r>
              <a:rPr lang="en-US" altLang="ko-KR" dirty="0" smtClean="0"/>
              <a:t>Only nodes with sufficiently high counts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dirty="0" smtClean="0"/>
              <a:t>) are retained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PCST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Simple suffix tree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8224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88224" y="558924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139952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39952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707904" y="2780928"/>
            <a:ext cx="504056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572000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915816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483768" y="3573016"/>
            <a:ext cx="504056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139952" y="558924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707904" y="2780928"/>
            <a:ext cx="504056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020272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02027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020272" y="515719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812360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81236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812360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824440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824440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824440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Autocompletion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Issues of </a:t>
            </a:r>
            <a:r>
              <a:rPr lang="en-US" altLang="ko-KR" dirty="0" err="1" smtClean="0"/>
              <a:t>Autocompletion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Multi-word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Problem</a:t>
            </a:r>
          </a:p>
          <a:p>
            <a:pPr lvl="1"/>
            <a:r>
              <a:rPr lang="en-US" altLang="ko-KR" dirty="0" err="1" smtClean="0"/>
              <a:t>Trie</a:t>
            </a:r>
            <a:r>
              <a:rPr lang="en-US" altLang="ko-KR" dirty="0" smtClean="0"/>
              <a:t> and Suffix Tree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PCST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PCST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4005064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call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8224" y="4797152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me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88224" y="5589240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asap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139952" y="4005064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39952" y="4797152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you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707904" y="2780928"/>
            <a:ext cx="504056" cy="12241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572000" y="4365104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915816" y="4797152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asap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483768" y="3573016"/>
            <a:ext cx="504056" cy="12241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139952" y="5589240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asap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707904" y="2780928"/>
            <a:ext cx="504056" cy="280831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020272" y="3573016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020272" y="4365104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020272" y="5157192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812360" y="3212976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call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812360" y="4005064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  <a:latin typeface="Consolas" pitchFamily="49" charset="0"/>
              </a:rPr>
              <a:t>me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812360" y="4797152"/>
            <a:ext cx="86409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C00000"/>
                </a:solidFill>
                <a:latin typeface="Consolas" pitchFamily="49" charset="0"/>
              </a:rPr>
              <a:t>asap</a:t>
            </a:r>
            <a:endParaRPr lang="ko-KR" altLang="en-US" sz="1400" b="1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8244408" y="2780928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8244408" y="3573016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8244408" y="4365104"/>
            <a:ext cx="0" cy="432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PCST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PCST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</a:t>
            </a:r>
            <a:r>
              <a:rPr lang="en-US" altLang="ko-KR" smtClean="0"/>
              <a:t>- Simple 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Since we are only interested in </a:t>
            </a:r>
            <a:r>
              <a:rPr lang="en-US" altLang="ko-KR" i="1" dirty="0" smtClean="0"/>
              <a:t>significant</a:t>
            </a:r>
            <a:r>
              <a:rPr lang="en-US" altLang="ko-KR" dirty="0" smtClean="0"/>
              <a:t> phrases,</a:t>
            </a:r>
          </a:p>
          <a:p>
            <a:pPr lvl="1"/>
            <a:r>
              <a:rPr lang="en-US" altLang="ko-KR" dirty="0" smtClean="0"/>
              <a:t>We can </a:t>
            </a:r>
            <a:r>
              <a:rPr lang="en-US" altLang="ko-KR" b="1" dirty="0" smtClean="0"/>
              <a:t>prune </a:t>
            </a:r>
            <a:r>
              <a:rPr lang="en-US" altLang="ko-KR" dirty="0" smtClean="0"/>
              <a:t>any leaf nodes of the ordinary PCST that are not </a:t>
            </a:r>
            <a:r>
              <a:rPr lang="en-US" altLang="ko-KR" i="1" dirty="0" smtClean="0"/>
              <a:t>significant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additionally add a marker to denote that the node is </a:t>
            </a:r>
            <a:r>
              <a:rPr lang="en-US" altLang="ko-KR" i="1" dirty="0" smtClean="0"/>
              <a:t>significant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Simple </a:t>
            </a:r>
            <a:r>
              <a:rPr lang="en-US" altLang="ko-KR" dirty="0" err="1" smtClean="0"/>
              <a:t>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0.5,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asap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you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Simple </a:t>
            </a:r>
            <a:r>
              <a:rPr lang="en-US" altLang="ko-KR" dirty="0" err="1" smtClean="0"/>
              <a:t>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0.5,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call*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Telescoped (Significance) </a:t>
            </a:r>
            <a:r>
              <a:rPr lang="en-US" altLang="ko-KR" dirty="0" err="1" smtClean="0"/>
              <a:t>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/>
              <a:t>Telescoping </a:t>
            </a:r>
            <a:r>
              <a:rPr lang="en-US" altLang="ko-KR" dirty="0" smtClean="0"/>
              <a:t>is a very effective space compression method in suffix trees (and tries)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involves collapsing any single-child node into its parent node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our case, since each node possesses a unique count and marker, </a:t>
            </a:r>
            <a:r>
              <a:rPr lang="en-US" altLang="ko-KR" i="1" dirty="0" smtClean="0"/>
              <a:t>telescoping </a:t>
            </a:r>
            <a:r>
              <a:rPr lang="en-US" altLang="ko-KR" dirty="0" smtClean="0"/>
              <a:t>would result in a loss of information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Telescoped (Significance) </a:t>
            </a:r>
            <a:r>
              <a:rPr lang="en-US" altLang="ko-KR" dirty="0" err="1" smtClean="0"/>
              <a:t>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Significance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0.5,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  <a:endCxn id="7" idx="0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1680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please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call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39952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224" y="2420888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call*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1680" y="4005064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4797152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4797152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3212976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me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4005064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3212976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  <a:endCxn id="9" idx="0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2" idx="0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2"/>
            <a:endCxn id="14" idx="0"/>
          </p:cNvCxnSpPr>
          <p:nvPr/>
        </p:nvCxnSpPr>
        <p:spPr>
          <a:xfrm>
            <a:off x="2123728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23728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23728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2"/>
            <a:endCxn id="15" idx="0"/>
          </p:cNvCxnSpPr>
          <p:nvPr/>
        </p:nvCxnSpPr>
        <p:spPr>
          <a:xfrm flipH="1">
            <a:off x="899592" y="3573016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99592" y="43651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47864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357301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72000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020272" y="2780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Data Model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- Telescoped (Significance) </a:t>
            </a:r>
            <a:r>
              <a:rPr lang="en-US" altLang="ko-KR" dirty="0" err="1" smtClean="0"/>
              <a:t>FussyTree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Significance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0.5,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 flipH="1">
            <a:off x="2123728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139952" y="1628800"/>
            <a:ext cx="86409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smtClean="0">
                <a:solidFill>
                  <a:schemeClr val="tx1"/>
                </a:solidFill>
                <a:latin typeface="Consolas" pitchFamily="49" charset="0"/>
              </a:rPr>
              <a:t>root</a:t>
            </a:r>
            <a:endParaRPr lang="ko-KR" altLang="en-US" sz="1400" b="1" i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12360" y="2420888"/>
            <a:ext cx="864096" cy="36004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91680" y="2420888"/>
            <a:ext cx="864096" cy="64807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please call*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3573016"/>
            <a:ext cx="864096" cy="64807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me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91680" y="3573016"/>
            <a:ext cx="864096" cy="64807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if 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2420888"/>
            <a:ext cx="864096" cy="936104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call me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2420888"/>
            <a:ext cx="864096" cy="64807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if you*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/>
          <p:cNvCxnSpPr>
            <a:stCxn id="8" idx="2"/>
          </p:cNvCxnSpPr>
          <p:nvPr/>
        </p:nvCxnSpPr>
        <p:spPr>
          <a:xfrm flipH="1">
            <a:off x="3347864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</p:cNvCxnSpPr>
          <p:nvPr/>
        </p:nvCxnSpPr>
        <p:spPr>
          <a:xfrm>
            <a:off x="4572000" y="198884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1" idx="0"/>
          </p:cNvCxnSpPr>
          <p:nvPr/>
        </p:nvCxnSpPr>
        <p:spPr>
          <a:xfrm>
            <a:off x="4572000" y="1988840"/>
            <a:ext cx="122413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</p:cNvCxnSpPr>
          <p:nvPr/>
        </p:nvCxnSpPr>
        <p:spPr>
          <a:xfrm>
            <a:off x="4572000" y="1988840"/>
            <a:ext cx="244827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3" idx="0"/>
          </p:cNvCxnSpPr>
          <p:nvPr/>
        </p:nvCxnSpPr>
        <p:spPr>
          <a:xfrm>
            <a:off x="4572000" y="1988840"/>
            <a:ext cx="3672408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8" idx="0"/>
          </p:cNvCxnSpPr>
          <p:nvPr/>
        </p:nvCxnSpPr>
        <p:spPr>
          <a:xfrm>
            <a:off x="2123728" y="30689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7" idx="0"/>
          </p:cNvCxnSpPr>
          <p:nvPr/>
        </p:nvCxnSpPr>
        <p:spPr>
          <a:xfrm flipH="1">
            <a:off x="899592" y="3068960"/>
            <a:ext cx="1224136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139952" y="2420888"/>
            <a:ext cx="864096" cy="64807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me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</a:rPr>
              <a:t>asap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</a:rPr>
              <a:t>*</a:t>
            </a:r>
            <a:endParaRPr lang="ko-KR" altLang="en-US" sz="1400" b="1" dirty="0" smtClean="0">
              <a:solidFill>
                <a:schemeClr val="tx2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Experiments</a:t>
            </a:r>
          </a:p>
          <a:p>
            <a:pPr lvl="1"/>
            <a:r>
              <a:rPr lang="en-US" altLang="ko-KR" dirty="0" smtClean="0"/>
              <a:t>Evaluation Metrics</a:t>
            </a:r>
          </a:p>
          <a:p>
            <a:pPr lvl="1"/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Tree Construction</a:t>
            </a:r>
          </a:p>
          <a:p>
            <a:pPr lvl="1"/>
            <a:r>
              <a:rPr lang="en-US" altLang="ko-KR" dirty="0" smtClean="0"/>
              <a:t>Prediction Quality</a:t>
            </a:r>
          </a:p>
          <a:p>
            <a:pPr lvl="1"/>
            <a:r>
              <a:rPr lang="en-US" altLang="ko-KR" dirty="0" smtClean="0"/>
              <a:t>Response Time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Evaluation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 the light of multiple suggestions per query, the idea of an </a:t>
            </a:r>
            <a:r>
              <a:rPr lang="en-US" altLang="ko-KR" i="1" dirty="0" smtClean="0"/>
              <a:t>accepted completion </a:t>
            </a:r>
            <a:r>
              <a:rPr lang="en-US" altLang="ko-KR" dirty="0" smtClean="0"/>
              <a:t>is not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anymore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026" name="Picture 2" descr="File:Recall-precision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210444"/>
            <a:ext cx="1714500" cy="171450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336776"/>
            <a:ext cx="5581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feature that suggests possible matches based on queries which users have typed before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Provided by</a:t>
            </a:r>
          </a:p>
          <a:p>
            <a:pPr lvl="1"/>
            <a:r>
              <a:rPr lang="en-US" altLang="ko-KR" dirty="0" smtClean="0"/>
              <a:t>Web browsers</a:t>
            </a:r>
          </a:p>
          <a:p>
            <a:pPr lvl="1"/>
            <a:r>
              <a:rPr lang="en-US" altLang="ko-KR" dirty="0" smtClean="0"/>
              <a:t>E-mail programs</a:t>
            </a:r>
          </a:p>
          <a:p>
            <a:pPr lvl="1"/>
            <a:r>
              <a:rPr lang="en-US" altLang="ko-KR" dirty="0" smtClean="0"/>
              <a:t>Search engine interfaces</a:t>
            </a:r>
          </a:p>
          <a:p>
            <a:pPr lvl="1"/>
            <a:r>
              <a:rPr lang="en-US" altLang="ko-KR" dirty="0" smtClean="0"/>
              <a:t>Source code editors</a:t>
            </a:r>
          </a:p>
          <a:p>
            <a:pPr lvl="1"/>
            <a:r>
              <a:rPr lang="en-US" altLang="ko-KR" dirty="0" smtClean="0"/>
              <a:t>Database query tools</a:t>
            </a:r>
          </a:p>
          <a:p>
            <a:pPr lvl="1"/>
            <a:r>
              <a:rPr lang="en-US" altLang="ko-KR" dirty="0" smtClean="0"/>
              <a:t>Word processors</a:t>
            </a:r>
          </a:p>
          <a:p>
            <a:pPr lvl="1"/>
            <a:r>
              <a:rPr lang="en-US" altLang="ko-KR" dirty="0" smtClean="0"/>
              <a:t>Command line interpreters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Evaluation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Since our results are a ranked list, we use a scoring metric based on the </a:t>
            </a:r>
            <a:r>
              <a:rPr lang="en-US" altLang="ko-KR" i="1" dirty="0" smtClean="0"/>
              <a:t>inverse rank </a:t>
            </a:r>
            <a:r>
              <a:rPr lang="en-US" altLang="ko-KR" dirty="0" smtClean="0"/>
              <a:t>of the results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566988"/>
            <a:ext cx="58007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Evaluation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Total Profit Metric (TPM)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isCorrect</a:t>
            </a:r>
            <a:r>
              <a:rPr lang="en-US" altLang="ko-KR" dirty="0" smtClean="0"/>
              <a:t>: a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value in our sliding window test</a:t>
            </a:r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dirty="0" smtClean="0"/>
              <a:t>: the value of the distraction parameter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TPM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altLang="ko-KR" dirty="0" smtClean="0"/>
              <a:t> corresponds to a user who does not mind the distraction</a:t>
            </a:r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TPM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ko-KR" dirty="0" smtClean="0"/>
              <a:t> is an extreme case where we consider every suggestion to be a blocking factor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Real-world user distraction value would be closer to 0 than 1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00808"/>
            <a:ext cx="63817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sliding window based test-train strategy using a partitioned dataset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retrieve a ranked list of suggestions, and compare the predicted phrases against the remaining words in the window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58752"/>
            <a:ext cx="533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1043607" y="1657608"/>
          <a:ext cx="70567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2262"/>
                <a:gridCol w="2352262"/>
                <a:gridCol w="23522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 of Documents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 of Characters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Small Enron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250 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 Enron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20,842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 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Wikipedia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 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4343504"/>
          <a:ext cx="705678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</a:t>
                      </a:r>
                      <a:r>
                        <a:rPr lang="en-US" altLang="ko-KR" baseline="0" dirty="0" smtClean="0"/>
                        <a:t> GHz, x86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 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Ubuntu</a:t>
                      </a:r>
                      <a:r>
                        <a:rPr lang="en-US" altLang="ko-KR" dirty="0" smtClean="0"/>
                        <a:t> Linux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Tree Construction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448941"/>
            <a:ext cx="70770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861048"/>
            <a:ext cx="70199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Prediction Quality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8705"/>
            <a:ext cx="74676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Experiments</a:t>
            </a:r>
            <a:br>
              <a:rPr lang="en-US" altLang="ko-KR" sz="2200" dirty="0" smtClean="0"/>
            </a:br>
            <a:r>
              <a:rPr lang="en-US" altLang="ko-KR" dirty="0" smtClean="0"/>
              <a:t>-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600325"/>
            <a:ext cx="68484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Introduced the notion of significance</a:t>
            </a:r>
          </a:p>
          <a:p>
            <a:r>
              <a:rPr lang="en-US" altLang="ko-KR" dirty="0" smtClean="0"/>
              <a:t>Devised a novel </a:t>
            </a:r>
            <a:r>
              <a:rPr lang="en-US" altLang="ko-KR" dirty="0" err="1" smtClean="0"/>
              <a:t>FussyTree</a:t>
            </a:r>
            <a:r>
              <a:rPr lang="en-US" altLang="ko-KR" dirty="0" smtClean="0"/>
              <a:t> data structure</a:t>
            </a:r>
          </a:p>
          <a:p>
            <a:r>
              <a:rPr lang="en-US" altLang="ko-KR" dirty="0" smtClean="0"/>
              <a:t>Introduced a new evaluation metric, TPM, which measures the net benefit provided by an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have shown that phrase completion can save at least as many keystrokes as word completion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speeds up human-computer </a:t>
            </a:r>
            <a:r>
              <a:rPr lang="en-US" altLang="ko-KR" dirty="0" smtClean="0"/>
              <a:t>interactions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619250"/>
            <a:ext cx="54387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speeds up human-computer </a:t>
            </a:r>
            <a:r>
              <a:rPr lang="en-US" altLang="ko-KR" dirty="0" smtClean="0"/>
              <a:t>interactions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24013"/>
            <a:ext cx="54292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0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speeds up human-computer </a:t>
            </a:r>
            <a:r>
              <a:rPr lang="en-US" altLang="ko-KR" dirty="0" smtClean="0"/>
              <a:t>interactions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19250"/>
            <a:ext cx="5429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8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suggests suitable </a:t>
            </a:r>
            <a:r>
              <a:rPr lang="en-US" altLang="ko-KR" dirty="0" smtClean="0"/>
              <a:t>queries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89" y="1594123"/>
            <a:ext cx="4181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suggests suitable </a:t>
            </a:r>
            <a:r>
              <a:rPr lang="en-US" altLang="ko-KR" dirty="0" smtClean="0"/>
              <a:t>queries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585913"/>
            <a:ext cx="36385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9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Issues of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Precision</a:t>
            </a:r>
          </a:p>
          <a:p>
            <a:pPr lvl="1"/>
            <a:r>
              <a:rPr lang="en-US" altLang="ko-KR" dirty="0" smtClean="0"/>
              <a:t>It is useful only when offered suggestions are correct</a:t>
            </a:r>
          </a:p>
          <a:p>
            <a:r>
              <a:rPr lang="en-US" altLang="ko-KR" dirty="0" smtClean="0"/>
              <a:t>Ranking</a:t>
            </a:r>
          </a:p>
          <a:p>
            <a:pPr lvl="1"/>
            <a:r>
              <a:rPr lang="en-US" altLang="ko-KR" dirty="0" smtClean="0"/>
              <a:t>Results are limited to </a:t>
            </a:r>
            <a:r>
              <a:rPr lang="en-US" altLang="ko-KR" i="1" dirty="0" smtClean="0"/>
              <a:t>top-k </a:t>
            </a:r>
            <a:r>
              <a:rPr lang="en-US" altLang="ko-KR" dirty="0" smtClean="0"/>
              <a:t>ranked suggestions</a:t>
            </a:r>
          </a:p>
          <a:p>
            <a:r>
              <a:rPr lang="en-US" altLang="ko-KR" dirty="0" smtClean="0"/>
              <a:t>Speed</a:t>
            </a:r>
          </a:p>
          <a:p>
            <a:pPr lvl="1"/>
            <a:r>
              <a:rPr lang="en-US" altLang="ko-KR" dirty="0" smtClean="0"/>
              <a:t>In the human timescale, </a:t>
            </a:r>
            <a:r>
              <a:rPr lang="en-US" altLang="ko-KR" b="1" dirty="0" smtClean="0"/>
              <a:t>100 ms</a:t>
            </a:r>
            <a:r>
              <a:rPr lang="en-US" altLang="ko-KR" dirty="0" smtClean="0"/>
              <a:t> is a time upper bound of “instantaneous”</a:t>
            </a:r>
          </a:p>
          <a:p>
            <a:r>
              <a:rPr lang="en-US" altLang="ko-KR" dirty="0" smtClean="0"/>
              <a:t>Size</a:t>
            </a:r>
          </a:p>
          <a:p>
            <a:r>
              <a:rPr lang="en-US" altLang="ko-KR" dirty="0" smtClean="0"/>
              <a:t>Preprocessing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1350</Words>
  <Application>Microsoft Office PowerPoint</Application>
  <PresentationFormat>화면 슬라이드 쇼(4:3)</PresentationFormat>
  <Paragraphs>454</Paragraphs>
  <Slides>39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Effective Phrase Prediction</vt:lpstr>
      <vt:lpstr>Outline 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Issues of Autocompletion</vt:lpstr>
      <vt:lpstr>Introduction - Multi-word Autocompletion Problem</vt:lpstr>
      <vt:lpstr>Introduction - Trie and Suffix Tree</vt:lpstr>
      <vt:lpstr>Introduction - Trie and Suffix Tree</vt:lpstr>
      <vt:lpstr>Introduction - Trie and Suffix Tree</vt:lpstr>
      <vt:lpstr>Outline </vt:lpstr>
      <vt:lpstr>Data Model - Significance</vt:lpstr>
      <vt:lpstr>Data Model - Significance</vt:lpstr>
      <vt:lpstr>Data Model - Significance</vt:lpstr>
      <vt:lpstr>Data Model - FussyTree - PCST</vt:lpstr>
      <vt:lpstr>Data Model - FussyTree - PCST</vt:lpstr>
      <vt:lpstr>Data Model - FussyTree - PCST</vt:lpstr>
      <vt:lpstr>Data Model - FussyTree - PCST</vt:lpstr>
      <vt:lpstr>Data Model - FussyTree - Simple FussyTree</vt:lpstr>
      <vt:lpstr>Data Model - FussyTree - Simple FussyTree</vt:lpstr>
      <vt:lpstr>Data Model - FussyTree - Simple FussyTree</vt:lpstr>
      <vt:lpstr>Data Model - FussyTree - Telescoped (Significance) FussyTree</vt:lpstr>
      <vt:lpstr>Data Model - FussyTree - Telescoped (Significance) FussyTree</vt:lpstr>
      <vt:lpstr>Data Model - FussyTree - Telescoped (Significance) FussyTree</vt:lpstr>
      <vt:lpstr>Outline </vt:lpstr>
      <vt:lpstr>Experiments - Evaluation Metrics</vt:lpstr>
      <vt:lpstr>Experiments - Evaluation Metrics</vt:lpstr>
      <vt:lpstr>Experiments - Evaluation Metrics</vt:lpstr>
      <vt:lpstr>Experiments - Method</vt:lpstr>
      <vt:lpstr>Experiments - Method</vt:lpstr>
      <vt:lpstr>Experiments - Tree Construction</vt:lpstr>
      <vt:lpstr>Experiments - Prediction Quality</vt:lpstr>
      <vt:lpstr>Experiments - Response Time</vt:lpstr>
      <vt:lpstr>Outline </vt:lpstr>
      <vt:lpstr>Conclusion</vt:lpstr>
      <vt:lpstr>Thank You!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Phrase Prediction</dc:title>
  <cp:lastModifiedBy>idb</cp:lastModifiedBy>
  <cp:revision>1196</cp:revision>
  <dcterms:created xsi:type="dcterms:W3CDTF">2006-10-05T04:04:58Z</dcterms:created>
  <dcterms:modified xsi:type="dcterms:W3CDTF">2011-09-15T02:57:15Z</dcterms:modified>
</cp:coreProperties>
</file>